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21"/>
  </p:notesMasterIdLst>
  <p:handoutMasterIdLst>
    <p:handoutMasterId r:id="rId22"/>
  </p:handoutMasterIdLst>
  <p:sldIdLst>
    <p:sldId id="293" r:id="rId3"/>
    <p:sldId id="346" r:id="rId4"/>
    <p:sldId id="405" r:id="rId5"/>
    <p:sldId id="406" r:id="rId6"/>
    <p:sldId id="407" r:id="rId7"/>
    <p:sldId id="408" r:id="rId8"/>
    <p:sldId id="432" r:id="rId9"/>
    <p:sldId id="409" r:id="rId10"/>
    <p:sldId id="439" r:id="rId11"/>
    <p:sldId id="440" r:id="rId12"/>
    <p:sldId id="411" r:id="rId13"/>
    <p:sldId id="412" r:id="rId14"/>
    <p:sldId id="433" r:id="rId15"/>
    <p:sldId id="434" r:id="rId16"/>
    <p:sldId id="435" r:id="rId17"/>
    <p:sldId id="436" r:id="rId18"/>
    <p:sldId id="437" r:id="rId19"/>
    <p:sldId id="438" r:id="rId20"/>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0066"/>
    <a:srgbClr val="0000FF"/>
    <a:srgbClr val="000076"/>
    <a:srgbClr val="080808"/>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1" autoAdjust="0"/>
    <p:restoredTop sz="94609" autoAdjust="0"/>
  </p:normalViewPr>
  <p:slideViewPr>
    <p:cSldViewPr snapToGrid="0">
      <p:cViewPr varScale="1">
        <p:scale>
          <a:sx n="73" d="100"/>
          <a:sy n="73" d="100"/>
        </p:scale>
        <p:origin x="102" y="5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5</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6</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7</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8</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9</a:t>
            </a:fld>
            <a:endParaRPr lang="en-US" dirty="0"/>
          </a:p>
        </p:txBody>
      </p:sp>
    </p:spTree>
    <p:extLst>
      <p:ext uri="{BB962C8B-B14F-4D97-AF65-F5344CB8AC3E}">
        <p14:creationId xmlns:p14="http://schemas.microsoft.com/office/powerpoint/2010/main" val="188103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10</a:t>
            </a:fld>
            <a:endParaRPr lang="en-US" dirty="0"/>
          </a:p>
        </p:txBody>
      </p:sp>
    </p:spTree>
    <p:extLst>
      <p:ext uri="{BB962C8B-B14F-4D97-AF65-F5344CB8AC3E}">
        <p14:creationId xmlns:p14="http://schemas.microsoft.com/office/powerpoint/2010/main" val="152379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62742"/>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2742"/>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0779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176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779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176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62869"/>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K Bingham</a:t>
            </a: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57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66018"/>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7/19/2019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dirty="0"/>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br>
              <a:rPr lang="en-US" sz="4000" dirty="0">
                <a:solidFill>
                  <a:srgbClr val="000099"/>
                </a:solidFill>
                <a:latin typeface="Arial" pitchFamily="34" charset="0"/>
                <a:cs typeface="Arial" pitchFamily="34" charset="0"/>
              </a:rPr>
            </a:b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Query processing and Optimization</a:t>
            </a:r>
          </a:p>
          <a:p>
            <a:pPr algn="ct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Kendall Bingham</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22702" y="439178"/>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Relation connection graph construction</a:t>
            </a:r>
          </a:p>
          <a:p>
            <a:pPr marL="914400" algn="just">
              <a:spcBef>
                <a:spcPts val="1200"/>
              </a:spcBef>
            </a:pPr>
            <a:r>
              <a:rPr lang="en-US" sz="2000" dirty="0">
                <a:solidFill>
                  <a:srgbClr val="000099"/>
                </a:solidFill>
                <a:latin typeface="Arial" pitchFamily="34" charset="0"/>
                <a:cs typeface="Arial" pitchFamily="34" charset="0"/>
              </a:rPr>
              <a:t>(c)	create an edge between these nodes that represents a join and edge involving one node that represents the source of projection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a:t>
            </a:r>
          </a:p>
        </p:txBody>
      </p:sp>
      <p:pic>
        <p:nvPicPr>
          <p:cNvPr id="2" name="Picture 1"/>
          <p:cNvPicPr>
            <a:picLocks noChangeAspect="1"/>
          </p:cNvPicPr>
          <p:nvPr/>
        </p:nvPicPr>
        <p:blipFill>
          <a:blip r:embed="rId3"/>
          <a:stretch>
            <a:fillRect/>
          </a:stretch>
        </p:blipFill>
        <p:spPr>
          <a:xfrm>
            <a:off x="3033550" y="3650951"/>
            <a:ext cx="2931821" cy="2393220"/>
          </a:xfrm>
          <a:prstGeom prst="rect">
            <a:avLst/>
          </a:prstGeom>
        </p:spPr>
      </p:pic>
      <p:sp>
        <p:nvSpPr>
          <p:cNvPr id="4" name="Rectangle 3"/>
          <p:cNvSpPr/>
          <p:nvPr/>
        </p:nvSpPr>
        <p:spPr>
          <a:xfrm>
            <a:off x="1107280" y="2823867"/>
            <a:ext cx="7397166" cy="646331"/>
          </a:xfrm>
          <a:prstGeom prst="rect">
            <a:avLst/>
          </a:prstGeom>
        </p:spPr>
        <p:txBody>
          <a:bodyPr wrap="square">
            <a:spAutoFit/>
          </a:bodyPr>
          <a:lstStyle/>
          <a:p>
            <a:r>
              <a:rPr lang="en-US" sz="1800" dirty="0">
                <a:solidFill>
                  <a:srgbClr val="000099"/>
                </a:solidFill>
                <a:latin typeface="Arial" pitchFamily="34" charset="0"/>
                <a:cs typeface="Arial" pitchFamily="34" charset="0"/>
              </a:rPr>
              <a:t>Relational algebra expression:</a:t>
            </a:r>
          </a:p>
          <a:p>
            <a:pPr algn="ctr"/>
            <a:r>
              <a:rPr lang="en-US" sz="1800" dirty="0">
                <a:solidFill>
                  <a:srgbClr val="000099"/>
                </a:solidFill>
                <a:latin typeface="Symbol" panose="05050102010706020507" pitchFamily="18" charset="2"/>
                <a:cs typeface="Arial" pitchFamily="34" charset="0"/>
              </a:rPr>
              <a:t>P</a:t>
            </a:r>
            <a:r>
              <a:rPr lang="en-US" sz="1800" baseline="-25000" dirty="0">
                <a:solidFill>
                  <a:srgbClr val="000099"/>
                </a:solidFill>
                <a:latin typeface="Arial" pitchFamily="34" charset="0"/>
                <a:cs typeface="Arial" pitchFamily="34" charset="0"/>
              </a:rPr>
              <a:t>A,B</a:t>
            </a:r>
            <a:r>
              <a:rPr lang="en-US" sz="1800" dirty="0">
                <a:solidFill>
                  <a:srgbClr val="000099"/>
                </a:solidFill>
                <a:latin typeface="Arial" pitchFamily="34" charset="0"/>
                <a:cs typeface="Arial" pitchFamily="34" charset="0"/>
              </a:rPr>
              <a:t>(</a:t>
            </a:r>
            <a:r>
              <a:rPr lang="en-US" sz="1800" dirty="0">
                <a:solidFill>
                  <a:srgbClr val="000099"/>
                </a:solidFill>
                <a:latin typeface="Symbol" panose="05050102010706020507" pitchFamily="18" charset="2"/>
                <a:cs typeface="Arial" pitchFamily="34" charset="0"/>
              </a:rPr>
              <a:t>s</a:t>
            </a:r>
            <a:r>
              <a:rPr lang="en-US" sz="1800" baseline="-25000" dirty="0">
                <a:solidFill>
                  <a:srgbClr val="000099"/>
                </a:solidFill>
                <a:latin typeface="Arial" pitchFamily="34" charset="0"/>
                <a:cs typeface="Arial" pitchFamily="34" charset="0"/>
              </a:rPr>
              <a:t>((</a:t>
            </a:r>
            <a:r>
              <a:rPr lang="en-US" sz="1800" baseline="-25000" dirty="0" err="1">
                <a:solidFill>
                  <a:srgbClr val="000099"/>
                </a:solidFill>
                <a:latin typeface="Arial" pitchFamily="34" charset="0"/>
                <a:cs typeface="Arial" pitchFamily="34" charset="0"/>
              </a:rPr>
              <a:t>X.type</a:t>
            </a:r>
            <a:r>
              <a:rPr lang="en-US" sz="1800" baseline="-25000" dirty="0">
                <a:solidFill>
                  <a:srgbClr val="000099"/>
                </a:solidFill>
                <a:latin typeface="Arial" pitchFamily="34" charset="0"/>
                <a:cs typeface="Arial" pitchFamily="34" charset="0"/>
              </a:rPr>
              <a:t>=Flat)</a:t>
            </a:r>
            <a:r>
              <a:rPr lang="en-US" sz="1800" dirty="0">
                <a:solidFill>
                  <a:srgbClr val="000099"/>
                </a:solidFill>
                <a:latin typeface="Arial" pitchFamily="34" charset="0"/>
                <a:cs typeface="Arial" pitchFamily="34" charset="0"/>
              </a:rPr>
              <a:t> </a:t>
            </a:r>
            <a:r>
              <a:rPr lang="en-US" sz="1800" baseline="-25000" dirty="0">
                <a:solidFill>
                  <a:srgbClr val="000099"/>
                </a:solidFill>
                <a:latin typeface="Arial" pitchFamily="34" charset="0"/>
                <a:cs typeface="Arial" pitchFamily="34" charset="0"/>
              </a:rPr>
              <a:t>and (Z.id = 093))</a:t>
            </a:r>
            <a:r>
              <a:rPr lang="en-US" sz="1800" dirty="0">
                <a:solidFill>
                  <a:srgbClr val="000099"/>
                </a:solidFill>
                <a:latin typeface="Arial" pitchFamily="34" charset="0"/>
                <a:cs typeface="Arial" pitchFamily="34" charset="0"/>
              </a:rPr>
              <a:t>(X                   Y join Z)</a:t>
            </a:r>
            <a:endParaRPr lang="en-US" sz="1800" dirty="0"/>
          </a:p>
        </p:txBody>
      </p:sp>
      <p:pic>
        <p:nvPicPr>
          <p:cNvPr id="6" name="Picture 5"/>
          <p:cNvPicPr>
            <a:picLocks noChangeAspect="1"/>
          </p:cNvPicPr>
          <p:nvPr/>
        </p:nvPicPr>
        <p:blipFill>
          <a:blip r:embed="rId4"/>
          <a:stretch>
            <a:fillRect/>
          </a:stretch>
        </p:blipFill>
        <p:spPr>
          <a:xfrm>
            <a:off x="5320302" y="3178454"/>
            <a:ext cx="1290137" cy="361505"/>
          </a:xfrm>
          <a:prstGeom prst="rect">
            <a:avLst/>
          </a:prstGeom>
        </p:spPr>
      </p:pic>
    </p:spTree>
    <p:extLst>
      <p:ext uri="{BB962C8B-B14F-4D97-AF65-F5344CB8AC3E}">
        <p14:creationId xmlns:p14="http://schemas.microsoft.com/office/powerpoint/2010/main" val="122196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7" y="6286500"/>
            <a:ext cx="435097"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11</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53289" y="989013"/>
            <a:ext cx="7789822" cy="2554545"/>
          </a:xfrm>
          <a:prstGeom prst="rect">
            <a:avLst/>
          </a:prstGeom>
        </p:spPr>
        <p:txBody>
          <a:bodyPr wrap="square">
            <a:spAutoFit/>
          </a:bodyPr>
          <a:lstStyle/>
          <a:p>
            <a:r>
              <a:rPr lang="en-US" dirty="0">
                <a:solidFill>
                  <a:srgbClr val="660066"/>
                </a:solidFill>
                <a:latin typeface="Arial" pitchFamily="34" charset="0"/>
                <a:cs typeface="Arial" pitchFamily="34" charset="0"/>
              </a:rPr>
              <a:t>Correct Query</a:t>
            </a:r>
            <a:endParaRPr lang="en-US" dirty="0"/>
          </a:p>
          <a:p>
            <a:pPr marL="457200" algn="just">
              <a:spcBef>
                <a:spcPts val="1200"/>
              </a:spcBef>
            </a:pPr>
            <a:r>
              <a:rPr lang="en-US" sz="1800" dirty="0">
                <a:solidFill>
                  <a:srgbClr val="000099"/>
                </a:solidFill>
                <a:latin typeface="Arial" pitchFamily="34" charset="0"/>
                <a:cs typeface="Arial" pitchFamily="34" charset="0"/>
              </a:rPr>
              <a:t>Query is incorrectly formulated because the join condition (</a:t>
            </a:r>
            <a:r>
              <a:rPr lang="en-US" sz="1800" i="1" dirty="0" err="1">
                <a:solidFill>
                  <a:srgbClr val="000099"/>
                </a:solidFill>
                <a:latin typeface="Arial" pitchFamily="34" charset="0"/>
                <a:cs typeface="Arial" pitchFamily="34" charset="0"/>
              </a:rPr>
              <a:t>Y.property</a:t>
            </a:r>
            <a:r>
              <a:rPr lang="en-US" sz="1800" i="1" dirty="0">
                <a:solidFill>
                  <a:srgbClr val="000099"/>
                </a:solidFill>
                <a:latin typeface="Arial" pitchFamily="34" charset="0"/>
                <a:cs typeface="Arial" pitchFamily="34" charset="0"/>
              </a:rPr>
              <a:t> = </a:t>
            </a:r>
            <a:r>
              <a:rPr lang="en-US" sz="1800" i="1" dirty="0" err="1">
                <a:solidFill>
                  <a:srgbClr val="000099"/>
                </a:solidFill>
                <a:latin typeface="Arial" pitchFamily="34" charset="0"/>
                <a:cs typeface="Arial" pitchFamily="34" charset="0"/>
              </a:rPr>
              <a:t>Z.property</a:t>
            </a:r>
            <a:r>
              <a:rPr lang="en-US" sz="1800" dirty="0">
                <a:solidFill>
                  <a:srgbClr val="000099"/>
                </a:solidFill>
                <a:latin typeface="Arial" pitchFamily="34" charset="0"/>
                <a:cs typeface="Arial" pitchFamily="34" charset="0"/>
              </a:rPr>
              <a:t>) of relations Z and Y are not included in SQL. The query is corrected by including the join condition.</a:t>
            </a:r>
          </a:p>
          <a:p>
            <a:pPr marL="914400" lvl="1"/>
            <a:r>
              <a:rPr lang="en-US" sz="1800" i="1" dirty="0">
                <a:solidFill>
                  <a:srgbClr val="000099"/>
                </a:solidFill>
                <a:latin typeface="Arial" pitchFamily="34" charset="0"/>
                <a:cs typeface="Arial" pitchFamily="34" charset="0"/>
              </a:rPr>
              <a:t>Select A, B</a:t>
            </a:r>
          </a:p>
          <a:p>
            <a:pPr marL="914400" lvl="1"/>
            <a:r>
              <a:rPr lang="en-US" sz="1800" i="1" dirty="0">
                <a:solidFill>
                  <a:srgbClr val="000099"/>
                </a:solidFill>
                <a:latin typeface="Arial" pitchFamily="34" charset="0"/>
                <a:cs typeface="Arial" pitchFamily="34" charset="0"/>
              </a:rPr>
              <a:t>From X, Y Z</a:t>
            </a:r>
          </a:p>
          <a:p>
            <a:pPr marL="914400" lvl="1"/>
            <a:r>
              <a:rPr lang="en-US" sz="1800" i="1" dirty="0">
                <a:solidFill>
                  <a:srgbClr val="000099"/>
                </a:solidFill>
                <a:latin typeface="Arial" pitchFamily="34" charset="0"/>
                <a:cs typeface="Arial" pitchFamily="34" charset="0"/>
              </a:rPr>
              <a:t>Where  X.no = Y.no AND </a:t>
            </a:r>
            <a:r>
              <a:rPr lang="en-US" sz="1800" i="1" dirty="0" err="1">
                <a:solidFill>
                  <a:srgbClr val="000099"/>
                </a:solidFill>
                <a:latin typeface="Arial" pitchFamily="34" charset="0"/>
                <a:cs typeface="Arial" pitchFamily="34" charset="0"/>
              </a:rPr>
              <a:t>X.rent</a:t>
            </a:r>
            <a:r>
              <a:rPr lang="en-US" sz="1800" i="1" dirty="0">
                <a:solidFill>
                  <a:srgbClr val="000099"/>
                </a:solidFill>
                <a:latin typeface="Arial" pitchFamily="34" charset="0"/>
                <a:cs typeface="Arial" pitchFamily="34" charset="0"/>
              </a:rPr>
              <a:t> &gt; 500 AND </a:t>
            </a:r>
            <a:r>
              <a:rPr lang="en-US" sz="1800" i="1" dirty="0" err="1">
                <a:solidFill>
                  <a:srgbClr val="000099"/>
                </a:solidFill>
                <a:latin typeface="Arial" pitchFamily="34" charset="0"/>
                <a:cs typeface="Arial" pitchFamily="34" charset="0"/>
              </a:rPr>
              <a:t>Y.property</a:t>
            </a:r>
            <a:r>
              <a:rPr lang="en-US" sz="1800" i="1" dirty="0">
                <a:solidFill>
                  <a:srgbClr val="000099"/>
                </a:solidFill>
                <a:latin typeface="Arial" pitchFamily="34" charset="0"/>
                <a:cs typeface="Arial" pitchFamily="34" charset="0"/>
              </a:rPr>
              <a:t> = </a:t>
            </a:r>
            <a:r>
              <a:rPr lang="en-US" sz="1800" i="1" dirty="0" err="1">
                <a:solidFill>
                  <a:srgbClr val="000099"/>
                </a:solidFill>
                <a:latin typeface="Arial" pitchFamily="34" charset="0"/>
                <a:cs typeface="Arial" pitchFamily="34" charset="0"/>
              </a:rPr>
              <a:t>Z.property</a:t>
            </a:r>
            <a:r>
              <a:rPr lang="en-US" sz="1800" i="1" dirty="0">
                <a:solidFill>
                  <a:srgbClr val="000099"/>
                </a:solidFill>
                <a:latin typeface="Arial" pitchFamily="34" charset="0"/>
                <a:cs typeface="Arial" pitchFamily="34" charset="0"/>
              </a:rPr>
              <a:t> AND </a:t>
            </a:r>
            <a:r>
              <a:rPr lang="en-US" sz="1800" i="1" dirty="0" err="1">
                <a:solidFill>
                  <a:srgbClr val="000099"/>
                </a:solidFill>
                <a:latin typeface="Arial" pitchFamily="34" charset="0"/>
                <a:cs typeface="Arial" pitchFamily="34" charset="0"/>
              </a:rPr>
              <a:t>X.type</a:t>
            </a:r>
            <a:r>
              <a:rPr lang="en-US" sz="1800" i="1" dirty="0">
                <a:solidFill>
                  <a:srgbClr val="000099"/>
                </a:solidFill>
                <a:latin typeface="Arial" pitchFamily="34" charset="0"/>
                <a:cs typeface="Arial" pitchFamily="34" charset="0"/>
              </a:rPr>
              <a:t> = “Flat” AND Z.id = 093;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263" y="3546035"/>
            <a:ext cx="4465287" cy="245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22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12</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1008547"/>
            <a:ext cx="7789822" cy="5001369"/>
          </a:xfrm>
          <a:prstGeom prst="rect">
            <a:avLst/>
          </a:prstGeom>
        </p:spPr>
        <p:txBody>
          <a:bodyPr wrap="square">
            <a:spAutoFit/>
          </a:bodyPr>
          <a:lstStyle/>
          <a:p>
            <a:r>
              <a:rPr lang="en-US" dirty="0">
                <a:solidFill>
                  <a:srgbClr val="660066"/>
                </a:solidFill>
                <a:latin typeface="Arial" pitchFamily="34" charset="0"/>
                <a:cs typeface="Arial" pitchFamily="34" charset="0"/>
              </a:rPr>
              <a:t>Normalized attribute connection graph construction</a:t>
            </a:r>
          </a:p>
          <a:p>
            <a:pPr marL="457200" algn="just">
              <a:spcBef>
                <a:spcPts val="1200"/>
              </a:spcBef>
            </a:pPr>
            <a:r>
              <a:rPr lang="en-US" sz="2000" dirty="0">
                <a:solidFill>
                  <a:srgbClr val="000099"/>
                </a:solidFill>
                <a:latin typeface="Arial" pitchFamily="34" charset="0"/>
                <a:cs typeface="Arial" pitchFamily="34" charset="0"/>
              </a:rPr>
              <a:t>If the graph has a cycle for which the valuation sum is negative then the query is contradictory. Graph construction:</a:t>
            </a:r>
          </a:p>
          <a:p>
            <a:pPr marL="914400" indent="-457200" algn="just">
              <a:spcBef>
                <a:spcPts val="600"/>
              </a:spcBef>
              <a:buBlip>
                <a:blip r:embed="rId2"/>
              </a:buBlip>
            </a:pPr>
            <a:r>
              <a:rPr lang="en-US" sz="2000" dirty="0">
                <a:solidFill>
                  <a:srgbClr val="000099"/>
                </a:solidFill>
                <a:latin typeface="Arial" pitchFamily="34" charset="0"/>
                <a:cs typeface="Arial" pitchFamily="34" charset="0"/>
              </a:rPr>
              <a:t>create a node for each reference to an attribute in the predicate or a constant 0</a:t>
            </a:r>
          </a:p>
          <a:p>
            <a:pPr marL="914400" indent="-457200" algn="just">
              <a:spcBef>
                <a:spcPts val="0"/>
              </a:spcBef>
              <a:buBlip>
                <a:blip r:embed="rId2"/>
              </a:buBlip>
            </a:pPr>
            <a:r>
              <a:rPr lang="en-US" sz="2000" dirty="0">
                <a:solidFill>
                  <a:srgbClr val="000099"/>
                </a:solidFill>
                <a:latin typeface="Arial" pitchFamily="34" charset="0"/>
                <a:cs typeface="Arial" pitchFamily="34" charset="0"/>
              </a:rPr>
              <a:t>connect nodes with a directed edge to represent a join,</a:t>
            </a:r>
          </a:p>
          <a:p>
            <a:pPr marL="914400" indent="-457200" algn="just">
              <a:spcBef>
                <a:spcPts val="0"/>
              </a:spcBef>
              <a:buBlip>
                <a:blip r:embed="rId2"/>
              </a:buBlip>
            </a:pPr>
            <a:r>
              <a:rPr lang="en-US" sz="2000" dirty="0">
                <a:solidFill>
                  <a:srgbClr val="000099"/>
                </a:solidFill>
                <a:latin typeface="Arial" pitchFamily="34" charset="0"/>
                <a:cs typeface="Arial" pitchFamily="34" charset="0"/>
              </a:rPr>
              <a:t>connect an attribute node and a constant to represent a Selection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a:t>
            </a:r>
          </a:p>
          <a:p>
            <a:pPr marL="914400" indent="-457200" algn="just">
              <a:spcBef>
                <a:spcPts val="0"/>
              </a:spcBef>
              <a:buBlip>
                <a:blip r:embed="rId2"/>
              </a:buBlip>
            </a:pPr>
            <a:r>
              <a:rPr lang="en-US" sz="2000" dirty="0">
                <a:solidFill>
                  <a:srgbClr val="000099"/>
                </a:solidFill>
                <a:latin typeface="Arial" pitchFamily="34" charset="0"/>
                <a:cs typeface="Arial" pitchFamily="34" charset="0"/>
              </a:rPr>
              <a:t>assign weight </a:t>
            </a:r>
            <a:r>
              <a:rPr lang="en-US" sz="2000" i="1" dirty="0">
                <a:solidFill>
                  <a:srgbClr val="000099"/>
                </a:solidFill>
                <a:latin typeface="Arial" pitchFamily="34" charset="0"/>
                <a:cs typeface="Arial" pitchFamily="34" charset="0"/>
              </a:rPr>
              <a:t>w</a:t>
            </a:r>
            <a:r>
              <a:rPr lang="en-US" sz="2000" dirty="0">
                <a:solidFill>
                  <a:srgbClr val="000099"/>
                </a:solidFill>
                <a:latin typeface="Arial" pitchFamily="34" charset="0"/>
                <a:cs typeface="Arial" pitchFamily="34" charset="0"/>
              </a:rPr>
              <a:t> to an edge a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b using the value associated with an attribute in the predicate. If the predicate represents a greater than condition (e.g., rent &gt; 500) then a negative weight is assigned to the edge. If the predicate is a greater than equal to then a negative weight is assigned to the edge. </a:t>
            </a:r>
          </a:p>
        </p:txBody>
      </p:sp>
    </p:spTree>
    <p:extLst>
      <p:ext uri="{BB962C8B-B14F-4D97-AF65-F5344CB8AC3E}">
        <p14:creationId xmlns:p14="http://schemas.microsoft.com/office/powerpoint/2010/main" val="3571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13</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1008547"/>
            <a:ext cx="7789822" cy="2739211"/>
          </a:xfrm>
          <a:prstGeom prst="rect">
            <a:avLst/>
          </a:prstGeom>
        </p:spPr>
        <p:txBody>
          <a:bodyPr wrap="square">
            <a:spAutoFit/>
          </a:bodyPr>
          <a:lstStyle/>
          <a:p>
            <a:r>
              <a:rPr lang="en-US" dirty="0">
                <a:solidFill>
                  <a:srgbClr val="660066"/>
                </a:solidFill>
                <a:latin typeface="Arial" pitchFamily="34" charset="0"/>
                <a:cs typeface="Arial" pitchFamily="34" charset="0"/>
              </a:rPr>
              <a:t>Normalized attribute connection graph construction</a:t>
            </a:r>
          </a:p>
          <a:p>
            <a:pPr marL="457200">
              <a:spcBef>
                <a:spcPts val="1200"/>
              </a:spcBef>
              <a:spcAft>
                <a:spcPts val="1200"/>
              </a:spcAft>
            </a:pPr>
            <a:r>
              <a:rPr lang="en-US" sz="2000" dirty="0">
                <a:solidFill>
                  <a:srgbClr val="000099"/>
                </a:solidFill>
                <a:latin typeface="Arial" pitchFamily="34" charset="0"/>
                <a:cs typeface="Arial" pitchFamily="34" charset="0"/>
              </a:rPr>
              <a:t>Example</a:t>
            </a:r>
          </a:p>
          <a:p>
            <a:pPr marL="457200"/>
            <a:r>
              <a:rPr lang="en-US" sz="1800" i="1" dirty="0">
                <a:solidFill>
                  <a:srgbClr val="000099"/>
                </a:solidFill>
                <a:latin typeface="Arial" pitchFamily="34" charset="0"/>
                <a:cs typeface="Arial" pitchFamily="34" charset="0"/>
              </a:rPr>
              <a:t>Select 	A, B</a:t>
            </a:r>
          </a:p>
          <a:p>
            <a:pPr marL="457200"/>
            <a:r>
              <a:rPr lang="en-US" sz="1800" i="1" dirty="0">
                <a:solidFill>
                  <a:srgbClr val="000099"/>
                </a:solidFill>
                <a:latin typeface="Arial" pitchFamily="34" charset="0"/>
                <a:cs typeface="Arial" pitchFamily="34" charset="0"/>
              </a:rPr>
              <a:t>From 	X, Y, Z</a:t>
            </a:r>
          </a:p>
          <a:p>
            <a:pPr marL="457200"/>
            <a:r>
              <a:rPr lang="en-US" sz="1800" i="1" dirty="0">
                <a:solidFill>
                  <a:srgbClr val="000099"/>
                </a:solidFill>
                <a:latin typeface="Arial" pitchFamily="34" charset="0"/>
                <a:cs typeface="Arial" pitchFamily="34" charset="0"/>
              </a:rPr>
              <a:t>Where  	</a:t>
            </a:r>
            <a:r>
              <a:rPr lang="en-US" sz="1800" i="1" dirty="0" err="1">
                <a:solidFill>
                  <a:srgbClr val="000099"/>
                </a:solidFill>
                <a:latin typeface="Arial" pitchFamily="34" charset="0"/>
                <a:cs typeface="Arial" pitchFamily="34" charset="0"/>
              </a:rPr>
              <a:t>X.rent</a:t>
            </a:r>
            <a:r>
              <a:rPr lang="en-US" sz="1800" i="1" dirty="0">
                <a:solidFill>
                  <a:srgbClr val="000099"/>
                </a:solidFill>
                <a:latin typeface="Arial" pitchFamily="34" charset="0"/>
                <a:cs typeface="Arial" pitchFamily="34" charset="0"/>
              </a:rPr>
              <a:t> &gt; 500 AND </a:t>
            </a:r>
            <a:r>
              <a:rPr lang="en-US" sz="1800" i="1" dirty="0" err="1">
                <a:solidFill>
                  <a:srgbClr val="000099"/>
                </a:solidFill>
                <a:latin typeface="Arial" pitchFamily="34" charset="0"/>
                <a:cs typeface="Arial" pitchFamily="34" charset="0"/>
              </a:rPr>
              <a:t>X.rent</a:t>
            </a:r>
            <a:r>
              <a:rPr lang="en-US" sz="1800" i="1" dirty="0">
                <a:solidFill>
                  <a:srgbClr val="000099"/>
                </a:solidFill>
                <a:latin typeface="Arial" pitchFamily="34" charset="0"/>
                <a:cs typeface="Arial" pitchFamily="34" charset="0"/>
              </a:rPr>
              <a:t>  &lt; 200 AND</a:t>
            </a:r>
          </a:p>
          <a:p>
            <a:pPr marL="457200"/>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X.type</a:t>
            </a:r>
            <a:r>
              <a:rPr lang="en-US" sz="1800" i="1" dirty="0">
                <a:solidFill>
                  <a:srgbClr val="000099"/>
                </a:solidFill>
                <a:latin typeface="Arial" pitchFamily="34" charset="0"/>
                <a:cs typeface="Arial" pitchFamily="34" charset="0"/>
              </a:rPr>
              <a:t> = “Flat” AND</a:t>
            </a:r>
          </a:p>
          <a:p>
            <a:pPr marL="457200"/>
            <a:r>
              <a:rPr lang="en-US" sz="1800" i="1" dirty="0">
                <a:solidFill>
                  <a:srgbClr val="000099"/>
                </a:solidFill>
                <a:latin typeface="Arial" pitchFamily="34" charset="0"/>
                <a:cs typeface="Arial" pitchFamily="34" charset="0"/>
              </a:rPr>
              <a:t>		(join) X.no = Y.no AND</a:t>
            </a:r>
          </a:p>
          <a:p>
            <a:pPr marL="457200"/>
            <a:r>
              <a:rPr lang="en-US" sz="1800" i="1" dirty="0">
                <a:solidFill>
                  <a:srgbClr val="000099"/>
                </a:solidFill>
                <a:latin typeface="Arial" pitchFamily="34" charset="0"/>
                <a:cs typeface="Arial" pitchFamily="34" charset="0"/>
              </a:rPr>
              <a:t>		(join) </a:t>
            </a:r>
            <a:r>
              <a:rPr lang="en-US" sz="1800" i="1" dirty="0" err="1">
                <a:solidFill>
                  <a:srgbClr val="000099"/>
                </a:solidFill>
                <a:latin typeface="Arial" pitchFamily="34" charset="0"/>
                <a:cs typeface="Arial" pitchFamily="34" charset="0"/>
              </a:rPr>
              <a:t>Y.property</a:t>
            </a:r>
            <a:r>
              <a:rPr lang="en-US" sz="1800" i="1" dirty="0">
                <a:solidFill>
                  <a:srgbClr val="000099"/>
                </a:solidFill>
                <a:latin typeface="Arial" pitchFamily="34" charset="0"/>
                <a:cs typeface="Arial" pitchFamily="34" charset="0"/>
              </a:rPr>
              <a:t> = </a:t>
            </a:r>
            <a:r>
              <a:rPr lang="en-US" sz="1800" i="1" dirty="0" err="1">
                <a:solidFill>
                  <a:srgbClr val="000099"/>
                </a:solidFill>
                <a:latin typeface="Arial" pitchFamily="34" charset="0"/>
                <a:cs typeface="Arial" pitchFamily="34" charset="0"/>
              </a:rPr>
              <a:t>Z.property</a:t>
            </a:r>
            <a:r>
              <a:rPr lang="en-US" sz="1800" i="1" dirty="0">
                <a:solidFill>
                  <a:srgbClr val="000099"/>
                </a:solidFill>
                <a:latin typeface="Arial" pitchFamily="34" charset="0"/>
                <a:cs typeface="Arial" pitchFamily="34" charset="0"/>
              </a:rPr>
              <a:t>;</a:t>
            </a:r>
          </a:p>
        </p:txBody>
      </p:sp>
      <p:sp>
        <p:nvSpPr>
          <p:cNvPr id="4" name="Rectangle 3"/>
          <p:cNvSpPr/>
          <p:nvPr/>
        </p:nvSpPr>
        <p:spPr>
          <a:xfrm>
            <a:off x="152400" y="3967589"/>
            <a:ext cx="6086031" cy="1754326"/>
          </a:xfrm>
          <a:prstGeom prst="rect">
            <a:avLst/>
          </a:prstGeom>
        </p:spPr>
        <p:txBody>
          <a:bodyPr wrap="square">
            <a:spAutoFit/>
          </a:bodyPr>
          <a:lstStyle/>
          <a:p>
            <a:pPr marL="457200" algn="just">
              <a:spcBef>
                <a:spcPts val="1200"/>
              </a:spcBef>
            </a:pPr>
            <a:r>
              <a:rPr lang="en-US" sz="1800" dirty="0">
                <a:solidFill>
                  <a:srgbClr val="000099"/>
                </a:solidFill>
                <a:latin typeface="Arial" pitchFamily="34" charset="0"/>
                <a:cs typeface="Arial" pitchFamily="34" charset="0"/>
              </a:rPr>
              <a:t>The normalized attribute connection graph for this SQL query is given below. It has a cycle between </a:t>
            </a:r>
            <a:r>
              <a:rPr lang="en-US" sz="1800" dirty="0" err="1">
                <a:solidFill>
                  <a:srgbClr val="000099"/>
                </a:solidFill>
                <a:latin typeface="Arial" pitchFamily="34" charset="0"/>
                <a:cs typeface="Arial" pitchFamily="34" charset="0"/>
              </a:rPr>
              <a:t>X.rent</a:t>
            </a:r>
            <a:r>
              <a:rPr lang="en-US" sz="1800" dirty="0">
                <a:solidFill>
                  <a:srgbClr val="000099"/>
                </a:solidFill>
                <a:latin typeface="Arial" pitchFamily="34" charset="0"/>
                <a:cs typeface="Arial" pitchFamily="34" charset="0"/>
              </a:rPr>
              <a:t> and 0 with a negative valuation sum which indicates the query is contradictory. Clearly, we cannot have a client with a rent that is both &gt; 500 and &lt; 200.</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727" y="2721625"/>
            <a:ext cx="2188618" cy="314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24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14</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1008547"/>
            <a:ext cx="7789822" cy="461665"/>
          </a:xfrm>
          <a:prstGeom prst="rect">
            <a:avLst/>
          </a:prstGeom>
        </p:spPr>
        <p:txBody>
          <a:bodyPr wrap="square">
            <a:spAutoFit/>
          </a:bodyPr>
          <a:lstStyle/>
          <a:p>
            <a:r>
              <a:rPr lang="en-US" dirty="0">
                <a:solidFill>
                  <a:srgbClr val="660066"/>
                </a:solidFill>
                <a:latin typeface="Arial" pitchFamily="34" charset="0"/>
                <a:cs typeface="Arial" pitchFamily="34" charset="0"/>
              </a:rPr>
              <a:t>Simplification</a:t>
            </a:r>
          </a:p>
        </p:txBody>
      </p:sp>
      <p:sp>
        <p:nvSpPr>
          <p:cNvPr id="4" name="Rectangle 3"/>
          <p:cNvSpPr/>
          <p:nvPr/>
        </p:nvSpPr>
        <p:spPr>
          <a:xfrm>
            <a:off x="852853" y="1491997"/>
            <a:ext cx="7411916" cy="4555093"/>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This step (a) detects redundant qualifications, (b) eliminates common sub-expressions, and (c) transforms the query to a semantically equivalent but more easily and efficiently computable form. Typically, access restrictions, view definitions, and integrity constraints are considered at this stage, some of which may also introduce redundancy.  If the user does not have the appropriate access to all the components of the query, the query is rejected.  Assuming that the user has the appropriate access privileges, an initial optimization is to apply the well-known </a:t>
            </a:r>
            <a:r>
              <a:rPr lang="en-US" sz="2000" dirty="0" err="1">
                <a:solidFill>
                  <a:srgbClr val="000099"/>
                </a:solidFill>
                <a:latin typeface="Arial" pitchFamily="34" charset="0"/>
                <a:cs typeface="Arial" pitchFamily="34" charset="0"/>
              </a:rPr>
              <a:t>idempotency</a:t>
            </a:r>
            <a:r>
              <a:rPr lang="en-US" sz="2000" dirty="0">
                <a:solidFill>
                  <a:srgbClr val="000099"/>
                </a:solidFill>
                <a:latin typeface="Arial" pitchFamily="34" charset="0"/>
                <a:cs typeface="Arial" pitchFamily="34" charset="0"/>
              </a:rPr>
              <a:t> rules of Boolean algebra, such as:</a:t>
            </a:r>
          </a:p>
          <a:p>
            <a:pPr algn="just">
              <a:spcBef>
                <a:spcPts val="1200"/>
              </a:spcBef>
            </a:pPr>
            <a:r>
              <a:rPr lang="en-US" sz="2000" dirty="0">
                <a:solidFill>
                  <a:srgbClr val="000099"/>
                </a:solidFill>
                <a:latin typeface="Arial" pitchFamily="34" charset="0"/>
                <a:cs typeface="Arial" pitchFamily="34" charset="0"/>
              </a:rPr>
              <a:t>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p   </a:t>
            </a:r>
            <a:r>
              <a:rPr lang="en-US" sz="2000" dirty="0" err="1">
                <a:solidFill>
                  <a:srgbClr val="000099"/>
                </a:solidFill>
                <a:latin typeface="Arial" pitchFamily="34" charset="0"/>
                <a:cs typeface="Arial" pitchFamily="34" charset="0"/>
              </a:rPr>
              <a:t>p</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p   </a:t>
            </a:r>
            <a:r>
              <a:rPr lang="en-US" sz="2000" dirty="0" err="1">
                <a:solidFill>
                  <a:srgbClr val="000099"/>
                </a:solidFill>
                <a:latin typeface="Arial" pitchFamily="34" charset="0"/>
                <a:cs typeface="Arial" pitchFamily="34" charset="0"/>
              </a:rPr>
              <a:t>p</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false  ≡ false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false  ≡ p</a:t>
            </a:r>
          </a:p>
          <a:p>
            <a:pPr algn="just"/>
            <a:r>
              <a:rPr lang="en-US" sz="2000" dirty="0">
                <a:solidFill>
                  <a:srgbClr val="000099"/>
                </a:solidFill>
                <a:latin typeface="Arial" pitchFamily="34" charset="0"/>
                <a:cs typeface="Arial" pitchFamily="34" charset="0"/>
              </a:rPr>
              <a:t>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true  ≡ p  </a:t>
            </a:r>
            <a:r>
              <a:rPr lang="en-US" sz="2000" dirty="0" err="1">
                <a:solidFill>
                  <a:srgbClr val="000099"/>
                </a:solidFill>
                <a:latin typeface="Arial" pitchFamily="34" charset="0"/>
                <a:cs typeface="Arial" pitchFamily="34" charset="0"/>
              </a:rPr>
              <a:t>p</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true  ≡ p  </a:t>
            </a:r>
            <a:r>
              <a:rPr lang="en-US" sz="2000" dirty="0" err="1">
                <a:solidFill>
                  <a:srgbClr val="000099"/>
                </a:solidFill>
                <a:latin typeface="Arial" pitchFamily="34" charset="0"/>
                <a:cs typeface="Arial" pitchFamily="34" charset="0"/>
              </a:rPr>
              <a:t>p</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false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true</a:t>
            </a:r>
          </a:p>
          <a:p>
            <a:pPr algn="just"/>
            <a:r>
              <a:rPr lang="en-US" sz="2000" dirty="0">
                <a:solidFill>
                  <a:srgbClr val="000099"/>
                </a:solidFill>
                <a:latin typeface="Arial" pitchFamily="34" charset="0"/>
                <a:cs typeface="Arial" pitchFamily="34" charset="0"/>
              </a:rPr>
              <a:t>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q)    ≡ p  </a:t>
            </a:r>
            <a:r>
              <a:rPr lang="en-US" sz="2000" dirty="0" err="1">
                <a:solidFill>
                  <a:srgbClr val="000099"/>
                </a:solidFill>
                <a:latin typeface="Arial" pitchFamily="34" charset="0"/>
                <a:cs typeface="Arial" pitchFamily="34" charset="0"/>
              </a:rPr>
              <a:t>p</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q)    ≡ p</a:t>
            </a:r>
          </a:p>
        </p:txBody>
      </p:sp>
    </p:spTree>
    <p:extLst>
      <p:ext uri="{BB962C8B-B14F-4D97-AF65-F5344CB8AC3E}">
        <p14:creationId xmlns:p14="http://schemas.microsoft.com/office/powerpoint/2010/main" val="1582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15</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885455"/>
            <a:ext cx="7789822" cy="461665"/>
          </a:xfrm>
          <a:prstGeom prst="rect">
            <a:avLst/>
          </a:prstGeom>
        </p:spPr>
        <p:txBody>
          <a:bodyPr wrap="square">
            <a:spAutoFit/>
          </a:bodyPr>
          <a:lstStyle/>
          <a:p>
            <a:r>
              <a:rPr lang="en-US" dirty="0">
                <a:solidFill>
                  <a:srgbClr val="660066"/>
                </a:solidFill>
                <a:latin typeface="Arial" pitchFamily="34" charset="0"/>
                <a:cs typeface="Arial" pitchFamily="34" charset="0"/>
              </a:rPr>
              <a:t>Example</a:t>
            </a:r>
          </a:p>
        </p:txBody>
      </p:sp>
      <p:sp>
        <p:nvSpPr>
          <p:cNvPr id="4" name="Rectangle 3"/>
          <p:cNvSpPr/>
          <p:nvPr/>
        </p:nvSpPr>
        <p:spPr>
          <a:xfrm>
            <a:off x="852852" y="1344425"/>
            <a:ext cx="7684315" cy="4632037"/>
          </a:xfrm>
          <a:prstGeom prst="rect">
            <a:avLst/>
          </a:prstGeom>
        </p:spPr>
        <p:txBody>
          <a:bodyPr wrap="square">
            <a:spAutoFit/>
          </a:bodyPr>
          <a:lstStyle/>
          <a:p>
            <a:r>
              <a:rPr lang="en-US" sz="1800" i="1" dirty="0">
                <a:solidFill>
                  <a:srgbClr val="000099"/>
                </a:solidFill>
                <a:latin typeface="Arial" pitchFamily="34" charset="0"/>
                <a:cs typeface="Arial" pitchFamily="34" charset="0"/>
              </a:rPr>
              <a:t>Create	View Staff3 as</a:t>
            </a:r>
          </a:p>
          <a:p>
            <a:r>
              <a:rPr lang="en-US" sz="1800" i="1" dirty="0">
                <a:solidFill>
                  <a:srgbClr val="000099"/>
                </a:solidFill>
                <a:latin typeface="Arial" pitchFamily="34" charset="0"/>
                <a:cs typeface="Arial" pitchFamily="34" charset="0"/>
              </a:rPr>
              <a:t>Select	</a:t>
            </a:r>
            <a:r>
              <a:rPr lang="en-US" sz="1800" i="1" dirty="0" err="1">
                <a:solidFill>
                  <a:srgbClr val="000099"/>
                </a:solidFill>
                <a:latin typeface="Arial" pitchFamily="34" charset="0"/>
                <a:cs typeface="Arial" pitchFamily="34" charset="0"/>
              </a:rPr>
              <a:t>Staff_no</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Fname</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Iname</a:t>
            </a:r>
            <a:r>
              <a:rPr lang="en-US" sz="1800" i="1" dirty="0">
                <a:solidFill>
                  <a:srgbClr val="000099"/>
                </a:solidFill>
                <a:latin typeface="Arial" pitchFamily="34" charset="0"/>
                <a:cs typeface="Arial" pitchFamily="34" charset="0"/>
              </a:rPr>
              <a:t>, Salary, </a:t>
            </a:r>
            <a:r>
              <a:rPr lang="en-US" sz="1800" i="1" dirty="0" err="1">
                <a:solidFill>
                  <a:srgbClr val="000099"/>
                </a:solidFill>
                <a:latin typeface="Arial" pitchFamily="34" charset="0"/>
                <a:cs typeface="Arial" pitchFamily="34" charset="0"/>
              </a:rPr>
              <a:t>Branch_no</a:t>
            </a:r>
            <a:endParaRPr lang="en-US" sz="1800" i="1" dirty="0">
              <a:solidFill>
                <a:srgbClr val="000099"/>
              </a:solidFill>
              <a:latin typeface="Arial" pitchFamily="34" charset="0"/>
              <a:cs typeface="Arial" pitchFamily="34" charset="0"/>
            </a:endParaRPr>
          </a:p>
          <a:p>
            <a:r>
              <a:rPr lang="en-US" sz="1800" i="1" dirty="0">
                <a:solidFill>
                  <a:srgbClr val="000099"/>
                </a:solidFill>
                <a:latin typeface="Arial" pitchFamily="34" charset="0"/>
                <a:cs typeface="Arial" pitchFamily="34" charset="0"/>
              </a:rPr>
              <a:t>From	Staff</a:t>
            </a:r>
          </a:p>
          <a:p>
            <a:r>
              <a:rPr lang="en-US" sz="1800" i="1" dirty="0">
                <a:solidFill>
                  <a:srgbClr val="000099"/>
                </a:solidFill>
                <a:latin typeface="Arial" pitchFamily="34" charset="0"/>
                <a:cs typeface="Arial" pitchFamily="34" charset="0"/>
              </a:rPr>
              <a:t>Where	</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B003;</a:t>
            </a:r>
          </a:p>
          <a:p>
            <a:pPr>
              <a:spcBef>
                <a:spcPts val="600"/>
              </a:spcBef>
            </a:pPr>
            <a:r>
              <a:rPr lang="en-US" sz="1800" i="1" dirty="0">
                <a:solidFill>
                  <a:srgbClr val="000099"/>
                </a:solidFill>
                <a:latin typeface="Arial" pitchFamily="34" charset="0"/>
                <a:cs typeface="Arial" pitchFamily="34" charset="0"/>
              </a:rPr>
              <a:t>Select *</a:t>
            </a:r>
          </a:p>
          <a:p>
            <a:r>
              <a:rPr lang="en-US" sz="1800" i="1" dirty="0">
                <a:solidFill>
                  <a:srgbClr val="000099"/>
                </a:solidFill>
                <a:latin typeface="Arial" pitchFamily="34" charset="0"/>
                <a:cs typeface="Arial" pitchFamily="34" charset="0"/>
              </a:rPr>
              <a:t>From	Staff3</a:t>
            </a:r>
          </a:p>
          <a:p>
            <a:r>
              <a:rPr lang="en-US" sz="1800" i="1" dirty="0">
                <a:solidFill>
                  <a:srgbClr val="000099"/>
                </a:solidFill>
                <a:latin typeface="Arial" pitchFamily="34" charset="0"/>
                <a:cs typeface="Arial" pitchFamily="34" charset="0"/>
              </a:rPr>
              <a:t>Where	(</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B003 </a:t>
            </a:r>
            <a:r>
              <a:rPr lang="en-US" sz="1800" dirty="0">
                <a:solidFill>
                  <a:srgbClr val="000099"/>
                </a:solidFill>
                <a:latin typeface="Arial" pitchFamily="34" charset="0"/>
                <a:cs typeface="Arial" pitchFamily="34" charset="0"/>
                <a:sym typeface="Symbol"/>
              </a:rPr>
              <a:t></a:t>
            </a:r>
            <a:r>
              <a:rPr lang="en-US" sz="1800" i="1" dirty="0">
                <a:solidFill>
                  <a:srgbClr val="000099"/>
                </a:solidFill>
                <a:latin typeface="Arial" pitchFamily="34" charset="0"/>
                <a:cs typeface="Arial" pitchFamily="34" charset="0"/>
              </a:rPr>
              <a:t> Salary &gt; 20000);</a:t>
            </a:r>
          </a:p>
          <a:p>
            <a:pPr algn="just">
              <a:spcBef>
                <a:spcPts val="600"/>
              </a:spcBef>
            </a:pPr>
            <a:r>
              <a:rPr lang="en-US" sz="1800" dirty="0">
                <a:solidFill>
                  <a:srgbClr val="000099"/>
                </a:solidFill>
                <a:latin typeface="Arial" pitchFamily="34" charset="0"/>
                <a:cs typeface="Arial" pitchFamily="34" charset="0"/>
              </a:rPr>
              <a:t>This query is over a view Staff3 that must be validated (view resolution).  The query on Staff3 view is regenerated on the base relation Staff as:</a:t>
            </a:r>
          </a:p>
          <a:p>
            <a:pPr>
              <a:spcBef>
                <a:spcPts val="600"/>
              </a:spcBef>
            </a:pPr>
            <a:r>
              <a:rPr lang="en-US" sz="1800" i="1" dirty="0">
                <a:solidFill>
                  <a:srgbClr val="000099"/>
                </a:solidFill>
                <a:latin typeface="Arial" pitchFamily="34" charset="0"/>
                <a:cs typeface="Arial" pitchFamily="34" charset="0"/>
              </a:rPr>
              <a:t>Select	</a:t>
            </a:r>
            <a:r>
              <a:rPr lang="en-US" sz="1800" i="1" dirty="0" err="1">
                <a:solidFill>
                  <a:srgbClr val="000099"/>
                </a:solidFill>
                <a:latin typeface="Arial" pitchFamily="34" charset="0"/>
                <a:cs typeface="Arial" pitchFamily="34" charset="0"/>
              </a:rPr>
              <a:t>Staff_no</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Fname</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Iname</a:t>
            </a:r>
            <a:r>
              <a:rPr lang="en-US" sz="1800" i="1" dirty="0">
                <a:solidFill>
                  <a:srgbClr val="000099"/>
                </a:solidFill>
                <a:latin typeface="Arial" pitchFamily="34" charset="0"/>
                <a:cs typeface="Arial" pitchFamily="34" charset="0"/>
              </a:rPr>
              <a:t>, Salary, </a:t>
            </a:r>
            <a:r>
              <a:rPr lang="en-US" sz="1800" i="1" dirty="0" err="1">
                <a:solidFill>
                  <a:srgbClr val="000099"/>
                </a:solidFill>
                <a:latin typeface="Arial" pitchFamily="34" charset="0"/>
                <a:cs typeface="Arial" pitchFamily="34" charset="0"/>
              </a:rPr>
              <a:t>Branch_no</a:t>
            </a:r>
            <a:endParaRPr lang="en-US" sz="1800" i="1" dirty="0">
              <a:solidFill>
                <a:srgbClr val="000099"/>
              </a:solidFill>
              <a:latin typeface="Arial" pitchFamily="34" charset="0"/>
              <a:cs typeface="Arial" pitchFamily="34" charset="0"/>
            </a:endParaRPr>
          </a:p>
          <a:p>
            <a:r>
              <a:rPr lang="en-US" sz="1800" i="1" dirty="0">
                <a:solidFill>
                  <a:srgbClr val="000099"/>
                </a:solidFill>
                <a:latin typeface="Arial" pitchFamily="34" charset="0"/>
                <a:cs typeface="Arial" pitchFamily="34" charset="0"/>
              </a:rPr>
              <a:t>From	Staff</a:t>
            </a:r>
          </a:p>
          <a:p>
            <a:r>
              <a:rPr lang="en-US" sz="1800" i="1" dirty="0">
                <a:solidFill>
                  <a:srgbClr val="000099"/>
                </a:solidFill>
                <a:latin typeface="Arial" pitchFamily="34" charset="0"/>
                <a:cs typeface="Arial" pitchFamily="34" charset="0"/>
              </a:rPr>
              <a:t>Where	(</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B003 </a:t>
            </a:r>
            <a:r>
              <a:rPr lang="en-US" sz="1800" i="1" dirty="0">
                <a:solidFill>
                  <a:srgbClr val="000099"/>
                </a:solidFill>
                <a:latin typeface="Arial" pitchFamily="34" charset="0"/>
                <a:cs typeface="Arial" pitchFamily="34" charset="0"/>
                <a:sym typeface="Symbol"/>
              </a:rPr>
              <a:t></a:t>
            </a:r>
            <a:r>
              <a:rPr lang="en-US" sz="1800" i="1" dirty="0">
                <a:solidFill>
                  <a:srgbClr val="000099"/>
                </a:solidFill>
                <a:latin typeface="Arial" pitchFamily="34" charset="0"/>
                <a:cs typeface="Arial" pitchFamily="34" charset="0"/>
              </a:rPr>
              <a:t> Salary &gt; 20000) </a:t>
            </a:r>
            <a:r>
              <a:rPr lang="en-US" sz="1800" i="1" dirty="0">
                <a:solidFill>
                  <a:srgbClr val="000099"/>
                </a:solidFill>
                <a:latin typeface="Arial" pitchFamily="34" charset="0"/>
                <a:cs typeface="Arial" pitchFamily="34" charset="0"/>
                <a:sym typeface="Symbol"/>
              </a:rPr>
              <a:t></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B003</a:t>
            </a:r>
            <a:r>
              <a:rPr lang="en-US" sz="1800" dirty="0">
                <a:solidFill>
                  <a:srgbClr val="000099"/>
                </a:solidFill>
                <a:latin typeface="Arial" pitchFamily="34" charset="0"/>
                <a:cs typeface="Arial" pitchFamily="34" charset="0"/>
              </a:rPr>
              <a:t>;</a:t>
            </a:r>
          </a:p>
          <a:p>
            <a:pPr>
              <a:spcBef>
                <a:spcPts val="600"/>
              </a:spcBef>
            </a:pPr>
            <a:r>
              <a:rPr lang="en-US" sz="1800" dirty="0">
                <a:solidFill>
                  <a:srgbClr val="000099"/>
                </a:solidFill>
                <a:latin typeface="Arial" pitchFamily="34" charset="0"/>
                <a:cs typeface="Arial" pitchFamily="34" charset="0"/>
              </a:rPr>
              <a:t>The predicate of this query can be simplified as:</a:t>
            </a:r>
          </a:p>
          <a:p>
            <a:pPr>
              <a:spcBef>
                <a:spcPts val="600"/>
              </a:spcBef>
            </a:pPr>
            <a:r>
              <a:rPr lang="en-US" sz="1800" i="1" dirty="0">
                <a:solidFill>
                  <a:srgbClr val="000099"/>
                </a:solidFill>
                <a:latin typeface="Arial" pitchFamily="34" charset="0"/>
                <a:cs typeface="Arial" pitchFamily="34" charset="0"/>
              </a:rPr>
              <a:t>(</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B003 </a:t>
            </a:r>
            <a:r>
              <a:rPr lang="en-US" sz="1800" i="1" dirty="0">
                <a:solidFill>
                  <a:srgbClr val="000099"/>
                </a:solidFill>
                <a:latin typeface="Arial" pitchFamily="34" charset="0"/>
                <a:cs typeface="Arial" pitchFamily="34" charset="0"/>
                <a:sym typeface="Symbol"/>
              </a:rPr>
              <a:t> </a:t>
            </a:r>
            <a:r>
              <a:rPr lang="en-US" sz="1800" i="1" dirty="0">
                <a:solidFill>
                  <a:srgbClr val="000099"/>
                </a:solidFill>
                <a:latin typeface="Arial" pitchFamily="34" charset="0"/>
                <a:cs typeface="Arial" pitchFamily="34" charset="0"/>
              </a:rPr>
              <a:t>Salary &gt; 20000)</a:t>
            </a:r>
            <a:r>
              <a:rPr lang="en-US" sz="18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17816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16</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885455"/>
            <a:ext cx="7789822" cy="4154984"/>
          </a:xfrm>
          <a:prstGeom prst="rect">
            <a:avLst/>
          </a:prstGeom>
        </p:spPr>
        <p:txBody>
          <a:bodyPr wrap="square">
            <a:spAutoFit/>
          </a:bodyPr>
          <a:lstStyle/>
          <a:p>
            <a:pPr marL="342900" indent="-342900">
              <a:buBlip>
                <a:blip r:embed="rId2"/>
              </a:buBlip>
            </a:pPr>
            <a:r>
              <a:rPr lang="en-US" sz="2000" dirty="0">
                <a:solidFill>
                  <a:srgbClr val="660066"/>
                </a:solidFill>
                <a:latin typeface="+mn-lt"/>
              </a:rPr>
              <a:t>Integrity constraint check</a:t>
            </a:r>
          </a:p>
          <a:p>
            <a:pPr marL="339725">
              <a:spcBef>
                <a:spcPts val="600"/>
              </a:spcBef>
            </a:pPr>
            <a:r>
              <a:rPr lang="en-US" sz="1800" dirty="0">
                <a:solidFill>
                  <a:srgbClr val="000099"/>
                </a:solidFill>
                <a:latin typeface="+mn-lt"/>
              </a:rPr>
              <a:t>Suppose the integrity constraint is: Managers have salary &gt;20,000, which is created as:</a:t>
            </a:r>
          </a:p>
          <a:p>
            <a:pPr marL="914400">
              <a:spcBef>
                <a:spcPts val="600"/>
              </a:spcBef>
            </a:pPr>
            <a:r>
              <a:rPr lang="en-US" sz="1800" dirty="0">
                <a:solidFill>
                  <a:srgbClr val="000099"/>
                </a:solidFill>
                <a:latin typeface="+mn-lt"/>
              </a:rPr>
              <a:t>Create Assertion </a:t>
            </a:r>
            <a:r>
              <a:rPr lang="en-US" sz="1800" dirty="0" err="1">
                <a:solidFill>
                  <a:srgbClr val="000099"/>
                </a:solidFill>
                <a:latin typeface="+mn-lt"/>
              </a:rPr>
              <a:t>Only_manager_salary_high</a:t>
            </a:r>
            <a:endParaRPr lang="en-US" sz="1800" dirty="0">
              <a:solidFill>
                <a:srgbClr val="000099"/>
              </a:solidFill>
              <a:latin typeface="+mn-lt"/>
            </a:endParaRPr>
          </a:p>
          <a:p>
            <a:pPr marL="914400"/>
            <a:r>
              <a:rPr lang="en-US" sz="1800" dirty="0">
                <a:solidFill>
                  <a:srgbClr val="000099"/>
                </a:solidFill>
                <a:latin typeface="+mn-lt"/>
              </a:rPr>
              <a:t>Check ((position &lt;&gt; “Manager” AND Salary &lt; 20000)</a:t>
            </a:r>
          </a:p>
          <a:p>
            <a:pPr marL="914400"/>
            <a:r>
              <a:rPr lang="en-US" sz="1800" dirty="0">
                <a:solidFill>
                  <a:srgbClr val="000099"/>
                </a:solidFill>
                <a:latin typeface="+mn-lt"/>
              </a:rPr>
              <a:t>OR ((position = “Manager” AND Salary &gt; 20000));</a:t>
            </a:r>
          </a:p>
          <a:p>
            <a:pPr marL="914400"/>
            <a:endParaRPr lang="en-US" sz="1800" dirty="0">
              <a:solidFill>
                <a:srgbClr val="000099"/>
              </a:solidFill>
              <a:latin typeface="+mn-lt"/>
            </a:endParaRPr>
          </a:p>
          <a:p>
            <a:pPr marL="914400"/>
            <a:r>
              <a:rPr lang="en-US" sz="1800" dirty="0">
                <a:solidFill>
                  <a:srgbClr val="000099"/>
                </a:solidFill>
                <a:latin typeface="+mn-lt"/>
              </a:rPr>
              <a:t>The effect of this on the query:</a:t>
            </a:r>
          </a:p>
          <a:p>
            <a:pPr marL="914400"/>
            <a:endParaRPr lang="en-US" sz="1800" dirty="0">
              <a:solidFill>
                <a:srgbClr val="000099"/>
              </a:solidFill>
              <a:latin typeface="+mn-lt"/>
            </a:endParaRPr>
          </a:p>
          <a:p>
            <a:pPr marL="914400"/>
            <a:r>
              <a:rPr lang="en-US" sz="1800" dirty="0">
                <a:solidFill>
                  <a:srgbClr val="000099"/>
                </a:solidFill>
                <a:latin typeface="+mn-lt"/>
              </a:rPr>
              <a:t>Select	</a:t>
            </a:r>
            <a:r>
              <a:rPr lang="en-US" sz="1800" dirty="0" err="1">
                <a:solidFill>
                  <a:srgbClr val="000099"/>
                </a:solidFill>
                <a:latin typeface="+mn-lt"/>
              </a:rPr>
              <a:t>Staff_no</a:t>
            </a:r>
            <a:r>
              <a:rPr lang="en-US" sz="1800" dirty="0">
                <a:solidFill>
                  <a:srgbClr val="000099"/>
                </a:solidFill>
                <a:latin typeface="+mn-lt"/>
              </a:rPr>
              <a:t>, </a:t>
            </a:r>
            <a:r>
              <a:rPr lang="en-US" sz="1800" dirty="0" err="1">
                <a:solidFill>
                  <a:srgbClr val="000099"/>
                </a:solidFill>
                <a:latin typeface="+mn-lt"/>
              </a:rPr>
              <a:t>Fname</a:t>
            </a:r>
            <a:r>
              <a:rPr lang="en-US" sz="1800" dirty="0">
                <a:solidFill>
                  <a:srgbClr val="000099"/>
                </a:solidFill>
                <a:latin typeface="+mn-lt"/>
              </a:rPr>
              <a:t>, </a:t>
            </a:r>
            <a:r>
              <a:rPr lang="en-US" sz="1800" dirty="0" err="1">
                <a:solidFill>
                  <a:srgbClr val="000099"/>
                </a:solidFill>
                <a:latin typeface="+mn-lt"/>
              </a:rPr>
              <a:t>Iname</a:t>
            </a:r>
            <a:r>
              <a:rPr lang="en-US" sz="1800" dirty="0">
                <a:solidFill>
                  <a:srgbClr val="000099"/>
                </a:solidFill>
                <a:latin typeface="+mn-lt"/>
              </a:rPr>
              <a:t>, Salary, </a:t>
            </a:r>
            <a:r>
              <a:rPr lang="en-US" sz="1800" dirty="0" err="1">
                <a:solidFill>
                  <a:srgbClr val="000099"/>
                </a:solidFill>
                <a:latin typeface="+mn-lt"/>
              </a:rPr>
              <a:t>Branch_no</a:t>
            </a:r>
            <a:endParaRPr lang="en-US" sz="1800" dirty="0">
              <a:solidFill>
                <a:srgbClr val="000099"/>
              </a:solidFill>
              <a:latin typeface="+mn-lt"/>
            </a:endParaRPr>
          </a:p>
          <a:p>
            <a:pPr marL="914400"/>
            <a:r>
              <a:rPr lang="en-US" sz="1800" dirty="0">
                <a:solidFill>
                  <a:srgbClr val="000099"/>
                </a:solidFill>
                <a:latin typeface="+mn-lt"/>
              </a:rPr>
              <a:t>From	Staff</a:t>
            </a:r>
          </a:p>
          <a:p>
            <a:pPr marL="914400"/>
            <a:r>
              <a:rPr lang="en-US" sz="1800" dirty="0">
                <a:solidFill>
                  <a:srgbClr val="000099"/>
                </a:solidFill>
                <a:latin typeface="+mn-lt"/>
              </a:rPr>
              <a:t>Where	position = “Manager” AND Salary &lt; 15000;</a:t>
            </a:r>
          </a:p>
          <a:p>
            <a:pPr marL="914400"/>
            <a:endParaRPr lang="en-US" sz="1800" dirty="0">
              <a:solidFill>
                <a:srgbClr val="000099"/>
              </a:solidFill>
              <a:latin typeface="+mn-lt"/>
            </a:endParaRPr>
          </a:p>
          <a:p>
            <a:pPr marL="914400"/>
            <a:r>
              <a:rPr lang="en-US" sz="1800" dirty="0">
                <a:solidFill>
                  <a:srgbClr val="000099"/>
                </a:solidFill>
                <a:latin typeface="+mn-lt"/>
              </a:rPr>
              <a:t>This query violates the constraint.</a:t>
            </a:r>
            <a:endParaRPr lang="en-US" sz="1800" dirty="0">
              <a:solidFill>
                <a:srgbClr val="000099"/>
              </a:solidFill>
              <a:latin typeface="+mn-lt"/>
              <a:cs typeface="Arial" pitchFamily="34" charset="0"/>
            </a:endParaRPr>
          </a:p>
        </p:txBody>
      </p:sp>
    </p:spTree>
    <p:extLst>
      <p:ext uri="{BB962C8B-B14F-4D97-AF65-F5344CB8AC3E}">
        <p14:creationId xmlns:p14="http://schemas.microsoft.com/office/powerpoint/2010/main" val="208575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17</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885455"/>
            <a:ext cx="7789822" cy="4508927"/>
          </a:xfrm>
          <a:prstGeom prst="rect">
            <a:avLst/>
          </a:prstGeom>
        </p:spPr>
        <p:txBody>
          <a:bodyPr wrap="square">
            <a:spAutoFit/>
          </a:bodyPr>
          <a:lstStyle/>
          <a:p>
            <a:pPr marL="342900" indent="-342900">
              <a:buBlip>
                <a:blip r:embed="rId2"/>
              </a:buBlip>
            </a:pPr>
            <a:r>
              <a:rPr lang="en-US" sz="2000" dirty="0">
                <a:solidFill>
                  <a:srgbClr val="660066"/>
                </a:solidFill>
                <a:latin typeface="+mn-lt"/>
              </a:rPr>
              <a:t>Query restructuring</a:t>
            </a:r>
          </a:p>
          <a:p>
            <a:pPr marL="339725">
              <a:spcBef>
                <a:spcPts val="600"/>
              </a:spcBef>
            </a:pPr>
            <a:r>
              <a:rPr lang="en-US" sz="1800" dirty="0">
                <a:solidFill>
                  <a:srgbClr val="000099"/>
                </a:solidFill>
                <a:latin typeface="+mn-lt"/>
              </a:rPr>
              <a:t>A query can be restructured by rearranging the order of relational algebra operations in the query. This reordering is achieved by the following transformation rules: </a:t>
            </a:r>
          </a:p>
          <a:p>
            <a:pPr marL="973138" lvl="0" indent="-285750">
              <a:spcBef>
                <a:spcPts val="600"/>
              </a:spcBef>
              <a:buBlip>
                <a:blip r:embed="rId3"/>
              </a:buBlip>
            </a:pPr>
            <a:r>
              <a:rPr lang="en-US" sz="1800" dirty="0">
                <a:solidFill>
                  <a:srgbClr val="000099"/>
                </a:solidFill>
                <a:latin typeface="+mn-lt"/>
              </a:rPr>
              <a:t>Cascade of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dirty="0">
                <a:solidFill>
                  <a:srgbClr val="000099"/>
                </a:solidFill>
                <a:latin typeface="+mn-lt"/>
              </a:rPr>
              <a:t>(</a:t>
            </a:r>
            <a:r>
              <a:rPr lang="en-US" sz="1800" baseline="-25000" dirty="0">
                <a:solidFill>
                  <a:srgbClr val="000099"/>
                </a:solidFill>
                <a:latin typeface="+mn-lt"/>
              </a:rPr>
              <a:t>c1 and c2</a:t>
            </a:r>
            <a:r>
              <a:rPr lang="en-US" sz="1800" dirty="0">
                <a:solidFill>
                  <a:srgbClr val="000099"/>
                </a:solidFill>
                <a:latin typeface="+mn-lt"/>
              </a:rPr>
              <a:t>) (r)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c1</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c2</a:t>
            </a:r>
            <a:r>
              <a:rPr lang="en-US" sz="1800" dirty="0">
                <a:solidFill>
                  <a:srgbClr val="000099"/>
                </a:solidFill>
                <a:latin typeface="+mn-lt"/>
              </a:rPr>
              <a:t> (r)).</a:t>
            </a:r>
          </a:p>
          <a:p>
            <a:pPr marL="973138" lvl="0" indent="-285750">
              <a:buBlip>
                <a:blip r:embed="rId3"/>
              </a:buBlip>
            </a:pPr>
            <a:r>
              <a:rPr lang="en-US" sz="1800" dirty="0" err="1">
                <a:solidFill>
                  <a:srgbClr val="000099"/>
                </a:solidFill>
                <a:latin typeface="+mn-lt"/>
              </a:rPr>
              <a:t>Commutativity</a:t>
            </a:r>
            <a:r>
              <a:rPr lang="en-US" sz="1800" dirty="0">
                <a:solidFill>
                  <a:srgbClr val="000099"/>
                </a:solidFill>
                <a:latin typeface="+mn-lt"/>
              </a:rPr>
              <a:t> of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c1</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c2</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c2</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c1</a:t>
            </a:r>
            <a:r>
              <a:rPr lang="en-US" sz="1800" dirty="0">
                <a:solidFill>
                  <a:srgbClr val="000099"/>
                </a:solidFill>
                <a:latin typeface="+mn-lt"/>
              </a:rPr>
              <a:t>(r)).</a:t>
            </a:r>
          </a:p>
          <a:p>
            <a:pPr marL="973138" lvl="0" indent="-285750">
              <a:buBlip>
                <a:blip r:embed="rId3"/>
              </a:buBlip>
            </a:pPr>
            <a:r>
              <a:rPr lang="en-US" sz="1800" dirty="0">
                <a:solidFill>
                  <a:srgbClr val="000099"/>
                </a:solidFill>
                <a:latin typeface="+mn-lt"/>
              </a:rPr>
              <a:t>Cascade of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A2</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An</a:t>
            </a:r>
            <a:r>
              <a:rPr lang="en-US" sz="1800" dirty="0">
                <a:solidFill>
                  <a:srgbClr val="000099"/>
                </a:solidFill>
                <a:latin typeface="+mn-lt"/>
              </a:rPr>
              <a:t> (r)) …))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a:t>
            </a:r>
            <a:r>
              <a:rPr lang="en-US" sz="1800" dirty="0">
                <a:solidFill>
                  <a:srgbClr val="000099"/>
                </a:solidFill>
                <a:latin typeface="+mn-lt"/>
              </a:rPr>
              <a:t> (r).</a:t>
            </a:r>
          </a:p>
          <a:p>
            <a:pPr marL="973138" lvl="0" indent="-285750">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and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 A2, …, An </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 A2, …, An </a:t>
            </a:r>
            <a:r>
              <a:rPr lang="en-US" sz="1800" dirty="0">
                <a:solidFill>
                  <a:srgbClr val="000099"/>
                </a:solidFill>
                <a:latin typeface="+mn-lt"/>
              </a:rPr>
              <a:t>(r)).</a:t>
            </a:r>
          </a:p>
          <a:p>
            <a:pPr marL="687388" lvl="0"/>
            <a:endParaRPr lang="en-US" sz="1800" dirty="0">
              <a:solidFill>
                <a:srgbClr val="000099"/>
              </a:solidFill>
              <a:latin typeface="+mn-lt"/>
            </a:endParaRPr>
          </a:p>
          <a:p>
            <a:pPr marL="687388" lvl="0"/>
            <a:r>
              <a:rPr lang="en-US" sz="1800" dirty="0">
                <a:solidFill>
                  <a:srgbClr val="000099"/>
                </a:solidFill>
                <a:latin typeface="+mn-lt"/>
              </a:rPr>
              <a:t>Commutative laws for    and </a:t>
            </a:r>
            <a:r>
              <a:rPr lang="en-US" sz="1800" dirty="0">
                <a:latin typeface="Symbol" panose="05050102010706020507" pitchFamily="18" charset="2"/>
              </a:rPr>
              <a:t>´</a:t>
            </a:r>
            <a:r>
              <a:rPr lang="en-US" sz="1800" dirty="0">
                <a:solidFill>
                  <a:srgbClr val="000099"/>
                </a:solidFill>
                <a:latin typeface="+mn-lt"/>
              </a:rPr>
              <a:t>:  Join condition c and attribute sets </a:t>
            </a:r>
            <a:r>
              <a:rPr lang="en-US" sz="1800" i="1" dirty="0">
                <a:solidFill>
                  <a:srgbClr val="000099"/>
                </a:solidFill>
                <a:latin typeface="+mn-lt"/>
              </a:rPr>
              <a:t>A</a:t>
            </a:r>
            <a:r>
              <a:rPr lang="en-US" sz="1800" dirty="0">
                <a:solidFill>
                  <a:srgbClr val="000099"/>
                </a:solidFill>
                <a:latin typeface="+mn-lt"/>
              </a:rPr>
              <a:t> and </a:t>
            </a:r>
            <a:r>
              <a:rPr lang="en-US" sz="1800" i="1" dirty="0">
                <a:solidFill>
                  <a:srgbClr val="000099"/>
                </a:solidFill>
                <a:latin typeface="+mn-lt"/>
              </a:rPr>
              <a:t>B</a:t>
            </a:r>
            <a:r>
              <a:rPr lang="en-US" sz="1800" dirty="0">
                <a:solidFill>
                  <a:srgbClr val="000099"/>
                </a:solidFill>
                <a:latin typeface="+mn-lt"/>
              </a:rPr>
              <a:t>, then</a:t>
            </a:r>
          </a:p>
          <a:p>
            <a:pPr marL="973138" indent="-285750">
              <a:buBlip>
                <a:blip r:embed="rId3"/>
              </a:buBlip>
            </a:pPr>
            <a:r>
              <a:rPr lang="en-US" sz="1800" dirty="0">
                <a:solidFill>
                  <a:srgbClr val="000099"/>
                </a:solidFill>
                <a:latin typeface="+mn-lt"/>
              </a:rPr>
              <a:t>A    c B </a:t>
            </a:r>
            <a:r>
              <a:rPr lang="en-US" sz="1800" dirty="0">
                <a:solidFill>
                  <a:srgbClr val="000099"/>
                </a:solidFill>
                <a:latin typeface="+mn-lt"/>
                <a:sym typeface="Symbol"/>
              </a:rPr>
              <a:t></a:t>
            </a:r>
            <a:r>
              <a:rPr lang="en-US" sz="1800" dirty="0">
                <a:solidFill>
                  <a:srgbClr val="000099"/>
                </a:solidFill>
                <a:latin typeface="+mn-lt"/>
              </a:rPr>
              <a:t> B    c A.	A </a:t>
            </a:r>
            <a:r>
              <a:rPr lang="en-US" sz="1800" dirty="0">
                <a:latin typeface="+mn-lt"/>
                <a:sym typeface="Symbol"/>
              </a:rPr>
              <a:t> </a:t>
            </a:r>
            <a:r>
              <a:rPr lang="en-US" sz="1800" dirty="0">
                <a:solidFill>
                  <a:srgbClr val="000099"/>
                </a:solidFill>
                <a:latin typeface="+mn-lt"/>
              </a:rPr>
              <a:t>B </a:t>
            </a:r>
            <a:r>
              <a:rPr lang="en-US" sz="1800" dirty="0">
                <a:solidFill>
                  <a:srgbClr val="000099"/>
                </a:solidFill>
                <a:latin typeface="+mn-lt"/>
                <a:sym typeface="Symbol"/>
              </a:rPr>
              <a:t></a:t>
            </a:r>
            <a:r>
              <a:rPr lang="en-US" sz="1800" dirty="0">
                <a:solidFill>
                  <a:srgbClr val="000099"/>
                </a:solidFill>
                <a:latin typeface="+mn-lt"/>
              </a:rPr>
              <a:t> B </a:t>
            </a:r>
            <a:r>
              <a:rPr lang="en-US" sz="1800" dirty="0">
                <a:latin typeface="+mn-lt"/>
                <a:sym typeface="Symbol"/>
              </a:rPr>
              <a:t></a:t>
            </a:r>
            <a:r>
              <a:rPr lang="en-US" sz="1800" dirty="0">
                <a:solidFill>
                  <a:srgbClr val="000099"/>
                </a:solidFill>
                <a:latin typeface="+mn-lt"/>
              </a:rPr>
              <a:t> A.</a:t>
            </a:r>
          </a:p>
          <a:p>
            <a:pPr marL="973138" lvl="0" indent="-285750">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with </a:t>
            </a:r>
            <a:r>
              <a:rPr lang="en-US" sz="1800" dirty="0">
                <a:latin typeface="+mn-lt"/>
                <a:sym typeface="Symbol"/>
              </a:rPr>
              <a:t></a:t>
            </a:r>
            <a:r>
              <a:rPr lang="en-US" sz="1800" dirty="0">
                <a:solidFill>
                  <a:srgbClr val="000099"/>
                </a:solidFill>
                <a:latin typeface="+mn-lt"/>
              </a:rPr>
              <a:t> or     :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latin typeface="+mn-lt"/>
                <a:sym typeface="Symbol"/>
              </a:rPr>
              <a:t> </a:t>
            </a:r>
            <a:r>
              <a:rPr lang="en-US" sz="1800" dirty="0">
                <a:solidFill>
                  <a:srgbClr val="000099"/>
                </a:solidFill>
                <a:latin typeface="+mn-lt"/>
              </a:rPr>
              <a:t>s)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latin typeface="+mn-lt"/>
                <a:sym typeface="Symbol"/>
              </a:rPr>
              <a:t></a:t>
            </a:r>
            <a:r>
              <a:rPr lang="en-US" sz="1800" dirty="0">
                <a:solidFill>
                  <a:srgbClr val="000099"/>
                </a:solidFill>
                <a:latin typeface="+mn-lt"/>
              </a:rPr>
              <a:t> s.</a:t>
            </a:r>
          </a:p>
          <a:p>
            <a:pPr marL="973138" lvl="0" indent="-285750">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and     (or </a:t>
            </a:r>
            <a:r>
              <a:rPr lang="en-US" sz="1800" dirty="0">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(r    s)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Ai</a:t>
            </a:r>
            <a:r>
              <a:rPr lang="en-US" sz="1800" dirty="0">
                <a:solidFill>
                  <a:srgbClr val="000099"/>
                </a:solidFill>
                <a:latin typeface="+mn-lt"/>
              </a:rPr>
              <a:t> (r)    </a:t>
            </a:r>
            <a:r>
              <a:rPr lang="en-US" sz="1800" dirty="0">
                <a:solidFill>
                  <a:srgbClr val="000099"/>
                </a:solidFill>
                <a:latin typeface="+mn-lt"/>
                <a:sym typeface="Symbol"/>
              </a:rPr>
              <a:t></a:t>
            </a:r>
            <a:r>
              <a:rPr lang="en-US" sz="1800" baseline="-25000" dirty="0" err="1">
                <a:solidFill>
                  <a:srgbClr val="000099"/>
                </a:solidFill>
                <a:latin typeface="+mn-lt"/>
              </a:rPr>
              <a:t>Aj</a:t>
            </a:r>
            <a:r>
              <a:rPr lang="en-US" sz="1800" dirty="0">
                <a:solidFill>
                  <a:srgbClr val="000099"/>
                </a:solidFill>
                <a:latin typeface="+mn-lt"/>
              </a:rPr>
              <a:t> (s).</a:t>
            </a:r>
          </a:p>
          <a:p>
            <a:pPr marL="914400">
              <a:spcBef>
                <a:spcPts val="600"/>
              </a:spcBef>
            </a:pPr>
            <a:endParaRPr lang="en-US" sz="1800" dirty="0">
              <a:solidFill>
                <a:srgbClr val="000099"/>
              </a:solidFill>
              <a:latin typeface="+mn-lt"/>
              <a:cs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040" y="4505745"/>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406" y="4178015"/>
            <a:ext cx="161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249" y="4171601"/>
            <a:ext cx="161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233" y="477288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304" y="477288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800" y="4781587"/>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654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18</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p>
        </p:txBody>
      </p:sp>
      <p:sp>
        <p:nvSpPr>
          <p:cNvPr id="3" name="Rectangle 2"/>
          <p:cNvSpPr/>
          <p:nvPr/>
        </p:nvSpPr>
        <p:spPr>
          <a:xfrm>
            <a:off x="747346" y="885455"/>
            <a:ext cx="7789822" cy="2970044"/>
          </a:xfrm>
          <a:prstGeom prst="rect">
            <a:avLst/>
          </a:prstGeom>
        </p:spPr>
        <p:txBody>
          <a:bodyPr wrap="square">
            <a:spAutoFit/>
          </a:bodyPr>
          <a:lstStyle/>
          <a:p>
            <a:pPr marL="342900" indent="-342900">
              <a:buBlip>
                <a:blip r:embed="rId2"/>
              </a:buBlip>
            </a:pPr>
            <a:r>
              <a:rPr lang="en-US" sz="2000" dirty="0">
                <a:solidFill>
                  <a:srgbClr val="660066"/>
                </a:solidFill>
                <a:latin typeface="+mn-lt"/>
              </a:rPr>
              <a:t>Query restructuring</a:t>
            </a:r>
          </a:p>
          <a:p>
            <a:pPr marL="682625" lvl="0" indent="-342900" algn="just">
              <a:spcBef>
                <a:spcPts val="600"/>
              </a:spcBef>
              <a:buBlip>
                <a:blip r:embed="rId3"/>
              </a:buBlip>
            </a:pPr>
            <a:r>
              <a:rPr lang="en-US" sz="1800" dirty="0" err="1">
                <a:solidFill>
                  <a:srgbClr val="000099"/>
                </a:solidFill>
                <a:latin typeface="+mn-lt"/>
              </a:rPr>
              <a:t>Commutativity</a:t>
            </a:r>
            <a:r>
              <a:rPr lang="en-US" sz="1800" dirty="0">
                <a:solidFill>
                  <a:srgbClr val="000099"/>
                </a:solidFill>
                <a:latin typeface="+mn-lt"/>
              </a:rPr>
              <a:t> of set operations: The set operations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and</a:t>
            </a:r>
            <a:r>
              <a:rPr lang="en-US" sz="1800" dirty="0">
                <a:solidFill>
                  <a:srgbClr val="000099"/>
                </a:solidFill>
              </a:rPr>
              <a:t>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are commutative but </a:t>
            </a:r>
            <a:r>
              <a:rPr lang="en-US" sz="1800" dirty="0">
                <a:solidFill>
                  <a:srgbClr val="000099"/>
                </a:solidFill>
              </a:rPr>
              <a:t>– </a:t>
            </a:r>
            <a:r>
              <a:rPr lang="en-US" sz="1800" dirty="0">
                <a:solidFill>
                  <a:srgbClr val="000099"/>
                </a:solidFill>
                <a:latin typeface="Arial" panose="020B0604020202020204" pitchFamily="34" charset="0"/>
              </a:rPr>
              <a:t>is not</a:t>
            </a:r>
            <a:r>
              <a:rPr lang="en-US" sz="1800" dirty="0">
                <a:solidFill>
                  <a:srgbClr val="000099"/>
                </a:solidFill>
              </a:rPr>
              <a:t>.</a:t>
            </a:r>
          </a:p>
          <a:p>
            <a:pPr marL="682625" lvl="0" indent="-342900" algn="just">
              <a:buBlip>
                <a:blip r:embed="rId3"/>
              </a:buBlip>
            </a:pPr>
            <a:r>
              <a:rPr lang="en-US" sz="1800" dirty="0">
                <a:solidFill>
                  <a:srgbClr val="000099"/>
                </a:solidFill>
                <a:latin typeface="+mn-lt"/>
              </a:rPr>
              <a:t>Associative laws for</a:t>
            </a:r>
            <a:r>
              <a:rPr lang="en-US" sz="1800" dirty="0">
                <a:solidFill>
                  <a:srgbClr val="000099"/>
                </a:solidFill>
              </a:rPr>
              <a:t>    , </a:t>
            </a:r>
            <a:r>
              <a:rPr lang="en-US" sz="1800" dirty="0">
                <a:solidFill>
                  <a:srgbClr val="000099"/>
                </a:solidFill>
                <a:sym typeface="Symbol"/>
              </a:rPr>
              <a:t></a:t>
            </a:r>
            <a:r>
              <a:rPr lang="en-US" sz="1800" dirty="0">
                <a:solidFill>
                  <a:srgbClr val="000099"/>
                </a:solidFill>
              </a:rPr>
              <a:t> ,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and</a:t>
            </a:r>
            <a:r>
              <a:rPr lang="en-US" sz="1800" dirty="0">
                <a:solidFill>
                  <a:srgbClr val="000099"/>
                </a:solidFill>
              </a:rPr>
              <a:t>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If </a:t>
            </a:r>
            <a:r>
              <a:rPr lang="en-US" sz="1800" i="1" dirty="0">
                <a:solidFill>
                  <a:srgbClr val="000099"/>
                </a:solidFill>
                <a:latin typeface="+mn-lt"/>
              </a:rPr>
              <a:t>A</a:t>
            </a:r>
            <a:r>
              <a:rPr lang="en-US" sz="1800" dirty="0">
                <a:solidFill>
                  <a:srgbClr val="000099"/>
                </a:solidFill>
                <a:latin typeface="+mn-lt"/>
              </a:rPr>
              <a:t>, </a:t>
            </a:r>
            <a:r>
              <a:rPr lang="en-US" sz="1800" i="1" dirty="0">
                <a:solidFill>
                  <a:srgbClr val="000099"/>
                </a:solidFill>
                <a:latin typeface="+mn-lt"/>
              </a:rPr>
              <a:t>B</a:t>
            </a:r>
            <a:r>
              <a:rPr lang="en-US" sz="1800" dirty="0">
                <a:solidFill>
                  <a:srgbClr val="000099"/>
                </a:solidFill>
                <a:latin typeface="+mn-lt"/>
              </a:rPr>
              <a:t> and </a:t>
            </a:r>
            <a:r>
              <a:rPr lang="en-US" sz="1800" i="1" dirty="0">
                <a:solidFill>
                  <a:srgbClr val="000099"/>
                </a:solidFill>
                <a:latin typeface="+mn-lt"/>
              </a:rPr>
              <a:t>C</a:t>
            </a:r>
            <a:r>
              <a:rPr lang="en-US" sz="1800" dirty="0">
                <a:solidFill>
                  <a:srgbClr val="000099"/>
                </a:solidFill>
                <a:latin typeface="+mn-lt"/>
              </a:rPr>
              <a:t> are sets of attributes and c1 and c2 are conditions then (A   c1 B)   c2 C </a:t>
            </a:r>
            <a:r>
              <a:rPr lang="en-US" sz="1800" dirty="0">
                <a:solidFill>
                  <a:srgbClr val="000099"/>
                </a:solidFill>
                <a:latin typeface="+mn-lt"/>
                <a:sym typeface="Symbol"/>
              </a:rPr>
              <a:t></a:t>
            </a:r>
            <a:r>
              <a:rPr lang="en-US" sz="1800" dirty="0">
                <a:solidFill>
                  <a:srgbClr val="000099"/>
                </a:solidFill>
                <a:latin typeface="+mn-lt"/>
              </a:rPr>
              <a:t> A    c1(B   c2 C), (A </a:t>
            </a:r>
            <a:r>
              <a:rPr lang="en-US" sz="1800" dirty="0">
                <a:solidFill>
                  <a:srgbClr val="000099"/>
                </a:solidFill>
                <a:latin typeface="+mn-lt"/>
                <a:sym typeface="Symbol"/>
              </a:rPr>
              <a:t></a:t>
            </a:r>
            <a:r>
              <a:rPr lang="en-US" sz="1800" dirty="0">
                <a:solidFill>
                  <a:srgbClr val="000099"/>
                </a:solidFill>
                <a:latin typeface="+mn-lt"/>
              </a:rPr>
              <a:t> B) </a:t>
            </a:r>
            <a:r>
              <a:rPr lang="en-US" sz="1800" dirty="0">
                <a:solidFill>
                  <a:srgbClr val="000099"/>
                </a:solidFill>
                <a:latin typeface="+mn-lt"/>
                <a:sym typeface="Symbol"/>
              </a:rPr>
              <a:t></a:t>
            </a:r>
            <a:r>
              <a:rPr lang="en-US" sz="1800" dirty="0">
                <a:solidFill>
                  <a:srgbClr val="000099"/>
                </a:solidFill>
                <a:latin typeface="+mn-lt"/>
              </a:rPr>
              <a:t> C </a:t>
            </a:r>
            <a:r>
              <a:rPr lang="en-US" sz="1800" dirty="0">
                <a:solidFill>
                  <a:srgbClr val="000099"/>
                </a:solidFill>
                <a:latin typeface="+mn-lt"/>
                <a:sym typeface="Symbol"/>
              </a:rPr>
              <a:t></a:t>
            </a:r>
            <a:r>
              <a:rPr lang="en-US" sz="1800" dirty="0">
                <a:solidFill>
                  <a:srgbClr val="000099"/>
                </a:solidFill>
                <a:latin typeface="+mn-lt"/>
              </a:rPr>
              <a:t> A </a:t>
            </a:r>
            <a:r>
              <a:rPr lang="en-US" sz="1800" dirty="0">
                <a:solidFill>
                  <a:srgbClr val="000099"/>
                </a:solidFill>
                <a:latin typeface="+mn-lt"/>
                <a:sym typeface="Symbol"/>
              </a:rPr>
              <a:t></a:t>
            </a:r>
            <a:r>
              <a:rPr lang="en-US" sz="1800" dirty="0">
                <a:solidFill>
                  <a:srgbClr val="000099"/>
                </a:solidFill>
                <a:latin typeface="+mn-lt"/>
              </a:rPr>
              <a:t> (B </a:t>
            </a:r>
            <a:r>
              <a:rPr lang="en-US" sz="1800" dirty="0">
                <a:solidFill>
                  <a:srgbClr val="000099"/>
                </a:solidFill>
                <a:latin typeface="+mn-lt"/>
                <a:sym typeface="Symbol"/>
              </a:rPr>
              <a:t></a:t>
            </a:r>
            <a:r>
              <a:rPr lang="en-US" sz="1800" dirty="0">
                <a:solidFill>
                  <a:srgbClr val="000099"/>
                </a:solidFill>
                <a:latin typeface="+mn-lt"/>
              </a:rPr>
              <a:t> C), and similarly for the other two operators.</a:t>
            </a:r>
          </a:p>
          <a:p>
            <a:pPr marL="682625" lvl="0" indent="-342900" algn="just">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with set operations: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s)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(s).</a:t>
            </a:r>
          </a:p>
          <a:p>
            <a:pPr marL="682625" lvl="0" indent="-342900" algn="just">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with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(r </a:t>
            </a:r>
            <a:r>
              <a:rPr lang="en-US" sz="1800" dirty="0">
                <a:solidFill>
                  <a:srgbClr val="000099"/>
                </a:solidFill>
                <a:latin typeface="+mn-lt"/>
                <a:sym typeface="Symbol"/>
              </a:rPr>
              <a:t></a:t>
            </a:r>
            <a:r>
              <a:rPr lang="en-US" sz="1800" dirty="0">
                <a:solidFill>
                  <a:srgbClr val="000099"/>
                </a:solidFill>
                <a:latin typeface="+mn-lt"/>
              </a:rPr>
              <a:t> s)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(s)</a:t>
            </a:r>
          </a:p>
          <a:p>
            <a:pPr marL="682625" indent="-342900" algn="just">
              <a:buBlip>
                <a:blip r:embed="rId3"/>
              </a:buBlip>
            </a:pPr>
            <a:r>
              <a:rPr lang="en-US" sz="1800" dirty="0">
                <a:solidFill>
                  <a:srgbClr val="000099"/>
                </a:solidFill>
                <a:latin typeface="+mn-lt"/>
              </a:rPr>
              <a:t>Converting a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dirty="0">
                <a:solidFill>
                  <a:srgbClr val="000099"/>
                </a:solidFill>
                <a:latin typeface="+mn-lt"/>
              </a:rPr>
              <a:t>) sequence into   :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s) </a:t>
            </a:r>
            <a:r>
              <a:rPr lang="en-US" sz="1800" dirty="0">
                <a:solidFill>
                  <a:srgbClr val="000099"/>
                </a:solidFill>
                <a:latin typeface="+mn-lt"/>
                <a:sym typeface="Symbol"/>
              </a:rPr>
              <a:t></a:t>
            </a:r>
            <a:r>
              <a:rPr lang="en-US" sz="1800" dirty="0">
                <a:solidFill>
                  <a:srgbClr val="000099"/>
                </a:solidFill>
                <a:latin typeface="+mn-lt"/>
              </a:rPr>
              <a:t> (r    s)</a:t>
            </a:r>
            <a:endParaRPr lang="en-US" sz="1800" dirty="0">
              <a:solidFill>
                <a:srgbClr val="000099"/>
              </a:solidFill>
              <a:latin typeface="+mn-lt"/>
              <a:cs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417" y="1945710"/>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2150" y="2166927"/>
            <a:ext cx="161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507" y="2160538"/>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108" y="2442480"/>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062" y="358550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732" y="358550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72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343401"/>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a:solidFill>
                  <a:srgbClr val="660066"/>
                </a:solidFill>
                <a:latin typeface="Arial" pitchFamily="34" charset="0"/>
                <a:cs typeface="Arial" pitchFamily="34" charset="0"/>
              </a:rPr>
              <a:t>Introduction</a:t>
            </a:r>
          </a:p>
        </p:txBody>
      </p:sp>
      <p:sp>
        <p:nvSpPr>
          <p:cNvPr id="5" name="Text Box 4"/>
          <p:cNvSpPr txBox="1">
            <a:spLocks noChangeArrowheads="1"/>
          </p:cNvSpPr>
          <p:nvPr/>
        </p:nvSpPr>
        <p:spPr bwMode="auto">
          <a:xfrm>
            <a:off x="1046286" y="1694191"/>
            <a:ext cx="7156938"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a:solidFill>
                  <a:srgbClr val="000099"/>
                </a:solidFill>
                <a:latin typeface="Arial" pitchFamily="34" charset="0"/>
                <a:cs typeface="Arial" pitchFamily="34" charset="0"/>
              </a:rPr>
              <a:t>This activity involves:</a:t>
            </a:r>
          </a:p>
          <a:p>
            <a:pPr marL="628650" lvl="1" indent="-342900" algn="just">
              <a:spcBef>
                <a:spcPts val="600"/>
              </a:spcBef>
              <a:buBlip>
                <a:blip r:embed="rId2"/>
              </a:buBlip>
            </a:pPr>
            <a:r>
              <a:rPr lang="en-US" sz="2000" dirty="0">
                <a:solidFill>
                  <a:srgbClr val="000099"/>
                </a:solidFill>
                <a:latin typeface="Arial" pitchFamily="34" charset="0"/>
                <a:cs typeface="Arial" pitchFamily="34" charset="0"/>
              </a:rPr>
              <a:t>parsing (decomposing),</a:t>
            </a:r>
          </a:p>
          <a:p>
            <a:pPr marL="628650" lvl="1" indent="-342900" algn="just">
              <a:buBlip>
                <a:blip r:embed="rId2"/>
              </a:buBlip>
            </a:pPr>
            <a:r>
              <a:rPr lang="en-US" sz="2000" dirty="0">
                <a:solidFill>
                  <a:srgbClr val="000099"/>
                </a:solidFill>
                <a:latin typeface="Arial" pitchFamily="34" charset="0"/>
                <a:cs typeface="Arial" pitchFamily="34" charset="0"/>
              </a:rPr>
              <a:t>validating,</a:t>
            </a:r>
          </a:p>
          <a:p>
            <a:pPr marL="628650" lvl="1" indent="-342900" algn="just">
              <a:buBlip>
                <a:blip r:embed="rId2"/>
              </a:buBlip>
            </a:pPr>
            <a:r>
              <a:rPr lang="en-US" sz="2000" dirty="0">
                <a:solidFill>
                  <a:srgbClr val="000099"/>
                </a:solidFill>
                <a:latin typeface="Arial" pitchFamily="34" charset="0"/>
                <a:cs typeface="Arial" pitchFamily="34" charset="0"/>
              </a:rPr>
              <a:t>optimizing and</a:t>
            </a:r>
          </a:p>
          <a:p>
            <a:pPr marL="628650" lvl="1" indent="-342900" algn="just">
              <a:buBlip>
                <a:blip r:embed="rId2"/>
              </a:buBlip>
            </a:pPr>
            <a:r>
              <a:rPr lang="en-US" sz="2000" dirty="0">
                <a:solidFill>
                  <a:srgbClr val="000099"/>
                </a:solidFill>
                <a:latin typeface="Arial" pitchFamily="34" charset="0"/>
                <a:cs typeface="Arial" pitchFamily="34" charset="0"/>
              </a:rPr>
              <a:t>executing the query.</a:t>
            </a:r>
          </a:p>
          <a:p>
            <a:pPr marL="0" indent="0" algn="just">
              <a:spcBef>
                <a:spcPts val="1200"/>
              </a:spcBef>
            </a:pPr>
            <a:r>
              <a:rPr lang="en-US" sz="2000" dirty="0">
                <a:solidFill>
                  <a:srgbClr val="000099"/>
                </a:solidFill>
                <a:latin typeface="Arial" pitchFamily="34" charset="0"/>
                <a:cs typeface="Arial" pitchFamily="34" charset="0"/>
              </a:rPr>
              <a:t>The optimizing step is optional; however, it cannot be separated from the processing activities.  A query always goes through this step and optionally the system may not spend any time in optimizing the query.  This may happen when the optimizing may not improve any aspect of the processing.</a:t>
            </a:r>
            <a:endParaRPr lang="en-US" sz="2000" i="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22678" y="462827"/>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a:solidFill>
                  <a:srgbClr val="660066"/>
                </a:solidFill>
                <a:latin typeface="Arial" pitchFamily="34" charset="0"/>
                <a:cs typeface="Arial" pitchFamily="34" charset="0"/>
              </a:rPr>
              <a:t>Introduction</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30362"/>
            <a:ext cx="6340745" cy="4736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10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315912"/>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403249"/>
            <a:ext cx="7156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spcAft>
                <a:spcPts val="1200"/>
              </a:spcAft>
            </a:pPr>
            <a:r>
              <a:rPr lang="en-US" dirty="0">
                <a:solidFill>
                  <a:srgbClr val="660066"/>
                </a:solidFill>
                <a:latin typeface="Arial" pitchFamily="34" charset="0"/>
                <a:cs typeface="Arial" pitchFamily="34" charset="0"/>
              </a:rPr>
              <a:t>Query Decomposition</a:t>
            </a:r>
          </a:p>
          <a:p>
            <a:pPr indent="0" algn="just"/>
            <a:r>
              <a:rPr lang="en-US" sz="2000" dirty="0">
                <a:solidFill>
                  <a:srgbClr val="000099"/>
                </a:solidFill>
                <a:latin typeface="Arial" pitchFamily="34" charset="0"/>
                <a:cs typeface="Arial" pitchFamily="34" charset="0"/>
              </a:rPr>
              <a:t>It is the first phase of query processing. It transforms a high-level (e.g. SQL) query into a canonical relational algebra expression.  It checks the syntax (format, key words, correct use of key words, etc.) and semantics (grammar).  The typical stages of query decomposition are</a:t>
            </a:r>
          </a:p>
          <a:p>
            <a:pPr marL="1085850" lvl="1" indent="-342900" algn="just">
              <a:spcBef>
                <a:spcPts val="1200"/>
              </a:spcBef>
              <a:buBlip>
                <a:blip r:embed="rId2"/>
              </a:buBlip>
            </a:pPr>
            <a:r>
              <a:rPr lang="en-US" sz="2000" i="1" dirty="0">
                <a:solidFill>
                  <a:srgbClr val="000099"/>
                </a:solidFill>
                <a:latin typeface="Arial" pitchFamily="34" charset="0"/>
                <a:cs typeface="Arial" pitchFamily="34" charset="0"/>
              </a:rPr>
              <a:t>Analysis</a:t>
            </a:r>
            <a:endParaRPr lang="en-US" sz="2000" dirty="0">
              <a:solidFill>
                <a:srgbClr val="000099"/>
              </a:solidFill>
              <a:latin typeface="Arial" pitchFamily="34" charset="0"/>
              <a:cs typeface="Arial" pitchFamily="34" charset="0"/>
            </a:endParaRPr>
          </a:p>
          <a:p>
            <a:pPr marL="1085850" lvl="1" indent="-342900" algn="just">
              <a:buBlip>
                <a:blip r:embed="rId2"/>
              </a:buBlip>
            </a:pPr>
            <a:r>
              <a:rPr lang="en-US" sz="2000" i="1" dirty="0">
                <a:solidFill>
                  <a:srgbClr val="000099"/>
                </a:solidFill>
                <a:latin typeface="Arial" pitchFamily="34" charset="0"/>
                <a:cs typeface="Arial" pitchFamily="34" charset="0"/>
              </a:rPr>
              <a:t>Normalization</a:t>
            </a:r>
            <a:endParaRPr lang="en-US" sz="2000" dirty="0">
              <a:solidFill>
                <a:srgbClr val="000099"/>
              </a:solidFill>
              <a:latin typeface="Arial" pitchFamily="34" charset="0"/>
              <a:cs typeface="Arial" pitchFamily="34" charset="0"/>
            </a:endParaRPr>
          </a:p>
          <a:p>
            <a:pPr marL="1085850" lvl="1" indent="-342900" algn="just">
              <a:buBlip>
                <a:blip r:embed="rId2"/>
              </a:buBlip>
            </a:pPr>
            <a:r>
              <a:rPr lang="en-US" sz="2000" i="1" dirty="0">
                <a:solidFill>
                  <a:srgbClr val="000099"/>
                </a:solidFill>
                <a:latin typeface="Arial" pitchFamily="34" charset="0"/>
                <a:cs typeface="Arial" pitchFamily="34" charset="0"/>
              </a:rPr>
              <a:t>Semantic analysis</a:t>
            </a:r>
          </a:p>
          <a:p>
            <a:pPr marL="1085850" lvl="1" indent="-342900" algn="just">
              <a:buBlip>
                <a:blip r:embed="rId2"/>
              </a:buBlip>
            </a:pPr>
            <a:r>
              <a:rPr lang="en-US" sz="2000" i="1" dirty="0">
                <a:solidFill>
                  <a:srgbClr val="000099"/>
                </a:solidFill>
                <a:latin typeface="Arial" pitchFamily="34" charset="0"/>
                <a:cs typeface="Arial" pitchFamily="34" charset="0"/>
              </a:rPr>
              <a:t>Simplification</a:t>
            </a:r>
            <a:endParaRPr lang="en-US" sz="2000" dirty="0">
              <a:solidFill>
                <a:srgbClr val="000099"/>
              </a:solidFill>
              <a:latin typeface="Arial" pitchFamily="34" charset="0"/>
              <a:cs typeface="Arial" pitchFamily="34" charset="0"/>
            </a:endParaRPr>
          </a:p>
          <a:p>
            <a:pPr marL="1085850" lvl="1" indent="-342900" algn="just">
              <a:buBlip>
                <a:blip r:embed="rId2"/>
              </a:buBlip>
            </a:pPr>
            <a:r>
              <a:rPr lang="en-US" sz="2000" i="1" dirty="0">
                <a:solidFill>
                  <a:srgbClr val="000099"/>
                </a:solidFill>
                <a:latin typeface="Arial" pitchFamily="34" charset="0"/>
                <a:cs typeface="Arial" pitchFamily="34" charset="0"/>
              </a:rPr>
              <a:t>Query restructuring</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99500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38555" y="500127"/>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50"/>
            <a:ext cx="715693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Analysis</a:t>
            </a:r>
          </a:p>
          <a:p>
            <a:pPr marL="800100" indent="-342900" algn="just">
              <a:spcBef>
                <a:spcPts val="600"/>
              </a:spcBef>
              <a:buBlip>
                <a:blip r:embed="rId3"/>
              </a:buBlip>
            </a:pPr>
            <a:r>
              <a:rPr lang="en-US" sz="2000" dirty="0">
                <a:solidFill>
                  <a:srgbClr val="000099"/>
                </a:solidFill>
                <a:latin typeface="Arial" pitchFamily="34" charset="0"/>
                <a:cs typeface="Arial" pitchFamily="34" charset="0"/>
              </a:rPr>
              <a:t>Analyze query lexically and syntactically</a:t>
            </a:r>
          </a:p>
          <a:p>
            <a:pPr marL="800100" indent="-342900" algn="just">
              <a:buBlip>
                <a:blip r:embed="rId3"/>
              </a:buBlip>
            </a:pPr>
            <a:r>
              <a:rPr lang="en-US" sz="2000" dirty="0">
                <a:solidFill>
                  <a:srgbClr val="000099"/>
                </a:solidFill>
                <a:latin typeface="Arial" pitchFamily="34" charset="0"/>
                <a:cs typeface="Arial" pitchFamily="34" charset="0"/>
              </a:rPr>
              <a:t>Verify relations and their attributes (through system catalogue), and</a:t>
            </a:r>
          </a:p>
          <a:p>
            <a:pPr marL="800100" indent="-342900" algn="just">
              <a:buBlip>
                <a:blip r:embed="rId3"/>
              </a:buBlip>
            </a:pPr>
            <a:r>
              <a:rPr lang="en-US" sz="2000" dirty="0">
                <a:solidFill>
                  <a:srgbClr val="000099"/>
                </a:solidFill>
                <a:latin typeface="Arial" pitchFamily="34" charset="0"/>
                <a:cs typeface="Arial" pitchFamily="34" charset="0"/>
              </a:rPr>
              <a:t>Verify operation-operand compatibility, i.e., right operation on right component</a:t>
            </a:r>
            <a:r>
              <a:rPr lang="en-US" sz="2000" dirty="0"/>
              <a:t>.</a:t>
            </a:r>
          </a:p>
          <a:p>
            <a:pPr indent="0" algn="just">
              <a:spcBef>
                <a:spcPts val="600"/>
              </a:spcBef>
              <a:spcAft>
                <a:spcPts val="600"/>
              </a:spcAft>
            </a:pPr>
            <a:r>
              <a:rPr lang="en-US" sz="1800" dirty="0">
                <a:solidFill>
                  <a:srgbClr val="000099"/>
                </a:solidFill>
                <a:latin typeface="Arial" pitchFamily="34" charset="0"/>
                <a:cs typeface="Arial" pitchFamily="34" charset="0"/>
              </a:rPr>
              <a:t>Consider the following example:  </a:t>
            </a:r>
          </a:p>
          <a:p>
            <a:pPr lvl="2"/>
            <a:r>
              <a:rPr lang="en-US" sz="1800" i="1" dirty="0">
                <a:solidFill>
                  <a:srgbClr val="000099"/>
                </a:solidFill>
                <a:latin typeface="Arial" pitchFamily="34" charset="0"/>
                <a:cs typeface="Arial" pitchFamily="34" charset="0"/>
              </a:rPr>
              <a:t>Select Customer name</a:t>
            </a:r>
          </a:p>
          <a:p>
            <a:pPr lvl="2"/>
            <a:r>
              <a:rPr lang="en-US" sz="1800" i="1" dirty="0">
                <a:solidFill>
                  <a:srgbClr val="000099"/>
                </a:solidFill>
                <a:latin typeface="Arial" pitchFamily="34" charset="0"/>
                <a:cs typeface="Arial" pitchFamily="34" charset="0"/>
              </a:rPr>
              <a:t>From Customer, Invoice</a:t>
            </a:r>
          </a:p>
          <a:p>
            <a:pPr lvl="2"/>
            <a:r>
              <a:rPr lang="en-US" sz="1800" i="1" dirty="0">
                <a:solidFill>
                  <a:srgbClr val="000099"/>
                </a:solidFill>
                <a:latin typeface="Arial" pitchFamily="34" charset="0"/>
                <a:cs typeface="Arial" pitchFamily="34" charset="0"/>
              </a:rPr>
              <a:t>Where region = ‘Kansas City’ and Amount &gt; 1000</a:t>
            </a:r>
          </a:p>
          <a:p>
            <a:pPr marL="0" indent="0" algn="just">
              <a:spcBef>
                <a:spcPts val="600"/>
              </a:spcBef>
            </a:pPr>
            <a:r>
              <a:rPr lang="en-US" sz="1800" dirty="0">
                <a:solidFill>
                  <a:srgbClr val="000099"/>
                </a:solidFill>
                <a:latin typeface="Arial" pitchFamily="34" charset="0"/>
                <a:cs typeface="Arial" pitchFamily="34" charset="0"/>
              </a:rPr>
              <a:t>Reject query if (a) Customer name is not defined and (b) any part of the predicate “</a:t>
            </a:r>
            <a:r>
              <a:rPr lang="en-US" sz="1800" i="1" dirty="0">
                <a:solidFill>
                  <a:srgbClr val="000099"/>
                </a:solidFill>
                <a:latin typeface="Arial" pitchFamily="34" charset="0"/>
                <a:cs typeface="Arial" pitchFamily="34" charset="0"/>
              </a:rPr>
              <a:t>region = ‘Kansas City’ and Amount &gt; 1000</a:t>
            </a:r>
            <a:r>
              <a:rPr lang="en-US" sz="1800" dirty="0">
                <a:solidFill>
                  <a:srgbClr val="000099"/>
                </a:solidFill>
                <a:latin typeface="Arial" pitchFamily="34" charset="0"/>
                <a:cs typeface="Arial" pitchFamily="34" charset="0"/>
              </a:rPr>
              <a:t>” is not defined. At the end of this step, the high-level query is transformed into some internal representation (machine dependent) that is more suitable for processing.</a:t>
            </a:r>
          </a:p>
        </p:txBody>
      </p:sp>
    </p:spTree>
    <p:extLst>
      <p:ext uri="{BB962C8B-B14F-4D97-AF65-F5344CB8AC3E}">
        <p14:creationId xmlns:p14="http://schemas.microsoft.com/office/powerpoint/2010/main" val="249685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429191"/>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Normalization</a:t>
            </a:r>
          </a:p>
          <a:p>
            <a:pPr indent="0" algn="just">
              <a:spcBef>
                <a:spcPts val="1200"/>
              </a:spcBef>
            </a:pPr>
            <a:r>
              <a:rPr lang="en-US" sz="2000" dirty="0">
                <a:solidFill>
                  <a:srgbClr val="000099"/>
                </a:solidFill>
                <a:latin typeface="Arial" pitchFamily="34" charset="0"/>
                <a:cs typeface="Arial" pitchFamily="34" charset="0"/>
              </a:rPr>
              <a:t>This operation converts the query into a normalized form for easy manipulation.  The predicate is converted into a set of “</a:t>
            </a:r>
            <a:r>
              <a:rPr lang="en-US" sz="2000" i="1" dirty="0">
                <a:solidFill>
                  <a:srgbClr val="000099"/>
                </a:solidFill>
                <a:latin typeface="Arial" pitchFamily="34" charset="0"/>
                <a:cs typeface="Arial" pitchFamily="34" charset="0"/>
              </a:rPr>
              <a:t>conjunctive</a:t>
            </a:r>
            <a:r>
              <a:rPr lang="en-US" sz="2000" dirty="0">
                <a:solidFill>
                  <a:srgbClr val="000099"/>
                </a:solidFill>
                <a:latin typeface="Arial" pitchFamily="34" charset="0"/>
                <a:cs typeface="Arial" pitchFamily="34" charset="0"/>
              </a:rPr>
              <a:t>” and/or </a:t>
            </a:r>
            <a:r>
              <a:rPr lang="en-US" sz="2000" i="1" dirty="0">
                <a:solidFill>
                  <a:srgbClr val="000099"/>
                </a:solidFill>
                <a:latin typeface="Arial" pitchFamily="34" charset="0"/>
                <a:cs typeface="Arial" pitchFamily="34" charset="0"/>
              </a:rPr>
              <a:t>disjunctive</a:t>
            </a:r>
            <a:r>
              <a:rPr lang="en-US" sz="2000" dirty="0">
                <a:solidFill>
                  <a:srgbClr val="000099"/>
                </a:solidFill>
                <a:latin typeface="Arial" pitchFamily="34" charset="0"/>
                <a:cs typeface="Arial" pitchFamily="34" charset="0"/>
              </a:rPr>
              <a:t>” forms. This conversion takes into consideration the priority of “</a:t>
            </a:r>
            <a:r>
              <a:rPr lang="en-US" sz="2000" i="1" dirty="0">
                <a:solidFill>
                  <a:srgbClr val="000099"/>
                </a:solidFill>
                <a:latin typeface="Arial" pitchFamily="34" charset="0"/>
                <a:cs typeface="Arial" pitchFamily="34" charset="0"/>
              </a:rPr>
              <a:t>and (</a:t>
            </a:r>
            <a:r>
              <a:rPr lang="en-US" sz="2000"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or (</a:t>
            </a:r>
            <a:r>
              <a:rPr lang="en-US" sz="2000"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operators for correct conversion.</a:t>
            </a:r>
          </a:p>
          <a:p>
            <a:pPr indent="0" algn="just">
              <a:spcBef>
                <a:spcPts val="1200"/>
              </a:spcBef>
            </a:pPr>
            <a:r>
              <a:rPr lang="en-US" sz="2000" dirty="0">
                <a:solidFill>
                  <a:srgbClr val="000099"/>
                </a:solidFill>
                <a:latin typeface="Arial" pitchFamily="34" charset="0"/>
                <a:cs typeface="Arial" pitchFamily="34" charset="0"/>
              </a:rPr>
              <a:t>A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B </a:t>
            </a:r>
            <a:r>
              <a:rPr lang="en-US" sz="2000" dirty="0">
                <a:solidFill>
                  <a:srgbClr val="000099"/>
                </a:solidFill>
                <a:latin typeface="Arial" pitchFamily="34" charset="0"/>
                <a:cs typeface="Arial" pitchFamily="34" charset="0"/>
                <a:sym typeface="Wingdings" pitchFamily="2" charset="2"/>
              </a:rPr>
              <a:t> Conjunctive</a:t>
            </a:r>
          </a:p>
          <a:p>
            <a:pPr indent="0" algn="just">
              <a:spcBef>
                <a:spcPts val="1200"/>
              </a:spcBef>
            </a:pPr>
            <a:r>
              <a:rPr lang="en-US" sz="2000" dirty="0">
                <a:solidFill>
                  <a:srgbClr val="000099"/>
                </a:solidFill>
                <a:latin typeface="Arial" pitchFamily="34" charset="0"/>
                <a:cs typeface="Arial" pitchFamily="34" charset="0"/>
                <a:sym typeface="Wingdings" pitchFamily="2" charset="2"/>
              </a:rPr>
              <a:t>A </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sym typeface="Wingdings" pitchFamily="2" charset="2"/>
              </a:rPr>
              <a:t>B  Disjunctive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29935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429191"/>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Aft>
                <a:spcPts val="1200"/>
              </a:spcAft>
            </a:pPr>
            <a:r>
              <a:rPr lang="en-US" dirty="0">
                <a:solidFill>
                  <a:srgbClr val="660066"/>
                </a:solidFill>
                <a:latin typeface="Arial" pitchFamily="34" charset="0"/>
                <a:cs typeface="Arial" pitchFamily="34" charset="0"/>
              </a:rPr>
              <a:t>Semantic analysis</a:t>
            </a:r>
          </a:p>
          <a:p>
            <a:pPr indent="0" algn="just"/>
            <a:r>
              <a:rPr lang="en-US" sz="2000" dirty="0">
                <a:solidFill>
                  <a:srgbClr val="000099"/>
                </a:solidFill>
                <a:latin typeface="Arial" pitchFamily="34" charset="0"/>
                <a:cs typeface="Arial" pitchFamily="34" charset="0"/>
              </a:rPr>
              <a:t>This phase rejects normalized queries that are incorrectly formulated or contradictory.</a:t>
            </a:r>
          </a:p>
          <a:p>
            <a:pPr indent="0" algn="just">
              <a:spcBef>
                <a:spcPts val="1200"/>
              </a:spcBef>
            </a:pPr>
            <a:r>
              <a:rPr lang="en-US" sz="2000" dirty="0">
                <a:solidFill>
                  <a:srgbClr val="000099"/>
                </a:solidFill>
                <a:latin typeface="Arial" pitchFamily="34" charset="0"/>
                <a:cs typeface="Arial" pitchFamily="34" charset="0"/>
              </a:rPr>
              <a:t>A query is incorrectly formulated if the components do not contribute to the generation of the result, which may happen if some join specifications are missing.</a:t>
            </a:r>
          </a:p>
          <a:p>
            <a:pPr indent="0" algn="just">
              <a:spcBef>
                <a:spcPts val="1200"/>
              </a:spcBef>
            </a:pPr>
            <a:r>
              <a:rPr lang="en-US" sz="2000" dirty="0">
                <a:solidFill>
                  <a:srgbClr val="000099"/>
                </a:solidFill>
                <a:latin typeface="Arial" pitchFamily="34" charset="0"/>
                <a:cs typeface="Arial" pitchFamily="34" charset="0"/>
              </a:rPr>
              <a:t>A query is contradictory if at least one of its predicate cannot be satisfied by any tuple.  For example, “</a:t>
            </a:r>
            <a:r>
              <a:rPr lang="en-US" sz="2000" i="1" dirty="0">
                <a:solidFill>
                  <a:srgbClr val="000099"/>
                </a:solidFill>
                <a:latin typeface="Arial" pitchFamily="34" charset="0"/>
                <a:cs typeface="Arial" pitchFamily="34" charset="0"/>
              </a:rPr>
              <a:t>region = ‘Kansas City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region = Wichita</a:t>
            </a:r>
            <a:r>
              <a:rPr lang="en-US" sz="2000" dirty="0">
                <a:solidFill>
                  <a:srgbClr val="000099"/>
                </a:solidFill>
                <a:latin typeface="Arial" pitchFamily="34" charset="0"/>
                <a:cs typeface="Arial" pitchFamily="34" charset="0"/>
              </a:rPr>
              <a:t>” is contradictory.</a:t>
            </a:r>
          </a:p>
        </p:txBody>
      </p:sp>
    </p:spTree>
    <p:extLst>
      <p:ext uri="{BB962C8B-B14F-4D97-AF65-F5344CB8AC3E}">
        <p14:creationId xmlns:p14="http://schemas.microsoft.com/office/powerpoint/2010/main" val="118883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38555" y="530905"/>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Relation connection graph construction</a:t>
            </a:r>
          </a:p>
          <a:p>
            <a:pPr indent="0" algn="just">
              <a:spcBef>
                <a:spcPts val="1200"/>
              </a:spcBef>
            </a:pPr>
            <a:r>
              <a:rPr lang="en-US" sz="2000" dirty="0">
                <a:solidFill>
                  <a:srgbClr val="000099"/>
                </a:solidFill>
                <a:latin typeface="Arial" pitchFamily="34" charset="0"/>
                <a:cs typeface="Arial" pitchFamily="34" charset="0"/>
              </a:rPr>
              <a:t>A relation connection graph of a query connects its relations and the predicates. The query is incorrectly formulated if the graph is not connected. To construct a relation connection graph: (a) create a node for each relation, (b) a node for the result, (c) create an edge between these nodes that represents a join and edge involving one node that represents the source of projection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a:t>
            </a:r>
          </a:p>
          <a:p>
            <a:pPr indent="0">
              <a:spcBef>
                <a:spcPts val="600"/>
              </a:spcBef>
              <a:spcAft>
                <a:spcPts val="600"/>
              </a:spcAft>
            </a:pPr>
            <a:r>
              <a:rPr lang="en-US" sz="2000" dirty="0">
                <a:solidFill>
                  <a:srgbClr val="000099"/>
                </a:solidFill>
                <a:latin typeface="Arial" pitchFamily="34" charset="0"/>
                <a:cs typeface="Arial" pitchFamily="34" charset="0"/>
              </a:rPr>
              <a:t>Example</a:t>
            </a:r>
          </a:p>
          <a:p>
            <a:pPr indent="0"/>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Select A, B</a:t>
            </a:r>
          </a:p>
          <a:p>
            <a:pPr indent="0"/>
            <a:r>
              <a:rPr lang="en-US" sz="2000" i="1" dirty="0">
                <a:solidFill>
                  <a:srgbClr val="000099"/>
                </a:solidFill>
                <a:latin typeface="Arial" pitchFamily="34" charset="0"/>
                <a:cs typeface="Arial" pitchFamily="34" charset="0"/>
              </a:rPr>
              <a:t>	From X, Y, Z</a:t>
            </a:r>
          </a:p>
          <a:p>
            <a:pPr indent="0"/>
            <a:r>
              <a:rPr lang="en-US" sz="2000" i="1" dirty="0">
                <a:solidFill>
                  <a:srgbClr val="000099"/>
                </a:solidFill>
                <a:latin typeface="Arial" pitchFamily="34" charset="0"/>
                <a:cs typeface="Arial" pitchFamily="34" charset="0"/>
              </a:rPr>
              <a:t>	Where  X.no = Y.no AND </a:t>
            </a:r>
            <a:r>
              <a:rPr lang="en-US" sz="2000" i="1" dirty="0" err="1">
                <a:solidFill>
                  <a:srgbClr val="000099"/>
                </a:solidFill>
                <a:latin typeface="Arial" pitchFamily="34" charset="0"/>
                <a:cs typeface="Arial" pitchFamily="34" charset="0"/>
              </a:rPr>
              <a:t>X.rent</a:t>
            </a:r>
            <a:r>
              <a:rPr lang="en-US" sz="2000" i="1" dirty="0">
                <a:solidFill>
                  <a:srgbClr val="000099"/>
                </a:solidFill>
                <a:latin typeface="Arial" pitchFamily="34" charset="0"/>
                <a:cs typeface="Arial" pitchFamily="34" charset="0"/>
              </a:rPr>
              <a:t> ≥ 500 AND </a:t>
            </a:r>
            <a:r>
              <a:rPr lang="en-US" sz="2000" i="1" dirty="0" err="1">
                <a:solidFill>
                  <a:srgbClr val="000099"/>
                </a:solidFill>
                <a:latin typeface="Arial" pitchFamily="34" charset="0"/>
                <a:cs typeface="Arial" pitchFamily="34" charset="0"/>
              </a:rPr>
              <a:t>X.type</a:t>
            </a:r>
            <a:r>
              <a:rPr lang="en-US" sz="2000" i="1" dirty="0">
                <a:solidFill>
                  <a:srgbClr val="000099"/>
                </a:solidFill>
                <a:latin typeface="Arial" pitchFamily="34" charset="0"/>
                <a:cs typeface="Arial" pitchFamily="34" charset="0"/>
              </a:rPr>
              <a:t> = 	“Flat” AND Z.id = 093;</a:t>
            </a:r>
          </a:p>
        </p:txBody>
      </p:sp>
    </p:spTree>
    <p:extLst>
      <p:ext uri="{BB962C8B-B14F-4D97-AF65-F5344CB8AC3E}">
        <p14:creationId xmlns:p14="http://schemas.microsoft.com/office/powerpoint/2010/main" val="218031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38555" y="442253"/>
            <a:ext cx="7772400" cy="404709"/>
          </a:xfrm>
        </p:spPr>
        <p:txBody>
          <a:bodyPr/>
          <a:lstStyle/>
          <a:p>
            <a:r>
              <a:rPr lang="en-US" sz="2800" b="1" dirty="0">
                <a:solidFill>
                  <a:srgbClr val="C00000"/>
                </a:solidFill>
                <a:latin typeface="Arial" pitchFamily="34" charset="0"/>
                <a:cs typeface="Arial" pitchFamily="34" charset="0"/>
              </a:rPr>
              <a:t>Query Processing and Optimization</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Relation connection graph construction</a:t>
            </a:r>
          </a:p>
          <a:p>
            <a:pPr marL="914400" algn="just">
              <a:spcBef>
                <a:spcPts val="1200"/>
              </a:spcBef>
              <a:buAutoNum type="alphaLcParenBoth"/>
            </a:pPr>
            <a:r>
              <a:rPr lang="en-US" sz="2000" dirty="0">
                <a:solidFill>
                  <a:srgbClr val="000099"/>
                </a:solidFill>
                <a:latin typeface="Arial" pitchFamily="34" charset="0"/>
                <a:cs typeface="Arial" pitchFamily="34" charset="0"/>
              </a:rPr>
              <a:t>create a node for each relation and (b) a node for the result:</a:t>
            </a:r>
          </a:p>
          <a:p>
            <a:pPr indent="0"/>
            <a:r>
              <a:rPr lang="en-US" sz="2000" dirty="0">
                <a:solidFill>
                  <a:srgbClr val="000099"/>
                </a:solidFill>
                <a:latin typeface="Arial" pitchFamily="34" charset="0"/>
                <a:cs typeface="Arial" pitchFamily="34" charset="0"/>
              </a:rPr>
              <a:t>	</a:t>
            </a:r>
          </a:p>
          <a:p>
            <a:pPr indent="0"/>
            <a:r>
              <a:rPr lang="en-US" sz="2000" i="1" dirty="0">
                <a:solidFill>
                  <a:srgbClr val="000099"/>
                </a:solidFill>
                <a:latin typeface="Arial" pitchFamily="34" charset="0"/>
                <a:cs typeface="Arial" pitchFamily="34" charset="0"/>
              </a:rPr>
              <a:t>	Relations X, Y, and Z and R = Result</a:t>
            </a:r>
          </a:p>
          <a:p>
            <a:pPr indent="0"/>
            <a:endParaRPr lang="en-US" sz="2000" i="1" dirty="0">
              <a:solidFill>
                <a:srgbClr val="000099"/>
              </a:solidFill>
              <a:latin typeface="Arial" pitchFamily="34" charset="0"/>
              <a:cs typeface="Arial" pitchFamily="34" charset="0"/>
            </a:endParaRPr>
          </a:p>
          <a:p>
            <a:pPr indent="0"/>
            <a:r>
              <a:rPr lang="en-US" sz="2000" i="1" dirty="0">
                <a:solidFill>
                  <a:srgbClr val="000099"/>
                </a:solidFill>
                <a:latin typeface="Arial" pitchFamily="34" charset="0"/>
                <a:cs typeface="Arial" pitchFamily="34" charset="0"/>
              </a:rPr>
              <a:t>	</a:t>
            </a:r>
          </a:p>
        </p:txBody>
      </p:sp>
      <p:pic>
        <p:nvPicPr>
          <p:cNvPr id="2" name="Picture 1"/>
          <p:cNvPicPr>
            <a:picLocks noChangeAspect="1"/>
          </p:cNvPicPr>
          <p:nvPr/>
        </p:nvPicPr>
        <p:blipFill>
          <a:blip r:embed="rId3"/>
          <a:stretch>
            <a:fillRect/>
          </a:stretch>
        </p:blipFill>
        <p:spPr>
          <a:xfrm>
            <a:off x="2829646" y="3201783"/>
            <a:ext cx="3127017" cy="1814440"/>
          </a:xfrm>
          <a:prstGeom prst="rect">
            <a:avLst/>
          </a:prstGeom>
        </p:spPr>
      </p:pic>
    </p:spTree>
    <p:extLst>
      <p:ext uri="{BB962C8B-B14F-4D97-AF65-F5344CB8AC3E}">
        <p14:creationId xmlns:p14="http://schemas.microsoft.com/office/powerpoint/2010/main" val="3639126955"/>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44054</TotalTime>
  <Words>1458</Words>
  <Application>Microsoft Office PowerPoint</Application>
  <PresentationFormat>On-screen Show (4:3)</PresentationFormat>
  <Paragraphs>161</Paragraphs>
  <Slides>18</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Symbol</vt:lpstr>
      <vt:lpstr>Times New Roman</vt:lpstr>
      <vt:lpstr>Blank Presentation</vt:lpstr>
      <vt:lpstr>Custom Design</vt:lpstr>
      <vt:lpstr>PowerPoint Presentation</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vt:lpstr>
      <vt:lpstr>Query Processing and Optimization</vt:lpstr>
      <vt:lpstr>Query Processing and Optimization</vt:lpstr>
      <vt:lpstr>Query Processing and Optimization</vt:lpstr>
      <vt:lpstr>Query Processing and Optimization</vt:lpstr>
      <vt:lpstr>Query Processing and Optimization</vt:lpstr>
      <vt:lpstr>Query Processing and Optimization</vt:lpstr>
      <vt:lpstr>Query Processing and Optimization</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1174</cp:revision>
  <cp:lastPrinted>2001-01-03T18:16:48Z</cp:lastPrinted>
  <dcterms:created xsi:type="dcterms:W3CDTF">1996-12-18T00:07:49Z</dcterms:created>
  <dcterms:modified xsi:type="dcterms:W3CDTF">2019-07-19T23:23:30Z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