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5"/>
  </p:notesMasterIdLst>
  <p:sldIdLst>
    <p:sldId id="256" r:id="rId2"/>
    <p:sldId id="257" r:id="rId3"/>
    <p:sldId id="259" r:id="rId4"/>
    <p:sldId id="258" r:id="rId5"/>
    <p:sldId id="262" r:id="rId6"/>
    <p:sldId id="263" r:id="rId7"/>
    <p:sldId id="265" r:id="rId8"/>
    <p:sldId id="266" r:id="rId9"/>
    <p:sldId id="267" r:id="rId10"/>
    <p:sldId id="274" r:id="rId11"/>
    <p:sldId id="275"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EC072-C71C-48CF-BB8D-5C2F42C73481}" v="3" dt="2019-07-28T20:32:14.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chand lingamgunta" userId="00b23c61b1908758" providerId="LiveId" clId="{A8CEC072-C71C-48CF-BB8D-5C2F42C73481}"/>
    <pc:docChg chg="addSld modSld sldOrd">
      <pc:chgData name="premchand lingamgunta" userId="00b23c61b1908758" providerId="LiveId" clId="{A8CEC072-C71C-48CF-BB8D-5C2F42C73481}" dt="2019-07-28T20:32:14.170" v="5"/>
      <pc:docMkLst>
        <pc:docMk/>
      </pc:docMkLst>
      <pc:sldChg chg="addSp delSp modSp add ord">
        <pc:chgData name="premchand lingamgunta" userId="00b23c61b1908758" providerId="LiveId" clId="{A8CEC072-C71C-48CF-BB8D-5C2F42C73481}" dt="2019-07-28T20:32:14.170" v="5"/>
        <pc:sldMkLst>
          <pc:docMk/>
          <pc:sldMk cId="2490969633" sldId="273"/>
        </pc:sldMkLst>
        <pc:spChg chg="del">
          <ac:chgData name="premchand lingamgunta" userId="00b23c61b1908758" providerId="LiveId" clId="{A8CEC072-C71C-48CF-BB8D-5C2F42C73481}" dt="2019-07-28T20:31:38.159" v="1"/>
          <ac:spMkLst>
            <pc:docMk/>
            <pc:sldMk cId="2490969633" sldId="273"/>
            <ac:spMk id="3" creationId="{A4831929-09DF-4252-A2DA-2FAA3CC62E23}"/>
          </ac:spMkLst>
        </pc:spChg>
        <pc:graphicFrameChg chg="add mod modGraphic">
          <ac:chgData name="premchand lingamgunta" userId="00b23c61b1908758" providerId="LiveId" clId="{A8CEC072-C71C-48CF-BB8D-5C2F42C73481}" dt="2019-07-28T20:31:49.735" v="4" actId="14100"/>
          <ac:graphicFrameMkLst>
            <pc:docMk/>
            <pc:sldMk cId="2490969633" sldId="273"/>
            <ac:graphicFrameMk id="4" creationId="{DBB0751D-765A-4697-8578-84A50CA07AD4}"/>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34DB5-6561-4B80-BB4A-B381C91701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526B56-06E3-472D-9BEC-7C250BE8F941}">
      <dgm:prSet/>
      <dgm:spPr/>
      <dgm:t>
        <a:bodyPr/>
        <a:lstStyle/>
        <a:p>
          <a:pPr>
            <a:lnSpc>
              <a:spcPct val="100000"/>
            </a:lnSpc>
          </a:pPr>
          <a:r>
            <a:rPr lang="en-US" dirty="0"/>
            <a:t>Research and development efforts in multimedia falls in two groups. One group concentrates on the stand-alone multimedia workstations and associated software and tools. The other combines multimedia with the distributed systems. </a:t>
          </a:r>
        </a:p>
      </dgm:t>
    </dgm:pt>
    <dgm:pt modelId="{F0A094D2-C225-44DB-968B-DF3E029D69F9}" type="parTrans" cxnId="{4DF30FEB-B5F5-4D5F-BD1D-2FF45E6D85BC}">
      <dgm:prSet/>
      <dgm:spPr/>
      <dgm:t>
        <a:bodyPr/>
        <a:lstStyle/>
        <a:p>
          <a:endParaRPr lang="en-US"/>
        </a:p>
      </dgm:t>
    </dgm:pt>
    <dgm:pt modelId="{EAABB597-E272-4536-8C3E-528694D8373C}" type="sibTrans" cxnId="{4DF30FEB-B5F5-4D5F-BD1D-2FF45E6D85BC}">
      <dgm:prSet/>
      <dgm:spPr/>
      <dgm:t>
        <a:bodyPr/>
        <a:lstStyle/>
        <a:p>
          <a:pPr>
            <a:lnSpc>
              <a:spcPct val="100000"/>
            </a:lnSpc>
          </a:pPr>
          <a:endParaRPr lang="en-US"/>
        </a:p>
      </dgm:t>
    </dgm:pt>
    <dgm:pt modelId="{AA4C56FD-AC14-45C3-8241-89F5931D1F0B}">
      <dgm:prSet/>
      <dgm:spPr/>
      <dgm:t>
        <a:bodyPr/>
        <a:lstStyle/>
        <a:p>
          <a:pPr>
            <a:lnSpc>
              <a:spcPct val="100000"/>
            </a:lnSpc>
          </a:pPr>
          <a:r>
            <a:rPr lang="en-US"/>
            <a:t>The distributed multimedia system offers a broader spectrum of implementation possibilities in comparison to stand - alone systems. But in addition to the possibilities they all add a new dimension to the system complexity. </a:t>
          </a:r>
        </a:p>
      </dgm:t>
    </dgm:pt>
    <dgm:pt modelId="{98A42323-AA17-4EC0-B6CA-134852CF6DC6}" type="parTrans" cxnId="{4A6F9B76-075F-4FFC-BEA7-ADE970C72A67}">
      <dgm:prSet/>
      <dgm:spPr/>
      <dgm:t>
        <a:bodyPr/>
        <a:lstStyle/>
        <a:p>
          <a:endParaRPr lang="en-US"/>
        </a:p>
      </dgm:t>
    </dgm:pt>
    <dgm:pt modelId="{B3BFB0CE-0705-42B6-82BF-504594D43E0C}" type="sibTrans" cxnId="{4A6F9B76-075F-4FFC-BEA7-ADE970C72A67}">
      <dgm:prSet/>
      <dgm:spPr/>
      <dgm:t>
        <a:bodyPr/>
        <a:lstStyle/>
        <a:p>
          <a:endParaRPr lang="en-US"/>
        </a:p>
      </dgm:t>
    </dgm:pt>
    <dgm:pt modelId="{67DC2ED9-A503-4BD2-97E6-289FA4FF9731}" type="pres">
      <dgm:prSet presAssocID="{3BD34DB5-6561-4B80-BB4A-B381C9170153}" presName="root" presStyleCnt="0">
        <dgm:presLayoutVars>
          <dgm:dir/>
          <dgm:resizeHandles val="exact"/>
        </dgm:presLayoutVars>
      </dgm:prSet>
      <dgm:spPr/>
    </dgm:pt>
    <dgm:pt modelId="{3A9D1080-29E2-4B96-9381-C75ED54B63D9}" type="pres">
      <dgm:prSet presAssocID="{3BD34DB5-6561-4B80-BB4A-B381C9170153}" presName="container" presStyleCnt="0">
        <dgm:presLayoutVars>
          <dgm:dir/>
          <dgm:resizeHandles val="exact"/>
        </dgm:presLayoutVars>
      </dgm:prSet>
      <dgm:spPr/>
    </dgm:pt>
    <dgm:pt modelId="{C020E662-AA04-4DE2-91F8-D56904A8F39C}" type="pres">
      <dgm:prSet presAssocID="{EC526B56-06E3-472D-9BEC-7C250BE8F941}" presName="compNode" presStyleCnt="0"/>
      <dgm:spPr/>
    </dgm:pt>
    <dgm:pt modelId="{60B43C60-E506-48BF-AFA8-9A8122F496D0}" type="pres">
      <dgm:prSet presAssocID="{EC526B56-06E3-472D-9BEC-7C250BE8F941}" presName="iconBgRect" presStyleLbl="bgShp" presStyleIdx="0" presStyleCnt="2"/>
      <dgm:spPr/>
    </dgm:pt>
    <dgm:pt modelId="{616DD484-A5ED-403D-A2CD-710038F661A4}" type="pres">
      <dgm:prSet presAssocID="{EC526B56-06E3-472D-9BEC-7C250BE8F9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219A153-32EA-4687-8E2F-9E3A4D7B3451}" type="pres">
      <dgm:prSet presAssocID="{EC526B56-06E3-472D-9BEC-7C250BE8F941}" presName="spaceRect" presStyleCnt="0"/>
      <dgm:spPr/>
    </dgm:pt>
    <dgm:pt modelId="{1CB72AC3-EFC4-4E9A-A92B-B195E21DADE0}" type="pres">
      <dgm:prSet presAssocID="{EC526B56-06E3-472D-9BEC-7C250BE8F941}" presName="textRect" presStyleLbl="revTx" presStyleIdx="0" presStyleCnt="2">
        <dgm:presLayoutVars>
          <dgm:chMax val="1"/>
          <dgm:chPref val="1"/>
        </dgm:presLayoutVars>
      </dgm:prSet>
      <dgm:spPr/>
    </dgm:pt>
    <dgm:pt modelId="{66733B17-9DF4-4039-ADA5-774E322C6E0D}" type="pres">
      <dgm:prSet presAssocID="{EAABB597-E272-4536-8C3E-528694D8373C}" presName="sibTrans" presStyleLbl="sibTrans2D1" presStyleIdx="0" presStyleCnt="0"/>
      <dgm:spPr/>
    </dgm:pt>
    <dgm:pt modelId="{273022FB-AACD-4EB4-96D1-4297EC69C64C}" type="pres">
      <dgm:prSet presAssocID="{AA4C56FD-AC14-45C3-8241-89F5931D1F0B}" presName="compNode" presStyleCnt="0"/>
      <dgm:spPr/>
    </dgm:pt>
    <dgm:pt modelId="{55755DAB-EA81-46E5-84C4-A504B5E09818}" type="pres">
      <dgm:prSet presAssocID="{AA4C56FD-AC14-45C3-8241-89F5931D1F0B}" presName="iconBgRect" presStyleLbl="bgShp" presStyleIdx="1" presStyleCnt="2"/>
      <dgm:spPr/>
    </dgm:pt>
    <dgm:pt modelId="{5E4516B3-F369-4A76-A367-D4D001608501}" type="pres">
      <dgm:prSet presAssocID="{AA4C56FD-AC14-45C3-8241-89F5931D1F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11F64C20-72A3-4E78-A6F3-27AF3BBD74D0}" type="pres">
      <dgm:prSet presAssocID="{AA4C56FD-AC14-45C3-8241-89F5931D1F0B}" presName="spaceRect" presStyleCnt="0"/>
      <dgm:spPr/>
    </dgm:pt>
    <dgm:pt modelId="{3FDD4AE0-ABB0-4B82-B3FB-7CD39EAACA27}" type="pres">
      <dgm:prSet presAssocID="{AA4C56FD-AC14-45C3-8241-89F5931D1F0B}" presName="textRect" presStyleLbl="revTx" presStyleIdx="1" presStyleCnt="2">
        <dgm:presLayoutVars>
          <dgm:chMax val="1"/>
          <dgm:chPref val="1"/>
        </dgm:presLayoutVars>
      </dgm:prSet>
      <dgm:spPr/>
    </dgm:pt>
  </dgm:ptLst>
  <dgm:cxnLst>
    <dgm:cxn modelId="{1D7C5C10-7035-A147-AA6E-8AC0142696F1}" type="presOf" srcId="{AA4C56FD-AC14-45C3-8241-89F5931D1F0B}" destId="{3FDD4AE0-ABB0-4B82-B3FB-7CD39EAACA27}" srcOrd="0" destOrd="0" presId="urn:microsoft.com/office/officeart/2018/2/layout/IconCircleList"/>
    <dgm:cxn modelId="{06ED5A22-7D90-164D-8C49-B0CFEF82EDC0}" type="presOf" srcId="{EC526B56-06E3-472D-9BEC-7C250BE8F941}" destId="{1CB72AC3-EFC4-4E9A-A92B-B195E21DADE0}" srcOrd="0" destOrd="0" presId="urn:microsoft.com/office/officeart/2018/2/layout/IconCircleList"/>
    <dgm:cxn modelId="{B2BAA430-544E-1049-A069-E98C0DCAC8E4}" type="presOf" srcId="{EAABB597-E272-4536-8C3E-528694D8373C}" destId="{66733B17-9DF4-4039-ADA5-774E322C6E0D}" srcOrd="0" destOrd="0" presId="urn:microsoft.com/office/officeart/2018/2/layout/IconCircleList"/>
    <dgm:cxn modelId="{4A6F9B76-075F-4FFC-BEA7-ADE970C72A67}" srcId="{3BD34DB5-6561-4B80-BB4A-B381C9170153}" destId="{AA4C56FD-AC14-45C3-8241-89F5931D1F0B}" srcOrd="1" destOrd="0" parTransId="{98A42323-AA17-4EC0-B6CA-134852CF6DC6}" sibTransId="{B3BFB0CE-0705-42B6-82BF-504594D43E0C}"/>
    <dgm:cxn modelId="{460DC8E5-6CFC-8C41-BB48-D2ABCDC03701}" type="presOf" srcId="{3BD34DB5-6561-4B80-BB4A-B381C9170153}" destId="{67DC2ED9-A503-4BD2-97E6-289FA4FF9731}" srcOrd="0" destOrd="0" presId="urn:microsoft.com/office/officeart/2018/2/layout/IconCircleList"/>
    <dgm:cxn modelId="{4DF30FEB-B5F5-4D5F-BD1D-2FF45E6D85BC}" srcId="{3BD34DB5-6561-4B80-BB4A-B381C9170153}" destId="{EC526B56-06E3-472D-9BEC-7C250BE8F941}" srcOrd="0" destOrd="0" parTransId="{F0A094D2-C225-44DB-968B-DF3E029D69F9}" sibTransId="{EAABB597-E272-4536-8C3E-528694D8373C}"/>
    <dgm:cxn modelId="{4522172F-35BF-1E4C-95B0-080224498F17}" type="presParOf" srcId="{67DC2ED9-A503-4BD2-97E6-289FA4FF9731}" destId="{3A9D1080-29E2-4B96-9381-C75ED54B63D9}" srcOrd="0" destOrd="0" presId="urn:microsoft.com/office/officeart/2018/2/layout/IconCircleList"/>
    <dgm:cxn modelId="{E74C6EAB-2747-7D48-8F4E-961982980103}" type="presParOf" srcId="{3A9D1080-29E2-4B96-9381-C75ED54B63D9}" destId="{C020E662-AA04-4DE2-91F8-D56904A8F39C}" srcOrd="0" destOrd="0" presId="urn:microsoft.com/office/officeart/2018/2/layout/IconCircleList"/>
    <dgm:cxn modelId="{095CCE52-C481-1543-A9DA-1C40C42BC3F6}" type="presParOf" srcId="{C020E662-AA04-4DE2-91F8-D56904A8F39C}" destId="{60B43C60-E506-48BF-AFA8-9A8122F496D0}" srcOrd="0" destOrd="0" presId="urn:microsoft.com/office/officeart/2018/2/layout/IconCircleList"/>
    <dgm:cxn modelId="{17061DF7-32AA-494A-9E0C-40FD8F186CC8}" type="presParOf" srcId="{C020E662-AA04-4DE2-91F8-D56904A8F39C}" destId="{616DD484-A5ED-403D-A2CD-710038F661A4}" srcOrd="1" destOrd="0" presId="urn:microsoft.com/office/officeart/2018/2/layout/IconCircleList"/>
    <dgm:cxn modelId="{871A8BE7-7D99-404C-8166-EECB3EF6B700}" type="presParOf" srcId="{C020E662-AA04-4DE2-91F8-D56904A8F39C}" destId="{7219A153-32EA-4687-8E2F-9E3A4D7B3451}" srcOrd="2" destOrd="0" presId="urn:microsoft.com/office/officeart/2018/2/layout/IconCircleList"/>
    <dgm:cxn modelId="{EBF1F655-34A8-784F-8862-D8FA8869FA37}" type="presParOf" srcId="{C020E662-AA04-4DE2-91F8-D56904A8F39C}" destId="{1CB72AC3-EFC4-4E9A-A92B-B195E21DADE0}" srcOrd="3" destOrd="0" presId="urn:microsoft.com/office/officeart/2018/2/layout/IconCircleList"/>
    <dgm:cxn modelId="{2B48A536-E104-4C46-A49A-C538FF37FF85}" type="presParOf" srcId="{3A9D1080-29E2-4B96-9381-C75ED54B63D9}" destId="{66733B17-9DF4-4039-ADA5-774E322C6E0D}" srcOrd="1" destOrd="0" presId="urn:microsoft.com/office/officeart/2018/2/layout/IconCircleList"/>
    <dgm:cxn modelId="{C4FEA5F5-EF81-184D-9D5A-DA2AFF65BCC0}" type="presParOf" srcId="{3A9D1080-29E2-4B96-9381-C75ED54B63D9}" destId="{273022FB-AACD-4EB4-96D1-4297EC69C64C}" srcOrd="2" destOrd="0" presId="urn:microsoft.com/office/officeart/2018/2/layout/IconCircleList"/>
    <dgm:cxn modelId="{65346A7F-4F9B-A748-9EF1-7DF6C0BD4588}" type="presParOf" srcId="{273022FB-AACD-4EB4-96D1-4297EC69C64C}" destId="{55755DAB-EA81-46E5-84C4-A504B5E09818}" srcOrd="0" destOrd="0" presId="urn:microsoft.com/office/officeart/2018/2/layout/IconCircleList"/>
    <dgm:cxn modelId="{4964CBDB-F60D-7240-8C74-C13EF29BFE5C}" type="presParOf" srcId="{273022FB-AACD-4EB4-96D1-4297EC69C64C}" destId="{5E4516B3-F369-4A76-A367-D4D001608501}" srcOrd="1" destOrd="0" presId="urn:microsoft.com/office/officeart/2018/2/layout/IconCircleList"/>
    <dgm:cxn modelId="{01C9AAA8-B3A0-7543-BAAF-194454D72CC5}" type="presParOf" srcId="{273022FB-AACD-4EB4-96D1-4297EC69C64C}" destId="{11F64C20-72A3-4E78-A6F3-27AF3BBD74D0}" srcOrd="2" destOrd="0" presId="urn:microsoft.com/office/officeart/2018/2/layout/IconCircleList"/>
    <dgm:cxn modelId="{811760A7-0104-BE40-8988-33E328A855B1}" type="presParOf" srcId="{273022FB-AACD-4EB4-96D1-4297EC69C64C}" destId="{3FDD4AE0-ABB0-4B82-B3FB-7CD39EAACA2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0E20A4-D5AE-4637-903A-FF8B313DB0F8}"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AF826400-67BD-414F-BE87-B9F63DEF874D}">
      <dgm:prSet/>
      <dgm:spPr/>
      <dgm:t>
        <a:bodyPr/>
        <a:lstStyle/>
        <a:p>
          <a:r>
            <a:rPr lang="en-US"/>
            <a:t>Minimal Response time</a:t>
          </a:r>
        </a:p>
      </dgm:t>
    </dgm:pt>
    <dgm:pt modelId="{B80C1EEB-68C8-4899-9EAD-730BBDD4B4D9}" type="parTrans" cxnId="{A0928CC4-663A-42D2-8998-FF6507AEACBD}">
      <dgm:prSet/>
      <dgm:spPr/>
      <dgm:t>
        <a:bodyPr/>
        <a:lstStyle/>
        <a:p>
          <a:endParaRPr lang="en-US"/>
        </a:p>
      </dgm:t>
    </dgm:pt>
    <dgm:pt modelId="{A2F87133-1514-4C23-8326-A48D39417588}" type="sibTrans" cxnId="{A0928CC4-663A-42D2-8998-FF6507AEACBD}">
      <dgm:prSet/>
      <dgm:spPr/>
      <dgm:t>
        <a:bodyPr/>
        <a:lstStyle/>
        <a:p>
          <a:endParaRPr lang="en-US"/>
        </a:p>
      </dgm:t>
    </dgm:pt>
    <dgm:pt modelId="{59D0ED0E-40A3-4212-8F1D-40A220E44043}">
      <dgm:prSet/>
      <dgm:spPr/>
      <dgm:t>
        <a:bodyPr/>
        <a:lstStyle/>
        <a:p>
          <a:r>
            <a:rPr lang="en-US"/>
            <a:t>Fast Processing Capability</a:t>
          </a:r>
        </a:p>
      </dgm:t>
    </dgm:pt>
    <dgm:pt modelId="{DFC97A43-FF32-4D96-AA0E-F3FF77CA211C}" type="parTrans" cxnId="{122342A5-AA0E-4491-BB3D-79F923C99B4C}">
      <dgm:prSet/>
      <dgm:spPr/>
      <dgm:t>
        <a:bodyPr/>
        <a:lstStyle/>
        <a:p>
          <a:endParaRPr lang="en-US"/>
        </a:p>
      </dgm:t>
    </dgm:pt>
    <dgm:pt modelId="{4E302115-5035-47F9-9395-C15F165BF760}" type="sibTrans" cxnId="{122342A5-AA0E-4491-BB3D-79F923C99B4C}">
      <dgm:prSet/>
      <dgm:spPr/>
      <dgm:t>
        <a:bodyPr/>
        <a:lstStyle/>
        <a:p>
          <a:endParaRPr lang="en-US"/>
        </a:p>
      </dgm:t>
    </dgm:pt>
    <dgm:pt modelId="{DC61CD35-6BAB-4CC8-A67E-C4C9F58DF22C}">
      <dgm:prSet/>
      <dgm:spPr/>
      <dgm:t>
        <a:bodyPr/>
        <a:lstStyle/>
        <a:p>
          <a:r>
            <a:rPr lang="en-US"/>
            <a:t>Reliability and availability:</a:t>
          </a:r>
        </a:p>
      </dgm:t>
    </dgm:pt>
    <dgm:pt modelId="{12571AA3-C021-4AFC-8F1F-A0D4BC7D26AE}" type="parTrans" cxnId="{19F062AA-C79E-4591-8109-491625B57003}">
      <dgm:prSet/>
      <dgm:spPr/>
      <dgm:t>
        <a:bodyPr/>
        <a:lstStyle/>
        <a:p>
          <a:endParaRPr lang="en-US"/>
        </a:p>
      </dgm:t>
    </dgm:pt>
    <dgm:pt modelId="{CC0A2B02-61EE-4D07-B5FD-9CE3175F6C10}" type="sibTrans" cxnId="{19F062AA-C79E-4591-8109-491625B57003}">
      <dgm:prSet/>
      <dgm:spPr/>
      <dgm:t>
        <a:bodyPr/>
        <a:lstStyle/>
        <a:p>
          <a:endParaRPr lang="en-US"/>
        </a:p>
      </dgm:t>
    </dgm:pt>
    <dgm:pt modelId="{8988E71A-8FC0-41B6-97C0-5C9FC9D6D22F}">
      <dgm:prSet/>
      <dgm:spPr/>
      <dgm:t>
        <a:bodyPr/>
        <a:lstStyle/>
        <a:p>
          <a:r>
            <a:rPr lang="en-US"/>
            <a:t>Ability to sustain guaranteed number of streams</a:t>
          </a:r>
        </a:p>
      </dgm:t>
    </dgm:pt>
    <dgm:pt modelId="{46C1B2F3-5E1F-4D77-8229-72CF5026D8A7}" type="parTrans" cxnId="{642CBE29-A811-40AF-A5C0-28A73B4BB1A7}">
      <dgm:prSet/>
      <dgm:spPr/>
      <dgm:t>
        <a:bodyPr/>
        <a:lstStyle/>
        <a:p>
          <a:endParaRPr lang="en-US"/>
        </a:p>
      </dgm:t>
    </dgm:pt>
    <dgm:pt modelId="{C361EB6D-AA69-48F6-9227-B5C4A285A923}" type="sibTrans" cxnId="{642CBE29-A811-40AF-A5C0-28A73B4BB1A7}">
      <dgm:prSet/>
      <dgm:spPr/>
      <dgm:t>
        <a:bodyPr/>
        <a:lstStyle/>
        <a:p>
          <a:endParaRPr lang="en-US"/>
        </a:p>
      </dgm:t>
    </dgm:pt>
    <dgm:pt modelId="{B99E515A-6E5F-4665-AA9C-4376737FC777}">
      <dgm:prSet/>
      <dgm:spPr/>
      <dgm:t>
        <a:bodyPr/>
        <a:lstStyle/>
        <a:p>
          <a:r>
            <a:rPr lang="en-US"/>
            <a:t>Real-time delivery</a:t>
          </a:r>
        </a:p>
      </dgm:t>
    </dgm:pt>
    <dgm:pt modelId="{22A8CB7F-441F-49D7-AAD9-5B17F0417872}" type="parTrans" cxnId="{55E82040-780B-4793-9203-7CC67F03E5B0}">
      <dgm:prSet/>
      <dgm:spPr/>
      <dgm:t>
        <a:bodyPr/>
        <a:lstStyle/>
        <a:p>
          <a:endParaRPr lang="en-US"/>
        </a:p>
      </dgm:t>
    </dgm:pt>
    <dgm:pt modelId="{25D28ED7-1351-4228-B669-8B43741D6E1F}" type="sibTrans" cxnId="{55E82040-780B-4793-9203-7CC67F03E5B0}">
      <dgm:prSet/>
      <dgm:spPr/>
      <dgm:t>
        <a:bodyPr/>
        <a:lstStyle/>
        <a:p>
          <a:endParaRPr lang="en-US"/>
        </a:p>
      </dgm:t>
    </dgm:pt>
    <dgm:pt modelId="{86A23F05-0EAF-479B-806F-58B768A79468}">
      <dgm:prSet/>
      <dgm:spPr/>
      <dgm:t>
        <a:bodyPr/>
        <a:lstStyle/>
        <a:p>
          <a:r>
            <a:rPr lang="en-US"/>
            <a:t>High storage capacity</a:t>
          </a:r>
        </a:p>
      </dgm:t>
    </dgm:pt>
    <dgm:pt modelId="{32F1A04B-3D58-4A39-9943-F7200F8D770F}" type="parTrans" cxnId="{D4D49ABF-FC20-42D3-B573-F5B0CE04B134}">
      <dgm:prSet/>
      <dgm:spPr/>
      <dgm:t>
        <a:bodyPr/>
        <a:lstStyle/>
        <a:p>
          <a:endParaRPr lang="en-US"/>
        </a:p>
      </dgm:t>
    </dgm:pt>
    <dgm:pt modelId="{C53E2621-202B-4768-90E3-8B457EF99A3C}" type="sibTrans" cxnId="{D4D49ABF-FC20-42D3-B573-F5B0CE04B134}">
      <dgm:prSet/>
      <dgm:spPr/>
      <dgm:t>
        <a:bodyPr/>
        <a:lstStyle/>
        <a:p>
          <a:endParaRPr lang="en-US"/>
        </a:p>
      </dgm:t>
    </dgm:pt>
    <dgm:pt modelId="{D08C52E6-56C5-4786-A2CB-50FF0079F21A}">
      <dgm:prSet/>
      <dgm:spPr/>
      <dgm:t>
        <a:bodyPr/>
        <a:lstStyle/>
        <a:p>
          <a:r>
            <a:rPr lang="en-US"/>
            <a:t>Quality of Service (Qos) requirements</a:t>
          </a:r>
        </a:p>
      </dgm:t>
    </dgm:pt>
    <dgm:pt modelId="{502F59C0-4A28-490B-BE0D-AA92C94C50B6}" type="parTrans" cxnId="{3961B33E-6F69-48DD-8F00-36A0227CC512}">
      <dgm:prSet/>
      <dgm:spPr/>
      <dgm:t>
        <a:bodyPr/>
        <a:lstStyle/>
        <a:p>
          <a:endParaRPr lang="en-US"/>
        </a:p>
      </dgm:t>
    </dgm:pt>
    <dgm:pt modelId="{10875333-F9D6-45A4-BD83-C7E0DA1672F3}" type="sibTrans" cxnId="{3961B33E-6F69-48DD-8F00-36A0227CC512}">
      <dgm:prSet/>
      <dgm:spPr/>
      <dgm:t>
        <a:bodyPr/>
        <a:lstStyle/>
        <a:p>
          <a:endParaRPr lang="en-US"/>
        </a:p>
      </dgm:t>
    </dgm:pt>
    <dgm:pt modelId="{A6A30F56-6ABE-4E01-8178-FFB9F949EE85}">
      <dgm:prSet/>
      <dgm:spPr/>
      <dgm:t>
        <a:bodyPr/>
        <a:lstStyle/>
        <a:p>
          <a:r>
            <a:rPr lang="en-US"/>
            <a:t>Exploit user access patterns</a:t>
          </a:r>
        </a:p>
      </dgm:t>
    </dgm:pt>
    <dgm:pt modelId="{5D315166-671B-453E-91DE-C4C8B336C029}" type="parTrans" cxnId="{3043ACDD-919B-420F-8751-29A6CA5278EA}">
      <dgm:prSet/>
      <dgm:spPr/>
      <dgm:t>
        <a:bodyPr/>
        <a:lstStyle/>
        <a:p>
          <a:endParaRPr lang="en-US"/>
        </a:p>
      </dgm:t>
    </dgm:pt>
    <dgm:pt modelId="{E1B45668-BD8A-4936-863F-3B33533C2714}" type="sibTrans" cxnId="{3043ACDD-919B-420F-8751-29A6CA5278EA}">
      <dgm:prSet/>
      <dgm:spPr/>
      <dgm:t>
        <a:bodyPr/>
        <a:lstStyle/>
        <a:p>
          <a:endParaRPr lang="en-US"/>
        </a:p>
      </dgm:t>
    </dgm:pt>
    <dgm:pt modelId="{62F0F3C5-9484-4C7C-AEBA-AEDA128241FB}">
      <dgm:prSet/>
      <dgm:spPr/>
      <dgm:t>
        <a:bodyPr/>
        <a:lstStyle/>
        <a:p>
          <a:r>
            <a:rPr lang="en-US"/>
            <a:t>Ability to handle different types of traffic</a:t>
          </a:r>
        </a:p>
      </dgm:t>
    </dgm:pt>
    <dgm:pt modelId="{B4872F78-E193-4C06-A56A-8C39ECD782AD}" type="parTrans" cxnId="{1E4FDB79-72E1-4ED2-ACFA-8BECDF5A15E3}">
      <dgm:prSet/>
      <dgm:spPr/>
      <dgm:t>
        <a:bodyPr/>
        <a:lstStyle/>
        <a:p>
          <a:endParaRPr lang="en-US"/>
        </a:p>
      </dgm:t>
    </dgm:pt>
    <dgm:pt modelId="{73AC3801-2640-471C-8EB1-69AE630B2537}" type="sibTrans" cxnId="{1E4FDB79-72E1-4ED2-ACFA-8BECDF5A15E3}">
      <dgm:prSet/>
      <dgm:spPr/>
      <dgm:t>
        <a:bodyPr/>
        <a:lstStyle/>
        <a:p>
          <a:endParaRPr lang="en-US"/>
        </a:p>
      </dgm:t>
    </dgm:pt>
    <dgm:pt modelId="{E5EE9754-7EB5-484A-8258-D73CE4C83342}">
      <dgm:prSet/>
      <dgm:spPr/>
      <dgm:t>
        <a:bodyPr/>
        <a:lstStyle/>
        <a:p>
          <a:r>
            <a:rPr lang="en-US"/>
            <a:t>Cost effectiveness</a:t>
          </a:r>
        </a:p>
      </dgm:t>
    </dgm:pt>
    <dgm:pt modelId="{2B826662-7778-4A5F-AD97-075B4448A97D}" type="parTrans" cxnId="{F9799CAE-76AD-4100-B3D2-EA3DADA60BB6}">
      <dgm:prSet/>
      <dgm:spPr/>
      <dgm:t>
        <a:bodyPr/>
        <a:lstStyle/>
        <a:p>
          <a:endParaRPr lang="en-US"/>
        </a:p>
      </dgm:t>
    </dgm:pt>
    <dgm:pt modelId="{4CD632CB-487D-40B1-94B0-6AE54517C2C7}" type="sibTrans" cxnId="{F9799CAE-76AD-4100-B3D2-EA3DADA60BB6}">
      <dgm:prSet/>
      <dgm:spPr/>
      <dgm:t>
        <a:bodyPr/>
        <a:lstStyle/>
        <a:p>
          <a:endParaRPr lang="en-US"/>
        </a:p>
      </dgm:t>
    </dgm:pt>
    <dgm:pt modelId="{86A86412-B4AA-8341-846D-BC2F992400B4}" type="pres">
      <dgm:prSet presAssocID="{460E20A4-D5AE-4637-903A-FF8B313DB0F8}" presName="Name0" presStyleCnt="0">
        <dgm:presLayoutVars>
          <dgm:dir/>
          <dgm:resizeHandles val="exact"/>
        </dgm:presLayoutVars>
      </dgm:prSet>
      <dgm:spPr/>
    </dgm:pt>
    <dgm:pt modelId="{02B3BC90-C3F1-744E-90FB-7848AB3E9772}" type="pres">
      <dgm:prSet presAssocID="{AF826400-67BD-414F-BE87-B9F63DEF874D}" presName="node" presStyleLbl="node1" presStyleIdx="0" presStyleCnt="10">
        <dgm:presLayoutVars>
          <dgm:bulletEnabled val="1"/>
        </dgm:presLayoutVars>
      </dgm:prSet>
      <dgm:spPr/>
    </dgm:pt>
    <dgm:pt modelId="{7F1DC62E-2E70-5F44-9C91-92E79A9E5BC2}" type="pres">
      <dgm:prSet presAssocID="{A2F87133-1514-4C23-8326-A48D39417588}" presName="sibTrans" presStyleLbl="sibTrans1D1" presStyleIdx="0" presStyleCnt="9"/>
      <dgm:spPr/>
    </dgm:pt>
    <dgm:pt modelId="{82EB95C4-6B60-4841-9E71-AAED0316B35D}" type="pres">
      <dgm:prSet presAssocID="{A2F87133-1514-4C23-8326-A48D39417588}" presName="connectorText" presStyleLbl="sibTrans1D1" presStyleIdx="0" presStyleCnt="9"/>
      <dgm:spPr/>
    </dgm:pt>
    <dgm:pt modelId="{536FC5DA-FA1F-8742-8724-CAD7B0FF98BC}" type="pres">
      <dgm:prSet presAssocID="{59D0ED0E-40A3-4212-8F1D-40A220E44043}" presName="node" presStyleLbl="node1" presStyleIdx="1" presStyleCnt="10">
        <dgm:presLayoutVars>
          <dgm:bulletEnabled val="1"/>
        </dgm:presLayoutVars>
      </dgm:prSet>
      <dgm:spPr/>
    </dgm:pt>
    <dgm:pt modelId="{58D28519-80C6-0341-B4E1-EEAD79734270}" type="pres">
      <dgm:prSet presAssocID="{4E302115-5035-47F9-9395-C15F165BF760}" presName="sibTrans" presStyleLbl="sibTrans1D1" presStyleIdx="1" presStyleCnt="9"/>
      <dgm:spPr/>
    </dgm:pt>
    <dgm:pt modelId="{3801C1E0-700C-5A41-92A5-FE6E1D2AACB4}" type="pres">
      <dgm:prSet presAssocID="{4E302115-5035-47F9-9395-C15F165BF760}" presName="connectorText" presStyleLbl="sibTrans1D1" presStyleIdx="1" presStyleCnt="9"/>
      <dgm:spPr/>
    </dgm:pt>
    <dgm:pt modelId="{376785AE-A1F5-9C4E-B433-0ABB60D257F9}" type="pres">
      <dgm:prSet presAssocID="{DC61CD35-6BAB-4CC8-A67E-C4C9F58DF22C}" presName="node" presStyleLbl="node1" presStyleIdx="2" presStyleCnt="10">
        <dgm:presLayoutVars>
          <dgm:bulletEnabled val="1"/>
        </dgm:presLayoutVars>
      </dgm:prSet>
      <dgm:spPr/>
    </dgm:pt>
    <dgm:pt modelId="{76E9F28E-D24A-0140-8275-09CE8DCBFE5B}" type="pres">
      <dgm:prSet presAssocID="{CC0A2B02-61EE-4D07-B5FD-9CE3175F6C10}" presName="sibTrans" presStyleLbl="sibTrans1D1" presStyleIdx="2" presStyleCnt="9"/>
      <dgm:spPr/>
    </dgm:pt>
    <dgm:pt modelId="{8E71FF15-6504-9C41-BFA6-13974C023741}" type="pres">
      <dgm:prSet presAssocID="{CC0A2B02-61EE-4D07-B5FD-9CE3175F6C10}" presName="connectorText" presStyleLbl="sibTrans1D1" presStyleIdx="2" presStyleCnt="9"/>
      <dgm:spPr/>
    </dgm:pt>
    <dgm:pt modelId="{BC72DCDD-3D00-244F-9A1A-A2D8AA65396F}" type="pres">
      <dgm:prSet presAssocID="{8988E71A-8FC0-41B6-97C0-5C9FC9D6D22F}" presName="node" presStyleLbl="node1" presStyleIdx="3" presStyleCnt="10">
        <dgm:presLayoutVars>
          <dgm:bulletEnabled val="1"/>
        </dgm:presLayoutVars>
      </dgm:prSet>
      <dgm:spPr/>
    </dgm:pt>
    <dgm:pt modelId="{579D39A1-5E02-5640-8D4C-F9435E777240}" type="pres">
      <dgm:prSet presAssocID="{C361EB6D-AA69-48F6-9227-B5C4A285A923}" presName="sibTrans" presStyleLbl="sibTrans1D1" presStyleIdx="3" presStyleCnt="9"/>
      <dgm:spPr/>
    </dgm:pt>
    <dgm:pt modelId="{BF22C172-6232-C841-B511-5F3B0D4E6525}" type="pres">
      <dgm:prSet presAssocID="{C361EB6D-AA69-48F6-9227-B5C4A285A923}" presName="connectorText" presStyleLbl="sibTrans1D1" presStyleIdx="3" presStyleCnt="9"/>
      <dgm:spPr/>
    </dgm:pt>
    <dgm:pt modelId="{E9F5830F-E55C-8849-AE00-F4A88C98936F}" type="pres">
      <dgm:prSet presAssocID="{B99E515A-6E5F-4665-AA9C-4376737FC777}" presName="node" presStyleLbl="node1" presStyleIdx="4" presStyleCnt="10">
        <dgm:presLayoutVars>
          <dgm:bulletEnabled val="1"/>
        </dgm:presLayoutVars>
      </dgm:prSet>
      <dgm:spPr/>
    </dgm:pt>
    <dgm:pt modelId="{318A4369-440F-934B-9674-C20F6CE4799F}" type="pres">
      <dgm:prSet presAssocID="{25D28ED7-1351-4228-B669-8B43741D6E1F}" presName="sibTrans" presStyleLbl="sibTrans1D1" presStyleIdx="4" presStyleCnt="9"/>
      <dgm:spPr/>
    </dgm:pt>
    <dgm:pt modelId="{72EBDAA0-0126-CC42-B8BC-474154EB716C}" type="pres">
      <dgm:prSet presAssocID="{25D28ED7-1351-4228-B669-8B43741D6E1F}" presName="connectorText" presStyleLbl="sibTrans1D1" presStyleIdx="4" presStyleCnt="9"/>
      <dgm:spPr/>
    </dgm:pt>
    <dgm:pt modelId="{43BAF68A-8A03-514B-9E85-F5006C5E294F}" type="pres">
      <dgm:prSet presAssocID="{86A23F05-0EAF-479B-806F-58B768A79468}" presName="node" presStyleLbl="node1" presStyleIdx="5" presStyleCnt="10">
        <dgm:presLayoutVars>
          <dgm:bulletEnabled val="1"/>
        </dgm:presLayoutVars>
      </dgm:prSet>
      <dgm:spPr/>
    </dgm:pt>
    <dgm:pt modelId="{60D640A5-8660-2644-A734-7CFF3C9D0EAF}" type="pres">
      <dgm:prSet presAssocID="{C53E2621-202B-4768-90E3-8B457EF99A3C}" presName="sibTrans" presStyleLbl="sibTrans1D1" presStyleIdx="5" presStyleCnt="9"/>
      <dgm:spPr/>
    </dgm:pt>
    <dgm:pt modelId="{86B35814-0D42-9A48-B6EE-1F8629048748}" type="pres">
      <dgm:prSet presAssocID="{C53E2621-202B-4768-90E3-8B457EF99A3C}" presName="connectorText" presStyleLbl="sibTrans1D1" presStyleIdx="5" presStyleCnt="9"/>
      <dgm:spPr/>
    </dgm:pt>
    <dgm:pt modelId="{613A8EA9-F3B4-214E-B4F1-1AA88CDD6C0E}" type="pres">
      <dgm:prSet presAssocID="{D08C52E6-56C5-4786-A2CB-50FF0079F21A}" presName="node" presStyleLbl="node1" presStyleIdx="6" presStyleCnt="10">
        <dgm:presLayoutVars>
          <dgm:bulletEnabled val="1"/>
        </dgm:presLayoutVars>
      </dgm:prSet>
      <dgm:spPr/>
    </dgm:pt>
    <dgm:pt modelId="{207D10AB-3663-AA47-8F3B-8E28397C20A1}" type="pres">
      <dgm:prSet presAssocID="{10875333-F9D6-45A4-BD83-C7E0DA1672F3}" presName="sibTrans" presStyleLbl="sibTrans1D1" presStyleIdx="6" presStyleCnt="9"/>
      <dgm:spPr/>
    </dgm:pt>
    <dgm:pt modelId="{35E7A920-16AF-6541-B0C2-44BDF437399B}" type="pres">
      <dgm:prSet presAssocID="{10875333-F9D6-45A4-BD83-C7E0DA1672F3}" presName="connectorText" presStyleLbl="sibTrans1D1" presStyleIdx="6" presStyleCnt="9"/>
      <dgm:spPr/>
    </dgm:pt>
    <dgm:pt modelId="{6ED51AD3-8982-EB47-AE52-3185063E8C0A}" type="pres">
      <dgm:prSet presAssocID="{A6A30F56-6ABE-4E01-8178-FFB9F949EE85}" presName="node" presStyleLbl="node1" presStyleIdx="7" presStyleCnt="10">
        <dgm:presLayoutVars>
          <dgm:bulletEnabled val="1"/>
        </dgm:presLayoutVars>
      </dgm:prSet>
      <dgm:spPr/>
    </dgm:pt>
    <dgm:pt modelId="{4B311575-E01F-0B40-BC8B-A9133CFAD6B6}" type="pres">
      <dgm:prSet presAssocID="{E1B45668-BD8A-4936-863F-3B33533C2714}" presName="sibTrans" presStyleLbl="sibTrans1D1" presStyleIdx="7" presStyleCnt="9"/>
      <dgm:spPr/>
    </dgm:pt>
    <dgm:pt modelId="{2FFFC626-9F07-4642-BF6D-BE31229E9AA7}" type="pres">
      <dgm:prSet presAssocID="{E1B45668-BD8A-4936-863F-3B33533C2714}" presName="connectorText" presStyleLbl="sibTrans1D1" presStyleIdx="7" presStyleCnt="9"/>
      <dgm:spPr/>
    </dgm:pt>
    <dgm:pt modelId="{56A13DD0-F569-A842-A862-2CBBFBA17983}" type="pres">
      <dgm:prSet presAssocID="{62F0F3C5-9484-4C7C-AEBA-AEDA128241FB}" presName="node" presStyleLbl="node1" presStyleIdx="8" presStyleCnt="10">
        <dgm:presLayoutVars>
          <dgm:bulletEnabled val="1"/>
        </dgm:presLayoutVars>
      </dgm:prSet>
      <dgm:spPr/>
    </dgm:pt>
    <dgm:pt modelId="{5FD2E2C8-5CDB-A749-9CE3-EE4B70B89DC0}" type="pres">
      <dgm:prSet presAssocID="{73AC3801-2640-471C-8EB1-69AE630B2537}" presName="sibTrans" presStyleLbl="sibTrans1D1" presStyleIdx="8" presStyleCnt="9"/>
      <dgm:spPr/>
    </dgm:pt>
    <dgm:pt modelId="{206B22B5-9D20-E24D-AF5A-0AC4C4074DA5}" type="pres">
      <dgm:prSet presAssocID="{73AC3801-2640-471C-8EB1-69AE630B2537}" presName="connectorText" presStyleLbl="sibTrans1D1" presStyleIdx="8" presStyleCnt="9"/>
      <dgm:spPr/>
    </dgm:pt>
    <dgm:pt modelId="{62E4947C-6354-1745-ACF1-757EBBED5319}" type="pres">
      <dgm:prSet presAssocID="{E5EE9754-7EB5-484A-8258-D73CE4C83342}" presName="node" presStyleLbl="node1" presStyleIdx="9" presStyleCnt="10">
        <dgm:presLayoutVars>
          <dgm:bulletEnabled val="1"/>
        </dgm:presLayoutVars>
      </dgm:prSet>
      <dgm:spPr/>
    </dgm:pt>
  </dgm:ptLst>
  <dgm:cxnLst>
    <dgm:cxn modelId="{CE1AAF00-CF9D-8444-911D-DB268405383E}" type="presOf" srcId="{8988E71A-8FC0-41B6-97C0-5C9FC9D6D22F}" destId="{BC72DCDD-3D00-244F-9A1A-A2D8AA65396F}" srcOrd="0" destOrd="0" presId="urn:microsoft.com/office/officeart/2016/7/layout/RepeatingBendingProcessNew"/>
    <dgm:cxn modelId="{1B4B670C-C7AC-FF4E-B15C-01853749AF20}" type="presOf" srcId="{AF826400-67BD-414F-BE87-B9F63DEF874D}" destId="{02B3BC90-C3F1-744E-90FB-7848AB3E9772}" srcOrd="0" destOrd="0" presId="urn:microsoft.com/office/officeart/2016/7/layout/RepeatingBendingProcessNew"/>
    <dgm:cxn modelId="{8A658811-696B-1740-A50C-75CF7D7F726D}" type="presOf" srcId="{10875333-F9D6-45A4-BD83-C7E0DA1672F3}" destId="{207D10AB-3663-AA47-8F3B-8E28397C20A1}" srcOrd="0" destOrd="0" presId="urn:microsoft.com/office/officeart/2016/7/layout/RepeatingBendingProcessNew"/>
    <dgm:cxn modelId="{ACD5D114-67D3-BF45-A67F-0EA510889F00}" type="presOf" srcId="{59D0ED0E-40A3-4212-8F1D-40A220E44043}" destId="{536FC5DA-FA1F-8742-8724-CAD7B0FF98BC}" srcOrd="0" destOrd="0" presId="urn:microsoft.com/office/officeart/2016/7/layout/RepeatingBendingProcessNew"/>
    <dgm:cxn modelId="{A723391C-98DE-7943-B813-2937D2F7940B}" type="presOf" srcId="{A2F87133-1514-4C23-8326-A48D39417588}" destId="{7F1DC62E-2E70-5F44-9C91-92E79A9E5BC2}" srcOrd="0" destOrd="0" presId="urn:microsoft.com/office/officeart/2016/7/layout/RepeatingBendingProcessNew"/>
    <dgm:cxn modelId="{642CBE29-A811-40AF-A5C0-28A73B4BB1A7}" srcId="{460E20A4-D5AE-4637-903A-FF8B313DB0F8}" destId="{8988E71A-8FC0-41B6-97C0-5C9FC9D6D22F}" srcOrd="3" destOrd="0" parTransId="{46C1B2F3-5E1F-4D77-8229-72CF5026D8A7}" sibTransId="{C361EB6D-AA69-48F6-9227-B5C4A285A923}"/>
    <dgm:cxn modelId="{5591A92A-3C43-8B47-B5B2-F2B25031A0FF}" type="presOf" srcId="{A2F87133-1514-4C23-8326-A48D39417588}" destId="{82EB95C4-6B60-4841-9E71-AAED0316B35D}" srcOrd="1" destOrd="0" presId="urn:microsoft.com/office/officeart/2016/7/layout/RepeatingBendingProcessNew"/>
    <dgm:cxn modelId="{2EAB612E-86CD-3C4B-AA95-1D715C3EBF32}" type="presOf" srcId="{25D28ED7-1351-4228-B669-8B43741D6E1F}" destId="{72EBDAA0-0126-CC42-B8BC-474154EB716C}" srcOrd="1" destOrd="0" presId="urn:microsoft.com/office/officeart/2016/7/layout/RepeatingBendingProcessNew"/>
    <dgm:cxn modelId="{3961B33E-6F69-48DD-8F00-36A0227CC512}" srcId="{460E20A4-D5AE-4637-903A-FF8B313DB0F8}" destId="{D08C52E6-56C5-4786-A2CB-50FF0079F21A}" srcOrd="6" destOrd="0" parTransId="{502F59C0-4A28-490B-BE0D-AA92C94C50B6}" sibTransId="{10875333-F9D6-45A4-BD83-C7E0DA1672F3}"/>
    <dgm:cxn modelId="{55E82040-780B-4793-9203-7CC67F03E5B0}" srcId="{460E20A4-D5AE-4637-903A-FF8B313DB0F8}" destId="{B99E515A-6E5F-4665-AA9C-4376737FC777}" srcOrd="4" destOrd="0" parTransId="{22A8CB7F-441F-49D7-AAD9-5B17F0417872}" sibTransId="{25D28ED7-1351-4228-B669-8B43741D6E1F}"/>
    <dgm:cxn modelId="{BE62F55E-8A51-AF4A-8EFA-023C28BD3388}" type="presOf" srcId="{25D28ED7-1351-4228-B669-8B43741D6E1F}" destId="{318A4369-440F-934B-9674-C20F6CE4799F}" srcOrd="0" destOrd="0" presId="urn:microsoft.com/office/officeart/2016/7/layout/RepeatingBendingProcessNew"/>
    <dgm:cxn modelId="{0F1FF760-A3BC-E443-A195-FB42FF50DAF6}" type="presOf" srcId="{73AC3801-2640-471C-8EB1-69AE630B2537}" destId="{206B22B5-9D20-E24D-AF5A-0AC4C4074DA5}" srcOrd="1" destOrd="0" presId="urn:microsoft.com/office/officeart/2016/7/layout/RepeatingBendingProcessNew"/>
    <dgm:cxn modelId="{50FABF61-840F-704E-9912-7B9B2623F998}" type="presOf" srcId="{DC61CD35-6BAB-4CC8-A67E-C4C9F58DF22C}" destId="{376785AE-A1F5-9C4E-B433-0ABB60D257F9}" srcOrd="0" destOrd="0" presId="urn:microsoft.com/office/officeart/2016/7/layout/RepeatingBendingProcessNew"/>
    <dgm:cxn modelId="{6A2ABF43-F817-2144-902E-1CB4C7E31E27}" type="presOf" srcId="{C53E2621-202B-4768-90E3-8B457EF99A3C}" destId="{60D640A5-8660-2644-A734-7CFF3C9D0EAF}" srcOrd="0" destOrd="0" presId="urn:microsoft.com/office/officeart/2016/7/layout/RepeatingBendingProcessNew"/>
    <dgm:cxn modelId="{E74FC674-AA2E-3540-A23C-22836A8C85B7}" type="presOf" srcId="{C361EB6D-AA69-48F6-9227-B5C4A285A923}" destId="{BF22C172-6232-C841-B511-5F3B0D4E6525}" srcOrd="1" destOrd="0" presId="urn:microsoft.com/office/officeart/2016/7/layout/RepeatingBendingProcessNew"/>
    <dgm:cxn modelId="{E8DD4457-8867-F549-8351-964E621A8573}" type="presOf" srcId="{D08C52E6-56C5-4786-A2CB-50FF0079F21A}" destId="{613A8EA9-F3B4-214E-B4F1-1AA88CDD6C0E}" srcOrd="0" destOrd="0" presId="urn:microsoft.com/office/officeart/2016/7/layout/RepeatingBendingProcessNew"/>
    <dgm:cxn modelId="{1E4FDB79-72E1-4ED2-ACFA-8BECDF5A15E3}" srcId="{460E20A4-D5AE-4637-903A-FF8B313DB0F8}" destId="{62F0F3C5-9484-4C7C-AEBA-AEDA128241FB}" srcOrd="8" destOrd="0" parTransId="{B4872F78-E193-4C06-A56A-8C39ECD782AD}" sibTransId="{73AC3801-2640-471C-8EB1-69AE630B2537}"/>
    <dgm:cxn modelId="{E05A388C-AD39-FD49-B4EA-1E46A2606BD7}" type="presOf" srcId="{E1B45668-BD8A-4936-863F-3B33533C2714}" destId="{4B311575-E01F-0B40-BC8B-A9133CFAD6B6}" srcOrd="0" destOrd="0" presId="urn:microsoft.com/office/officeart/2016/7/layout/RepeatingBendingProcessNew"/>
    <dgm:cxn modelId="{BA839B97-C1B8-014C-8105-73FD6FF9874C}" type="presOf" srcId="{62F0F3C5-9484-4C7C-AEBA-AEDA128241FB}" destId="{56A13DD0-F569-A842-A862-2CBBFBA17983}" srcOrd="0" destOrd="0" presId="urn:microsoft.com/office/officeart/2016/7/layout/RepeatingBendingProcessNew"/>
    <dgm:cxn modelId="{57C30E98-047F-B246-A1C0-AC294EB77713}" type="presOf" srcId="{86A23F05-0EAF-479B-806F-58B768A79468}" destId="{43BAF68A-8A03-514B-9E85-F5006C5E294F}" srcOrd="0" destOrd="0" presId="urn:microsoft.com/office/officeart/2016/7/layout/RepeatingBendingProcessNew"/>
    <dgm:cxn modelId="{3A5B649C-C614-D34A-A5B0-55647CD14328}" type="presOf" srcId="{C53E2621-202B-4768-90E3-8B457EF99A3C}" destId="{86B35814-0D42-9A48-B6EE-1F8629048748}" srcOrd="1" destOrd="0" presId="urn:microsoft.com/office/officeart/2016/7/layout/RepeatingBendingProcessNew"/>
    <dgm:cxn modelId="{46334A9F-42EB-D14C-8128-4A9A168B1BC4}" type="presOf" srcId="{460E20A4-D5AE-4637-903A-FF8B313DB0F8}" destId="{86A86412-B4AA-8341-846D-BC2F992400B4}" srcOrd="0" destOrd="0" presId="urn:microsoft.com/office/officeart/2016/7/layout/RepeatingBendingProcessNew"/>
    <dgm:cxn modelId="{122342A5-AA0E-4491-BB3D-79F923C99B4C}" srcId="{460E20A4-D5AE-4637-903A-FF8B313DB0F8}" destId="{59D0ED0E-40A3-4212-8F1D-40A220E44043}" srcOrd="1" destOrd="0" parTransId="{DFC97A43-FF32-4D96-AA0E-F3FF77CA211C}" sibTransId="{4E302115-5035-47F9-9395-C15F165BF760}"/>
    <dgm:cxn modelId="{19F062AA-C79E-4591-8109-491625B57003}" srcId="{460E20A4-D5AE-4637-903A-FF8B313DB0F8}" destId="{DC61CD35-6BAB-4CC8-A67E-C4C9F58DF22C}" srcOrd="2" destOrd="0" parTransId="{12571AA3-C021-4AFC-8F1F-A0D4BC7D26AE}" sibTransId="{CC0A2B02-61EE-4D07-B5FD-9CE3175F6C10}"/>
    <dgm:cxn modelId="{F9799CAE-76AD-4100-B3D2-EA3DADA60BB6}" srcId="{460E20A4-D5AE-4637-903A-FF8B313DB0F8}" destId="{E5EE9754-7EB5-484A-8258-D73CE4C83342}" srcOrd="9" destOrd="0" parTransId="{2B826662-7778-4A5F-AD97-075B4448A97D}" sibTransId="{4CD632CB-487D-40B1-94B0-6AE54517C2C7}"/>
    <dgm:cxn modelId="{69D5B7B6-5381-F241-A3FF-E434F0F921A4}" type="presOf" srcId="{73AC3801-2640-471C-8EB1-69AE630B2537}" destId="{5FD2E2C8-5CDB-A749-9CE3-EE4B70B89DC0}" srcOrd="0" destOrd="0" presId="urn:microsoft.com/office/officeart/2016/7/layout/RepeatingBendingProcessNew"/>
    <dgm:cxn modelId="{D4D49ABF-FC20-42D3-B573-F5B0CE04B134}" srcId="{460E20A4-D5AE-4637-903A-FF8B313DB0F8}" destId="{86A23F05-0EAF-479B-806F-58B768A79468}" srcOrd="5" destOrd="0" parTransId="{32F1A04B-3D58-4A39-9943-F7200F8D770F}" sibTransId="{C53E2621-202B-4768-90E3-8B457EF99A3C}"/>
    <dgm:cxn modelId="{A0928CC4-663A-42D2-8998-FF6507AEACBD}" srcId="{460E20A4-D5AE-4637-903A-FF8B313DB0F8}" destId="{AF826400-67BD-414F-BE87-B9F63DEF874D}" srcOrd="0" destOrd="0" parTransId="{B80C1EEB-68C8-4899-9EAD-730BBDD4B4D9}" sibTransId="{A2F87133-1514-4C23-8326-A48D39417588}"/>
    <dgm:cxn modelId="{F792BAC4-FE62-C249-B09B-573CE3CCC220}" type="presOf" srcId="{E5EE9754-7EB5-484A-8258-D73CE4C83342}" destId="{62E4947C-6354-1745-ACF1-757EBBED5319}" srcOrd="0" destOrd="0" presId="urn:microsoft.com/office/officeart/2016/7/layout/RepeatingBendingProcessNew"/>
    <dgm:cxn modelId="{8CFEC1D0-DA44-024E-A015-3044F94AC6F8}" type="presOf" srcId="{B99E515A-6E5F-4665-AA9C-4376737FC777}" destId="{E9F5830F-E55C-8849-AE00-F4A88C98936F}" srcOrd="0" destOrd="0" presId="urn:microsoft.com/office/officeart/2016/7/layout/RepeatingBendingProcessNew"/>
    <dgm:cxn modelId="{7FD28DD3-3B8F-9945-B74E-B77DFD9D4652}" type="presOf" srcId="{4E302115-5035-47F9-9395-C15F165BF760}" destId="{3801C1E0-700C-5A41-92A5-FE6E1D2AACB4}" srcOrd="1" destOrd="0" presId="urn:microsoft.com/office/officeart/2016/7/layout/RepeatingBendingProcessNew"/>
    <dgm:cxn modelId="{3043ACDD-919B-420F-8751-29A6CA5278EA}" srcId="{460E20A4-D5AE-4637-903A-FF8B313DB0F8}" destId="{A6A30F56-6ABE-4E01-8178-FFB9F949EE85}" srcOrd="7" destOrd="0" parTransId="{5D315166-671B-453E-91DE-C4C8B336C029}" sibTransId="{E1B45668-BD8A-4936-863F-3B33533C2714}"/>
    <dgm:cxn modelId="{842664E2-1AF2-8749-A6CC-D3A3AD6B684D}" type="presOf" srcId="{E1B45668-BD8A-4936-863F-3B33533C2714}" destId="{2FFFC626-9F07-4642-BF6D-BE31229E9AA7}" srcOrd="1" destOrd="0" presId="urn:microsoft.com/office/officeart/2016/7/layout/RepeatingBendingProcessNew"/>
    <dgm:cxn modelId="{C395A5E3-5094-6D43-ABDE-D119CC527253}" type="presOf" srcId="{C361EB6D-AA69-48F6-9227-B5C4A285A923}" destId="{579D39A1-5E02-5640-8D4C-F9435E777240}" srcOrd="0" destOrd="0" presId="urn:microsoft.com/office/officeart/2016/7/layout/RepeatingBendingProcessNew"/>
    <dgm:cxn modelId="{ED9E90E4-DBDD-D443-9F47-4F9B3A8ACE09}" type="presOf" srcId="{CC0A2B02-61EE-4D07-B5FD-9CE3175F6C10}" destId="{76E9F28E-D24A-0140-8275-09CE8DCBFE5B}" srcOrd="0" destOrd="0" presId="urn:microsoft.com/office/officeart/2016/7/layout/RepeatingBendingProcessNew"/>
    <dgm:cxn modelId="{425996E6-6362-C549-AD30-CB2B612D230C}" type="presOf" srcId="{A6A30F56-6ABE-4E01-8178-FFB9F949EE85}" destId="{6ED51AD3-8982-EB47-AE52-3185063E8C0A}" srcOrd="0" destOrd="0" presId="urn:microsoft.com/office/officeart/2016/7/layout/RepeatingBendingProcessNew"/>
    <dgm:cxn modelId="{F98107F5-6A51-F148-9812-7485FE8A062B}" type="presOf" srcId="{CC0A2B02-61EE-4D07-B5FD-9CE3175F6C10}" destId="{8E71FF15-6504-9C41-BFA6-13974C023741}" srcOrd="1" destOrd="0" presId="urn:microsoft.com/office/officeart/2016/7/layout/RepeatingBendingProcessNew"/>
    <dgm:cxn modelId="{3937CCF7-0266-F745-8F3C-B8569D77C18A}" type="presOf" srcId="{4E302115-5035-47F9-9395-C15F165BF760}" destId="{58D28519-80C6-0341-B4E1-EEAD79734270}" srcOrd="0" destOrd="0" presId="urn:microsoft.com/office/officeart/2016/7/layout/RepeatingBendingProcessNew"/>
    <dgm:cxn modelId="{E7476FFC-87C3-9940-A7AF-2C28E31F1448}" type="presOf" srcId="{10875333-F9D6-45A4-BD83-C7E0DA1672F3}" destId="{35E7A920-16AF-6541-B0C2-44BDF437399B}" srcOrd="1" destOrd="0" presId="urn:microsoft.com/office/officeart/2016/7/layout/RepeatingBendingProcessNew"/>
    <dgm:cxn modelId="{07B4EBC5-96C7-0546-A882-540C971DEF69}" type="presParOf" srcId="{86A86412-B4AA-8341-846D-BC2F992400B4}" destId="{02B3BC90-C3F1-744E-90FB-7848AB3E9772}" srcOrd="0" destOrd="0" presId="urn:microsoft.com/office/officeart/2016/7/layout/RepeatingBendingProcessNew"/>
    <dgm:cxn modelId="{54B29914-5679-BC4C-ACB0-D4D034C07C74}" type="presParOf" srcId="{86A86412-B4AA-8341-846D-BC2F992400B4}" destId="{7F1DC62E-2E70-5F44-9C91-92E79A9E5BC2}" srcOrd="1" destOrd="0" presId="urn:microsoft.com/office/officeart/2016/7/layout/RepeatingBendingProcessNew"/>
    <dgm:cxn modelId="{106D5C05-C644-4941-AB19-B43FFAE1FF61}" type="presParOf" srcId="{7F1DC62E-2E70-5F44-9C91-92E79A9E5BC2}" destId="{82EB95C4-6B60-4841-9E71-AAED0316B35D}" srcOrd="0" destOrd="0" presId="urn:microsoft.com/office/officeart/2016/7/layout/RepeatingBendingProcessNew"/>
    <dgm:cxn modelId="{967A85F1-1FC3-194F-84FE-1036F8009145}" type="presParOf" srcId="{86A86412-B4AA-8341-846D-BC2F992400B4}" destId="{536FC5DA-FA1F-8742-8724-CAD7B0FF98BC}" srcOrd="2" destOrd="0" presId="urn:microsoft.com/office/officeart/2016/7/layout/RepeatingBendingProcessNew"/>
    <dgm:cxn modelId="{97FF3F14-16AB-804F-ACDA-EDA4FF7BBEC5}" type="presParOf" srcId="{86A86412-B4AA-8341-846D-BC2F992400B4}" destId="{58D28519-80C6-0341-B4E1-EEAD79734270}" srcOrd="3" destOrd="0" presId="urn:microsoft.com/office/officeart/2016/7/layout/RepeatingBendingProcessNew"/>
    <dgm:cxn modelId="{6BD9189F-88A2-1F46-9F54-003BC85B0C86}" type="presParOf" srcId="{58D28519-80C6-0341-B4E1-EEAD79734270}" destId="{3801C1E0-700C-5A41-92A5-FE6E1D2AACB4}" srcOrd="0" destOrd="0" presId="urn:microsoft.com/office/officeart/2016/7/layout/RepeatingBendingProcessNew"/>
    <dgm:cxn modelId="{1F61798F-B014-4343-9CF9-0538C34231B5}" type="presParOf" srcId="{86A86412-B4AA-8341-846D-BC2F992400B4}" destId="{376785AE-A1F5-9C4E-B433-0ABB60D257F9}" srcOrd="4" destOrd="0" presId="urn:microsoft.com/office/officeart/2016/7/layout/RepeatingBendingProcessNew"/>
    <dgm:cxn modelId="{3A9D8EFB-F14F-FA4E-87CE-D1977048E106}" type="presParOf" srcId="{86A86412-B4AA-8341-846D-BC2F992400B4}" destId="{76E9F28E-D24A-0140-8275-09CE8DCBFE5B}" srcOrd="5" destOrd="0" presId="urn:microsoft.com/office/officeart/2016/7/layout/RepeatingBendingProcessNew"/>
    <dgm:cxn modelId="{8048A89D-D29D-E14E-B8AE-67A994680625}" type="presParOf" srcId="{76E9F28E-D24A-0140-8275-09CE8DCBFE5B}" destId="{8E71FF15-6504-9C41-BFA6-13974C023741}" srcOrd="0" destOrd="0" presId="urn:microsoft.com/office/officeart/2016/7/layout/RepeatingBendingProcessNew"/>
    <dgm:cxn modelId="{37CA170E-6A46-F44D-B5E1-69AB7C2C771A}" type="presParOf" srcId="{86A86412-B4AA-8341-846D-BC2F992400B4}" destId="{BC72DCDD-3D00-244F-9A1A-A2D8AA65396F}" srcOrd="6" destOrd="0" presId="urn:microsoft.com/office/officeart/2016/7/layout/RepeatingBendingProcessNew"/>
    <dgm:cxn modelId="{C76D97FE-B17B-9A4F-B09D-2E3681190451}" type="presParOf" srcId="{86A86412-B4AA-8341-846D-BC2F992400B4}" destId="{579D39A1-5E02-5640-8D4C-F9435E777240}" srcOrd="7" destOrd="0" presId="urn:microsoft.com/office/officeart/2016/7/layout/RepeatingBendingProcessNew"/>
    <dgm:cxn modelId="{C697C63D-51DA-6B4C-8A36-7FB4ABC6CDC4}" type="presParOf" srcId="{579D39A1-5E02-5640-8D4C-F9435E777240}" destId="{BF22C172-6232-C841-B511-5F3B0D4E6525}" srcOrd="0" destOrd="0" presId="urn:microsoft.com/office/officeart/2016/7/layout/RepeatingBendingProcessNew"/>
    <dgm:cxn modelId="{5A8CD68B-DE57-A144-BA96-DFB0B65DD775}" type="presParOf" srcId="{86A86412-B4AA-8341-846D-BC2F992400B4}" destId="{E9F5830F-E55C-8849-AE00-F4A88C98936F}" srcOrd="8" destOrd="0" presId="urn:microsoft.com/office/officeart/2016/7/layout/RepeatingBendingProcessNew"/>
    <dgm:cxn modelId="{43820AC7-0C05-9D48-9B7A-6EC62C7A4721}" type="presParOf" srcId="{86A86412-B4AA-8341-846D-BC2F992400B4}" destId="{318A4369-440F-934B-9674-C20F6CE4799F}" srcOrd="9" destOrd="0" presId="urn:microsoft.com/office/officeart/2016/7/layout/RepeatingBendingProcessNew"/>
    <dgm:cxn modelId="{1523B61E-28CF-F94B-8A75-9C4CB4DE85A2}" type="presParOf" srcId="{318A4369-440F-934B-9674-C20F6CE4799F}" destId="{72EBDAA0-0126-CC42-B8BC-474154EB716C}" srcOrd="0" destOrd="0" presId="urn:microsoft.com/office/officeart/2016/7/layout/RepeatingBendingProcessNew"/>
    <dgm:cxn modelId="{80F227A5-4F55-B943-9597-CE9E5E898AE9}" type="presParOf" srcId="{86A86412-B4AA-8341-846D-BC2F992400B4}" destId="{43BAF68A-8A03-514B-9E85-F5006C5E294F}" srcOrd="10" destOrd="0" presId="urn:microsoft.com/office/officeart/2016/7/layout/RepeatingBendingProcessNew"/>
    <dgm:cxn modelId="{07006E1C-5103-5C4E-9954-3091B07DDCD1}" type="presParOf" srcId="{86A86412-B4AA-8341-846D-BC2F992400B4}" destId="{60D640A5-8660-2644-A734-7CFF3C9D0EAF}" srcOrd="11" destOrd="0" presId="urn:microsoft.com/office/officeart/2016/7/layout/RepeatingBendingProcessNew"/>
    <dgm:cxn modelId="{75C75CA0-19C7-8740-B3F6-59C88CC05B10}" type="presParOf" srcId="{60D640A5-8660-2644-A734-7CFF3C9D0EAF}" destId="{86B35814-0D42-9A48-B6EE-1F8629048748}" srcOrd="0" destOrd="0" presId="urn:microsoft.com/office/officeart/2016/7/layout/RepeatingBendingProcessNew"/>
    <dgm:cxn modelId="{C9B2912D-A140-AB48-A0C6-B6302D8A1BB7}" type="presParOf" srcId="{86A86412-B4AA-8341-846D-BC2F992400B4}" destId="{613A8EA9-F3B4-214E-B4F1-1AA88CDD6C0E}" srcOrd="12" destOrd="0" presId="urn:microsoft.com/office/officeart/2016/7/layout/RepeatingBendingProcessNew"/>
    <dgm:cxn modelId="{EF7386D6-6B02-6C48-A15B-F71376A6C7E3}" type="presParOf" srcId="{86A86412-B4AA-8341-846D-BC2F992400B4}" destId="{207D10AB-3663-AA47-8F3B-8E28397C20A1}" srcOrd="13" destOrd="0" presId="urn:microsoft.com/office/officeart/2016/7/layout/RepeatingBendingProcessNew"/>
    <dgm:cxn modelId="{57C93381-42E1-9D48-8EC4-C1D3BD60C74D}" type="presParOf" srcId="{207D10AB-3663-AA47-8F3B-8E28397C20A1}" destId="{35E7A920-16AF-6541-B0C2-44BDF437399B}" srcOrd="0" destOrd="0" presId="urn:microsoft.com/office/officeart/2016/7/layout/RepeatingBendingProcessNew"/>
    <dgm:cxn modelId="{AD3A9D92-A3EB-AA4E-A9E9-64AB65711402}" type="presParOf" srcId="{86A86412-B4AA-8341-846D-BC2F992400B4}" destId="{6ED51AD3-8982-EB47-AE52-3185063E8C0A}" srcOrd="14" destOrd="0" presId="urn:microsoft.com/office/officeart/2016/7/layout/RepeatingBendingProcessNew"/>
    <dgm:cxn modelId="{79599A0C-0FFC-564C-AFA6-04769CEDD055}" type="presParOf" srcId="{86A86412-B4AA-8341-846D-BC2F992400B4}" destId="{4B311575-E01F-0B40-BC8B-A9133CFAD6B6}" srcOrd="15" destOrd="0" presId="urn:microsoft.com/office/officeart/2016/7/layout/RepeatingBendingProcessNew"/>
    <dgm:cxn modelId="{DE1BFA15-BBE5-6840-A373-9D9CAFB9A091}" type="presParOf" srcId="{4B311575-E01F-0B40-BC8B-A9133CFAD6B6}" destId="{2FFFC626-9F07-4642-BF6D-BE31229E9AA7}" srcOrd="0" destOrd="0" presId="urn:microsoft.com/office/officeart/2016/7/layout/RepeatingBendingProcessNew"/>
    <dgm:cxn modelId="{1649653F-A705-C44D-BB6F-7C8C748D8203}" type="presParOf" srcId="{86A86412-B4AA-8341-846D-BC2F992400B4}" destId="{56A13DD0-F569-A842-A862-2CBBFBA17983}" srcOrd="16" destOrd="0" presId="urn:microsoft.com/office/officeart/2016/7/layout/RepeatingBendingProcessNew"/>
    <dgm:cxn modelId="{3979A635-8737-2E4B-8B3E-E7132F4F7417}" type="presParOf" srcId="{86A86412-B4AA-8341-846D-BC2F992400B4}" destId="{5FD2E2C8-5CDB-A749-9CE3-EE4B70B89DC0}" srcOrd="17" destOrd="0" presId="urn:microsoft.com/office/officeart/2016/7/layout/RepeatingBendingProcessNew"/>
    <dgm:cxn modelId="{0F409C74-3390-F54A-B9C6-A5CA916D767D}" type="presParOf" srcId="{5FD2E2C8-5CDB-A749-9CE3-EE4B70B89DC0}" destId="{206B22B5-9D20-E24D-AF5A-0AC4C4074DA5}" srcOrd="0" destOrd="0" presId="urn:microsoft.com/office/officeart/2016/7/layout/RepeatingBendingProcessNew"/>
    <dgm:cxn modelId="{50FC233B-8F1F-0242-B126-61D1B95FBF4C}" type="presParOf" srcId="{86A86412-B4AA-8341-846D-BC2F992400B4}" destId="{62E4947C-6354-1745-ACF1-757EBBED5319}"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43C60-E506-48BF-AFA8-9A8122F496D0}">
      <dsp:nvSpPr>
        <dsp:cNvPr id="0" name=""/>
        <dsp:cNvSpPr/>
      </dsp:nvSpPr>
      <dsp:spPr>
        <a:xfrm>
          <a:off x="222669" y="2169710"/>
          <a:ext cx="1341248" cy="1341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DD484-A5ED-403D-A2CD-710038F661A4}">
      <dsp:nvSpPr>
        <dsp:cNvPr id="0" name=""/>
        <dsp:cNvSpPr/>
      </dsp:nvSpPr>
      <dsp:spPr>
        <a:xfrm>
          <a:off x="504331" y="2451372"/>
          <a:ext cx="777924" cy="777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B72AC3-EFC4-4E9A-A92B-B195E21DADE0}">
      <dsp:nvSpPr>
        <dsp:cNvPr id="0" name=""/>
        <dsp:cNvSpPr/>
      </dsp:nvSpPr>
      <dsp:spPr>
        <a:xfrm>
          <a:off x="1851328" y="216971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Research and development efforts in multimedia falls in two groups. One group concentrates on the stand-alone multimedia workstations and associated software and tools. The other combines multimedia with the distributed systems. </a:t>
          </a:r>
        </a:p>
      </dsp:txBody>
      <dsp:txXfrm>
        <a:off x="1851328" y="2169710"/>
        <a:ext cx="3161515" cy="1341248"/>
      </dsp:txXfrm>
    </dsp:sp>
    <dsp:sp modelId="{55755DAB-EA81-46E5-84C4-A504B5E09818}">
      <dsp:nvSpPr>
        <dsp:cNvPr id="0" name=""/>
        <dsp:cNvSpPr/>
      </dsp:nvSpPr>
      <dsp:spPr>
        <a:xfrm>
          <a:off x="5563714" y="2169710"/>
          <a:ext cx="1341248" cy="1341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516B3-F369-4A76-A367-D4D001608501}">
      <dsp:nvSpPr>
        <dsp:cNvPr id="0" name=""/>
        <dsp:cNvSpPr/>
      </dsp:nvSpPr>
      <dsp:spPr>
        <a:xfrm>
          <a:off x="5845376" y="2451372"/>
          <a:ext cx="777924" cy="777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DD4AE0-ABB0-4B82-B3FB-7CD39EAACA27}">
      <dsp:nvSpPr>
        <dsp:cNvPr id="0" name=""/>
        <dsp:cNvSpPr/>
      </dsp:nvSpPr>
      <dsp:spPr>
        <a:xfrm>
          <a:off x="7192373" y="2169710"/>
          <a:ext cx="3161515" cy="134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distributed multimedia system offers a broader spectrum of implementation possibilities in comparison to stand - alone systems. But in addition to the possibilities they all add a new dimension to the system complexity. </a:t>
          </a:r>
        </a:p>
      </dsp:txBody>
      <dsp:txXfrm>
        <a:off x="7192373" y="2169710"/>
        <a:ext cx="3161515" cy="1341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DC62E-2E70-5F44-9C91-92E79A9E5BC2}">
      <dsp:nvSpPr>
        <dsp:cNvPr id="0" name=""/>
        <dsp:cNvSpPr/>
      </dsp:nvSpPr>
      <dsp:spPr>
        <a:xfrm>
          <a:off x="1789810" y="1067136"/>
          <a:ext cx="379902" cy="91440"/>
        </a:xfrm>
        <a:custGeom>
          <a:avLst/>
          <a:gdLst/>
          <a:ahLst/>
          <a:cxnLst/>
          <a:rect l="0" t="0" r="0" b="0"/>
          <a:pathLst>
            <a:path>
              <a:moveTo>
                <a:pt x="0" y="45720"/>
              </a:moveTo>
              <a:lnTo>
                <a:pt x="37990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9499" y="1110804"/>
        <a:ext cx="20525" cy="4105"/>
      </dsp:txXfrm>
    </dsp:sp>
    <dsp:sp modelId="{02B3BC90-C3F1-744E-90FB-7848AB3E9772}">
      <dsp:nvSpPr>
        <dsp:cNvPr id="0" name=""/>
        <dsp:cNvSpPr/>
      </dsp:nvSpPr>
      <dsp:spPr>
        <a:xfrm>
          <a:off x="6818" y="577419"/>
          <a:ext cx="1784792" cy="107087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Minimal Response time</a:t>
          </a:r>
        </a:p>
      </dsp:txBody>
      <dsp:txXfrm>
        <a:off x="6818" y="577419"/>
        <a:ext cx="1784792" cy="1070875"/>
      </dsp:txXfrm>
    </dsp:sp>
    <dsp:sp modelId="{58D28519-80C6-0341-B4E1-EEAD79734270}">
      <dsp:nvSpPr>
        <dsp:cNvPr id="0" name=""/>
        <dsp:cNvSpPr/>
      </dsp:nvSpPr>
      <dsp:spPr>
        <a:xfrm>
          <a:off x="3985105" y="1067136"/>
          <a:ext cx="379902" cy="91440"/>
        </a:xfrm>
        <a:custGeom>
          <a:avLst/>
          <a:gdLst/>
          <a:ahLst/>
          <a:cxnLst/>
          <a:rect l="0" t="0" r="0" b="0"/>
          <a:pathLst>
            <a:path>
              <a:moveTo>
                <a:pt x="0" y="45720"/>
              </a:moveTo>
              <a:lnTo>
                <a:pt x="379902" y="45720"/>
              </a:lnTo>
            </a:path>
          </a:pathLst>
        </a:custGeom>
        <a:noFill/>
        <a:ln w="9525" cap="flat" cmpd="sng" algn="ctr">
          <a:solidFill>
            <a:schemeClr val="accent5">
              <a:hueOff val="625360"/>
              <a:satOff val="463"/>
              <a:lumOff val="129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4793" y="1110804"/>
        <a:ext cx="20525" cy="4105"/>
      </dsp:txXfrm>
    </dsp:sp>
    <dsp:sp modelId="{536FC5DA-FA1F-8742-8724-CAD7B0FF98BC}">
      <dsp:nvSpPr>
        <dsp:cNvPr id="0" name=""/>
        <dsp:cNvSpPr/>
      </dsp:nvSpPr>
      <dsp:spPr>
        <a:xfrm>
          <a:off x="2202113" y="577419"/>
          <a:ext cx="1784792" cy="1070875"/>
        </a:xfrm>
        <a:prstGeom prst="rect">
          <a:avLst/>
        </a:prstGeom>
        <a:solidFill>
          <a:schemeClr val="accent5">
            <a:hueOff val="555875"/>
            <a:satOff val="411"/>
            <a:lumOff val="11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Fast Processing Capability</a:t>
          </a:r>
        </a:p>
      </dsp:txBody>
      <dsp:txXfrm>
        <a:off x="2202113" y="577419"/>
        <a:ext cx="1784792" cy="1070875"/>
      </dsp:txXfrm>
    </dsp:sp>
    <dsp:sp modelId="{76E9F28E-D24A-0140-8275-09CE8DCBFE5B}">
      <dsp:nvSpPr>
        <dsp:cNvPr id="0" name=""/>
        <dsp:cNvSpPr/>
      </dsp:nvSpPr>
      <dsp:spPr>
        <a:xfrm>
          <a:off x="6180399" y="1067136"/>
          <a:ext cx="379902" cy="91440"/>
        </a:xfrm>
        <a:custGeom>
          <a:avLst/>
          <a:gdLst/>
          <a:ahLst/>
          <a:cxnLst/>
          <a:rect l="0" t="0" r="0" b="0"/>
          <a:pathLst>
            <a:path>
              <a:moveTo>
                <a:pt x="0" y="45720"/>
              </a:moveTo>
              <a:lnTo>
                <a:pt x="379902" y="45720"/>
              </a:lnTo>
            </a:path>
          </a:pathLst>
        </a:custGeom>
        <a:noFill/>
        <a:ln w="9525" cap="flat" cmpd="sng" algn="ctr">
          <a:solidFill>
            <a:schemeClr val="accent5">
              <a:hueOff val="1250720"/>
              <a:satOff val="925"/>
              <a:lumOff val="25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60088" y="1110804"/>
        <a:ext cx="20525" cy="4105"/>
      </dsp:txXfrm>
    </dsp:sp>
    <dsp:sp modelId="{376785AE-A1F5-9C4E-B433-0ABB60D257F9}">
      <dsp:nvSpPr>
        <dsp:cNvPr id="0" name=""/>
        <dsp:cNvSpPr/>
      </dsp:nvSpPr>
      <dsp:spPr>
        <a:xfrm>
          <a:off x="4397407" y="577419"/>
          <a:ext cx="1784792" cy="1070875"/>
        </a:xfrm>
        <a:prstGeom prst="rect">
          <a:avLst/>
        </a:prstGeom>
        <a:solidFill>
          <a:schemeClr val="accent5">
            <a:hueOff val="1111751"/>
            <a:satOff val="822"/>
            <a:lumOff val="23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Reliability and availability:</a:t>
          </a:r>
        </a:p>
      </dsp:txBody>
      <dsp:txXfrm>
        <a:off x="4397407" y="577419"/>
        <a:ext cx="1784792" cy="1070875"/>
      </dsp:txXfrm>
    </dsp:sp>
    <dsp:sp modelId="{579D39A1-5E02-5640-8D4C-F9435E777240}">
      <dsp:nvSpPr>
        <dsp:cNvPr id="0" name=""/>
        <dsp:cNvSpPr/>
      </dsp:nvSpPr>
      <dsp:spPr>
        <a:xfrm>
          <a:off x="8375693" y="1067136"/>
          <a:ext cx="379902" cy="91440"/>
        </a:xfrm>
        <a:custGeom>
          <a:avLst/>
          <a:gdLst/>
          <a:ahLst/>
          <a:cxnLst/>
          <a:rect l="0" t="0" r="0" b="0"/>
          <a:pathLst>
            <a:path>
              <a:moveTo>
                <a:pt x="0" y="45720"/>
              </a:moveTo>
              <a:lnTo>
                <a:pt x="379902" y="45720"/>
              </a:lnTo>
            </a:path>
          </a:pathLst>
        </a:custGeom>
        <a:noFill/>
        <a:ln w="9525" cap="flat" cmpd="sng" algn="ctr">
          <a:solidFill>
            <a:schemeClr val="accent5">
              <a:hueOff val="1876080"/>
              <a:satOff val="1388"/>
              <a:lumOff val="389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5382" y="1110804"/>
        <a:ext cx="20525" cy="4105"/>
      </dsp:txXfrm>
    </dsp:sp>
    <dsp:sp modelId="{BC72DCDD-3D00-244F-9A1A-A2D8AA65396F}">
      <dsp:nvSpPr>
        <dsp:cNvPr id="0" name=""/>
        <dsp:cNvSpPr/>
      </dsp:nvSpPr>
      <dsp:spPr>
        <a:xfrm>
          <a:off x="6592701" y="577419"/>
          <a:ext cx="1784792" cy="1070875"/>
        </a:xfrm>
        <a:prstGeom prst="rect">
          <a:avLst/>
        </a:prstGeom>
        <a:solidFill>
          <a:schemeClr val="accent5">
            <a:hueOff val="1667626"/>
            <a:satOff val="1233"/>
            <a:lumOff val="34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Ability to sustain guaranteed number of streams</a:t>
          </a:r>
        </a:p>
      </dsp:txBody>
      <dsp:txXfrm>
        <a:off x="6592701" y="577419"/>
        <a:ext cx="1784792" cy="1070875"/>
      </dsp:txXfrm>
    </dsp:sp>
    <dsp:sp modelId="{318A4369-440F-934B-9674-C20F6CE4799F}">
      <dsp:nvSpPr>
        <dsp:cNvPr id="0" name=""/>
        <dsp:cNvSpPr/>
      </dsp:nvSpPr>
      <dsp:spPr>
        <a:xfrm>
          <a:off x="899214" y="1646494"/>
          <a:ext cx="8781177" cy="379902"/>
        </a:xfrm>
        <a:custGeom>
          <a:avLst/>
          <a:gdLst/>
          <a:ahLst/>
          <a:cxnLst/>
          <a:rect l="0" t="0" r="0" b="0"/>
          <a:pathLst>
            <a:path>
              <a:moveTo>
                <a:pt x="8781177" y="0"/>
              </a:moveTo>
              <a:lnTo>
                <a:pt x="8781177" y="207051"/>
              </a:lnTo>
              <a:lnTo>
                <a:pt x="0" y="207051"/>
              </a:lnTo>
              <a:lnTo>
                <a:pt x="0" y="379902"/>
              </a:lnTo>
            </a:path>
          </a:pathLst>
        </a:custGeom>
        <a:noFill/>
        <a:ln w="9525" cap="flat" cmpd="sng" algn="ctr">
          <a:solidFill>
            <a:schemeClr val="accent5">
              <a:hueOff val="2501440"/>
              <a:satOff val="1850"/>
              <a:lumOff val="519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034" y="1834392"/>
        <a:ext cx="439538" cy="4105"/>
      </dsp:txXfrm>
    </dsp:sp>
    <dsp:sp modelId="{E9F5830F-E55C-8849-AE00-F4A88C98936F}">
      <dsp:nvSpPr>
        <dsp:cNvPr id="0" name=""/>
        <dsp:cNvSpPr/>
      </dsp:nvSpPr>
      <dsp:spPr>
        <a:xfrm>
          <a:off x="8787996" y="577419"/>
          <a:ext cx="1784792" cy="1070875"/>
        </a:xfrm>
        <a:prstGeom prst="rect">
          <a:avLst/>
        </a:prstGeom>
        <a:solidFill>
          <a:schemeClr val="accent5">
            <a:hueOff val="2223502"/>
            <a:satOff val="1644"/>
            <a:lumOff val="4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Real-time delivery</a:t>
          </a:r>
        </a:p>
      </dsp:txBody>
      <dsp:txXfrm>
        <a:off x="8787996" y="577419"/>
        <a:ext cx="1784792" cy="1070875"/>
      </dsp:txXfrm>
    </dsp:sp>
    <dsp:sp modelId="{60D640A5-8660-2644-A734-7CFF3C9D0EAF}">
      <dsp:nvSpPr>
        <dsp:cNvPr id="0" name=""/>
        <dsp:cNvSpPr/>
      </dsp:nvSpPr>
      <dsp:spPr>
        <a:xfrm>
          <a:off x="1789810" y="2548514"/>
          <a:ext cx="379902" cy="91440"/>
        </a:xfrm>
        <a:custGeom>
          <a:avLst/>
          <a:gdLst/>
          <a:ahLst/>
          <a:cxnLst/>
          <a:rect l="0" t="0" r="0" b="0"/>
          <a:pathLst>
            <a:path>
              <a:moveTo>
                <a:pt x="0" y="45720"/>
              </a:moveTo>
              <a:lnTo>
                <a:pt x="379902" y="45720"/>
              </a:lnTo>
            </a:path>
          </a:pathLst>
        </a:custGeom>
        <a:noFill/>
        <a:ln w="9525" cap="flat" cmpd="sng" algn="ctr">
          <a:solidFill>
            <a:schemeClr val="accent5">
              <a:hueOff val="3126799"/>
              <a:satOff val="2313"/>
              <a:lumOff val="64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9499" y="2592181"/>
        <a:ext cx="20525" cy="4105"/>
      </dsp:txXfrm>
    </dsp:sp>
    <dsp:sp modelId="{43BAF68A-8A03-514B-9E85-F5006C5E294F}">
      <dsp:nvSpPr>
        <dsp:cNvPr id="0" name=""/>
        <dsp:cNvSpPr/>
      </dsp:nvSpPr>
      <dsp:spPr>
        <a:xfrm>
          <a:off x="6818" y="2058796"/>
          <a:ext cx="1784792" cy="1070875"/>
        </a:xfrm>
        <a:prstGeom prst="rect">
          <a:avLst/>
        </a:prstGeom>
        <a:solidFill>
          <a:schemeClr val="accent5">
            <a:hueOff val="2779377"/>
            <a:satOff val="2056"/>
            <a:lumOff val="57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High storage capacity</a:t>
          </a:r>
        </a:p>
      </dsp:txBody>
      <dsp:txXfrm>
        <a:off x="6818" y="2058796"/>
        <a:ext cx="1784792" cy="1070875"/>
      </dsp:txXfrm>
    </dsp:sp>
    <dsp:sp modelId="{207D10AB-3663-AA47-8F3B-8E28397C20A1}">
      <dsp:nvSpPr>
        <dsp:cNvPr id="0" name=""/>
        <dsp:cNvSpPr/>
      </dsp:nvSpPr>
      <dsp:spPr>
        <a:xfrm>
          <a:off x="3985105" y="2548514"/>
          <a:ext cx="379902" cy="91440"/>
        </a:xfrm>
        <a:custGeom>
          <a:avLst/>
          <a:gdLst/>
          <a:ahLst/>
          <a:cxnLst/>
          <a:rect l="0" t="0" r="0" b="0"/>
          <a:pathLst>
            <a:path>
              <a:moveTo>
                <a:pt x="0" y="45720"/>
              </a:moveTo>
              <a:lnTo>
                <a:pt x="379902" y="45720"/>
              </a:lnTo>
            </a:path>
          </a:pathLst>
        </a:custGeom>
        <a:noFill/>
        <a:ln w="9525" cap="flat" cmpd="sng" algn="ctr">
          <a:solidFill>
            <a:schemeClr val="accent5">
              <a:hueOff val="3752159"/>
              <a:satOff val="2775"/>
              <a:lumOff val="779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4793" y="2592181"/>
        <a:ext cx="20525" cy="4105"/>
      </dsp:txXfrm>
    </dsp:sp>
    <dsp:sp modelId="{613A8EA9-F3B4-214E-B4F1-1AA88CDD6C0E}">
      <dsp:nvSpPr>
        <dsp:cNvPr id="0" name=""/>
        <dsp:cNvSpPr/>
      </dsp:nvSpPr>
      <dsp:spPr>
        <a:xfrm>
          <a:off x="2202113" y="2058796"/>
          <a:ext cx="1784792" cy="1070875"/>
        </a:xfrm>
        <a:prstGeom prst="rect">
          <a:avLst/>
        </a:prstGeom>
        <a:solidFill>
          <a:schemeClr val="accent5">
            <a:hueOff val="3335253"/>
            <a:satOff val="2467"/>
            <a:lumOff val="69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Quality of Service (Qos) requirements</a:t>
          </a:r>
        </a:p>
      </dsp:txBody>
      <dsp:txXfrm>
        <a:off x="2202113" y="2058796"/>
        <a:ext cx="1784792" cy="1070875"/>
      </dsp:txXfrm>
    </dsp:sp>
    <dsp:sp modelId="{4B311575-E01F-0B40-BC8B-A9133CFAD6B6}">
      <dsp:nvSpPr>
        <dsp:cNvPr id="0" name=""/>
        <dsp:cNvSpPr/>
      </dsp:nvSpPr>
      <dsp:spPr>
        <a:xfrm>
          <a:off x="6180399" y="2548514"/>
          <a:ext cx="379902" cy="91440"/>
        </a:xfrm>
        <a:custGeom>
          <a:avLst/>
          <a:gdLst/>
          <a:ahLst/>
          <a:cxnLst/>
          <a:rect l="0" t="0" r="0" b="0"/>
          <a:pathLst>
            <a:path>
              <a:moveTo>
                <a:pt x="0" y="45720"/>
              </a:moveTo>
              <a:lnTo>
                <a:pt x="379902" y="45720"/>
              </a:lnTo>
            </a:path>
          </a:pathLst>
        </a:custGeom>
        <a:noFill/>
        <a:ln w="9525" cap="flat" cmpd="sng" algn="ctr">
          <a:solidFill>
            <a:schemeClr val="accent5">
              <a:hueOff val="4377519"/>
              <a:satOff val="3238"/>
              <a:lumOff val="90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60088" y="2592181"/>
        <a:ext cx="20525" cy="4105"/>
      </dsp:txXfrm>
    </dsp:sp>
    <dsp:sp modelId="{6ED51AD3-8982-EB47-AE52-3185063E8C0A}">
      <dsp:nvSpPr>
        <dsp:cNvPr id="0" name=""/>
        <dsp:cNvSpPr/>
      </dsp:nvSpPr>
      <dsp:spPr>
        <a:xfrm>
          <a:off x="4397407" y="2058796"/>
          <a:ext cx="1784792" cy="1070875"/>
        </a:xfrm>
        <a:prstGeom prst="rect">
          <a:avLst/>
        </a:prstGeom>
        <a:solidFill>
          <a:schemeClr val="accent5">
            <a:hueOff val="3891128"/>
            <a:satOff val="2878"/>
            <a:lumOff val="80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Exploit user access patterns</a:t>
          </a:r>
        </a:p>
      </dsp:txBody>
      <dsp:txXfrm>
        <a:off x="4397407" y="2058796"/>
        <a:ext cx="1784792" cy="1070875"/>
      </dsp:txXfrm>
    </dsp:sp>
    <dsp:sp modelId="{5FD2E2C8-5CDB-A749-9CE3-EE4B70B89DC0}">
      <dsp:nvSpPr>
        <dsp:cNvPr id="0" name=""/>
        <dsp:cNvSpPr/>
      </dsp:nvSpPr>
      <dsp:spPr>
        <a:xfrm>
          <a:off x="8375693" y="2548514"/>
          <a:ext cx="379902" cy="91440"/>
        </a:xfrm>
        <a:custGeom>
          <a:avLst/>
          <a:gdLst/>
          <a:ahLst/>
          <a:cxnLst/>
          <a:rect l="0" t="0" r="0" b="0"/>
          <a:pathLst>
            <a:path>
              <a:moveTo>
                <a:pt x="0" y="45720"/>
              </a:moveTo>
              <a:lnTo>
                <a:pt x="379902" y="45720"/>
              </a:lnTo>
            </a:path>
          </a:pathLst>
        </a:custGeom>
        <a:noFill/>
        <a:ln w="9525" cap="flat" cmpd="sng" algn="ctr">
          <a:solidFill>
            <a:schemeClr val="accent5">
              <a:hueOff val="5002879"/>
              <a:satOff val="3700"/>
              <a:lumOff val="103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5382" y="2592181"/>
        <a:ext cx="20525" cy="4105"/>
      </dsp:txXfrm>
    </dsp:sp>
    <dsp:sp modelId="{56A13DD0-F569-A842-A862-2CBBFBA17983}">
      <dsp:nvSpPr>
        <dsp:cNvPr id="0" name=""/>
        <dsp:cNvSpPr/>
      </dsp:nvSpPr>
      <dsp:spPr>
        <a:xfrm>
          <a:off x="6592701" y="2058796"/>
          <a:ext cx="1784792" cy="1070875"/>
        </a:xfrm>
        <a:prstGeom prst="rect">
          <a:avLst/>
        </a:prstGeom>
        <a:solidFill>
          <a:schemeClr val="accent5">
            <a:hueOff val="4447004"/>
            <a:satOff val="3289"/>
            <a:lumOff val="92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Ability to handle different types of traffic</a:t>
          </a:r>
        </a:p>
      </dsp:txBody>
      <dsp:txXfrm>
        <a:off x="6592701" y="2058796"/>
        <a:ext cx="1784792" cy="1070875"/>
      </dsp:txXfrm>
    </dsp:sp>
    <dsp:sp modelId="{62E4947C-6354-1745-ACF1-757EBBED5319}">
      <dsp:nvSpPr>
        <dsp:cNvPr id="0" name=""/>
        <dsp:cNvSpPr/>
      </dsp:nvSpPr>
      <dsp:spPr>
        <a:xfrm>
          <a:off x="8787996" y="2058796"/>
          <a:ext cx="1784792" cy="1070875"/>
        </a:xfrm>
        <a:prstGeom prst="rect">
          <a:avLst/>
        </a:prstGeom>
        <a:solidFill>
          <a:schemeClr val="accent5">
            <a:hueOff val="5002879"/>
            <a:satOff val="3700"/>
            <a:lumOff val="103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456" tIns="91801" rIns="87456" bIns="91801" numCol="1" spcCol="1270" anchor="ctr" anchorCtr="0">
          <a:noAutofit/>
        </a:bodyPr>
        <a:lstStyle/>
        <a:p>
          <a:pPr marL="0" lvl="0" indent="0" algn="ctr" defTabSz="711200">
            <a:lnSpc>
              <a:spcPct val="90000"/>
            </a:lnSpc>
            <a:spcBef>
              <a:spcPct val="0"/>
            </a:spcBef>
            <a:spcAft>
              <a:spcPct val="35000"/>
            </a:spcAft>
            <a:buNone/>
          </a:pPr>
          <a:r>
            <a:rPr lang="en-US" sz="1600" kern="1200"/>
            <a:t>Cost effectiveness</a:t>
          </a:r>
        </a:p>
      </dsp:txBody>
      <dsp:txXfrm>
        <a:off x="8787996" y="2058796"/>
        <a:ext cx="1784792" cy="10708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4B74-1684-B84B-BBFD-8415A9310FB8}"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45F52-FDF5-6941-AC42-BFE88FB5344F}" type="slidenum">
              <a:rPr lang="en-US" smtClean="0"/>
              <a:t>‹#›</a:t>
            </a:fld>
            <a:endParaRPr lang="en-US"/>
          </a:p>
        </p:txBody>
      </p:sp>
    </p:spTree>
    <p:extLst>
      <p:ext uri="{BB962C8B-B14F-4D97-AF65-F5344CB8AC3E}">
        <p14:creationId xmlns:p14="http://schemas.microsoft.com/office/powerpoint/2010/main" val="30345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45F52-FDF5-6941-AC42-BFE88FB5344F}" type="slidenum">
              <a:rPr lang="en-US" smtClean="0"/>
              <a:t>5</a:t>
            </a:fld>
            <a:endParaRPr lang="en-US"/>
          </a:p>
        </p:txBody>
      </p:sp>
    </p:spTree>
    <p:extLst>
      <p:ext uri="{BB962C8B-B14F-4D97-AF65-F5344CB8AC3E}">
        <p14:creationId xmlns:p14="http://schemas.microsoft.com/office/powerpoint/2010/main" val="191870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BBAC595-D1EC-324D-A30C-1F0C579EC321}" type="datetimeFigureOut">
              <a:rPr lang="en-US" smtClean="0"/>
              <a:t>7/28/2019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22387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AC595-D1EC-324D-A30C-1F0C579EC321}"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129917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223203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AC595-D1EC-324D-A30C-1F0C579EC321}"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135040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325005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339953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123599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AC595-D1EC-324D-A30C-1F0C579EC321}"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12847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268865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AC595-D1EC-324D-A30C-1F0C579EC321}"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169599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BBAC595-D1EC-324D-A30C-1F0C579EC321}" type="datetimeFigureOut">
              <a:rPr lang="en-US" smtClean="0"/>
              <a:t>7/28/2019</a:t>
            </a:fld>
            <a:endParaRPr lang="en-US"/>
          </a:p>
        </p:txBody>
      </p:sp>
      <p:sp>
        <p:nvSpPr>
          <p:cNvPr id="6" name="Footer Placeholder 5"/>
          <p:cNvSpPr>
            <a:spLocks noGrp="1"/>
          </p:cNvSpPr>
          <p:nvPr>
            <p:ph type="ftr" sz="quarter" idx="11"/>
          </p:nvPr>
        </p:nvSpPr>
        <p:spPr>
          <a:xfrm>
            <a:off x="804672" y="6227064"/>
            <a:ext cx="5942203" cy="320040"/>
          </a:xfrm>
        </p:spPr>
        <p:txBody>
          <a:bodyPr/>
          <a:lstStyle/>
          <a:p>
            <a:r>
              <a:rPr lang="en-US"/>
              <a:t>
              </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A02487DA-17E9-7B4A-8EB1-1DD8AA1530F9}" type="slidenum">
              <a:rPr lang="en-US" smtClean="0"/>
              <a:t>‹#›</a:t>
            </a:fld>
            <a:endParaRPr lang="en-US"/>
          </a:p>
        </p:txBody>
      </p:sp>
    </p:spTree>
    <p:extLst>
      <p:ext uri="{BB962C8B-B14F-4D97-AF65-F5344CB8AC3E}">
        <p14:creationId xmlns:p14="http://schemas.microsoft.com/office/powerpoint/2010/main" val="334073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BBAC595-D1EC-324D-A30C-1F0C579EC321}" type="datetimeFigureOut">
              <a:rPr lang="en-US" smtClean="0"/>
              <a:t>7/28/2019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02487DA-17E9-7B4A-8EB1-1DD8AA1530F9}" type="slidenum">
              <a:rPr lang="en-US" smtClean="0"/>
              <a:t>‹#›</a:t>
            </a:fld>
            <a:endParaRPr lang="en-US"/>
          </a:p>
        </p:txBody>
      </p:sp>
    </p:spTree>
    <p:extLst>
      <p:ext uri="{BB962C8B-B14F-4D97-AF65-F5344CB8AC3E}">
        <p14:creationId xmlns:p14="http://schemas.microsoft.com/office/powerpoint/2010/main" val="5114831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3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37">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9"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40"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1"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2"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3"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4"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5"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6"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7"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8"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9"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50"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1"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2"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3"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4"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5"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6"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7"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85088D87-BEA3-A940-BB99-8EB2DB2B5DD7}"/>
              </a:ext>
            </a:extLst>
          </p:cNvPr>
          <p:cNvSpPr>
            <a:spLocks noGrp="1"/>
          </p:cNvSpPr>
          <p:nvPr>
            <p:ph type="ctrTitle"/>
          </p:nvPr>
        </p:nvSpPr>
        <p:spPr>
          <a:xfrm>
            <a:off x="2004716" y="1263404"/>
            <a:ext cx="8239252" cy="3115075"/>
          </a:xfrm>
        </p:spPr>
        <p:txBody>
          <a:bodyPr>
            <a:normAutofit/>
          </a:bodyPr>
          <a:lstStyle/>
          <a:p>
            <a:pPr algn="l"/>
            <a:r>
              <a:rPr lang="en-US" sz="7200" dirty="0">
                <a:solidFill>
                  <a:schemeClr val="tx1"/>
                </a:solidFill>
              </a:rPr>
              <a:t>Multimedia Communication over distributed systems </a:t>
            </a:r>
          </a:p>
        </p:txBody>
      </p:sp>
      <p:sp>
        <p:nvSpPr>
          <p:cNvPr id="3" name="Subtitle 2">
            <a:extLst>
              <a:ext uri="{FF2B5EF4-FFF2-40B4-BE49-F238E27FC236}">
                <a16:creationId xmlns:a16="http://schemas.microsoft.com/office/drawing/2014/main" id="{ED279449-ECAB-6B4F-B9C5-E600984397B7}"/>
              </a:ext>
            </a:extLst>
          </p:cNvPr>
          <p:cNvSpPr>
            <a:spLocks noGrp="1"/>
          </p:cNvSpPr>
          <p:nvPr>
            <p:ph type="subTitle" idx="1"/>
          </p:nvPr>
        </p:nvSpPr>
        <p:spPr>
          <a:xfrm>
            <a:off x="2004716" y="4560432"/>
            <a:ext cx="8239253" cy="1228171"/>
          </a:xfrm>
        </p:spPr>
        <p:txBody>
          <a:bodyPr>
            <a:normAutofit/>
          </a:bodyPr>
          <a:lstStyle/>
          <a:p>
            <a:pPr algn="l"/>
            <a:r>
              <a:rPr lang="en-US" sz="2400" dirty="0" err="1">
                <a:solidFill>
                  <a:schemeClr val="tx1"/>
                </a:solidFill>
              </a:rPr>
              <a:t>Premchand</a:t>
            </a:r>
            <a:r>
              <a:rPr lang="en-US" sz="2400" dirty="0">
                <a:solidFill>
                  <a:schemeClr val="tx1"/>
                </a:solidFill>
              </a:rPr>
              <a:t> </a:t>
            </a:r>
            <a:r>
              <a:rPr lang="en-US" sz="2400" dirty="0" err="1">
                <a:solidFill>
                  <a:schemeClr val="tx1"/>
                </a:solidFill>
              </a:rPr>
              <a:t>Lingamgunta</a:t>
            </a:r>
            <a:endParaRPr lang="en-US" sz="2400" dirty="0">
              <a:solidFill>
                <a:schemeClr val="tx1"/>
              </a:solidFill>
            </a:endParaRPr>
          </a:p>
          <a:p>
            <a:pPr algn="l"/>
            <a:r>
              <a:rPr lang="en-US" sz="2400" dirty="0" err="1">
                <a:solidFill>
                  <a:schemeClr val="tx1"/>
                </a:solidFill>
              </a:rPr>
              <a:t>Goutham</a:t>
            </a:r>
            <a:r>
              <a:rPr lang="en-US" sz="2400" dirty="0">
                <a:solidFill>
                  <a:schemeClr val="tx1"/>
                </a:solidFill>
              </a:rPr>
              <a:t> Gandreddi</a:t>
            </a:r>
          </a:p>
        </p:txBody>
      </p:sp>
      <p:sp>
        <p:nvSpPr>
          <p:cNvPr id="65" name="Isosceles Triangle 58">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9212171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8BF8-76C0-4AC1-9E05-2489C324D5EF}"/>
              </a:ext>
            </a:extLst>
          </p:cNvPr>
          <p:cNvSpPr>
            <a:spLocks noGrp="1"/>
          </p:cNvSpPr>
          <p:nvPr>
            <p:ph type="title"/>
          </p:nvPr>
        </p:nvSpPr>
        <p:spPr/>
        <p:txBody>
          <a:bodyPr/>
          <a:lstStyle/>
          <a:p>
            <a:r>
              <a:rPr lang="en-US" dirty="0"/>
              <a:t>Comparative Analysis</a:t>
            </a:r>
          </a:p>
        </p:txBody>
      </p:sp>
      <p:sp>
        <p:nvSpPr>
          <p:cNvPr id="3" name="Content Placeholder 2">
            <a:extLst>
              <a:ext uri="{FF2B5EF4-FFF2-40B4-BE49-F238E27FC236}">
                <a16:creationId xmlns:a16="http://schemas.microsoft.com/office/drawing/2014/main" id="{DDB5A80C-1EFC-454F-9C89-7F7608EDD77F}"/>
              </a:ext>
            </a:extLst>
          </p:cNvPr>
          <p:cNvSpPr>
            <a:spLocks noGrp="1"/>
          </p:cNvSpPr>
          <p:nvPr>
            <p:ph idx="1"/>
          </p:nvPr>
        </p:nvSpPr>
        <p:spPr>
          <a:xfrm>
            <a:off x="5118447" y="803186"/>
            <a:ext cx="6281873" cy="5248622"/>
          </a:xfrm>
        </p:spPr>
        <p:txBody>
          <a:bodyPr>
            <a:normAutofit fontScale="92500" lnSpcReduction="20000"/>
          </a:bodyPr>
          <a:lstStyle/>
          <a:p>
            <a:r>
              <a:rPr lang="en-US" dirty="0"/>
              <a:t>Real Time transport protocol (RTP) is an end-to-end transport protocol. It used to support multimedia traffic on Internet</a:t>
            </a:r>
          </a:p>
          <a:p>
            <a:r>
              <a:rPr lang="en-US" dirty="0"/>
              <a:t>The functionality of RTCP </a:t>
            </a:r>
          </a:p>
          <a:p>
            <a:pPr lvl="1"/>
            <a:r>
              <a:rPr lang="en-US" dirty="0"/>
              <a:t> Quality of Service</a:t>
            </a:r>
          </a:p>
          <a:p>
            <a:pPr lvl="1"/>
            <a:r>
              <a:rPr lang="en-US" dirty="0"/>
              <a:t>Inter-media synchronization </a:t>
            </a:r>
          </a:p>
          <a:p>
            <a:pPr lvl="1"/>
            <a:r>
              <a:rPr lang="en-US" dirty="0"/>
              <a:t>Identification RTF’ data packets </a:t>
            </a:r>
          </a:p>
          <a:p>
            <a:r>
              <a:rPr lang="en-US" dirty="0"/>
              <a:t>Real-time Transport Protocol key management mechanisms is adequate, the complexity of SRTP based on Datagram Transport Layer Security (DTLS) is too high to reduce the scope of use, using DTLS to achieve key management and negotiating encryption algorithms </a:t>
            </a:r>
          </a:p>
          <a:p>
            <a:r>
              <a:rPr lang="en-US" dirty="0"/>
              <a:t>The Real Time Streaming Protocol (RTSP) is a network control protocol designed for use in entertainment and communications systems to control streaming media servers The protocol is used for establishing and controlling media sessions between end points</a:t>
            </a:r>
          </a:p>
        </p:txBody>
      </p:sp>
    </p:spTree>
    <p:extLst>
      <p:ext uri="{BB962C8B-B14F-4D97-AF65-F5344CB8AC3E}">
        <p14:creationId xmlns:p14="http://schemas.microsoft.com/office/powerpoint/2010/main" val="122892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55F5-373D-4874-A746-A293D8F1D1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3FB007-C741-4162-9AFA-B6467AD332B1}"/>
              </a:ext>
            </a:extLst>
          </p:cNvPr>
          <p:cNvSpPr>
            <a:spLocks noGrp="1"/>
          </p:cNvSpPr>
          <p:nvPr>
            <p:ph idx="1"/>
          </p:nvPr>
        </p:nvSpPr>
        <p:spPr/>
        <p:txBody>
          <a:bodyPr/>
          <a:lstStyle/>
          <a:p>
            <a:r>
              <a:rPr lang="en-US" dirty="0"/>
              <a:t>Real-Time Messaging Protocol (RTMP) was initially a proprietary protocol developed by Macromedia for streaming audio, video and data over the Internet, between a Flash player and a server</a:t>
            </a:r>
          </a:p>
          <a:p>
            <a:r>
              <a:rPr lang="en-US" dirty="0"/>
              <a:t>RTMPE which is RTMP encrypted using Adobe's own security mechanism. While the details of the implementation are proprietary, the mechanism uses industry standard cryptographic primitives.</a:t>
            </a:r>
          </a:p>
          <a:p>
            <a:r>
              <a:rPr lang="en-US" dirty="0"/>
              <a:t>RTMP is encapsulated within HTTP requests to traverse firewalls. RTMPT is frequently found utilizing cleartext requests on TCP ports 80 and 443 to bypass most corporate traffic filtering. The encapsulated session may carry plain RTMP, RTMPS, or RTMPE packets within</a:t>
            </a:r>
          </a:p>
        </p:txBody>
      </p:sp>
    </p:spTree>
    <p:extLst>
      <p:ext uri="{BB962C8B-B14F-4D97-AF65-F5344CB8AC3E}">
        <p14:creationId xmlns:p14="http://schemas.microsoft.com/office/powerpoint/2010/main" val="237671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AA88-B73C-4E46-A0F0-0194CEE2C68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BB0751D-765A-4697-8578-84A50CA07AD4}"/>
              </a:ext>
            </a:extLst>
          </p:cNvPr>
          <p:cNvGraphicFramePr>
            <a:graphicFrameLocks noGrp="1"/>
          </p:cNvGraphicFramePr>
          <p:nvPr>
            <p:ph idx="1"/>
            <p:extLst>
              <p:ext uri="{D42A27DB-BD31-4B8C-83A1-F6EECF244321}">
                <p14:modId xmlns:p14="http://schemas.microsoft.com/office/powerpoint/2010/main" val="315731509"/>
              </p:ext>
            </p:extLst>
          </p:nvPr>
        </p:nvGraphicFramePr>
        <p:xfrm>
          <a:off x="701040" y="457201"/>
          <a:ext cx="10698798" cy="5781038"/>
        </p:xfrm>
        <a:graphic>
          <a:graphicData uri="http://schemas.openxmlformats.org/drawingml/2006/table">
            <a:tbl>
              <a:tblPr>
                <a:tableStyleId>{5C22544A-7EE6-4342-B048-85BDC9FD1C3A}</a:tableStyleId>
              </a:tblPr>
              <a:tblGrid>
                <a:gridCol w="841602">
                  <a:extLst>
                    <a:ext uri="{9D8B030D-6E8A-4147-A177-3AD203B41FA5}">
                      <a16:colId xmlns:a16="http://schemas.microsoft.com/office/drawing/2014/main" val="674520705"/>
                    </a:ext>
                  </a:extLst>
                </a:gridCol>
                <a:gridCol w="621575">
                  <a:extLst>
                    <a:ext uri="{9D8B030D-6E8A-4147-A177-3AD203B41FA5}">
                      <a16:colId xmlns:a16="http://schemas.microsoft.com/office/drawing/2014/main" val="3671917780"/>
                    </a:ext>
                  </a:extLst>
                </a:gridCol>
                <a:gridCol w="621575">
                  <a:extLst>
                    <a:ext uri="{9D8B030D-6E8A-4147-A177-3AD203B41FA5}">
                      <a16:colId xmlns:a16="http://schemas.microsoft.com/office/drawing/2014/main" val="3956331280"/>
                    </a:ext>
                  </a:extLst>
                </a:gridCol>
                <a:gridCol w="621575">
                  <a:extLst>
                    <a:ext uri="{9D8B030D-6E8A-4147-A177-3AD203B41FA5}">
                      <a16:colId xmlns:a16="http://schemas.microsoft.com/office/drawing/2014/main" val="328465896"/>
                    </a:ext>
                  </a:extLst>
                </a:gridCol>
                <a:gridCol w="715087">
                  <a:extLst>
                    <a:ext uri="{9D8B030D-6E8A-4147-A177-3AD203B41FA5}">
                      <a16:colId xmlns:a16="http://schemas.microsoft.com/office/drawing/2014/main" val="2339521548"/>
                    </a:ext>
                  </a:extLst>
                </a:gridCol>
                <a:gridCol w="797596">
                  <a:extLst>
                    <a:ext uri="{9D8B030D-6E8A-4147-A177-3AD203B41FA5}">
                      <a16:colId xmlns:a16="http://schemas.microsoft.com/office/drawing/2014/main" val="751800393"/>
                    </a:ext>
                  </a:extLst>
                </a:gridCol>
                <a:gridCol w="797596">
                  <a:extLst>
                    <a:ext uri="{9D8B030D-6E8A-4147-A177-3AD203B41FA5}">
                      <a16:colId xmlns:a16="http://schemas.microsoft.com/office/drawing/2014/main" val="1085530006"/>
                    </a:ext>
                  </a:extLst>
                </a:gridCol>
                <a:gridCol w="847104">
                  <a:extLst>
                    <a:ext uri="{9D8B030D-6E8A-4147-A177-3AD203B41FA5}">
                      <a16:colId xmlns:a16="http://schemas.microsoft.com/office/drawing/2014/main" val="4009096892"/>
                    </a:ext>
                  </a:extLst>
                </a:gridCol>
                <a:gridCol w="924112">
                  <a:extLst>
                    <a:ext uri="{9D8B030D-6E8A-4147-A177-3AD203B41FA5}">
                      <a16:colId xmlns:a16="http://schemas.microsoft.com/office/drawing/2014/main" val="1844038078"/>
                    </a:ext>
                  </a:extLst>
                </a:gridCol>
                <a:gridCol w="660080">
                  <a:extLst>
                    <a:ext uri="{9D8B030D-6E8A-4147-A177-3AD203B41FA5}">
                      <a16:colId xmlns:a16="http://schemas.microsoft.com/office/drawing/2014/main" val="87168195"/>
                    </a:ext>
                  </a:extLst>
                </a:gridCol>
                <a:gridCol w="660080">
                  <a:extLst>
                    <a:ext uri="{9D8B030D-6E8A-4147-A177-3AD203B41FA5}">
                      <a16:colId xmlns:a16="http://schemas.microsoft.com/office/drawing/2014/main" val="556366499"/>
                    </a:ext>
                  </a:extLst>
                </a:gridCol>
                <a:gridCol w="742591">
                  <a:extLst>
                    <a:ext uri="{9D8B030D-6E8A-4147-A177-3AD203B41FA5}">
                      <a16:colId xmlns:a16="http://schemas.microsoft.com/office/drawing/2014/main" val="2601235426"/>
                    </a:ext>
                  </a:extLst>
                </a:gridCol>
                <a:gridCol w="566569">
                  <a:extLst>
                    <a:ext uri="{9D8B030D-6E8A-4147-A177-3AD203B41FA5}">
                      <a16:colId xmlns:a16="http://schemas.microsoft.com/office/drawing/2014/main" val="481962570"/>
                    </a:ext>
                  </a:extLst>
                </a:gridCol>
                <a:gridCol w="368545">
                  <a:extLst>
                    <a:ext uri="{9D8B030D-6E8A-4147-A177-3AD203B41FA5}">
                      <a16:colId xmlns:a16="http://schemas.microsoft.com/office/drawing/2014/main" val="4008604130"/>
                    </a:ext>
                  </a:extLst>
                </a:gridCol>
                <a:gridCol w="352043">
                  <a:extLst>
                    <a:ext uri="{9D8B030D-6E8A-4147-A177-3AD203B41FA5}">
                      <a16:colId xmlns:a16="http://schemas.microsoft.com/office/drawing/2014/main" val="1867271419"/>
                    </a:ext>
                  </a:extLst>
                </a:gridCol>
                <a:gridCol w="561068">
                  <a:extLst>
                    <a:ext uri="{9D8B030D-6E8A-4147-A177-3AD203B41FA5}">
                      <a16:colId xmlns:a16="http://schemas.microsoft.com/office/drawing/2014/main" val="1869428010"/>
                    </a:ext>
                  </a:extLst>
                </a:gridCol>
              </a:tblGrid>
              <a:tr h="252345">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Transportation Protocol</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Server Interaction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StateFullness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quality-of-service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resource reservation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Time reconstruction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Loss Detection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Security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Content Identification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Multicast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Unicast</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Broadcast</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VOD</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Internet-telephony</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630154737"/>
                  </a:ext>
                </a:extLst>
              </a:tr>
              <a:tr h="252345">
                <a:tc>
                  <a:txBody>
                    <a:bodyPr/>
                    <a:lstStyle/>
                    <a:p>
                      <a:pPr algn="ctr" fontAlgn="ctr"/>
                      <a:r>
                        <a:rPr lang="en-US" sz="300" u="none" strike="noStrike">
                          <a:effectLst/>
                        </a:rPr>
                        <a:t>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dirty="0">
                          <a:effectLst/>
                        </a:rPr>
                        <a:t>UDP</a:t>
                      </a:r>
                      <a:endParaRPr lang="en-US" sz="3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One way ( Server -&gt; Client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does not guarentee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 (Primarily built for)</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Compatible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02629845"/>
                  </a:ext>
                </a:extLst>
              </a:tr>
              <a:tr h="476202">
                <a:tc>
                  <a:txBody>
                    <a:bodyPr/>
                    <a:lstStyle/>
                    <a:p>
                      <a:pPr algn="ctr" fontAlgn="ctr"/>
                      <a:r>
                        <a:rPr lang="en-US" sz="300" u="none" strike="noStrike">
                          <a:effectLst/>
                        </a:rPr>
                        <a:t>SRTP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UDP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One way ( Server -&gt; Client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l" fontAlgn="b"/>
                      <a:r>
                        <a:rPr lang="en-US" sz="200" u="none" strike="noStrike">
                          <a:effectLst/>
                        </a:rPr>
                        <a:t>SRTP uses encryption and </a:t>
                      </a:r>
                      <a:br>
                        <a:rPr lang="en-US" sz="200" u="none" strike="noStrike">
                          <a:effectLst/>
                        </a:rPr>
                      </a:br>
                      <a:r>
                        <a:rPr lang="en-US" sz="200" u="none" strike="noStrike">
                          <a:effectLst/>
                        </a:rPr>
                        <a:t>authentication to minimize the</a:t>
                      </a:r>
                      <a:br>
                        <a:rPr lang="en-US" sz="200" u="none" strike="noStrike">
                          <a:effectLst/>
                        </a:rPr>
                      </a:br>
                      <a:r>
                        <a:rPr lang="en-US" sz="200" u="none" strike="noStrike">
                          <a:effectLst/>
                        </a:rPr>
                        <a:t> risk of denial of </a:t>
                      </a:r>
                      <a:br>
                        <a:rPr lang="en-US" sz="200" u="none" strike="noStrike">
                          <a:effectLst/>
                        </a:rPr>
                      </a:br>
                      <a:r>
                        <a:rPr lang="en-US" sz="200" u="none" strike="noStrike">
                          <a:effectLst/>
                        </a:rPr>
                        <a:t>service( DoS ) attacks</a:t>
                      </a:r>
                      <a:endParaRPr lang="en-US" sz="200" b="0" i="0" u="none" strike="noStrike">
                        <a:solidFill>
                          <a:srgbClr val="6C6C6C"/>
                        </a:solidFill>
                        <a:effectLst/>
                        <a:latin typeface="Arial" panose="020B0604020202020204" pitchFamily="34" charset="0"/>
                      </a:endParaRPr>
                    </a:p>
                  </a:txBody>
                  <a:tcPr marL="1615" marR="1615" marT="1615" marB="0" anchor="b"/>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876280282"/>
                  </a:ext>
                </a:extLst>
              </a:tr>
              <a:tr h="252345">
                <a:tc>
                  <a:txBody>
                    <a:bodyPr/>
                    <a:lstStyle/>
                    <a:p>
                      <a:pPr algn="ctr" fontAlgn="ctr"/>
                      <a:r>
                        <a:rPr lang="en-US" sz="300" u="none" strike="noStrike">
                          <a:effectLst/>
                        </a:rPr>
                        <a:t>RTCP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UDP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972458512"/>
                  </a:ext>
                </a:extLst>
              </a:tr>
              <a:tr h="252345">
                <a:tc>
                  <a:txBody>
                    <a:bodyPr/>
                    <a:lstStyle/>
                    <a:p>
                      <a:pPr algn="ctr" fontAlgn="ctr"/>
                      <a:r>
                        <a:rPr lang="en-US" sz="300" u="none" strike="noStrike">
                          <a:effectLst/>
                        </a:rPr>
                        <a:t>RTCPS</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UDP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provides feed back on Qos to RTP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065044344"/>
                  </a:ext>
                </a:extLst>
              </a:tr>
              <a:tr h="814018">
                <a:tc>
                  <a:txBody>
                    <a:bodyPr/>
                    <a:lstStyle/>
                    <a:p>
                      <a:pPr algn="ctr" fontAlgn="ctr"/>
                      <a:r>
                        <a:rPr lang="en-US" sz="300" u="none" strike="noStrike">
                          <a:effectLst/>
                        </a:rPr>
                        <a:t>RTSP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Typically, RTSP uses TCP as its transport protocol,RTSP can also use UDP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Symmetric</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114001390"/>
                  </a:ext>
                </a:extLst>
              </a:tr>
              <a:tr h="252345">
                <a:tc>
                  <a:txBody>
                    <a:bodyPr/>
                    <a:lstStyle/>
                    <a:p>
                      <a:pPr algn="ctr" fontAlgn="ctr"/>
                      <a:r>
                        <a:rPr lang="en-US" sz="300" u="none" strike="noStrike">
                          <a:effectLst/>
                        </a:rPr>
                        <a:t>HTTP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One way (   client -&gt; server)</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220437951"/>
                  </a:ext>
                </a:extLst>
              </a:tr>
              <a:tr h="708196">
                <a:tc>
                  <a:txBody>
                    <a:bodyPr/>
                    <a:lstStyle/>
                    <a:p>
                      <a:pPr algn="ctr" fontAlgn="ctr"/>
                      <a:r>
                        <a:rPr lang="en-US" sz="300" u="none" strike="noStrike">
                          <a:effectLst/>
                        </a:rPr>
                        <a:t>RSVP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IP as its transport protocol</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One way (   client -&gt; server)</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has special packets to request the customised Qos based on the individial customer</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reciever must establish a connection with  multicast group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N</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939814657"/>
                  </a:ext>
                </a:extLst>
              </a:tr>
              <a:tr h="378516">
                <a:tc>
                  <a:txBody>
                    <a:bodyPr/>
                    <a:lstStyle/>
                    <a:p>
                      <a:pPr algn="ctr" fontAlgn="ctr"/>
                      <a:r>
                        <a:rPr lang="en-US" sz="300" u="none" strike="noStrike">
                          <a:effectLst/>
                        </a:rPr>
                        <a:t>RTMP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929176976"/>
                  </a:ext>
                </a:extLst>
              </a:tr>
              <a:tr h="378516">
                <a:tc>
                  <a:txBody>
                    <a:bodyPr/>
                    <a:lstStyle/>
                    <a:p>
                      <a:pPr algn="ctr" fontAlgn="ctr"/>
                      <a:r>
                        <a:rPr lang="en-US" sz="300" u="none" strike="noStrike">
                          <a:effectLst/>
                        </a:rPr>
                        <a:t>RTMPS</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l" fontAlgn="b"/>
                      <a:r>
                        <a:rPr lang="en-US" sz="200" u="none" strike="noStrike">
                          <a:effectLst/>
                        </a:rPr>
                        <a:t>RTMPS is Real-Time </a:t>
                      </a:r>
                      <a:br>
                        <a:rPr lang="en-US" sz="200" u="none" strike="noStrike">
                          <a:effectLst/>
                        </a:rPr>
                      </a:br>
                      <a:r>
                        <a:rPr lang="en-US" sz="200" u="none" strike="noStrike">
                          <a:effectLst/>
                        </a:rPr>
                        <a:t>Messaging Protocol over an</a:t>
                      </a:r>
                      <a:br>
                        <a:rPr lang="en-US" sz="200" u="none" strike="noStrike">
                          <a:effectLst/>
                        </a:rPr>
                      </a:br>
                      <a:r>
                        <a:rPr lang="en-US" sz="200" u="none" strike="noStrike">
                          <a:effectLst/>
                        </a:rPr>
                        <a:t> SSL/TLS network</a:t>
                      </a:r>
                      <a:endParaRPr lang="en-US" sz="200" b="0" i="0" u="none" strike="noStrike">
                        <a:solidFill>
                          <a:srgbClr val="333333"/>
                        </a:solidFill>
                        <a:effectLst/>
                        <a:latin typeface="Arial" panose="020B0604020202020204" pitchFamily="34" charset="0"/>
                      </a:endParaRPr>
                    </a:p>
                  </a:txBody>
                  <a:tcPr marL="1615" marR="1615" marT="1615" marB="0" anchor="b"/>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225576024"/>
                  </a:ext>
                </a:extLst>
              </a:tr>
              <a:tr h="465005">
                <a:tc>
                  <a:txBody>
                    <a:bodyPr/>
                    <a:lstStyle/>
                    <a:p>
                      <a:pPr algn="ctr" fontAlgn="ctr"/>
                      <a:r>
                        <a:rPr lang="en-US" sz="300" u="none" strike="noStrike">
                          <a:effectLst/>
                        </a:rPr>
                        <a:t>RTMPT</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l" fontAlgn="b"/>
                      <a:r>
                        <a:rPr lang="en-US" sz="200" u="none" strike="noStrike">
                          <a:effectLst/>
                        </a:rPr>
                        <a:t>tunneled version of RTMP</a:t>
                      </a:r>
                      <a:br>
                        <a:rPr lang="en-US" sz="200" u="none" strike="noStrike">
                          <a:effectLst/>
                        </a:rPr>
                      </a:br>
                      <a:r>
                        <a:rPr lang="en-US" sz="200" u="none" strike="noStrike">
                          <a:effectLst/>
                        </a:rPr>
                        <a:t> designed to get around strict </a:t>
                      </a:r>
                      <a:br>
                        <a:rPr lang="en-US" sz="200" u="none" strike="noStrike">
                          <a:effectLst/>
                        </a:rPr>
                      </a:br>
                      <a:r>
                        <a:rPr lang="en-US" sz="200" u="none" strike="noStrike">
                          <a:effectLst/>
                        </a:rPr>
                        <a:t>corporate firewalls by sending </a:t>
                      </a:r>
                      <a:br>
                        <a:rPr lang="en-US" sz="200" u="none" strike="noStrike">
                          <a:effectLst/>
                        </a:rPr>
                      </a:br>
                      <a:r>
                        <a:rPr lang="en-US" sz="200" u="none" strike="noStrike">
                          <a:effectLst/>
                        </a:rPr>
                        <a:t>stream packets through the </a:t>
                      </a:r>
                      <a:br>
                        <a:rPr lang="en-US" sz="200" u="none" strike="noStrike">
                          <a:effectLst/>
                        </a:rPr>
                      </a:br>
                      <a:r>
                        <a:rPr lang="en-US" sz="200" u="none" strike="noStrike">
                          <a:effectLst/>
                        </a:rPr>
                        <a:t>standard web port (port 80) </a:t>
                      </a:r>
                      <a:br>
                        <a:rPr lang="en-US" sz="200" u="none" strike="noStrike">
                          <a:effectLst/>
                        </a:rPr>
                      </a:br>
                      <a:r>
                        <a:rPr lang="en-US" sz="200" u="none" strike="noStrike">
                          <a:effectLst/>
                        </a:rPr>
                        <a:t>wrapped in http packets</a:t>
                      </a:r>
                      <a:endParaRPr lang="en-US" sz="200" b="0" i="0" u="none" strike="noStrike">
                        <a:solidFill>
                          <a:srgbClr val="4A4A4A"/>
                        </a:solidFill>
                        <a:effectLst/>
                        <a:latin typeface="Arial" panose="020B0604020202020204" pitchFamily="34" charset="0"/>
                      </a:endParaRPr>
                    </a:p>
                  </a:txBody>
                  <a:tcPr marL="1615" marR="1615" marT="1615" marB="0" anchor="b"/>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845015875"/>
                  </a:ext>
                </a:extLst>
              </a:tr>
              <a:tr h="541828">
                <a:tc>
                  <a:txBody>
                    <a:bodyPr/>
                    <a:lstStyle/>
                    <a:p>
                      <a:pPr algn="ctr" fontAlgn="ctr"/>
                      <a:r>
                        <a:rPr lang="en-US" sz="300" u="none" strike="noStrike">
                          <a:effectLst/>
                        </a:rPr>
                        <a:t>RTMPE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l" fontAlgn="b"/>
                      <a:r>
                        <a:rPr lang="en-US" sz="200" u="none" strike="noStrike">
                          <a:effectLst/>
                        </a:rPr>
                        <a:t>(E stands for encrypted) is essentially</a:t>
                      </a:r>
                      <a:br>
                        <a:rPr lang="en-US" sz="200" u="none" strike="noStrike">
                          <a:effectLst/>
                        </a:rPr>
                      </a:br>
                      <a:r>
                        <a:rPr lang="en-US" sz="200" u="none" strike="noStrike">
                          <a:effectLst/>
                        </a:rPr>
                        <a:t> the same as RTMP except that it </a:t>
                      </a:r>
                      <a:br>
                        <a:rPr lang="en-US" sz="200" u="none" strike="noStrike">
                          <a:effectLst/>
                        </a:rPr>
                      </a:br>
                      <a:r>
                        <a:rPr lang="en-US" sz="200" u="none" strike="noStrike">
                          <a:effectLst/>
                        </a:rPr>
                        <a:t>adds a layer of security by encrypting</a:t>
                      </a:r>
                      <a:br>
                        <a:rPr lang="en-US" sz="200" u="none" strike="noStrike">
                          <a:effectLst/>
                        </a:rPr>
                      </a:br>
                      <a:r>
                        <a:rPr lang="en-US" sz="200" u="none" strike="noStrike">
                          <a:effectLst/>
                        </a:rPr>
                        <a:t> stream packets before</a:t>
                      </a:r>
                      <a:br>
                        <a:rPr lang="en-US" sz="200" u="none" strike="noStrike">
                          <a:effectLst/>
                        </a:rPr>
                      </a:br>
                      <a:r>
                        <a:rPr lang="en-US" sz="200" u="none" strike="noStrike">
                          <a:effectLst/>
                        </a:rPr>
                        <a:t> transmission.</a:t>
                      </a:r>
                      <a:endParaRPr lang="en-US" sz="200" b="0" i="0" u="none" strike="noStrike">
                        <a:solidFill>
                          <a:srgbClr val="4A4A4A"/>
                        </a:solidFill>
                        <a:effectLst/>
                        <a:latin typeface="Arial" panose="020B0604020202020204" pitchFamily="34" charset="0"/>
                      </a:endParaRPr>
                    </a:p>
                  </a:txBody>
                  <a:tcPr marL="1615" marR="1615" marT="1615" marB="0" anchor="b"/>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210498532"/>
                  </a:ext>
                </a:extLst>
              </a:tr>
              <a:tr h="378516">
                <a:tc>
                  <a:txBody>
                    <a:bodyPr/>
                    <a:lstStyle/>
                    <a:p>
                      <a:pPr algn="ctr" fontAlgn="ctr"/>
                      <a:r>
                        <a:rPr lang="en-US" sz="300" u="none" strike="noStrike">
                          <a:effectLst/>
                        </a:rPr>
                        <a:t>RTMPTE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TCP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l" fontAlgn="b"/>
                      <a:r>
                        <a:rPr lang="en-US" sz="200" u="none" strike="noStrike">
                          <a:effectLst/>
                        </a:rPr>
                        <a:t>tunneled version of RTMPE </a:t>
                      </a:r>
                      <a:br>
                        <a:rPr lang="en-US" sz="200" u="none" strike="noStrike">
                          <a:effectLst/>
                        </a:rPr>
                      </a:br>
                      <a:r>
                        <a:rPr lang="en-US" sz="200" u="none" strike="noStrike">
                          <a:effectLst/>
                        </a:rPr>
                        <a:t>designed to get around strict </a:t>
                      </a:r>
                      <a:br>
                        <a:rPr lang="en-US" sz="200" u="none" strike="noStrike">
                          <a:effectLst/>
                        </a:rPr>
                      </a:br>
                      <a:r>
                        <a:rPr lang="en-US" sz="200" u="none" strike="noStrike">
                          <a:effectLst/>
                        </a:rPr>
                        <a:t>corporate firewalls.</a:t>
                      </a:r>
                      <a:endParaRPr lang="en-US" sz="200" b="0" i="0" u="none" strike="noStrike">
                        <a:solidFill>
                          <a:srgbClr val="4A4A4A"/>
                        </a:solidFill>
                        <a:effectLst/>
                        <a:latin typeface="Arial" panose="020B0604020202020204" pitchFamily="34" charset="0"/>
                      </a:endParaRPr>
                    </a:p>
                  </a:txBody>
                  <a:tcPr marL="1615" marR="1615" marT="1615" marB="0" anchor="b"/>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344827013"/>
                  </a:ext>
                </a:extLst>
              </a:tr>
              <a:tr h="378516">
                <a:tc>
                  <a:txBody>
                    <a:bodyPr/>
                    <a:lstStyle/>
                    <a:p>
                      <a:pPr algn="ctr" fontAlgn="ctr"/>
                      <a:r>
                        <a:rPr lang="en-US" sz="300" u="none" strike="noStrike">
                          <a:effectLst/>
                        </a:rPr>
                        <a:t>RTMFP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UDP</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two way communication possible</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dirty="0">
                          <a:effectLst/>
                        </a:rPr>
                        <a:t>y</a:t>
                      </a:r>
                      <a:endParaRPr lang="en-US" sz="3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Asymmetic </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r>
                        <a:rPr lang="en-US" sz="300" u="none" strike="noStrike">
                          <a:effectLst/>
                        </a:rPr>
                        <a:t>Y</a:t>
                      </a:r>
                      <a:endParaRPr lang="en-US" sz="300" b="0" i="0" u="none" strike="noStrike">
                        <a:solidFill>
                          <a:srgbClr val="000000"/>
                        </a:solidFill>
                        <a:effectLst/>
                        <a:latin typeface="Calibri" panose="020F0502020204030204" pitchFamily="34" charset="0"/>
                      </a:endParaRPr>
                    </a:p>
                  </a:txBody>
                  <a:tcPr marL="1615" marR="1615" marT="1615" marB="0" anchor="ctr"/>
                </a:tc>
                <a:tc>
                  <a:txBody>
                    <a:bodyPr/>
                    <a:lstStyle/>
                    <a:p>
                      <a:pPr algn="ctr" fontAlgn="ctr"/>
                      <a:endParaRPr lang="en-US" sz="300" b="0" i="0" u="none" strike="noStrike" dirty="0">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637983996"/>
                  </a:ext>
                </a:extLst>
              </a:tr>
            </a:tbl>
          </a:graphicData>
        </a:graphic>
      </p:graphicFrame>
    </p:spTree>
    <p:extLst>
      <p:ext uri="{BB962C8B-B14F-4D97-AF65-F5344CB8AC3E}">
        <p14:creationId xmlns:p14="http://schemas.microsoft.com/office/powerpoint/2010/main" val="249096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39" name="Group 13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0" name="Rectangle 13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Isosceles Triangle 14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44" name="Rectangle 14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4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6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4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5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5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5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5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5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15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15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15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15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16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16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16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16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16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16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4" name="Title 3">
            <a:extLst>
              <a:ext uri="{FF2B5EF4-FFF2-40B4-BE49-F238E27FC236}">
                <a16:creationId xmlns:a16="http://schemas.microsoft.com/office/drawing/2014/main" id="{F736BE33-CFA7-CC41-BF7D-E0E3C04B8A18}"/>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3400">
                <a:solidFill>
                  <a:schemeClr val="tx1"/>
                </a:solidFill>
              </a:rPr>
              <a:t>Video on Demand</a:t>
            </a:r>
            <a:br>
              <a:rPr lang="en-US" sz="3400">
                <a:solidFill>
                  <a:schemeClr val="tx1"/>
                </a:solidFill>
              </a:rPr>
            </a:br>
            <a:r>
              <a:rPr lang="en-US" sz="3400">
                <a:solidFill>
                  <a:schemeClr val="tx1"/>
                </a:solidFill>
              </a:rPr>
              <a:t>News and Reference Services</a:t>
            </a:r>
            <a:br>
              <a:rPr lang="en-US" sz="3400">
                <a:solidFill>
                  <a:schemeClr val="tx1"/>
                </a:solidFill>
              </a:rPr>
            </a:br>
            <a:r>
              <a:rPr lang="en-US" sz="3400">
                <a:solidFill>
                  <a:schemeClr val="tx1"/>
                </a:solidFill>
              </a:rPr>
              <a:t>Interactive shopping and electronic commerce</a:t>
            </a:r>
            <a:br>
              <a:rPr lang="en-US" sz="3400">
                <a:solidFill>
                  <a:schemeClr val="tx1"/>
                </a:solidFill>
              </a:rPr>
            </a:br>
            <a:r>
              <a:rPr lang="en-US" sz="3400">
                <a:solidFill>
                  <a:schemeClr val="tx1"/>
                </a:solidFill>
              </a:rPr>
              <a:t>Entertainment and games</a:t>
            </a:r>
            <a:br>
              <a:rPr lang="en-US" sz="3400">
                <a:solidFill>
                  <a:schemeClr val="tx1"/>
                </a:solidFill>
              </a:rPr>
            </a:br>
            <a:r>
              <a:rPr lang="en-US" sz="3400">
                <a:solidFill>
                  <a:schemeClr val="tx1"/>
                </a:solidFill>
              </a:rPr>
              <a:t>Distance Learning</a:t>
            </a:r>
          </a:p>
        </p:txBody>
      </p:sp>
      <p:sp>
        <p:nvSpPr>
          <p:cNvPr id="5" name="TextBox 4">
            <a:extLst>
              <a:ext uri="{FF2B5EF4-FFF2-40B4-BE49-F238E27FC236}">
                <a16:creationId xmlns:a16="http://schemas.microsoft.com/office/drawing/2014/main" id="{3F2E8000-34FE-1244-B28B-84586A1143C4}"/>
              </a:ext>
            </a:extLst>
          </p:cNvPr>
          <p:cNvSpPr txBox="1"/>
          <p:nvPr/>
        </p:nvSpPr>
        <p:spPr>
          <a:xfrm>
            <a:off x="2004716" y="4560432"/>
            <a:ext cx="8239253" cy="1228171"/>
          </a:xfrm>
          <a:prstGeom prst="rect">
            <a:avLst/>
          </a:prstGeom>
        </p:spPr>
        <p:txBody>
          <a:bodyPr vert="horz" lIns="91440" tIns="0" rIns="91440" bIns="45720" rtlCol="0">
            <a:normAutofit/>
          </a:bodyPr>
          <a:lstStyle/>
          <a:p>
            <a:pPr defTabSz="914400">
              <a:spcBef>
                <a:spcPts val="1000"/>
              </a:spcBef>
              <a:buClr>
                <a:schemeClr val="accent1"/>
              </a:buClr>
              <a:buSzPct val="110000"/>
            </a:pPr>
            <a:r>
              <a:rPr lang="en-US" sz="4000" dirty="0"/>
              <a:t>Current Trends in DMS</a:t>
            </a:r>
          </a:p>
        </p:txBody>
      </p:sp>
      <p:sp>
        <p:nvSpPr>
          <p:cNvPr id="167" name="Isosceles Triangle 166">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915815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5" name="Freeform: Shape 74">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F8DD24-5B35-1348-BCB5-BE187DFF1407}"/>
              </a:ext>
            </a:extLst>
          </p:cNvPr>
          <p:cNvSpPr>
            <a:spLocks noGrp="1"/>
          </p:cNvSpPr>
          <p:nvPr>
            <p:ph type="title"/>
          </p:nvPr>
        </p:nvSpPr>
        <p:spPr>
          <a:xfrm>
            <a:off x="807720" y="762608"/>
            <a:ext cx="10481519" cy="1003932"/>
          </a:xfrm>
        </p:spPr>
        <p:txBody>
          <a:bodyPr anchor="ctr">
            <a:normAutofit/>
          </a:bodyPr>
          <a:lstStyle/>
          <a:p>
            <a:pPr algn="l"/>
            <a:r>
              <a:rPr lang="en-US" sz="3600">
                <a:solidFill>
                  <a:schemeClr val="accent1"/>
                </a:solidFill>
              </a:rPr>
              <a:t>Abstract</a:t>
            </a:r>
          </a:p>
        </p:txBody>
      </p:sp>
      <p:sp>
        <p:nvSpPr>
          <p:cNvPr id="3" name="Content Placeholder 2">
            <a:extLst>
              <a:ext uri="{FF2B5EF4-FFF2-40B4-BE49-F238E27FC236}">
                <a16:creationId xmlns:a16="http://schemas.microsoft.com/office/drawing/2014/main" id="{BD55EDF8-703A-2A45-8776-26AAF81233CD}"/>
              </a:ext>
            </a:extLst>
          </p:cNvPr>
          <p:cNvSpPr>
            <a:spLocks noGrp="1"/>
          </p:cNvSpPr>
          <p:nvPr>
            <p:ph idx="1"/>
          </p:nvPr>
        </p:nvSpPr>
        <p:spPr>
          <a:xfrm>
            <a:off x="807721" y="2635976"/>
            <a:ext cx="8227269" cy="3542776"/>
          </a:xfrm>
        </p:spPr>
        <p:txBody>
          <a:bodyPr>
            <a:normAutofit/>
          </a:bodyPr>
          <a:lstStyle/>
          <a:p>
            <a:r>
              <a:rPr lang="en-US" sz="1600"/>
              <a:t>Distributed Multimedia Systems is an area of active commercialization and research. This technology is widely viewed as the next generation technology for computers and communication networks. This paper will discuss some features of the technology, its architecture, and scalability. Also we will see some of the current trends in this technology. </a:t>
            </a:r>
          </a:p>
        </p:txBody>
      </p:sp>
    </p:spTree>
    <p:extLst>
      <p:ext uri="{BB962C8B-B14F-4D97-AF65-F5344CB8AC3E}">
        <p14:creationId xmlns:p14="http://schemas.microsoft.com/office/powerpoint/2010/main" val="33280041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Freeform: Shape 68">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63752B-C61D-B348-B868-4013787D6CCD}"/>
              </a:ext>
            </a:extLst>
          </p:cNvPr>
          <p:cNvSpPr>
            <a:spLocks noGrp="1"/>
          </p:cNvSpPr>
          <p:nvPr>
            <p:ph type="title"/>
          </p:nvPr>
        </p:nvSpPr>
        <p:spPr>
          <a:xfrm>
            <a:off x="807720" y="2349925"/>
            <a:ext cx="2441894" cy="2456442"/>
          </a:xfrm>
        </p:spPr>
        <p:txBody>
          <a:bodyPr>
            <a:normAutofit/>
          </a:bodyPr>
          <a:lstStyle/>
          <a:p>
            <a:pPr algn="l"/>
            <a:r>
              <a:rPr lang="en-US" sz="3200"/>
              <a:t>OVERVIEW</a:t>
            </a:r>
          </a:p>
        </p:txBody>
      </p:sp>
      <p:sp>
        <p:nvSpPr>
          <p:cNvPr id="3" name="Content Placeholder 2">
            <a:extLst>
              <a:ext uri="{FF2B5EF4-FFF2-40B4-BE49-F238E27FC236}">
                <a16:creationId xmlns:a16="http://schemas.microsoft.com/office/drawing/2014/main" id="{5BB68EA7-8E7C-8B4F-AF26-38EE6C86C731}"/>
              </a:ext>
            </a:extLst>
          </p:cNvPr>
          <p:cNvSpPr>
            <a:spLocks noGrp="1"/>
          </p:cNvSpPr>
          <p:nvPr>
            <p:ph idx="1"/>
          </p:nvPr>
        </p:nvSpPr>
        <p:spPr>
          <a:xfrm>
            <a:off x="4846319" y="1111249"/>
            <a:ext cx="6554001" cy="4635503"/>
          </a:xfrm>
        </p:spPr>
        <p:txBody>
          <a:bodyPr>
            <a:normAutofit/>
          </a:bodyPr>
          <a:lstStyle/>
          <a:p>
            <a:r>
              <a:rPr lang="en-US" dirty="0"/>
              <a:t>Introduction</a:t>
            </a:r>
          </a:p>
          <a:p>
            <a:r>
              <a:rPr lang="en-US" dirty="0"/>
              <a:t>Architecture</a:t>
            </a:r>
          </a:p>
          <a:p>
            <a:pPr lvl="1"/>
            <a:r>
              <a:rPr lang="en-US" dirty="0"/>
              <a:t>2.1 User Terminal </a:t>
            </a:r>
          </a:p>
          <a:p>
            <a:pPr lvl="1"/>
            <a:r>
              <a:rPr lang="en-US" dirty="0"/>
              <a:t>2.2 Network and Communication</a:t>
            </a:r>
          </a:p>
          <a:p>
            <a:pPr lvl="1"/>
            <a:r>
              <a:rPr lang="en-US" dirty="0"/>
              <a:t>2.3 Multimedia Server </a:t>
            </a:r>
          </a:p>
          <a:p>
            <a:pPr lvl="2"/>
            <a:r>
              <a:rPr lang="en-US" dirty="0"/>
              <a:t>2.3.1 Requirements for Multimedia Server </a:t>
            </a:r>
          </a:p>
          <a:p>
            <a:r>
              <a:rPr lang="en-US" dirty="0"/>
              <a:t>Comparative Analysis of protocols.</a:t>
            </a:r>
          </a:p>
          <a:p>
            <a:r>
              <a:rPr lang="en-US" dirty="0"/>
              <a:t>Current Trends In DMS</a:t>
            </a:r>
          </a:p>
          <a:p>
            <a:r>
              <a:rPr lang="en-US" dirty="0"/>
              <a:t>Conclusion</a:t>
            </a:r>
          </a:p>
          <a:p>
            <a:endParaRPr lang="en-US" dirty="0"/>
          </a:p>
          <a:p>
            <a:pPr marL="457200" lvl="1" indent="0">
              <a:buNone/>
            </a:pPr>
            <a:endParaRPr lang="en-US" dirty="0"/>
          </a:p>
        </p:txBody>
      </p:sp>
    </p:spTree>
    <p:extLst>
      <p:ext uri="{BB962C8B-B14F-4D97-AF65-F5344CB8AC3E}">
        <p14:creationId xmlns:p14="http://schemas.microsoft.com/office/powerpoint/2010/main" val="37032726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7303A90-BE8D-6A4C-8049-467D5AA391B8}"/>
              </a:ext>
            </a:extLst>
          </p:cNvPr>
          <p:cNvSpPr>
            <a:spLocks noGrp="1"/>
          </p:cNvSpPr>
          <p:nvPr>
            <p:ph type="title"/>
          </p:nvPr>
        </p:nvSpPr>
        <p:spPr>
          <a:xfrm>
            <a:off x="1759287" y="798881"/>
            <a:ext cx="8673427" cy="1048945"/>
          </a:xfrm>
        </p:spPr>
        <p:txBody>
          <a:bodyPr>
            <a:normAutofit/>
          </a:bodyPr>
          <a:lstStyle/>
          <a:p>
            <a:r>
              <a:rPr lang="en-US">
                <a:solidFill>
                  <a:schemeClr val="tx1"/>
                </a:solidFill>
              </a:rPr>
              <a:t>Introduction</a:t>
            </a:r>
          </a:p>
        </p:txBody>
      </p:sp>
      <p:graphicFrame>
        <p:nvGraphicFramePr>
          <p:cNvPr id="33" name="Content Placeholder 2">
            <a:extLst>
              <a:ext uri="{FF2B5EF4-FFF2-40B4-BE49-F238E27FC236}">
                <a16:creationId xmlns:a16="http://schemas.microsoft.com/office/drawing/2014/main" id="{71A8561F-7ED6-4305-804C-815EA436D289}"/>
              </a:ext>
            </a:extLst>
          </p:cNvPr>
          <p:cNvGraphicFramePr>
            <a:graphicFrameLocks noGrp="1"/>
          </p:cNvGraphicFramePr>
          <p:nvPr>
            <p:ph idx="1"/>
            <p:extLst>
              <p:ext uri="{D42A27DB-BD31-4B8C-83A1-F6EECF244321}">
                <p14:modId xmlns:p14="http://schemas.microsoft.com/office/powerpoint/2010/main" val="274559456"/>
              </p:ext>
            </p:extLst>
          </p:nvPr>
        </p:nvGraphicFramePr>
        <p:xfrm>
          <a:off x="820104" y="920750"/>
          <a:ext cx="10576558" cy="5680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2204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7303A90-BE8D-6A4C-8049-467D5AA391B8}"/>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rPr>
              <a:t>Architecture</a:t>
            </a:r>
          </a:p>
        </p:txBody>
      </p:sp>
      <p:sp>
        <p:nvSpPr>
          <p:cNvPr id="185" name="Rectangle 18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Content Placeholder 4" descr="A close up of text on a white background&#10;&#10;Description automatically generated">
            <a:extLst>
              <a:ext uri="{FF2B5EF4-FFF2-40B4-BE49-F238E27FC236}">
                <a16:creationId xmlns:a16="http://schemas.microsoft.com/office/drawing/2014/main" id="{23BDC3CE-6A79-8046-9CC3-01DE7C3E6114}"/>
              </a:ext>
            </a:extLst>
          </p:cNvPr>
          <p:cNvPicPr>
            <a:picLocks noChangeAspect="1"/>
          </p:cNvPicPr>
          <p:nvPr/>
        </p:nvPicPr>
        <p:blipFill>
          <a:blip r:embed="rId3"/>
          <a:stretch>
            <a:fillRect/>
          </a:stretch>
        </p:blipFill>
        <p:spPr>
          <a:xfrm>
            <a:off x="972115" y="1678029"/>
            <a:ext cx="5641848" cy="3483841"/>
          </a:xfrm>
          <a:prstGeom prst="rect">
            <a:avLst/>
          </a:prstGeom>
          <a:ln w="12700">
            <a:noFill/>
          </a:ln>
        </p:spPr>
      </p:pic>
      <p:sp>
        <p:nvSpPr>
          <p:cNvPr id="3" name="Content Placeholder 2">
            <a:extLst>
              <a:ext uri="{FF2B5EF4-FFF2-40B4-BE49-F238E27FC236}">
                <a16:creationId xmlns:a16="http://schemas.microsoft.com/office/drawing/2014/main" id="{E236AC4C-8582-7B48-9754-CD9FFFBB3326}"/>
              </a:ext>
            </a:extLst>
          </p:cNvPr>
          <p:cNvSpPr>
            <a:spLocks noGrp="1"/>
          </p:cNvSpPr>
          <p:nvPr>
            <p:ph idx="1"/>
          </p:nvPr>
        </p:nvSpPr>
        <p:spPr>
          <a:xfrm>
            <a:off x="7293817" y="2338388"/>
            <a:ext cx="4099607" cy="3678237"/>
          </a:xfrm>
        </p:spPr>
        <p:txBody>
          <a:bodyPr>
            <a:normAutofit/>
          </a:bodyPr>
          <a:lstStyle/>
          <a:p>
            <a:pPr marL="0" indent="0">
              <a:buNone/>
            </a:pPr>
            <a:r>
              <a:rPr lang="en-US" dirty="0"/>
              <a:t>We know present an architecture for the distributed multimedia systems and set the stage for presentation of integration and technology issues in the next section. The architecture is presented at the level of abstraction suitable for the content of the paper. </a:t>
            </a:r>
          </a:p>
        </p:txBody>
      </p:sp>
    </p:spTree>
    <p:extLst>
      <p:ext uri="{BB962C8B-B14F-4D97-AF65-F5344CB8AC3E}">
        <p14:creationId xmlns:p14="http://schemas.microsoft.com/office/powerpoint/2010/main" val="265465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DDD17FE-6C86-734A-A5EC-ABF036A7FEAD}"/>
              </a:ext>
            </a:extLst>
          </p:cNvPr>
          <p:cNvSpPr>
            <a:spLocks noGrp="1"/>
          </p:cNvSpPr>
          <p:nvPr>
            <p:ph type="title"/>
          </p:nvPr>
        </p:nvSpPr>
        <p:spPr>
          <a:xfrm>
            <a:off x="888631" y="1477651"/>
            <a:ext cx="6505946" cy="4575659"/>
          </a:xfrm>
        </p:spPr>
        <p:txBody>
          <a:bodyPr anchor="t">
            <a:normAutofit/>
          </a:bodyPr>
          <a:lstStyle/>
          <a:p>
            <a:pPr algn="l"/>
            <a:r>
              <a:rPr lang="en-US" sz="5400" dirty="0">
                <a:solidFill>
                  <a:schemeClr val="tx1"/>
                </a:solidFill>
              </a:rPr>
              <a:t>2.1 User Terminal</a:t>
            </a:r>
          </a:p>
        </p:txBody>
      </p:sp>
      <p:sp>
        <p:nvSpPr>
          <p:cNvPr id="61" name="Isosceles Triangle 6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3" name="Content Placeholder 2">
            <a:extLst>
              <a:ext uri="{FF2B5EF4-FFF2-40B4-BE49-F238E27FC236}">
                <a16:creationId xmlns:a16="http://schemas.microsoft.com/office/drawing/2014/main" id="{554F3FF4-405F-A341-B748-2895377EE1C7}"/>
              </a:ext>
            </a:extLst>
          </p:cNvPr>
          <p:cNvSpPr>
            <a:spLocks noGrp="1"/>
          </p:cNvSpPr>
          <p:nvPr>
            <p:ph idx="1"/>
          </p:nvPr>
        </p:nvSpPr>
        <p:spPr>
          <a:xfrm>
            <a:off x="5214938" y="2987433"/>
            <a:ext cx="6160555" cy="4575660"/>
          </a:xfrm>
        </p:spPr>
        <p:txBody>
          <a:bodyPr anchor="t">
            <a:normAutofit/>
          </a:bodyPr>
          <a:lstStyle/>
          <a:p>
            <a:pPr marL="0" indent="0">
              <a:buNone/>
            </a:pPr>
            <a:r>
              <a:rPr lang="en-US" dirty="0"/>
              <a:t>The user interacts with the system via a computer keyboard, mouse or a hand held remote control. Many of the user terminals still resemble traditional computers.</a:t>
            </a:r>
          </a:p>
          <a:p>
            <a:endParaRPr lang="en-US" dirty="0"/>
          </a:p>
        </p:txBody>
      </p:sp>
    </p:spTree>
    <p:extLst>
      <p:ext uri="{BB962C8B-B14F-4D97-AF65-F5344CB8AC3E}">
        <p14:creationId xmlns:p14="http://schemas.microsoft.com/office/powerpoint/2010/main" val="366788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DD17FE-6C86-734A-A5EC-ABF036A7FEAD}"/>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rPr>
              <a:t>2.2 Network and Communication </a:t>
            </a:r>
          </a:p>
        </p:txBody>
      </p:sp>
      <p:sp>
        <p:nvSpPr>
          <p:cNvPr id="91" name="Rectangle 9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FDC7F8C9-D283-5A42-AC2E-2F9F7B51281D}"/>
              </a:ext>
            </a:extLst>
          </p:cNvPr>
          <p:cNvPicPr>
            <a:picLocks noChangeAspect="1"/>
          </p:cNvPicPr>
          <p:nvPr/>
        </p:nvPicPr>
        <p:blipFill>
          <a:blip r:embed="rId2"/>
          <a:stretch>
            <a:fillRect/>
          </a:stretch>
        </p:blipFill>
        <p:spPr>
          <a:xfrm>
            <a:off x="972115" y="1699186"/>
            <a:ext cx="5641848" cy="3441527"/>
          </a:xfrm>
          <a:prstGeom prst="rect">
            <a:avLst/>
          </a:prstGeom>
          <a:ln w="12700">
            <a:noFill/>
          </a:ln>
        </p:spPr>
      </p:pic>
      <p:sp>
        <p:nvSpPr>
          <p:cNvPr id="3" name="Content Placeholder 2">
            <a:extLst>
              <a:ext uri="{FF2B5EF4-FFF2-40B4-BE49-F238E27FC236}">
                <a16:creationId xmlns:a16="http://schemas.microsoft.com/office/drawing/2014/main" id="{554F3FF4-405F-A341-B748-2895377EE1C7}"/>
              </a:ext>
            </a:extLst>
          </p:cNvPr>
          <p:cNvSpPr>
            <a:spLocks noGrp="1"/>
          </p:cNvSpPr>
          <p:nvPr>
            <p:ph idx="1"/>
          </p:nvPr>
        </p:nvSpPr>
        <p:spPr>
          <a:xfrm>
            <a:off x="7293817" y="2338388"/>
            <a:ext cx="4099607" cy="3678237"/>
          </a:xfrm>
        </p:spPr>
        <p:txBody>
          <a:bodyPr>
            <a:normAutofit/>
          </a:bodyPr>
          <a:lstStyle/>
          <a:p>
            <a:pPr marL="0" indent="0">
              <a:buNone/>
            </a:pPr>
            <a:r>
              <a:rPr lang="en-US"/>
              <a:t>Multimedia communication differs from the traditional communication. The multimedia traffic requires transfer of large volumes of data at very high speeds, even when the data is compressed.</a:t>
            </a:r>
          </a:p>
          <a:p>
            <a:pPr marL="0" indent="0">
              <a:buNone/>
            </a:pPr>
            <a:endParaRPr lang="en-US"/>
          </a:p>
          <a:p>
            <a:pPr marL="0" indent="0">
              <a:buNone/>
            </a:pPr>
            <a:endParaRPr lang="en-US"/>
          </a:p>
        </p:txBody>
      </p:sp>
    </p:spTree>
    <p:extLst>
      <p:ext uri="{BB962C8B-B14F-4D97-AF65-F5344CB8AC3E}">
        <p14:creationId xmlns:p14="http://schemas.microsoft.com/office/powerpoint/2010/main" val="140590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D1667F7-A433-C84B-AF50-073AA246EEBB}"/>
              </a:ext>
            </a:extLst>
          </p:cNvPr>
          <p:cNvSpPr>
            <a:spLocks noGrp="1"/>
          </p:cNvSpPr>
          <p:nvPr>
            <p:ph type="title"/>
          </p:nvPr>
        </p:nvSpPr>
        <p:spPr>
          <a:xfrm>
            <a:off x="1306513" y="630936"/>
            <a:ext cx="9438217" cy="1353310"/>
          </a:xfrm>
        </p:spPr>
        <p:txBody>
          <a:bodyPr anchor="b">
            <a:normAutofit/>
          </a:bodyPr>
          <a:lstStyle/>
          <a:p>
            <a:pPr algn="l"/>
            <a:r>
              <a:rPr lang="en-US" sz="3600" dirty="0">
                <a:solidFill>
                  <a:schemeClr val="tx1"/>
                </a:solidFill>
              </a:rPr>
              <a:t>			2.3 Multimedia Server</a:t>
            </a:r>
          </a:p>
        </p:txBody>
      </p:sp>
      <p:pic>
        <p:nvPicPr>
          <p:cNvPr id="5" name="Content Placeholder 4" descr="A picture containing screenshot&#10;&#10;Description automatically generated">
            <a:extLst>
              <a:ext uri="{FF2B5EF4-FFF2-40B4-BE49-F238E27FC236}">
                <a16:creationId xmlns:a16="http://schemas.microsoft.com/office/drawing/2014/main" id="{88156B91-BBA7-E745-B8A8-E2B3B28E361B}"/>
              </a:ext>
            </a:extLst>
          </p:cNvPr>
          <p:cNvPicPr>
            <a:picLocks noGrp="1" noChangeAspect="1"/>
          </p:cNvPicPr>
          <p:nvPr>
            <p:ph idx="1"/>
          </p:nvPr>
        </p:nvPicPr>
        <p:blipFill>
          <a:blip r:embed="rId2"/>
          <a:stretch>
            <a:fillRect/>
          </a:stretch>
        </p:blipFill>
        <p:spPr>
          <a:xfrm>
            <a:off x="4993792" y="2379534"/>
            <a:ext cx="6892304" cy="3890962"/>
          </a:xfrm>
        </p:spPr>
      </p:pic>
      <p:sp>
        <p:nvSpPr>
          <p:cNvPr id="6" name="TextBox 5">
            <a:extLst>
              <a:ext uri="{FF2B5EF4-FFF2-40B4-BE49-F238E27FC236}">
                <a16:creationId xmlns:a16="http://schemas.microsoft.com/office/drawing/2014/main" id="{128CAF5E-8EF5-9E44-B204-AB92B693D012}"/>
              </a:ext>
            </a:extLst>
          </p:cNvPr>
          <p:cNvSpPr txBox="1"/>
          <p:nvPr/>
        </p:nvSpPr>
        <p:spPr>
          <a:xfrm>
            <a:off x="6000749" y="2037060"/>
            <a:ext cx="4616450" cy="369332"/>
          </a:xfrm>
          <a:prstGeom prst="rect">
            <a:avLst/>
          </a:prstGeom>
          <a:noFill/>
        </p:spPr>
        <p:txBody>
          <a:bodyPr wrap="square" rtlCol="0">
            <a:spAutoFit/>
          </a:bodyPr>
          <a:lstStyle/>
          <a:p>
            <a:r>
              <a:rPr lang="en-US" dirty="0"/>
              <a:t>Components of a multimedia Server</a:t>
            </a:r>
          </a:p>
        </p:txBody>
      </p:sp>
      <p:sp>
        <p:nvSpPr>
          <p:cNvPr id="7" name="TextBox 6">
            <a:extLst>
              <a:ext uri="{FF2B5EF4-FFF2-40B4-BE49-F238E27FC236}">
                <a16:creationId xmlns:a16="http://schemas.microsoft.com/office/drawing/2014/main" id="{D6588548-8F53-8940-948D-B38112DCA7CC}"/>
              </a:ext>
            </a:extLst>
          </p:cNvPr>
          <p:cNvSpPr txBox="1"/>
          <p:nvPr/>
        </p:nvSpPr>
        <p:spPr>
          <a:xfrm>
            <a:off x="439738" y="2261077"/>
            <a:ext cx="4313237"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scheduler and request handler takes care of the I/O data flow of the server. It handles the requests and manages the data flow to and from the server.</a:t>
            </a:r>
          </a:p>
          <a:p>
            <a:pPr marL="285750" indent="-285750">
              <a:buFont typeface="Arial" panose="020B0604020202020204" pitchFamily="34" charset="0"/>
              <a:buChar char="•"/>
            </a:pPr>
            <a:r>
              <a:rPr lang="en-US" sz="1400" dirty="0"/>
              <a:t>to restrict the access only to certain users or network domains, the server must include access control.</a:t>
            </a:r>
          </a:p>
          <a:p>
            <a:pPr marL="285750" indent="-285750">
              <a:buFont typeface="Arial" panose="020B0604020202020204" pitchFamily="34" charset="0"/>
              <a:buChar char="•"/>
            </a:pPr>
            <a:r>
              <a:rPr lang="en-US" sz="1400" dirty="0"/>
              <a:t>Since many planned systems will include commercial services a billing and accounting module must be present.</a:t>
            </a:r>
          </a:p>
          <a:p>
            <a:pPr marL="285750" indent="-285750">
              <a:buFont typeface="Arial" panose="020B0604020202020204" pitchFamily="34" charset="0"/>
              <a:buChar char="•"/>
            </a:pPr>
            <a:r>
              <a:rPr lang="en-US" sz="1400" dirty="0"/>
              <a:t>The server requires administration and supervision. For this all transactions are logged in a log repository and a monitoring tool is provided.</a:t>
            </a:r>
          </a:p>
          <a:p>
            <a:pPr marL="285750" indent="-285750">
              <a:buFont typeface="Arial" panose="020B0604020202020204" pitchFamily="34" charset="0"/>
              <a:buChar char="•"/>
            </a:pPr>
            <a:r>
              <a:rPr lang="en-US" sz="1400" dirty="0"/>
              <a:t>The storage manager manages the data in the object repositories and the data flow.</a:t>
            </a:r>
          </a:p>
          <a:p>
            <a:pPr marL="285750" indent="-285750">
              <a:buFont typeface="Arial" panose="020B0604020202020204" pitchFamily="34" charset="0"/>
              <a:buChar char="•"/>
            </a:pPr>
            <a:r>
              <a:rPr lang="en-US" sz="1400" dirty="0"/>
              <a:t>To be able to manage the data effectively and to be able to offer personalized services, the system should also include agents</a:t>
            </a:r>
          </a:p>
        </p:txBody>
      </p:sp>
    </p:spTree>
    <p:extLst>
      <p:ext uri="{BB962C8B-B14F-4D97-AF65-F5344CB8AC3E}">
        <p14:creationId xmlns:p14="http://schemas.microsoft.com/office/powerpoint/2010/main" val="1289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36CAA0C-7445-4CE1-A768-F6405952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70272AE-5158-4A40-83F6-6785051DC0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6FAC4ADE-9F3A-4FA2-8691-7B0261E93B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ACA39BA8-1A6D-40A9-9044-7276F845D5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DE84A7F2-247B-4AE3-96E5-6E5A05019B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D287F904-C5B6-4E91-9BFC-3416BF6C9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2653A0EB-E3D0-4025-B431-7042D11D8B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EAE3F9E3-BD83-40F4-A311-0DFBF3EE2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FC1D9595-FA31-4924-8D06-2E32753E5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E0B88530-AE44-47E4-B6B0-14E06C2229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9BD14215-F39A-4468-9FBA-6E0BFCA1E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21597AD9-B54E-483F-926D-5912BEB3A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2AE63BE0-6ECE-4B07-A0C5-4CEE87C8C3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A4211246-DC87-4FC7-826F-DB71C8FBF6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01796C3F-2394-446D-AE81-60BEF2B0C4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1103EF91-2F2B-45D8-BA7C-98278222C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F985B98A-6A3A-494F-B7E2-166ABC4A84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AA61741D-BCDD-4660-94B6-03CB2C490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730CAFAD-E895-4488-8638-BA92BC7EC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9E0837A1-EE3B-418D-B06D-A53D09721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C8EAC3D3-6C5B-4FA8-B987-3A577DDFC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0D9AAEC3-7654-47E2-8B53-6D6BC8C15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CCC18012-EBEA-4162-BA3A-4EC05A46ED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7" name="Isosceles Triangle 39">
            <a:extLst>
              <a:ext uri="{FF2B5EF4-FFF2-40B4-BE49-F238E27FC236}">
                <a16:creationId xmlns:a16="http://schemas.microsoft.com/office/drawing/2014/main" id="{5D0F92D1-FACF-4DC3-9048-E6A42453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43289" y="5765461"/>
            <a:ext cx="305423" cy="2632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05D70D6-8744-4C0F-B4DC-3C3FBDD90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44689" y="4821173"/>
            <a:ext cx="8302622" cy="947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CC91A-C4FD-6549-B09D-82B58921150D}"/>
              </a:ext>
            </a:extLst>
          </p:cNvPr>
          <p:cNvSpPr>
            <a:spLocks noGrp="1"/>
          </p:cNvSpPr>
          <p:nvPr>
            <p:ph type="title"/>
          </p:nvPr>
        </p:nvSpPr>
        <p:spPr>
          <a:xfrm>
            <a:off x="2028825" y="4911632"/>
            <a:ext cx="8134352" cy="771166"/>
          </a:xfrm>
        </p:spPr>
        <p:txBody>
          <a:bodyPr>
            <a:normAutofit/>
          </a:bodyPr>
          <a:lstStyle/>
          <a:p>
            <a:r>
              <a:rPr lang="en-US" sz="2400"/>
              <a:t>2.3.1 Requirements for Multimedia Server are:</a:t>
            </a:r>
          </a:p>
        </p:txBody>
      </p:sp>
      <p:graphicFrame>
        <p:nvGraphicFramePr>
          <p:cNvPr id="37" name="Content Placeholder 2">
            <a:extLst>
              <a:ext uri="{FF2B5EF4-FFF2-40B4-BE49-F238E27FC236}">
                <a16:creationId xmlns:a16="http://schemas.microsoft.com/office/drawing/2014/main" id="{A6DB21E3-6349-4F7B-BEDA-8949A06230CB}"/>
              </a:ext>
            </a:extLst>
          </p:cNvPr>
          <p:cNvGraphicFramePr>
            <a:graphicFrameLocks noGrp="1"/>
          </p:cNvGraphicFramePr>
          <p:nvPr>
            <p:ph idx="1"/>
            <p:extLst>
              <p:ext uri="{D42A27DB-BD31-4B8C-83A1-F6EECF244321}">
                <p14:modId xmlns:p14="http://schemas.microsoft.com/office/powerpoint/2010/main" val="3553285005"/>
              </p:ext>
            </p:extLst>
          </p:nvPr>
        </p:nvGraphicFramePr>
        <p:xfrm>
          <a:off x="804672" y="803186"/>
          <a:ext cx="10579607" cy="370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988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900</Words>
  <Application>Microsoft Office PowerPoint</Application>
  <PresentationFormat>Widescreen</PresentationFormat>
  <Paragraphs>248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Wingdings</vt:lpstr>
      <vt:lpstr>Atlas</vt:lpstr>
      <vt:lpstr>Multimedia Communication over distributed systems </vt:lpstr>
      <vt:lpstr>Abstract</vt:lpstr>
      <vt:lpstr>OVERVIEW</vt:lpstr>
      <vt:lpstr>Introduction</vt:lpstr>
      <vt:lpstr>Architecture</vt:lpstr>
      <vt:lpstr>2.1 User Terminal</vt:lpstr>
      <vt:lpstr>2.2 Network and Communication </vt:lpstr>
      <vt:lpstr>   2.3 Multimedia Server</vt:lpstr>
      <vt:lpstr>2.3.1 Requirements for Multimedia Server are:</vt:lpstr>
      <vt:lpstr>Comparative Analysis</vt:lpstr>
      <vt:lpstr>PowerPoint Presentation</vt:lpstr>
      <vt:lpstr>PowerPoint Presentation</vt:lpstr>
      <vt:lpstr>Video on Demand News and Reference Services Interactive shopping and electronic commerce Entertainment and games Distance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 over distributed systems </dc:title>
  <dc:creator>Gandreddi, Goutham (UMKC-Student)</dc:creator>
  <cp:lastModifiedBy>premchand lingamgunta</cp:lastModifiedBy>
  <cp:revision>15</cp:revision>
  <dcterms:created xsi:type="dcterms:W3CDTF">2019-07-25T19:19:14Z</dcterms:created>
  <dcterms:modified xsi:type="dcterms:W3CDTF">2019-07-29T00:29:43Z</dcterms:modified>
</cp:coreProperties>
</file>