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8" r:id="rId1"/>
  </p:sldMasterIdLst>
  <p:notesMasterIdLst>
    <p:notesMasterId r:id="rId47"/>
  </p:notesMasterIdLst>
  <p:handoutMasterIdLst>
    <p:handoutMasterId r:id="rId48"/>
  </p:handoutMasterIdLst>
  <p:sldIdLst>
    <p:sldId id="389" r:id="rId2"/>
    <p:sldId id="286" r:id="rId3"/>
    <p:sldId id="415" r:id="rId4"/>
    <p:sldId id="416" r:id="rId5"/>
    <p:sldId id="456" r:id="rId6"/>
    <p:sldId id="457" r:id="rId7"/>
    <p:sldId id="460" r:id="rId8"/>
    <p:sldId id="459" r:id="rId9"/>
    <p:sldId id="417" r:id="rId10"/>
    <p:sldId id="418" r:id="rId11"/>
    <p:sldId id="419" r:id="rId12"/>
    <p:sldId id="420" r:id="rId13"/>
    <p:sldId id="421" r:id="rId14"/>
    <p:sldId id="422" r:id="rId15"/>
    <p:sldId id="423" r:id="rId16"/>
    <p:sldId id="424" r:id="rId17"/>
    <p:sldId id="425" r:id="rId18"/>
    <p:sldId id="426" r:id="rId19"/>
    <p:sldId id="427" r:id="rId20"/>
    <p:sldId id="428" r:id="rId21"/>
    <p:sldId id="429" r:id="rId22"/>
    <p:sldId id="430" r:id="rId23"/>
    <p:sldId id="431" r:id="rId24"/>
    <p:sldId id="432" r:id="rId25"/>
    <p:sldId id="433" r:id="rId26"/>
    <p:sldId id="462" r:id="rId27"/>
    <p:sldId id="434" r:id="rId28"/>
    <p:sldId id="463" r:id="rId29"/>
    <p:sldId id="464" r:id="rId30"/>
    <p:sldId id="465" r:id="rId31"/>
    <p:sldId id="437" r:id="rId32"/>
    <p:sldId id="435" r:id="rId33"/>
    <p:sldId id="438" r:id="rId34"/>
    <p:sldId id="439" r:id="rId35"/>
    <p:sldId id="466" r:id="rId36"/>
    <p:sldId id="467" r:id="rId37"/>
    <p:sldId id="440" r:id="rId38"/>
    <p:sldId id="441" r:id="rId39"/>
    <p:sldId id="442" r:id="rId40"/>
    <p:sldId id="443" r:id="rId41"/>
    <p:sldId id="444" r:id="rId42"/>
    <p:sldId id="445" r:id="rId43"/>
    <p:sldId id="446" r:id="rId44"/>
    <p:sldId id="447" r:id="rId45"/>
    <p:sldId id="468" r:id="rId46"/>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Helvetica" pitchFamily="34" charset="0"/>
        <a:ea typeface="+mn-ea"/>
        <a:cs typeface="+mn-cs"/>
      </a:defRPr>
    </a:lvl1pPr>
    <a:lvl2pPr marL="457200" algn="l" rtl="0" eaLnBrk="0" fontAlgn="base" hangingPunct="0">
      <a:spcBef>
        <a:spcPct val="0"/>
      </a:spcBef>
      <a:spcAft>
        <a:spcPct val="0"/>
      </a:spcAft>
      <a:defRPr kern="1200">
        <a:solidFill>
          <a:schemeClr val="tx1"/>
        </a:solidFill>
        <a:latin typeface="Helvetica" pitchFamily="34" charset="0"/>
        <a:ea typeface="+mn-ea"/>
        <a:cs typeface="+mn-cs"/>
      </a:defRPr>
    </a:lvl2pPr>
    <a:lvl3pPr marL="914400" algn="l" rtl="0" eaLnBrk="0" fontAlgn="base" hangingPunct="0">
      <a:spcBef>
        <a:spcPct val="0"/>
      </a:spcBef>
      <a:spcAft>
        <a:spcPct val="0"/>
      </a:spcAft>
      <a:defRPr kern="1200">
        <a:solidFill>
          <a:schemeClr val="tx1"/>
        </a:solidFill>
        <a:latin typeface="Helvetica" pitchFamily="34" charset="0"/>
        <a:ea typeface="+mn-ea"/>
        <a:cs typeface="+mn-cs"/>
      </a:defRPr>
    </a:lvl3pPr>
    <a:lvl4pPr marL="1371600" algn="l" rtl="0" eaLnBrk="0" fontAlgn="base" hangingPunct="0">
      <a:spcBef>
        <a:spcPct val="0"/>
      </a:spcBef>
      <a:spcAft>
        <a:spcPct val="0"/>
      </a:spcAft>
      <a:defRPr kern="1200">
        <a:solidFill>
          <a:schemeClr val="tx1"/>
        </a:solidFill>
        <a:latin typeface="Helvetica" pitchFamily="34" charset="0"/>
        <a:ea typeface="+mn-ea"/>
        <a:cs typeface="+mn-cs"/>
      </a:defRPr>
    </a:lvl4pPr>
    <a:lvl5pPr marL="1828800" algn="l" rtl="0" eaLnBrk="0" fontAlgn="base" hangingPunct="0">
      <a:spcBef>
        <a:spcPct val="0"/>
      </a:spcBef>
      <a:spcAft>
        <a:spcPct val="0"/>
      </a:spcAft>
      <a:defRPr kern="1200">
        <a:solidFill>
          <a:schemeClr val="tx1"/>
        </a:solidFill>
        <a:latin typeface="Helvetica" pitchFamily="34" charset="0"/>
        <a:ea typeface="+mn-ea"/>
        <a:cs typeface="+mn-cs"/>
      </a:defRPr>
    </a:lvl5pPr>
    <a:lvl6pPr marL="2286000" algn="l" defTabSz="914400" rtl="0" eaLnBrk="1" latinLnBrk="0" hangingPunct="1">
      <a:defRPr kern="1200">
        <a:solidFill>
          <a:schemeClr val="tx1"/>
        </a:solidFill>
        <a:latin typeface="Helvetica" pitchFamily="34" charset="0"/>
        <a:ea typeface="+mn-ea"/>
        <a:cs typeface="+mn-cs"/>
      </a:defRPr>
    </a:lvl6pPr>
    <a:lvl7pPr marL="2743200" algn="l" defTabSz="914400" rtl="0" eaLnBrk="1" latinLnBrk="0" hangingPunct="1">
      <a:defRPr kern="1200">
        <a:solidFill>
          <a:schemeClr val="tx1"/>
        </a:solidFill>
        <a:latin typeface="Helvetica" pitchFamily="34" charset="0"/>
        <a:ea typeface="+mn-ea"/>
        <a:cs typeface="+mn-cs"/>
      </a:defRPr>
    </a:lvl7pPr>
    <a:lvl8pPr marL="3200400" algn="l" defTabSz="914400" rtl="0" eaLnBrk="1" latinLnBrk="0" hangingPunct="1">
      <a:defRPr kern="1200">
        <a:solidFill>
          <a:schemeClr val="tx1"/>
        </a:solidFill>
        <a:latin typeface="Helvetica" pitchFamily="34" charset="0"/>
        <a:ea typeface="+mn-ea"/>
        <a:cs typeface="+mn-cs"/>
      </a:defRPr>
    </a:lvl8pPr>
    <a:lvl9pPr marL="3657600" algn="l" defTabSz="914400" rtl="0" eaLnBrk="1" latinLnBrk="0" hangingPunct="1">
      <a:defRPr kern="1200">
        <a:solidFill>
          <a:schemeClr val="tx1"/>
        </a:solidFill>
        <a:latin typeface="Helvetica" pitchFamily="34" charset="0"/>
        <a:ea typeface="+mn-ea"/>
        <a:cs typeface="+mn-cs"/>
      </a:defRPr>
    </a:lvl9pPr>
  </p:defaultTextStyle>
  <p:extLst>
    <p:ext uri="{EFAFB233-063F-42B5-8137-9DF3F51BA10A}">
      <p15:sldGuideLst xmlns:p15="http://schemas.microsoft.com/office/powerpoint/2012/main">
        <p15:guide id="1" orient="horz" pos="868">
          <p15:clr>
            <a:srgbClr val="A4A3A4"/>
          </p15:clr>
        </p15:guide>
        <p15:guide id="2" pos="4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00"/>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686" autoAdjust="0"/>
    <p:restoredTop sz="91887" autoAdjust="0"/>
  </p:normalViewPr>
  <p:slideViewPr>
    <p:cSldViewPr snapToGrid="0">
      <p:cViewPr varScale="1">
        <p:scale>
          <a:sx n="61" d="100"/>
          <a:sy n="61" d="100"/>
        </p:scale>
        <p:origin x="1284" y="64"/>
      </p:cViewPr>
      <p:guideLst>
        <p:guide orient="horz" pos="868"/>
        <p:guide pos="4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812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082" name="Rectangle 2"/>
          <p:cNvSpPr>
            <a:spLocks noGrp="1" noChangeArrowheads="1"/>
          </p:cNvSpPr>
          <p:nvPr>
            <p:ph type="hdr" sz="quarter"/>
          </p:nvPr>
        </p:nvSpPr>
        <p:spPr bwMode="auto">
          <a:xfrm>
            <a:off x="0" y="0"/>
            <a:ext cx="3168650" cy="479425"/>
          </a:xfrm>
          <a:prstGeom prst="rect">
            <a:avLst/>
          </a:prstGeom>
          <a:noFill/>
          <a:ln w="9525">
            <a:noFill/>
            <a:miter lim="800000"/>
            <a:headEnd/>
            <a:tailEnd/>
          </a:ln>
          <a:effectLst/>
        </p:spPr>
        <p:txBody>
          <a:bodyPr vert="horz" wrap="none" lIns="96660" tIns="48329" rIns="96660" bIns="48329" numCol="1" anchor="ctr" anchorCtr="0" compatLnSpc="1">
            <a:prstTxWarp prst="textNoShape">
              <a:avLst/>
            </a:prstTxWarp>
          </a:bodyPr>
          <a:lstStyle>
            <a:lvl1pPr defTabSz="966788">
              <a:defRPr sz="1300"/>
            </a:lvl1pPr>
          </a:lstStyle>
          <a:p>
            <a:pPr>
              <a:defRPr/>
            </a:pPr>
            <a:endParaRPr lang="en-US"/>
          </a:p>
        </p:txBody>
      </p:sp>
      <p:sp>
        <p:nvSpPr>
          <p:cNvPr id="174083" name="Rectangle 3"/>
          <p:cNvSpPr>
            <a:spLocks noGrp="1" noChangeArrowheads="1"/>
          </p:cNvSpPr>
          <p:nvPr>
            <p:ph type="dt" sz="quarter" idx="1"/>
          </p:nvPr>
        </p:nvSpPr>
        <p:spPr bwMode="auto">
          <a:xfrm>
            <a:off x="4146550" y="0"/>
            <a:ext cx="3168650" cy="479425"/>
          </a:xfrm>
          <a:prstGeom prst="rect">
            <a:avLst/>
          </a:prstGeom>
          <a:noFill/>
          <a:ln w="9525">
            <a:noFill/>
            <a:miter lim="800000"/>
            <a:headEnd/>
            <a:tailEnd/>
          </a:ln>
          <a:effectLst/>
        </p:spPr>
        <p:txBody>
          <a:bodyPr vert="horz" wrap="none" lIns="96660" tIns="48329" rIns="96660" bIns="48329" numCol="1" anchor="ctr" anchorCtr="0" compatLnSpc="1">
            <a:prstTxWarp prst="textNoShape">
              <a:avLst/>
            </a:prstTxWarp>
          </a:bodyPr>
          <a:lstStyle>
            <a:lvl1pPr algn="r" defTabSz="966788">
              <a:defRPr sz="1300"/>
            </a:lvl1pPr>
          </a:lstStyle>
          <a:p>
            <a:pPr>
              <a:defRPr/>
            </a:pPr>
            <a:endParaRPr lang="en-US"/>
          </a:p>
        </p:txBody>
      </p:sp>
      <p:sp>
        <p:nvSpPr>
          <p:cNvPr id="174084" name="Rectangle 4"/>
          <p:cNvSpPr>
            <a:spLocks noGrp="1" noChangeArrowheads="1"/>
          </p:cNvSpPr>
          <p:nvPr>
            <p:ph type="ftr" sz="quarter" idx="2"/>
          </p:nvPr>
        </p:nvSpPr>
        <p:spPr bwMode="auto">
          <a:xfrm>
            <a:off x="0" y="9121775"/>
            <a:ext cx="3168650" cy="479425"/>
          </a:xfrm>
          <a:prstGeom prst="rect">
            <a:avLst/>
          </a:prstGeom>
          <a:noFill/>
          <a:ln w="9525">
            <a:noFill/>
            <a:miter lim="800000"/>
            <a:headEnd/>
            <a:tailEnd/>
          </a:ln>
          <a:effectLst/>
        </p:spPr>
        <p:txBody>
          <a:bodyPr vert="horz" wrap="none" lIns="96660" tIns="48329" rIns="96660" bIns="48329" numCol="1" anchor="b" anchorCtr="0" compatLnSpc="1">
            <a:prstTxWarp prst="textNoShape">
              <a:avLst/>
            </a:prstTxWarp>
          </a:bodyPr>
          <a:lstStyle>
            <a:lvl1pPr defTabSz="966788">
              <a:defRPr sz="1300"/>
            </a:lvl1pPr>
          </a:lstStyle>
          <a:p>
            <a:pPr>
              <a:defRPr/>
            </a:pPr>
            <a:endParaRPr lang="en-US"/>
          </a:p>
        </p:txBody>
      </p:sp>
      <p:sp>
        <p:nvSpPr>
          <p:cNvPr id="174085" name="Rectangle 5"/>
          <p:cNvSpPr>
            <a:spLocks noGrp="1" noChangeArrowheads="1"/>
          </p:cNvSpPr>
          <p:nvPr>
            <p:ph type="sldNum" sz="quarter" idx="3"/>
          </p:nvPr>
        </p:nvSpPr>
        <p:spPr bwMode="auto">
          <a:xfrm>
            <a:off x="4146550" y="9121775"/>
            <a:ext cx="3168650" cy="479425"/>
          </a:xfrm>
          <a:prstGeom prst="rect">
            <a:avLst/>
          </a:prstGeom>
          <a:noFill/>
          <a:ln w="9525">
            <a:noFill/>
            <a:miter lim="800000"/>
            <a:headEnd/>
            <a:tailEnd/>
          </a:ln>
          <a:effectLst/>
        </p:spPr>
        <p:txBody>
          <a:bodyPr vert="horz" wrap="none" lIns="96660" tIns="48329" rIns="96660" bIns="48329" numCol="1" anchor="b" anchorCtr="0" compatLnSpc="1">
            <a:prstTxWarp prst="textNoShape">
              <a:avLst/>
            </a:prstTxWarp>
          </a:bodyPr>
          <a:lstStyle>
            <a:lvl1pPr algn="r" defTabSz="966788">
              <a:defRPr sz="1300"/>
            </a:lvl1pPr>
          </a:lstStyle>
          <a:p>
            <a:pPr>
              <a:defRPr/>
            </a:pPr>
            <a:fld id="{3B248B6D-BD92-4D9A-B258-92A8F75954F0}"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170" name="Rectangle 2"/>
          <p:cNvSpPr>
            <a:spLocks noGrp="1" noChangeArrowheads="1"/>
          </p:cNvSpPr>
          <p:nvPr>
            <p:ph type="hdr" sz="quarter"/>
          </p:nvPr>
        </p:nvSpPr>
        <p:spPr bwMode="auto">
          <a:xfrm>
            <a:off x="0" y="0"/>
            <a:ext cx="3168650" cy="479425"/>
          </a:xfrm>
          <a:prstGeom prst="rect">
            <a:avLst/>
          </a:prstGeom>
          <a:noFill/>
          <a:ln w="9525">
            <a:noFill/>
            <a:miter lim="800000"/>
            <a:headEnd/>
            <a:tailEnd/>
          </a:ln>
          <a:effectLst/>
        </p:spPr>
        <p:txBody>
          <a:bodyPr vert="horz" wrap="none" lIns="96660" tIns="48329" rIns="96660" bIns="48329" numCol="1" anchor="ctr" anchorCtr="0" compatLnSpc="1">
            <a:prstTxWarp prst="textNoShape">
              <a:avLst/>
            </a:prstTxWarp>
          </a:bodyPr>
          <a:lstStyle>
            <a:lvl1pPr defTabSz="966788">
              <a:defRPr sz="1300"/>
            </a:lvl1pPr>
          </a:lstStyle>
          <a:p>
            <a:pPr>
              <a:defRPr/>
            </a:pPr>
            <a:endParaRPr lang="en-US"/>
          </a:p>
        </p:txBody>
      </p:sp>
      <p:sp>
        <p:nvSpPr>
          <p:cNvPr id="135171" name="Rectangle 3"/>
          <p:cNvSpPr>
            <a:spLocks noGrp="1" noChangeArrowheads="1"/>
          </p:cNvSpPr>
          <p:nvPr>
            <p:ph type="dt" idx="1"/>
          </p:nvPr>
        </p:nvSpPr>
        <p:spPr bwMode="auto">
          <a:xfrm>
            <a:off x="4146550" y="0"/>
            <a:ext cx="3168650" cy="479425"/>
          </a:xfrm>
          <a:prstGeom prst="rect">
            <a:avLst/>
          </a:prstGeom>
          <a:noFill/>
          <a:ln w="9525">
            <a:noFill/>
            <a:miter lim="800000"/>
            <a:headEnd/>
            <a:tailEnd/>
          </a:ln>
          <a:effectLst/>
        </p:spPr>
        <p:txBody>
          <a:bodyPr vert="horz" wrap="none" lIns="96660" tIns="48329" rIns="96660" bIns="48329" numCol="1" anchor="ctr" anchorCtr="0" compatLnSpc="1">
            <a:prstTxWarp prst="textNoShape">
              <a:avLst/>
            </a:prstTxWarp>
          </a:bodyPr>
          <a:lstStyle>
            <a:lvl1pPr algn="r" defTabSz="966788">
              <a:defRPr sz="1300"/>
            </a:lvl1pPr>
          </a:lstStyle>
          <a:p>
            <a:pPr>
              <a:defRPr/>
            </a:pPr>
            <a:endParaRPr lang="en-US"/>
          </a:p>
        </p:txBody>
      </p:sp>
      <p:sp>
        <p:nvSpPr>
          <p:cNvPr id="53252"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135173"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none" lIns="96660" tIns="48329" rIns="96660" bIns="48329"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5174" name="Rectangle 6"/>
          <p:cNvSpPr>
            <a:spLocks noGrp="1" noChangeArrowheads="1"/>
          </p:cNvSpPr>
          <p:nvPr>
            <p:ph type="ftr" sz="quarter" idx="4"/>
          </p:nvPr>
        </p:nvSpPr>
        <p:spPr bwMode="auto">
          <a:xfrm>
            <a:off x="0" y="9121775"/>
            <a:ext cx="3168650" cy="479425"/>
          </a:xfrm>
          <a:prstGeom prst="rect">
            <a:avLst/>
          </a:prstGeom>
          <a:noFill/>
          <a:ln w="9525">
            <a:noFill/>
            <a:miter lim="800000"/>
            <a:headEnd/>
            <a:tailEnd/>
          </a:ln>
          <a:effectLst/>
        </p:spPr>
        <p:txBody>
          <a:bodyPr vert="horz" wrap="none" lIns="96660" tIns="48329" rIns="96660" bIns="48329" numCol="1" anchor="b" anchorCtr="0" compatLnSpc="1">
            <a:prstTxWarp prst="textNoShape">
              <a:avLst/>
            </a:prstTxWarp>
          </a:bodyPr>
          <a:lstStyle>
            <a:lvl1pPr defTabSz="966788">
              <a:defRPr sz="1300"/>
            </a:lvl1pPr>
          </a:lstStyle>
          <a:p>
            <a:pPr>
              <a:defRPr/>
            </a:pPr>
            <a:endParaRPr lang="en-US"/>
          </a:p>
        </p:txBody>
      </p:sp>
      <p:sp>
        <p:nvSpPr>
          <p:cNvPr id="135175" name="Rectangle 7"/>
          <p:cNvSpPr>
            <a:spLocks noGrp="1" noChangeArrowheads="1"/>
          </p:cNvSpPr>
          <p:nvPr>
            <p:ph type="sldNum" sz="quarter" idx="5"/>
          </p:nvPr>
        </p:nvSpPr>
        <p:spPr bwMode="auto">
          <a:xfrm>
            <a:off x="4146550" y="9121775"/>
            <a:ext cx="3168650" cy="479425"/>
          </a:xfrm>
          <a:prstGeom prst="rect">
            <a:avLst/>
          </a:prstGeom>
          <a:noFill/>
          <a:ln w="9525">
            <a:noFill/>
            <a:miter lim="800000"/>
            <a:headEnd/>
            <a:tailEnd/>
          </a:ln>
          <a:effectLst/>
        </p:spPr>
        <p:txBody>
          <a:bodyPr vert="horz" wrap="none" lIns="96660" tIns="48329" rIns="96660" bIns="48329" numCol="1" anchor="b" anchorCtr="0" compatLnSpc="1">
            <a:prstTxWarp prst="textNoShape">
              <a:avLst/>
            </a:prstTxWarp>
          </a:bodyPr>
          <a:lstStyle>
            <a:lvl1pPr algn="r" defTabSz="966788">
              <a:defRPr sz="1300"/>
            </a:lvl1pPr>
          </a:lstStyle>
          <a:p>
            <a:pPr>
              <a:defRPr/>
            </a:pPr>
            <a:fld id="{6398E494-276F-49B0-9897-E09AF2B2C2F7}"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p:cNvSpPr>
          <p:nvPr>
            <p:ph type="sldImg"/>
          </p:nvPr>
        </p:nvSpPr>
        <p:spPr bwMode="auto">
          <a:noFill/>
          <a:ln>
            <a:solidFill>
              <a:srgbClr val="000000"/>
            </a:solidFill>
            <a:miter lim="800000"/>
            <a:headEnd/>
            <a:tailEnd/>
          </a:ln>
        </p:spPr>
      </p:sp>
      <p:sp>
        <p:nvSpPr>
          <p:cNvPr id="31746"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a:t>Introduce by pointing out that in a  uniprogramming system, main memory is divided into two parts: </a:t>
            </a:r>
          </a:p>
          <a:p>
            <a:pPr lvl="1">
              <a:buFontTx/>
              <a:buChar char="•"/>
            </a:pPr>
            <a:r>
              <a:rPr lang="en-NZ"/>
              <a:t>one part for the operating system (resident monitor, kernel) and </a:t>
            </a:r>
          </a:p>
          <a:p>
            <a:pPr lvl="1">
              <a:buFontTx/>
              <a:buChar char="•"/>
            </a:pPr>
            <a:r>
              <a:rPr lang="en-NZ"/>
              <a:t> one part for the program currently being executed. </a:t>
            </a:r>
          </a:p>
          <a:p>
            <a:endParaRPr lang="en-NZ"/>
          </a:p>
          <a:p>
            <a:r>
              <a:rPr lang="en-NZ"/>
              <a:t>In a multiprogramming system, the “user” part of memory must be further subdivided to accommodate multiple processes.</a:t>
            </a:r>
          </a:p>
          <a:p>
            <a:endParaRPr lang="en-NZ"/>
          </a:p>
          <a:p>
            <a:r>
              <a:rPr lang="en-NZ"/>
              <a:t>Emphasise that memory management is vital in a multiprogramming system. If only a few processes are in memory, then for much of the time all of the processes will be waiting</a:t>
            </a:r>
          </a:p>
          <a:p>
            <a:r>
              <a:rPr lang="en-NZ"/>
              <a:t>for I/O and the processor will be idle.</a:t>
            </a:r>
          </a:p>
          <a:p>
            <a:endParaRPr lang="en-NZ"/>
          </a:p>
          <a:p>
            <a:r>
              <a:rPr lang="en-NZ"/>
              <a:t>Thus memory needs to be allocated to ensure a reasonable supply of ready processes to consume available processor time.</a:t>
            </a:r>
          </a:p>
        </p:txBody>
      </p:sp>
      <p:sp>
        <p:nvSpPr>
          <p:cNvPr id="4" name="Slide Number Placeholder 3"/>
          <p:cNvSpPr>
            <a:spLocks noGrp="1"/>
          </p:cNvSpPr>
          <p:nvPr>
            <p:ph type="sldNum" sz="quarter" idx="5"/>
          </p:nvPr>
        </p:nvSpPr>
        <p:spPr/>
        <p:txBody>
          <a:bodyPr/>
          <a:lstStyle/>
          <a:p>
            <a:pPr>
              <a:defRPr/>
            </a:pPr>
            <a:fld id="{4921E203-635E-4CC5-84DA-DC1DC42B4EA9}" type="slidenum">
              <a:rPr lang="en-US" smtClean="0"/>
              <a:pPr>
                <a:defRPr/>
              </a:pPr>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p:spPr>
      </p:sp>
      <p:sp>
        <p:nvSpPr>
          <p:cNvPr id="46082"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a:t>Any protection mechanism must have the flexibility to allow several processes to access the same portion of main memory. </a:t>
            </a:r>
          </a:p>
          <a:p>
            <a:endParaRPr lang="en-NZ"/>
          </a:p>
          <a:p>
            <a:r>
              <a:rPr lang="en-NZ"/>
              <a:t>Processes that are cooperating on some task may need to share access to the same data structure.</a:t>
            </a:r>
          </a:p>
        </p:txBody>
      </p:sp>
      <p:sp>
        <p:nvSpPr>
          <p:cNvPr id="4" name="Slide Number Placeholder 3"/>
          <p:cNvSpPr>
            <a:spLocks noGrp="1"/>
          </p:cNvSpPr>
          <p:nvPr>
            <p:ph type="sldNum" sz="quarter" idx="5"/>
          </p:nvPr>
        </p:nvSpPr>
        <p:spPr/>
        <p:txBody>
          <a:bodyPr/>
          <a:lstStyle/>
          <a:p>
            <a:pPr>
              <a:defRPr/>
            </a:pPr>
            <a:fld id="{07B1283D-61CA-44E0-A1E2-F79D76F2C811}" type="slidenum">
              <a:rPr lang="en-US" smtClean="0"/>
              <a:pPr>
                <a:defRPr/>
              </a:pPr>
              <a:t>14</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p:spPr>
      </p:sp>
      <p:sp>
        <p:nvSpPr>
          <p:cNvPr id="48130"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dirty="0"/>
              <a:t>Main memory is usually organized as a linear, or one-dimensional, address space, consisting of a sequence of bytes or words. </a:t>
            </a:r>
          </a:p>
          <a:p>
            <a:r>
              <a:rPr lang="en-NZ" dirty="0"/>
              <a:t>Secondary memory, at its physical level, is similarly organized. </a:t>
            </a:r>
          </a:p>
          <a:p>
            <a:endParaRPr lang="en-NZ" dirty="0"/>
          </a:p>
          <a:p>
            <a:r>
              <a:rPr lang="en-NZ" dirty="0"/>
              <a:t>This does not correspond to the way in which programs are typically constructed. Most programs are organized into modules. If the operating system and computer hardware can effectively deal with user programs and data in the form of modules of some sort, then a number of advantages can be realized</a:t>
            </a:r>
          </a:p>
        </p:txBody>
      </p:sp>
      <p:sp>
        <p:nvSpPr>
          <p:cNvPr id="4" name="Slide Number Placeholder 3"/>
          <p:cNvSpPr>
            <a:spLocks noGrp="1"/>
          </p:cNvSpPr>
          <p:nvPr>
            <p:ph type="sldNum" sz="quarter" idx="5"/>
          </p:nvPr>
        </p:nvSpPr>
        <p:spPr/>
        <p:txBody>
          <a:bodyPr/>
          <a:lstStyle/>
          <a:p>
            <a:pPr>
              <a:defRPr/>
            </a:pPr>
            <a:fld id="{34CC55E0-C749-4813-A656-9CB9C92E682C}" type="slidenum">
              <a:rPr lang="en-US" smtClean="0"/>
              <a:pPr>
                <a:defRPr/>
              </a:pPr>
              <a:t>15</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p:cNvSpPr>
          <p:nvPr>
            <p:ph type="sldImg"/>
          </p:nvPr>
        </p:nvSpPr>
        <p:spPr bwMode="auto">
          <a:noFill/>
          <a:ln>
            <a:solidFill>
              <a:srgbClr val="000000"/>
            </a:solidFill>
            <a:miter lim="800000"/>
            <a:headEnd/>
            <a:tailEnd/>
          </a:ln>
        </p:spPr>
      </p:sp>
      <p:sp>
        <p:nvSpPr>
          <p:cNvPr id="50178"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a:t>Because of this, it is clear that the task of moving information between the two levels of memory should be a system responsibility. This task is the essence of memory management.</a:t>
            </a:r>
            <a:endParaRPr lang="en-US"/>
          </a:p>
        </p:txBody>
      </p:sp>
      <p:sp>
        <p:nvSpPr>
          <p:cNvPr id="4" name="Slide Number Placeholder 3"/>
          <p:cNvSpPr>
            <a:spLocks noGrp="1"/>
          </p:cNvSpPr>
          <p:nvPr>
            <p:ph type="sldNum" sz="quarter" idx="5"/>
          </p:nvPr>
        </p:nvSpPr>
        <p:spPr/>
        <p:txBody>
          <a:bodyPr/>
          <a:lstStyle/>
          <a:p>
            <a:pPr>
              <a:defRPr/>
            </a:pPr>
            <a:fld id="{9691FE3B-686F-4953-BA03-5B49A77E9CBC}" type="slidenum">
              <a:rPr lang="en-US" smtClean="0"/>
              <a:pPr>
                <a:defRPr/>
              </a:pPr>
              <a:t>16</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p:cNvSpPr>
          <p:nvPr>
            <p:ph type="sldImg"/>
          </p:nvPr>
        </p:nvSpPr>
        <p:spPr bwMode="auto">
          <a:noFill/>
          <a:ln>
            <a:solidFill>
              <a:srgbClr val="000000"/>
            </a:solidFill>
            <a:miter lim="800000"/>
            <a:headEnd/>
            <a:tailEnd/>
          </a:ln>
        </p:spPr>
      </p:sp>
      <p:sp>
        <p:nvSpPr>
          <p:cNvPr id="53250"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a:t>Don’t dwell on this slide – it is just an indication on the various approaches which will be covered in further detail in other slides</a:t>
            </a:r>
          </a:p>
        </p:txBody>
      </p:sp>
      <p:sp>
        <p:nvSpPr>
          <p:cNvPr id="4" name="Slide Number Placeholder 3"/>
          <p:cNvSpPr>
            <a:spLocks noGrp="1"/>
          </p:cNvSpPr>
          <p:nvPr>
            <p:ph type="sldNum" sz="quarter" idx="5"/>
          </p:nvPr>
        </p:nvSpPr>
        <p:spPr/>
        <p:txBody>
          <a:bodyPr/>
          <a:lstStyle/>
          <a:p>
            <a:pPr>
              <a:defRPr/>
            </a:pPr>
            <a:fld id="{636ED298-E67D-4E52-B045-846B66A8D9AC}" type="slidenum">
              <a:rPr lang="en-US" smtClean="0"/>
              <a:pPr>
                <a:defRPr/>
              </a:pPr>
              <a:t>18</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p:cNvSpPr>
          <p:nvPr>
            <p:ph type="sldImg"/>
          </p:nvPr>
        </p:nvSpPr>
        <p:spPr bwMode="auto">
          <a:noFill/>
          <a:ln>
            <a:solidFill>
              <a:srgbClr val="000000"/>
            </a:solidFill>
            <a:miter lim="800000"/>
            <a:headEnd/>
            <a:tailEnd/>
          </a:ln>
        </p:spPr>
      </p:sp>
      <p:sp>
        <p:nvSpPr>
          <p:cNvPr id="55298"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 name="Slide Number Placeholder 3"/>
          <p:cNvSpPr>
            <a:spLocks noGrp="1"/>
          </p:cNvSpPr>
          <p:nvPr>
            <p:ph type="sldNum" sz="quarter" idx="5"/>
          </p:nvPr>
        </p:nvSpPr>
        <p:spPr/>
        <p:txBody>
          <a:bodyPr/>
          <a:lstStyle/>
          <a:p>
            <a:pPr>
              <a:defRPr/>
            </a:pPr>
            <a:fld id="{3966CDAF-58FB-4D8F-A2ED-D3C4F248602B}" type="slidenum">
              <a:rPr lang="en-US" smtClean="0"/>
              <a:pPr>
                <a:defRPr/>
              </a:pPr>
              <a:t>19</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p:cNvSpPr>
          <p:nvPr>
            <p:ph type="sldImg"/>
          </p:nvPr>
        </p:nvSpPr>
        <p:spPr bwMode="auto">
          <a:noFill/>
          <a:ln>
            <a:solidFill>
              <a:srgbClr val="000000"/>
            </a:solidFill>
            <a:miter lim="800000"/>
            <a:headEnd/>
            <a:tailEnd/>
          </a:ln>
        </p:spPr>
      </p:sp>
      <p:sp>
        <p:nvSpPr>
          <p:cNvPr id="57346"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 name="Slide Number Placeholder 3"/>
          <p:cNvSpPr>
            <a:spLocks noGrp="1"/>
          </p:cNvSpPr>
          <p:nvPr>
            <p:ph type="sldNum" sz="quarter" idx="5"/>
          </p:nvPr>
        </p:nvSpPr>
        <p:spPr/>
        <p:txBody>
          <a:bodyPr/>
          <a:lstStyle/>
          <a:p>
            <a:pPr>
              <a:defRPr/>
            </a:pPr>
            <a:fld id="{872E4F78-4EF2-4768-A00C-2C8FAC7F7A49}" type="slidenum">
              <a:rPr lang="en-US" smtClean="0"/>
              <a:pPr>
                <a:defRPr/>
              </a:pPr>
              <a:t>20</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p:cNvSpPr>
            <a:spLocks noGrp="1" noRot="1" noChangeAspect="1"/>
          </p:cNvSpPr>
          <p:nvPr>
            <p:ph type="sldImg"/>
          </p:nvPr>
        </p:nvSpPr>
        <p:spPr bwMode="auto">
          <a:noFill/>
          <a:ln>
            <a:solidFill>
              <a:srgbClr val="000000"/>
            </a:solidFill>
            <a:miter lim="800000"/>
            <a:headEnd/>
            <a:tailEnd/>
          </a:ln>
        </p:spPr>
      </p:sp>
      <p:sp>
        <p:nvSpPr>
          <p:cNvPr id="60418"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 name="Slide Number Placeholder 3"/>
          <p:cNvSpPr>
            <a:spLocks noGrp="1"/>
          </p:cNvSpPr>
          <p:nvPr>
            <p:ph type="sldNum" sz="quarter" idx="5"/>
          </p:nvPr>
        </p:nvSpPr>
        <p:spPr/>
        <p:txBody>
          <a:bodyPr/>
          <a:lstStyle/>
          <a:p>
            <a:pPr>
              <a:defRPr/>
            </a:pPr>
            <a:fld id="{AAAE2A68-7D08-4ED4-9729-C4CBFB9D4818}" type="slidenum">
              <a:rPr lang="en-US" smtClean="0"/>
              <a:pPr>
                <a:defRPr/>
              </a:pPr>
              <a:t>22</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p:cNvSpPr>
            <a:spLocks noGrp="1" noRot="1" noChangeAspect="1"/>
          </p:cNvSpPr>
          <p:nvPr>
            <p:ph type="sldImg"/>
          </p:nvPr>
        </p:nvSpPr>
        <p:spPr bwMode="auto">
          <a:noFill/>
          <a:ln>
            <a:solidFill>
              <a:srgbClr val="000000"/>
            </a:solidFill>
            <a:miter lim="800000"/>
            <a:headEnd/>
            <a:tailEnd/>
          </a:ln>
        </p:spPr>
      </p:sp>
      <p:sp>
        <p:nvSpPr>
          <p:cNvPr id="62466"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 name="Slide Number Placeholder 3"/>
          <p:cNvSpPr>
            <a:spLocks noGrp="1"/>
          </p:cNvSpPr>
          <p:nvPr>
            <p:ph type="sldNum" sz="quarter" idx="5"/>
          </p:nvPr>
        </p:nvSpPr>
        <p:spPr/>
        <p:txBody>
          <a:bodyPr/>
          <a:lstStyle/>
          <a:p>
            <a:pPr>
              <a:defRPr/>
            </a:pPr>
            <a:fld id="{02C691D4-62E1-45F6-8D28-FF6358899641}" type="slidenum">
              <a:rPr lang="en-US" smtClean="0"/>
              <a:pPr>
                <a:defRPr/>
              </a:pPr>
              <a:t>23</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Image Placeholder 1"/>
          <p:cNvSpPr>
            <a:spLocks noGrp="1" noRot="1" noChangeAspect="1"/>
          </p:cNvSpPr>
          <p:nvPr>
            <p:ph type="sldImg"/>
          </p:nvPr>
        </p:nvSpPr>
        <p:spPr bwMode="auto">
          <a:noFill/>
          <a:ln>
            <a:solidFill>
              <a:srgbClr val="000000"/>
            </a:solidFill>
            <a:miter lim="800000"/>
            <a:headEnd/>
            <a:tailEnd/>
          </a:ln>
        </p:spPr>
      </p:sp>
      <p:sp>
        <p:nvSpPr>
          <p:cNvPr id="64514"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a:t>Finish by mentioning tat fixed partitioning is almost unknown today</a:t>
            </a:r>
          </a:p>
        </p:txBody>
      </p:sp>
      <p:sp>
        <p:nvSpPr>
          <p:cNvPr id="4" name="Slide Number Placeholder 3"/>
          <p:cNvSpPr>
            <a:spLocks noGrp="1"/>
          </p:cNvSpPr>
          <p:nvPr>
            <p:ph type="sldNum" sz="quarter" idx="5"/>
          </p:nvPr>
        </p:nvSpPr>
        <p:spPr/>
        <p:txBody>
          <a:bodyPr/>
          <a:lstStyle/>
          <a:p>
            <a:pPr>
              <a:defRPr/>
            </a:pPr>
            <a:fld id="{808D1743-3D01-44F6-9582-90F72A052FEE}" type="slidenum">
              <a:rPr lang="en-US" smtClean="0"/>
              <a:pPr>
                <a:defRPr/>
              </a:pPr>
              <a:t>24</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p:cNvSpPr>
            <a:spLocks noGrp="1" noRot="1" noChangeAspect="1"/>
          </p:cNvSpPr>
          <p:nvPr>
            <p:ph type="sldImg"/>
          </p:nvPr>
        </p:nvSpPr>
        <p:spPr bwMode="auto">
          <a:noFill/>
          <a:ln>
            <a:solidFill>
              <a:srgbClr val="000000"/>
            </a:solidFill>
            <a:miter lim="800000"/>
            <a:headEnd/>
            <a:tailEnd/>
          </a:ln>
        </p:spPr>
      </p:sp>
      <p:sp>
        <p:nvSpPr>
          <p:cNvPr id="66562"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 name="Slide Number Placeholder 3"/>
          <p:cNvSpPr>
            <a:spLocks noGrp="1"/>
          </p:cNvSpPr>
          <p:nvPr>
            <p:ph type="sldNum" sz="quarter" idx="5"/>
          </p:nvPr>
        </p:nvSpPr>
        <p:spPr/>
        <p:txBody>
          <a:bodyPr/>
          <a:lstStyle/>
          <a:p>
            <a:pPr>
              <a:defRPr/>
            </a:pPr>
            <a:fld id="{6F623268-429A-45C1-ADFE-FD16CF257EBB}" type="slidenum">
              <a:rPr lang="en-US" smtClean="0"/>
              <a:pPr>
                <a:defRPr/>
              </a:pPr>
              <a:t>25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p:cNvSpPr>
          <p:nvPr>
            <p:ph type="sldImg"/>
          </p:nvPr>
        </p:nvSpPr>
        <p:spPr bwMode="auto">
          <a:noFill/>
          <a:ln>
            <a:solidFill>
              <a:srgbClr val="000000"/>
            </a:solidFill>
            <a:miter lim="800000"/>
            <a:headEnd/>
            <a:tailEnd/>
          </a:ln>
        </p:spPr>
      </p:sp>
      <p:sp>
        <p:nvSpPr>
          <p:cNvPr id="33794"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a:t>https://www.youtube.com/watch?v=TAk822Wz4x4</a:t>
            </a:r>
          </a:p>
          <a:p>
            <a:r>
              <a:rPr lang="en-US" dirty="0"/>
              <a:t>https://www.youtube.com/watch?v=LLhgnIYpQaI</a:t>
            </a:r>
          </a:p>
        </p:txBody>
      </p:sp>
      <p:sp>
        <p:nvSpPr>
          <p:cNvPr id="4" name="Slide Number Placeholder 3"/>
          <p:cNvSpPr>
            <a:spLocks noGrp="1"/>
          </p:cNvSpPr>
          <p:nvPr>
            <p:ph type="sldNum" sz="quarter" idx="5"/>
          </p:nvPr>
        </p:nvSpPr>
        <p:spPr/>
        <p:txBody>
          <a:bodyPr/>
          <a:lstStyle/>
          <a:p>
            <a:pPr>
              <a:defRPr/>
            </a:pPr>
            <a:fld id="{8DC896B5-10AD-4E85-B93A-C49FC9524DCD}" type="slidenum">
              <a:rPr lang="en-US" smtClean="0"/>
              <a:pPr>
                <a:defRPr/>
              </a:pPr>
              <a:t>4</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Image Placeholder 1"/>
          <p:cNvSpPr>
            <a:spLocks noGrp="1" noRot="1" noChangeAspect="1"/>
          </p:cNvSpPr>
          <p:nvPr>
            <p:ph type="sldImg"/>
          </p:nvPr>
        </p:nvSpPr>
        <p:spPr bwMode="auto">
          <a:noFill/>
          <a:ln>
            <a:solidFill>
              <a:srgbClr val="000000"/>
            </a:solidFill>
            <a:miter lim="800000"/>
            <a:headEnd/>
            <a:tailEnd/>
          </a:ln>
        </p:spPr>
      </p:sp>
      <p:sp>
        <p:nvSpPr>
          <p:cNvPr id="68610" name="Notes Placeholder 2"/>
          <p:cNvSpPr>
            <a:spLocks noGrp="1"/>
          </p:cNvSpPr>
          <p:nvPr>
            <p:ph type="body" idx="1"/>
          </p:nvPr>
        </p:nvSpPr>
        <p:spPr bwMode="auto">
          <a:noFill/>
        </p:spPr>
        <p:txBody>
          <a:bodyPr wrap="square" numCol="1" anchor="t" anchorCtr="0" compatLnSpc="1">
            <a:prstTxWarp prst="textNoShape">
              <a:avLst/>
            </a:prstTxWarp>
          </a:bodyPr>
          <a:lstStyle/>
          <a:p>
            <a:pPr marL="241653" indent="-241653"/>
            <a:r>
              <a:rPr lang="en-NZ" dirty="0"/>
              <a:t>Animated slide</a:t>
            </a:r>
          </a:p>
          <a:p>
            <a:pPr marL="241653" indent="-241653"/>
            <a:r>
              <a:rPr lang="en-NZ" dirty="0"/>
              <a:t>Imagine a system with 64M RAM</a:t>
            </a:r>
          </a:p>
          <a:p>
            <a:pPr marL="241653" indent="-241653">
              <a:buFont typeface="Calibri" pitchFamily="34" charset="0"/>
              <a:buAutoNum type="arabicPeriod"/>
            </a:pPr>
            <a:r>
              <a:rPr lang="en-NZ" dirty="0"/>
              <a:t>Initially, main memory is empty, except for the operating system </a:t>
            </a:r>
          </a:p>
          <a:p>
            <a:pPr marL="241653" indent="-241653">
              <a:buFont typeface="Calibri" pitchFamily="34" charset="0"/>
              <a:buAutoNum type="arabicPeriod"/>
            </a:pPr>
            <a:r>
              <a:rPr lang="en-NZ" dirty="0"/>
              <a:t>Three processes are loaded in – leaving a ‘hole’ too small for any further process</a:t>
            </a:r>
          </a:p>
          <a:p>
            <a:pPr marL="241653" indent="-241653">
              <a:buFont typeface="Calibri" pitchFamily="34" charset="0"/>
              <a:buAutoNum type="arabicPeriod"/>
            </a:pPr>
            <a:r>
              <a:rPr lang="en-NZ" dirty="0"/>
              <a:t>At some point, none of the processes in memory is ready. The operating system swaps out process 2, </a:t>
            </a:r>
          </a:p>
          <a:p>
            <a:pPr marL="241653" indent="-241653">
              <a:buFont typeface="Calibri" pitchFamily="34" charset="0"/>
              <a:buAutoNum type="arabicPeriod"/>
            </a:pPr>
            <a:r>
              <a:rPr lang="en-NZ" dirty="0"/>
              <a:t>Which leaves sufficient room to load a new process, process 4 – but that creates another hole</a:t>
            </a:r>
          </a:p>
          <a:p>
            <a:pPr marL="241653" indent="-241653">
              <a:buFont typeface="Calibri" pitchFamily="34" charset="0"/>
              <a:buAutoNum type="arabicPeriod"/>
            </a:pPr>
            <a:r>
              <a:rPr lang="en-NZ" dirty="0"/>
              <a:t>Later, a point is reached at which none of the processes in main memory is ready, but process 2, in the Ready-Suspend state, is available. Because there is insufficient room in memory for process 2, the operating system swaps process 1 out and swaps process 2 back in leaving yet another hole</a:t>
            </a:r>
          </a:p>
          <a:p>
            <a:pPr marL="241653" indent="-241653">
              <a:buFont typeface="Calibri" pitchFamily="34" charset="0"/>
              <a:buAutoNum type="arabicPeriod"/>
            </a:pPr>
            <a:r>
              <a:rPr lang="en-NZ" dirty="0"/>
              <a:t>Explain External Fragmentation and compaction – mention that compaction implies the capability of dynamic relocation</a:t>
            </a:r>
          </a:p>
          <a:p>
            <a:pPr marL="241653" indent="-241653">
              <a:buFont typeface="Calibri" pitchFamily="34" charset="0"/>
              <a:buAutoNum type="arabicPeriod"/>
            </a:pPr>
            <a:endParaRPr lang="en-NZ" dirty="0"/>
          </a:p>
          <a:p>
            <a:pPr marL="241653" indent="-241653">
              <a:buFont typeface="Calibri" pitchFamily="34" charset="0"/>
              <a:buAutoNum type="arabicPeriod"/>
            </a:pPr>
            <a:endParaRPr lang="en-NZ" dirty="0"/>
          </a:p>
        </p:txBody>
      </p:sp>
      <p:sp>
        <p:nvSpPr>
          <p:cNvPr id="4" name="Slide Number Placeholder 3"/>
          <p:cNvSpPr>
            <a:spLocks noGrp="1"/>
          </p:cNvSpPr>
          <p:nvPr>
            <p:ph type="sldNum" sz="quarter" idx="5"/>
          </p:nvPr>
        </p:nvSpPr>
        <p:spPr/>
        <p:txBody>
          <a:bodyPr/>
          <a:lstStyle/>
          <a:p>
            <a:pPr>
              <a:defRPr/>
            </a:pPr>
            <a:fld id="{941B3110-70A7-4219-A53B-8C0B5DAB5224}" type="slidenum">
              <a:rPr lang="en-US" smtClean="0"/>
              <a:pPr>
                <a:defRPr/>
              </a:pPr>
              <a:t>27</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Slide Image Placeholder 1"/>
          <p:cNvSpPr>
            <a:spLocks noGrp="1" noRot="1" noChangeAspect="1"/>
          </p:cNvSpPr>
          <p:nvPr>
            <p:ph type="sldImg"/>
          </p:nvPr>
        </p:nvSpPr>
        <p:spPr bwMode="auto">
          <a:noFill/>
          <a:ln>
            <a:solidFill>
              <a:srgbClr val="000000"/>
            </a:solidFill>
            <a:miter lim="800000"/>
            <a:headEnd/>
            <a:tailEnd/>
          </a:ln>
        </p:spPr>
      </p:sp>
      <p:sp>
        <p:nvSpPr>
          <p:cNvPr id="72706"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 name="Slide Number Placeholder 3"/>
          <p:cNvSpPr>
            <a:spLocks noGrp="1"/>
          </p:cNvSpPr>
          <p:nvPr>
            <p:ph type="sldNum" sz="quarter" idx="5"/>
          </p:nvPr>
        </p:nvSpPr>
        <p:spPr/>
        <p:txBody>
          <a:bodyPr/>
          <a:lstStyle/>
          <a:p>
            <a:pPr>
              <a:defRPr/>
            </a:pPr>
            <a:fld id="{5B62D687-5EE3-45F8-BFC5-5B3EC16318B0}" type="slidenum">
              <a:rPr lang="en-US" smtClean="0"/>
              <a:pPr>
                <a:defRPr/>
              </a:pPr>
              <a:t>31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Image Placeholder 1"/>
          <p:cNvSpPr>
            <a:spLocks noGrp="1" noRot="1" noChangeAspect="1"/>
          </p:cNvSpPr>
          <p:nvPr>
            <p:ph type="sldImg"/>
          </p:nvPr>
        </p:nvSpPr>
        <p:spPr bwMode="auto">
          <a:noFill/>
          <a:ln>
            <a:solidFill>
              <a:srgbClr val="000000"/>
            </a:solidFill>
            <a:miter lim="800000"/>
            <a:headEnd/>
            <a:tailEnd/>
          </a:ln>
        </p:spPr>
      </p:sp>
      <p:sp>
        <p:nvSpPr>
          <p:cNvPr id="70658"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 name="Slide Number Placeholder 3"/>
          <p:cNvSpPr>
            <a:spLocks noGrp="1"/>
          </p:cNvSpPr>
          <p:nvPr>
            <p:ph type="sldNum" sz="quarter" idx="5"/>
          </p:nvPr>
        </p:nvSpPr>
        <p:spPr/>
        <p:txBody>
          <a:bodyPr/>
          <a:lstStyle/>
          <a:p>
            <a:pPr>
              <a:defRPr/>
            </a:pPr>
            <a:fld id="{C51740F4-B1BE-4F90-B33A-5647930D5F62}" type="slidenum">
              <a:rPr lang="en-US" smtClean="0"/>
              <a:pPr>
                <a:defRPr/>
              </a:pPr>
              <a:t>32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Slide Image Placeholder 1"/>
          <p:cNvSpPr>
            <a:spLocks noGrp="1" noRot="1" noChangeAspect="1"/>
          </p:cNvSpPr>
          <p:nvPr>
            <p:ph type="sldImg"/>
          </p:nvPr>
        </p:nvSpPr>
        <p:spPr bwMode="auto">
          <a:noFill/>
          <a:ln>
            <a:solidFill>
              <a:srgbClr val="000000"/>
            </a:solidFill>
            <a:miter lim="800000"/>
            <a:headEnd/>
            <a:tailEnd/>
          </a:ln>
        </p:spPr>
      </p:sp>
      <p:sp>
        <p:nvSpPr>
          <p:cNvPr id="74754"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 name="Slide Number Placeholder 3"/>
          <p:cNvSpPr>
            <a:spLocks noGrp="1"/>
          </p:cNvSpPr>
          <p:nvPr>
            <p:ph type="sldNum" sz="quarter" idx="5"/>
          </p:nvPr>
        </p:nvSpPr>
        <p:spPr/>
        <p:txBody>
          <a:bodyPr/>
          <a:lstStyle/>
          <a:p>
            <a:pPr>
              <a:defRPr/>
            </a:pPr>
            <a:fld id="{7BC52491-665A-4BF6-9731-4F67AF77ABD3}" type="slidenum">
              <a:rPr lang="en-US" smtClean="0"/>
              <a:pPr>
                <a:defRPr/>
              </a:pPr>
              <a:t>33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lide Image Placeholder 1"/>
          <p:cNvSpPr>
            <a:spLocks noGrp="1" noRot="1" noChangeAspect="1"/>
          </p:cNvSpPr>
          <p:nvPr>
            <p:ph type="sldImg"/>
          </p:nvPr>
        </p:nvSpPr>
        <p:spPr bwMode="auto">
          <a:noFill/>
          <a:ln>
            <a:solidFill>
              <a:srgbClr val="000000"/>
            </a:solidFill>
            <a:miter lim="800000"/>
            <a:headEnd/>
            <a:tailEnd/>
          </a:ln>
        </p:spPr>
      </p:sp>
      <p:sp>
        <p:nvSpPr>
          <p:cNvPr id="76802"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a:t>Slide shows Fig 7.5 - an example memory configuration after a number of placement and swapping-out operations. </a:t>
            </a:r>
          </a:p>
          <a:p>
            <a:endParaRPr lang="en-NZ"/>
          </a:p>
          <a:p>
            <a:pPr>
              <a:buFontTx/>
              <a:buChar char="•"/>
            </a:pPr>
            <a:r>
              <a:rPr lang="en-NZ"/>
              <a:t>The last block that was used was a 22-Mbyte block from which a 14-Mbyte partition was created. </a:t>
            </a:r>
          </a:p>
          <a:p>
            <a:pPr>
              <a:buFontTx/>
              <a:buChar char="•"/>
            </a:pPr>
            <a:r>
              <a:rPr lang="en-NZ"/>
              <a:t>Figure 7.5b shows the difference between the best, first, and next-fit placement algorithms in satisfying a 16-Mbyte allocation request.</a:t>
            </a:r>
          </a:p>
          <a:p>
            <a:pPr>
              <a:buFontTx/>
              <a:buChar char="•"/>
            </a:pPr>
            <a:r>
              <a:rPr lang="en-NZ" b="1"/>
              <a:t>Best-fit </a:t>
            </a:r>
            <a:r>
              <a:rPr lang="en-NZ"/>
              <a:t>will search the entire list of available blocks and make use of the 18-Mbyte block, leaving a 2-Mbyte fragment.</a:t>
            </a:r>
          </a:p>
          <a:p>
            <a:pPr>
              <a:buFontTx/>
              <a:buChar char="•"/>
            </a:pPr>
            <a:r>
              <a:rPr lang="en-NZ" b="1"/>
              <a:t>First-fit </a:t>
            </a:r>
            <a:r>
              <a:rPr lang="en-NZ"/>
              <a:t>results in a 6-Mbyte fragment, and </a:t>
            </a:r>
          </a:p>
          <a:p>
            <a:pPr>
              <a:buFontTx/>
              <a:buChar char="•"/>
            </a:pPr>
            <a:r>
              <a:rPr lang="en-NZ" b="1"/>
              <a:t>Next-fit </a:t>
            </a:r>
            <a:r>
              <a:rPr lang="en-NZ"/>
              <a:t>results in a 20-Mbyte fragment.</a:t>
            </a:r>
            <a:endParaRPr lang="en-US"/>
          </a:p>
        </p:txBody>
      </p:sp>
      <p:sp>
        <p:nvSpPr>
          <p:cNvPr id="4" name="Slide Number Placeholder 3"/>
          <p:cNvSpPr>
            <a:spLocks noGrp="1"/>
          </p:cNvSpPr>
          <p:nvPr>
            <p:ph type="sldNum" sz="quarter" idx="5"/>
          </p:nvPr>
        </p:nvSpPr>
        <p:spPr/>
        <p:txBody>
          <a:bodyPr/>
          <a:lstStyle/>
          <a:p>
            <a:pPr>
              <a:defRPr/>
            </a:pPr>
            <a:fld id="{5ADA440E-0307-4808-822F-1F56F7CF6479}" type="slidenum">
              <a:rPr lang="en-US" smtClean="0"/>
              <a:pPr>
                <a:defRPr/>
              </a:pPr>
              <a:t>34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Slide Image Placeholder 1"/>
          <p:cNvSpPr>
            <a:spLocks noGrp="1" noRot="1" noChangeAspect="1"/>
          </p:cNvSpPr>
          <p:nvPr>
            <p:ph type="sldImg"/>
          </p:nvPr>
        </p:nvSpPr>
        <p:spPr bwMode="auto">
          <a:noFill/>
          <a:ln>
            <a:solidFill>
              <a:srgbClr val="000000"/>
            </a:solidFill>
            <a:miter lim="800000"/>
            <a:headEnd/>
            <a:tailEnd/>
          </a:ln>
        </p:spPr>
      </p:sp>
      <p:sp>
        <p:nvSpPr>
          <p:cNvPr id="78850"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a:t>In a fixed partitioning scheme limits the number of active processes and may use space inefficiently if there is a poor match between available partition sizes and process sizes.</a:t>
            </a:r>
          </a:p>
          <a:p>
            <a:endParaRPr lang="en-NZ"/>
          </a:p>
          <a:p>
            <a:r>
              <a:rPr lang="en-NZ"/>
              <a:t>A dynamic partitioning scheme is more complex to maintain and includes the overhead of compaction.</a:t>
            </a:r>
          </a:p>
          <a:p>
            <a:endParaRPr lang="en-NZ"/>
          </a:p>
          <a:p>
            <a:r>
              <a:rPr lang="en-NZ"/>
              <a:t>An interesting compromise is the buddy system.</a:t>
            </a:r>
            <a:endParaRPr lang="en-US"/>
          </a:p>
        </p:txBody>
      </p:sp>
      <p:sp>
        <p:nvSpPr>
          <p:cNvPr id="4" name="Slide Number Placeholder 3"/>
          <p:cNvSpPr>
            <a:spLocks noGrp="1"/>
          </p:cNvSpPr>
          <p:nvPr>
            <p:ph type="sldNum" sz="quarter" idx="5"/>
          </p:nvPr>
        </p:nvSpPr>
        <p:spPr/>
        <p:txBody>
          <a:bodyPr/>
          <a:lstStyle/>
          <a:p>
            <a:pPr>
              <a:defRPr/>
            </a:pPr>
            <a:fld id="{787ECF66-CE1A-4E69-98BD-F8177FEBAFAB}" type="slidenum">
              <a:rPr lang="en-US" smtClean="0"/>
              <a:pPr>
                <a:defRPr/>
              </a:pPr>
              <a:t>37</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Image Placeholder 1"/>
          <p:cNvSpPr>
            <a:spLocks noGrp="1" noRot="1" noChangeAspect="1"/>
          </p:cNvSpPr>
          <p:nvPr>
            <p:ph type="sldImg"/>
          </p:nvPr>
        </p:nvSpPr>
        <p:spPr bwMode="auto">
          <a:noFill/>
          <a:ln>
            <a:solidFill>
              <a:srgbClr val="000000"/>
            </a:solidFill>
            <a:miter lim="800000"/>
            <a:headEnd/>
            <a:tailEnd/>
          </a:ln>
        </p:spPr>
      </p:sp>
      <p:sp>
        <p:nvSpPr>
          <p:cNvPr id="80898"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a:t>Figure 7.6 gives an example using a 1-Mbyte initial block.</a:t>
            </a:r>
          </a:p>
          <a:p>
            <a:endParaRPr lang="en-NZ"/>
          </a:p>
          <a:p>
            <a:r>
              <a:rPr lang="en-NZ"/>
              <a:t>The first request,A, is for 100 Kbytes, for which a 128K block is needed.</a:t>
            </a:r>
          </a:p>
          <a:p>
            <a:endParaRPr lang="en-NZ"/>
          </a:p>
          <a:p>
            <a:pPr>
              <a:buFontTx/>
              <a:buChar char="•"/>
            </a:pPr>
            <a:r>
              <a:rPr lang="en-NZ"/>
              <a:t>The initial block is divided into two 512K buddies.</a:t>
            </a:r>
          </a:p>
          <a:p>
            <a:pPr>
              <a:buFontTx/>
              <a:buChar char="•"/>
            </a:pPr>
            <a:r>
              <a:rPr lang="en-NZ"/>
              <a:t>The first of these is divided into two 256K buddies, </a:t>
            </a:r>
          </a:p>
          <a:p>
            <a:pPr>
              <a:buFontTx/>
              <a:buChar char="•"/>
            </a:pPr>
            <a:r>
              <a:rPr lang="en-NZ"/>
              <a:t>and the first of these is divided into two 128K buddies,</a:t>
            </a:r>
          </a:p>
          <a:p>
            <a:pPr>
              <a:buFontTx/>
              <a:buChar char="•"/>
            </a:pPr>
            <a:r>
              <a:rPr lang="en-NZ"/>
              <a:t> one of which is allocated to A.</a:t>
            </a:r>
          </a:p>
          <a:p>
            <a:pPr>
              <a:buFontTx/>
              <a:buChar char="•"/>
            </a:pPr>
            <a:r>
              <a:rPr lang="en-NZ"/>
              <a:t>The next request,B, requires a 256K block. Such a block is already available and is allocated. </a:t>
            </a:r>
          </a:p>
          <a:p>
            <a:pPr>
              <a:buFontTx/>
              <a:buChar char="•"/>
            </a:pPr>
            <a:r>
              <a:rPr lang="en-NZ"/>
              <a:t>The process continues with splitting and coalescing occurring as needed.</a:t>
            </a:r>
          </a:p>
          <a:p>
            <a:pPr>
              <a:buFontTx/>
              <a:buChar char="•"/>
            </a:pPr>
            <a:r>
              <a:rPr lang="en-NZ"/>
              <a:t>Note that when E is released,two 128K buddies are coalesced into a 256K block, which is immediately coalesced with its buddy</a:t>
            </a:r>
            <a:endParaRPr lang="en-US"/>
          </a:p>
        </p:txBody>
      </p:sp>
      <p:sp>
        <p:nvSpPr>
          <p:cNvPr id="4" name="Slide Number Placeholder 3"/>
          <p:cNvSpPr>
            <a:spLocks noGrp="1"/>
          </p:cNvSpPr>
          <p:nvPr>
            <p:ph type="sldNum" sz="quarter" idx="5"/>
          </p:nvPr>
        </p:nvSpPr>
        <p:spPr/>
        <p:txBody>
          <a:bodyPr/>
          <a:lstStyle/>
          <a:p>
            <a:pPr>
              <a:defRPr/>
            </a:pPr>
            <a:fld id="{7F6B46B9-21D5-491F-ACB5-FDA03EB72943}" type="slidenum">
              <a:rPr lang="en-US" smtClean="0"/>
              <a:pPr>
                <a:defRPr/>
              </a:pPr>
              <a:t>38</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Slide Image Placeholder 1"/>
          <p:cNvSpPr>
            <a:spLocks noGrp="1" noRot="1" noChangeAspect="1"/>
          </p:cNvSpPr>
          <p:nvPr>
            <p:ph type="sldImg"/>
          </p:nvPr>
        </p:nvSpPr>
        <p:spPr bwMode="auto">
          <a:noFill/>
          <a:ln>
            <a:solidFill>
              <a:srgbClr val="000000"/>
            </a:solidFill>
            <a:miter lim="800000"/>
            <a:headEnd/>
            <a:tailEnd/>
          </a:ln>
        </p:spPr>
      </p:sp>
      <p:sp>
        <p:nvSpPr>
          <p:cNvPr id="82946"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a:t>Figure 7.7 shows a binary tree representation of the buddy allocation immediately after the Release B request.</a:t>
            </a:r>
          </a:p>
          <a:p>
            <a:endParaRPr lang="en-NZ"/>
          </a:p>
          <a:p>
            <a:r>
              <a:rPr lang="en-NZ"/>
              <a:t>The leaf nodes represent the current partitioning the memory. </a:t>
            </a:r>
          </a:p>
          <a:p>
            <a:endParaRPr lang="en-NZ"/>
          </a:p>
          <a:p>
            <a:r>
              <a:rPr lang="en-NZ"/>
              <a:t>If two buddies are leaf nodes, </a:t>
            </a:r>
            <a:r>
              <a:rPr lang="en-NZ" b="1"/>
              <a:t>then at least one must be allocated;</a:t>
            </a:r>
          </a:p>
          <a:p>
            <a:pPr lvl="1"/>
            <a:r>
              <a:rPr lang="en-NZ"/>
              <a:t>otherwise they would be coalesced into a larger block.</a:t>
            </a:r>
          </a:p>
          <a:p>
            <a:endParaRPr lang="en-NZ"/>
          </a:p>
          <a:p>
            <a:pPr>
              <a:buFontTx/>
              <a:buChar char="•"/>
            </a:pPr>
            <a:r>
              <a:rPr lang="en-NZ"/>
              <a:t>The buddy system is a reasonable compromise to overcome the disadvantages of both the fixed and variable partitioning schemes, </a:t>
            </a:r>
          </a:p>
          <a:p>
            <a:pPr>
              <a:buFontTx/>
              <a:buChar char="•"/>
            </a:pPr>
            <a:r>
              <a:rPr lang="en-NZ"/>
              <a:t> But in contemporary operating systems, virtual memory based on paging and segmentation is superior. </a:t>
            </a:r>
          </a:p>
          <a:p>
            <a:pPr>
              <a:buFontTx/>
              <a:buChar char="•"/>
            </a:pPr>
            <a:r>
              <a:rPr lang="en-NZ"/>
              <a:t>However, the buddy system has found application in parallel systems as an efficient means of allocation and release for parallel programs. A modified form of the buddy system is used for UNIX kernel memory allocation (described in Chapter 8).</a:t>
            </a:r>
            <a:endParaRPr lang="en-US"/>
          </a:p>
        </p:txBody>
      </p:sp>
      <p:sp>
        <p:nvSpPr>
          <p:cNvPr id="4" name="Slide Number Placeholder 3"/>
          <p:cNvSpPr>
            <a:spLocks noGrp="1"/>
          </p:cNvSpPr>
          <p:nvPr>
            <p:ph type="sldNum" sz="quarter" idx="5"/>
          </p:nvPr>
        </p:nvSpPr>
        <p:spPr/>
        <p:txBody>
          <a:bodyPr/>
          <a:lstStyle/>
          <a:p>
            <a:pPr>
              <a:defRPr/>
            </a:pPr>
            <a:fld id="{353FFEDB-E7E0-416E-9820-E2282EC8E5D0}" type="slidenum">
              <a:rPr lang="en-US" smtClean="0"/>
              <a:pPr>
                <a:defRPr/>
              </a:pPr>
              <a:t>39</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p:cNvSpPr>
          <p:nvPr>
            <p:ph type="sldImg"/>
          </p:nvPr>
        </p:nvSpPr>
        <p:spPr bwMode="auto">
          <a:noFill/>
          <a:ln>
            <a:solidFill>
              <a:srgbClr val="000000"/>
            </a:solidFill>
            <a:miter lim="800000"/>
            <a:headEnd/>
            <a:tailEnd/>
          </a:ln>
        </p:spPr>
      </p:sp>
      <p:sp>
        <p:nvSpPr>
          <p:cNvPr id="84994"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 name="Slide Number Placeholder 3"/>
          <p:cNvSpPr>
            <a:spLocks noGrp="1"/>
          </p:cNvSpPr>
          <p:nvPr>
            <p:ph type="sldNum" sz="quarter" idx="5"/>
          </p:nvPr>
        </p:nvSpPr>
        <p:spPr/>
        <p:txBody>
          <a:bodyPr/>
          <a:lstStyle/>
          <a:p>
            <a:pPr>
              <a:defRPr/>
            </a:pPr>
            <a:fld id="{5154F435-5E69-4DBE-8C21-37BF82BC2732}" type="slidenum">
              <a:rPr lang="en-US" smtClean="0"/>
              <a:pPr>
                <a:defRPr/>
              </a:pPr>
              <a:t>40</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Slide Image Placeholder 1"/>
          <p:cNvSpPr>
            <a:spLocks noGrp="1" noRot="1" noChangeAspect="1"/>
          </p:cNvSpPr>
          <p:nvPr>
            <p:ph type="sldImg"/>
          </p:nvPr>
        </p:nvSpPr>
        <p:spPr bwMode="auto">
          <a:noFill/>
          <a:ln>
            <a:solidFill>
              <a:srgbClr val="000000"/>
            </a:solidFill>
            <a:miter lim="800000"/>
            <a:headEnd/>
            <a:tailEnd/>
          </a:ln>
        </p:spPr>
      </p:sp>
      <p:sp>
        <p:nvSpPr>
          <p:cNvPr id="87042"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A translation must be made from both Logical and Relative addresses to arrive at the Absolute address</a:t>
            </a:r>
          </a:p>
        </p:txBody>
      </p:sp>
      <p:sp>
        <p:nvSpPr>
          <p:cNvPr id="4" name="Slide Number Placeholder 3"/>
          <p:cNvSpPr>
            <a:spLocks noGrp="1"/>
          </p:cNvSpPr>
          <p:nvPr>
            <p:ph type="sldNum" sz="quarter" idx="5"/>
          </p:nvPr>
        </p:nvSpPr>
        <p:spPr/>
        <p:txBody>
          <a:bodyPr/>
          <a:lstStyle/>
          <a:p>
            <a:pPr>
              <a:defRPr/>
            </a:pPr>
            <a:fld id="{D043D0C3-52FE-4607-B6E7-1C7AFA30B7F3}" type="slidenum">
              <a:rPr lang="en-US" smtClean="0"/>
              <a:pPr>
                <a:defRPr/>
              </a:pPr>
              <a:t>41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r>
              <a:rPr lang="en-US">
                <a:latin typeface="Times New Roman" pitchFamily="18" charset="0"/>
              </a:rPr>
              <a:t>Binding is a term that refers to the semantics, or action, associated with a name, or symbol.</a:t>
            </a:r>
          </a:p>
        </p:txBody>
      </p:sp>
      <p:sp>
        <p:nvSpPr>
          <p:cNvPr id="54276" name="Slide Number Placeholder 3"/>
          <p:cNvSpPr>
            <a:spLocks noGrp="1"/>
          </p:cNvSpPr>
          <p:nvPr>
            <p:ph type="sldNum" sz="quarter" idx="5"/>
          </p:nvPr>
        </p:nvSpPr>
        <p:spPr>
          <a:noFill/>
        </p:spPr>
        <p:txBody>
          <a:bodyPr/>
          <a:lstStyle/>
          <a:p>
            <a:fld id="{2B233EBE-CC9D-4B6B-8E17-04B37D8EEF7E}" type="slidenum">
              <a:rPr lang="en-US" smtClean="0"/>
              <a:pPr/>
              <a:t>5</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Slide Image Placeholder 1"/>
          <p:cNvSpPr>
            <a:spLocks noGrp="1" noRot="1" noChangeAspect="1"/>
          </p:cNvSpPr>
          <p:nvPr>
            <p:ph type="sldImg"/>
          </p:nvPr>
        </p:nvSpPr>
        <p:spPr bwMode="auto">
          <a:noFill/>
          <a:ln>
            <a:solidFill>
              <a:srgbClr val="000000"/>
            </a:solidFill>
            <a:miter lim="800000"/>
            <a:headEnd/>
            <a:tailEnd/>
          </a:ln>
        </p:spPr>
      </p:sp>
      <p:sp>
        <p:nvSpPr>
          <p:cNvPr id="89090"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 name="Slide Number Placeholder 3"/>
          <p:cNvSpPr>
            <a:spLocks noGrp="1"/>
          </p:cNvSpPr>
          <p:nvPr>
            <p:ph type="sldNum" sz="quarter" idx="5"/>
          </p:nvPr>
        </p:nvSpPr>
        <p:spPr/>
        <p:txBody>
          <a:bodyPr/>
          <a:lstStyle/>
          <a:p>
            <a:pPr>
              <a:defRPr/>
            </a:pPr>
            <a:fld id="{E7A2BD09-0B8B-43AE-AC5C-2D8C66BEA9CC}" type="slidenum">
              <a:rPr lang="en-US" smtClean="0"/>
              <a:pPr>
                <a:defRPr/>
              </a:pPr>
              <a:t>42</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Slide Image Placeholder 1"/>
          <p:cNvSpPr>
            <a:spLocks noGrp="1" noRot="1" noChangeAspect="1"/>
          </p:cNvSpPr>
          <p:nvPr>
            <p:ph type="sldImg"/>
          </p:nvPr>
        </p:nvSpPr>
        <p:spPr bwMode="auto">
          <a:noFill/>
          <a:ln>
            <a:solidFill>
              <a:srgbClr val="000000"/>
            </a:solidFill>
            <a:miter lim="800000"/>
            <a:headEnd/>
            <a:tailEnd/>
          </a:ln>
        </p:spPr>
      </p:sp>
      <p:sp>
        <p:nvSpPr>
          <p:cNvPr id="91138"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 name="Slide Number Placeholder 3"/>
          <p:cNvSpPr>
            <a:spLocks noGrp="1"/>
          </p:cNvSpPr>
          <p:nvPr>
            <p:ph type="sldNum" sz="quarter" idx="5"/>
          </p:nvPr>
        </p:nvSpPr>
        <p:spPr/>
        <p:txBody>
          <a:bodyPr/>
          <a:lstStyle/>
          <a:p>
            <a:pPr>
              <a:defRPr/>
            </a:pPr>
            <a:fld id="{9D11F787-2949-438A-BC6A-2742F0604CD3}" type="slidenum">
              <a:rPr lang="en-US" smtClean="0"/>
              <a:pPr>
                <a:defRPr/>
              </a:pPr>
              <a:t>43</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Slide Image Placeholder 1"/>
          <p:cNvSpPr>
            <a:spLocks noGrp="1" noRot="1" noChangeAspect="1"/>
          </p:cNvSpPr>
          <p:nvPr>
            <p:ph type="sldImg"/>
          </p:nvPr>
        </p:nvSpPr>
        <p:spPr bwMode="auto">
          <a:noFill/>
          <a:ln>
            <a:solidFill>
              <a:srgbClr val="000000"/>
            </a:solidFill>
            <a:miter lim="800000"/>
            <a:headEnd/>
            <a:tailEnd/>
          </a:ln>
        </p:spPr>
      </p:sp>
      <p:sp>
        <p:nvSpPr>
          <p:cNvPr id="93186"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 name="Slide Number Placeholder 3"/>
          <p:cNvSpPr>
            <a:spLocks noGrp="1"/>
          </p:cNvSpPr>
          <p:nvPr>
            <p:ph type="sldNum" sz="quarter" idx="5"/>
          </p:nvPr>
        </p:nvSpPr>
        <p:spPr/>
        <p:txBody>
          <a:bodyPr/>
          <a:lstStyle/>
          <a:p>
            <a:pPr>
              <a:defRPr/>
            </a:pPr>
            <a:fld id="{703B6A31-E69D-47B0-A41A-6652DDA29CE4}" type="slidenum">
              <a:rPr lang="en-US" smtClean="0"/>
              <a:pPr>
                <a:defRPr/>
              </a:pPr>
              <a:t>44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r>
              <a:rPr lang="en-US">
                <a:latin typeface="Times New Roman" pitchFamily="18" charset="0"/>
              </a:rPr>
              <a:t>Say a application needs something computed by the CPU. That application says to the CPU, "I'm going to send you 500 pieces of data, so I need a space in the memory that is 500 pieces of data big." So the CPU takes a look at the memory. Initially there is room for 10,000 pieces of data, but because there are other processes already running the first 1 - 2,000 pieces are already taken up. The CPU says to himself from piece 2,000 to 2,500 is were all new data is going to go. </a:t>
            </a:r>
            <a:br>
              <a:rPr lang="en-US">
                <a:latin typeface="Times New Roman" pitchFamily="18" charset="0"/>
              </a:rPr>
            </a:br>
            <a:br>
              <a:rPr lang="en-US">
                <a:latin typeface="Times New Roman" pitchFamily="18" charset="0"/>
              </a:rPr>
            </a:br>
            <a:br>
              <a:rPr lang="en-US">
                <a:latin typeface="Times New Roman" pitchFamily="18" charset="0"/>
              </a:rPr>
            </a:br>
            <a:br>
              <a:rPr lang="en-US">
                <a:latin typeface="Times New Roman" pitchFamily="18" charset="0"/>
              </a:rPr>
            </a:br>
            <a:r>
              <a:rPr lang="en-US">
                <a:latin typeface="Times New Roman" pitchFamily="18" charset="0"/>
              </a:rPr>
              <a:t>The physical memory is the address from 2,000 to 2,500. </a:t>
            </a:r>
            <a:br>
              <a:rPr lang="en-US">
                <a:latin typeface="Times New Roman" pitchFamily="18" charset="0"/>
              </a:rPr>
            </a:br>
            <a:br>
              <a:rPr lang="en-US">
                <a:latin typeface="Times New Roman" pitchFamily="18" charset="0"/>
              </a:rPr>
            </a:br>
            <a:r>
              <a:rPr lang="en-US">
                <a:latin typeface="Times New Roman" pitchFamily="18" charset="0"/>
              </a:rPr>
              <a:t>Now the application doesn't realize that there are other processes that the CPU is taking care of. All it sees is the data 1- 500 pieces stored in the memory. This is logical memory. </a:t>
            </a:r>
            <a:br>
              <a:rPr lang="en-US">
                <a:latin typeface="Times New Roman" pitchFamily="18" charset="0"/>
              </a:rPr>
            </a:br>
            <a:br>
              <a:rPr lang="en-US">
                <a:latin typeface="Times New Roman" pitchFamily="18" charset="0"/>
              </a:rPr>
            </a:br>
            <a:br>
              <a:rPr lang="en-US">
                <a:latin typeface="Times New Roman" pitchFamily="18" charset="0"/>
              </a:rPr>
            </a:br>
            <a:r>
              <a:rPr lang="en-US">
                <a:latin typeface="Times New Roman" pitchFamily="18" charset="0"/>
              </a:rPr>
              <a:t>When the application wants to run a piece of data of the 1-500, its says to the CPU run the piece 130. In reality 130 is not even a space in the memory that the CPU has set out for the application. Because remember it was originally 2,000-2500 that was set aside for the application. Piece 130 according to the applications logical memory is in reality piece 2130 in the physical memory. So when the CPU is receiving instructions from the application it has to translate the logical memory in to the physical memory and then back into the logical when replying to the application.</a:t>
            </a:r>
            <a:br>
              <a:rPr lang="en-US">
                <a:latin typeface="Times New Roman" pitchFamily="18" charset="0"/>
              </a:rPr>
            </a:br>
            <a:endParaRPr lang="en-US">
              <a:latin typeface="Times New Roman" pitchFamily="18" charset="0"/>
            </a:endParaRPr>
          </a:p>
        </p:txBody>
      </p:sp>
      <p:sp>
        <p:nvSpPr>
          <p:cNvPr id="55300" name="Slide Number Placeholder 3"/>
          <p:cNvSpPr>
            <a:spLocks noGrp="1"/>
          </p:cNvSpPr>
          <p:nvPr>
            <p:ph type="sldNum" sz="quarter" idx="5"/>
          </p:nvPr>
        </p:nvSpPr>
        <p:spPr>
          <a:noFill/>
        </p:spPr>
        <p:txBody>
          <a:bodyPr/>
          <a:lstStyle/>
          <a:p>
            <a:fld id="{95BCA24A-DDCD-47B0-BE2A-3EFAEFD49DC6}" type="slidenum">
              <a:rPr lang="en-US" smtClean="0"/>
              <a:pPr/>
              <a:t>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p:cNvSpPr>
          <p:nvPr>
            <p:ph type="sldImg"/>
          </p:nvPr>
        </p:nvSpPr>
        <p:spPr bwMode="auto">
          <a:noFill/>
          <a:ln>
            <a:solidFill>
              <a:srgbClr val="000000"/>
            </a:solidFill>
            <a:miter lim="800000"/>
            <a:headEnd/>
            <a:tailEnd/>
          </a:ln>
        </p:spPr>
      </p:sp>
      <p:sp>
        <p:nvSpPr>
          <p:cNvPr id="35842"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a:t>The following slides expand on these topics.</a:t>
            </a:r>
          </a:p>
        </p:txBody>
      </p:sp>
      <p:sp>
        <p:nvSpPr>
          <p:cNvPr id="4" name="Slide Number Placeholder 3"/>
          <p:cNvSpPr>
            <a:spLocks noGrp="1"/>
          </p:cNvSpPr>
          <p:nvPr>
            <p:ph type="sldNum" sz="quarter" idx="5"/>
          </p:nvPr>
        </p:nvSpPr>
        <p:spPr/>
        <p:txBody>
          <a:bodyPr/>
          <a:lstStyle/>
          <a:p>
            <a:pPr>
              <a:defRPr/>
            </a:pPr>
            <a:fld id="{D3F905A6-8512-47F1-8290-046AA4896A63}" type="slidenum">
              <a:rPr lang="en-US" smtClean="0"/>
              <a:pPr>
                <a:defRPr/>
              </a:pPr>
              <a:t>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 name="Slide Number Placeholder 3"/>
          <p:cNvSpPr>
            <a:spLocks noGrp="1"/>
          </p:cNvSpPr>
          <p:nvPr>
            <p:ph type="sldNum" sz="quarter" idx="5"/>
          </p:nvPr>
        </p:nvSpPr>
        <p:spPr/>
        <p:txBody>
          <a:bodyPr/>
          <a:lstStyle/>
          <a:p>
            <a:pPr>
              <a:defRPr/>
            </a:pPr>
            <a:fld id="{52BFBF86-7B34-4D3E-9792-29161F0CC7C8}" type="slidenum">
              <a:rPr lang="en-US" smtClean="0"/>
              <a:pPr>
                <a:defRPr/>
              </a:pPr>
              <a:t>10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p:cNvSpPr>
          <p:nvPr>
            <p:ph type="sldImg"/>
          </p:nvPr>
        </p:nvSpPr>
        <p:spPr bwMode="auto">
          <a:noFill/>
          <a:ln>
            <a:solidFill>
              <a:srgbClr val="000000"/>
            </a:solidFill>
            <a:miter lim="800000"/>
            <a:headEnd/>
            <a:tailEnd/>
          </a:ln>
        </p:spPr>
      </p:sp>
      <p:sp>
        <p:nvSpPr>
          <p:cNvPr id="39938"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NZ"/>
          </a:p>
        </p:txBody>
      </p:sp>
      <p:sp>
        <p:nvSpPr>
          <p:cNvPr id="4" name="Slide Number Placeholder 3"/>
          <p:cNvSpPr>
            <a:spLocks noGrp="1"/>
          </p:cNvSpPr>
          <p:nvPr>
            <p:ph type="sldNum" sz="quarter" idx="5"/>
          </p:nvPr>
        </p:nvSpPr>
        <p:spPr/>
        <p:txBody>
          <a:bodyPr/>
          <a:lstStyle/>
          <a:p>
            <a:pPr>
              <a:defRPr/>
            </a:pPr>
            <a:fld id="{363D6D34-8A69-4FD8-AAA5-739E8F8680F9}" type="slidenum">
              <a:rPr lang="en-US" smtClean="0"/>
              <a:pPr>
                <a:defRPr/>
              </a:pPr>
              <a:t>11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bwMode="auto">
          <a:noFill/>
          <a:ln>
            <a:solidFill>
              <a:srgbClr val="000000"/>
            </a:solidFill>
            <a:miter lim="800000"/>
            <a:headEnd/>
            <a:tailEnd/>
          </a:ln>
        </p:spPr>
      </p:sp>
      <p:sp>
        <p:nvSpPr>
          <p:cNvPr id="41986"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a:t>This figure depicts a process image. Talk the students through this diagram</a:t>
            </a:r>
          </a:p>
          <a:p>
            <a:endParaRPr lang="en-NZ"/>
          </a:p>
          <a:p>
            <a:r>
              <a:rPr lang="en-NZ"/>
              <a:t>Assume that the process image occupies a contiguous region of main memory. </a:t>
            </a:r>
          </a:p>
          <a:p>
            <a:endParaRPr lang="en-NZ"/>
          </a:p>
          <a:p>
            <a:r>
              <a:rPr lang="en-NZ"/>
              <a:t>The OS needs to know the location of:</a:t>
            </a:r>
          </a:p>
          <a:p>
            <a:pPr lvl="1">
              <a:buFontTx/>
              <a:buChar char="•"/>
            </a:pPr>
            <a:r>
              <a:rPr lang="en-NZ"/>
              <a:t>  process control information </a:t>
            </a:r>
          </a:p>
          <a:p>
            <a:pPr lvl="1">
              <a:buFontTx/>
              <a:buChar char="•"/>
            </a:pPr>
            <a:r>
              <a:rPr lang="en-NZ"/>
              <a:t>  the execution stack, </a:t>
            </a:r>
          </a:p>
          <a:p>
            <a:pPr lvl="1">
              <a:buFontTx/>
              <a:buChar char="•"/>
            </a:pPr>
            <a:r>
              <a:rPr lang="en-NZ"/>
              <a:t>  the entry point to begin execution of the program for this process. </a:t>
            </a:r>
          </a:p>
          <a:p>
            <a:endParaRPr lang="en-NZ"/>
          </a:p>
          <a:p>
            <a:r>
              <a:rPr lang="en-NZ"/>
              <a:t>Because the operating system knows this information because it is managing memory and is responsible for bringing this process into main memory. However, the processor must deal with memory references within the program. Branch instructions contain an address to reference the instruction to be executed next. Data reference instructions contain the address of the byte or word of data referenced. Somehow, the processor hardware and operating system software must be able to translate the memory references found in the code of the program into actual physical memory addresses, reflecting the current location of the program in main memory.</a:t>
            </a:r>
            <a:endParaRPr lang="en-US"/>
          </a:p>
        </p:txBody>
      </p:sp>
      <p:sp>
        <p:nvSpPr>
          <p:cNvPr id="4" name="Slide Number Placeholder 3"/>
          <p:cNvSpPr>
            <a:spLocks noGrp="1"/>
          </p:cNvSpPr>
          <p:nvPr>
            <p:ph type="sldNum" sz="quarter" idx="5"/>
          </p:nvPr>
        </p:nvSpPr>
        <p:spPr/>
        <p:txBody>
          <a:bodyPr/>
          <a:lstStyle/>
          <a:p>
            <a:pPr>
              <a:defRPr/>
            </a:pPr>
            <a:fld id="{A7896086-F1B7-4C73-9744-8A0A7C0E72EE}" type="slidenum">
              <a:rPr lang="en-US" smtClean="0"/>
              <a:pPr>
                <a:defRPr/>
              </a:pPr>
              <a:t>12</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bwMode="auto">
          <a:noFill/>
          <a:ln>
            <a:solidFill>
              <a:srgbClr val="000000"/>
            </a:solidFill>
            <a:miter lim="800000"/>
            <a:headEnd/>
            <a:tailEnd/>
          </a:ln>
        </p:spPr>
      </p:sp>
      <p:sp>
        <p:nvSpPr>
          <p:cNvPr id="44034"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dirty="0"/>
              <a:t>Normally, a user process cannot access any portion of the operating system, neither program nor data. </a:t>
            </a:r>
          </a:p>
          <a:p>
            <a:endParaRPr lang="en-NZ" dirty="0"/>
          </a:p>
          <a:p>
            <a:r>
              <a:rPr lang="en-NZ" dirty="0"/>
              <a:t>Usually a program in one process cannot branch to an instruction in another process or access the data area of another process.  The processor must be able to abort such instructions at the point of execution.</a:t>
            </a:r>
          </a:p>
          <a:p>
            <a:endParaRPr lang="en-NZ" dirty="0"/>
          </a:p>
          <a:p>
            <a:r>
              <a:rPr lang="en-NZ" dirty="0"/>
              <a:t>Note that the memory protection requirement must be satisfied by the processor (hardware) rather than the operating system (software) because the OS cannot anticipate all of the memory references that a program will make.  It is only possible to assess the permissibility of a memory reference at the time of execution.</a:t>
            </a:r>
          </a:p>
          <a:p>
            <a:endParaRPr lang="en-US" dirty="0"/>
          </a:p>
          <a:p>
            <a:r>
              <a:rPr lang="en-US" dirty="0"/>
              <a:t>Consider asking the students “why” to point 1 &amp; 2.</a:t>
            </a:r>
          </a:p>
          <a:p>
            <a:endParaRPr lang="en-US" dirty="0"/>
          </a:p>
          <a:p>
            <a:r>
              <a:rPr lang="en-US" dirty="0"/>
              <a:t>Why is it a Bad Thing for one process to be able to read, or even write, to memory occupied by a different process?</a:t>
            </a:r>
          </a:p>
          <a:p>
            <a:endParaRPr lang="en-US" dirty="0"/>
          </a:p>
          <a:p>
            <a:r>
              <a:rPr lang="en-US" dirty="0"/>
              <a:t>Why is it impossible to check absolute addresses at compile time (hint: see relocation)</a:t>
            </a:r>
          </a:p>
        </p:txBody>
      </p:sp>
      <p:sp>
        <p:nvSpPr>
          <p:cNvPr id="4" name="Slide Number Placeholder 3"/>
          <p:cNvSpPr>
            <a:spLocks noGrp="1"/>
          </p:cNvSpPr>
          <p:nvPr>
            <p:ph type="sldNum" sz="quarter" idx="5"/>
          </p:nvPr>
        </p:nvSpPr>
        <p:spPr/>
        <p:txBody>
          <a:bodyPr/>
          <a:lstStyle/>
          <a:p>
            <a:pPr>
              <a:defRPr/>
            </a:pPr>
            <a:fld id="{70BDDE75-F07B-4008-8EE2-53F52C9CC48F}" type="slidenum">
              <a:rPr lang="en-US" smtClean="0"/>
              <a:pPr>
                <a:defRPr/>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4.png"/><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0">
          <a:gsLst>
            <a:gs pos="0">
              <a:srgbClr val="F8F8F8"/>
            </a:gs>
            <a:gs pos="100000">
              <a:srgbClr val="99CCFF"/>
            </a:gs>
          </a:gsLst>
          <a:lin ang="5400000" scaled="1"/>
        </a:gradFill>
        <a:effectLst/>
      </p:bgPr>
    </p:bg>
    <p:spTree>
      <p:nvGrpSpPr>
        <p:cNvPr id="1" name=""/>
        <p:cNvGrpSpPr/>
        <p:nvPr/>
      </p:nvGrpSpPr>
      <p:grpSpPr>
        <a:xfrm>
          <a:off x="0" y="0"/>
          <a:ext cx="0" cy="0"/>
          <a:chOff x="0" y="0"/>
          <a:chExt cx="0" cy="0"/>
        </a:xfrm>
      </p:grpSpPr>
      <p:graphicFrame>
        <p:nvGraphicFramePr>
          <p:cNvPr id="4" name="Rectangle 6"/>
          <p:cNvGraphicFramePr>
            <a:graphicFrameLocks/>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67608" name="Clip" r:id="rId3" imgW="0" imgH="0" progId="MS_ClipArt_Gallery.2">
                  <p:embed/>
                </p:oleObj>
              </mc:Choice>
              <mc:Fallback>
                <p:oleObj name="Clip" r:id="rId3" imgW="0" imgH="0" progId="MS_ClipArt_Gallery.2">
                  <p:embed/>
                  <p:pic>
                    <p:nvPicPr>
                      <p:cNvPr id="0" name="Rectangle 6"/>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1397000"/>
                        <a:ext cx="6096000" cy="406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5" name="Picture 7" descr="Slide_iconblue_pc"/>
          <p:cNvPicPr>
            <a:picLocks noChangeAspect="1" noChangeArrowheads="1"/>
          </p:cNvPicPr>
          <p:nvPr/>
        </p:nvPicPr>
        <p:blipFill>
          <a:blip r:embed="rId4" cstate="print"/>
          <a:srcRect/>
          <a:stretch>
            <a:fillRect/>
          </a:stretch>
        </p:blipFill>
        <p:spPr bwMode="auto">
          <a:xfrm>
            <a:off x="3179763" y="4829175"/>
            <a:ext cx="2349500" cy="1419225"/>
          </a:xfrm>
          <a:prstGeom prst="rect">
            <a:avLst/>
          </a:prstGeom>
          <a:noFill/>
          <a:ln w="38100" cmpd="dbl">
            <a:solidFill>
              <a:schemeClr val="tx2"/>
            </a:solidFill>
            <a:miter lim="800000"/>
            <a:headEnd/>
            <a:tailEnd/>
          </a:ln>
        </p:spPr>
      </p:pic>
      <p:pic>
        <p:nvPicPr>
          <p:cNvPr id="6" name="Picture 8" descr="BD21332_"/>
          <p:cNvPicPr>
            <a:picLocks noChangeAspect="1" noChangeArrowheads="1"/>
          </p:cNvPicPr>
          <p:nvPr/>
        </p:nvPicPr>
        <p:blipFill>
          <a:blip r:embed="rId5" cstate="print"/>
          <a:srcRect/>
          <a:stretch>
            <a:fillRect/>
          </a:stretch>
        </p:blipFill>
        <p:spPr bwMode="auto">
          <a:xfrm>
            <a:off x="1539875" y="3603625"/>
            <a:ext cx="6035675" cy="342900"/>
          </a:xfrm>
          <a:prstGeom prst="rect">
            <a:avLst/>
          </a:prstGeom>
          <a:noFill/>
          <a:ln w="9525">
            <a:noFill/>
            <a:miter lim="800000"/>
            <a:headEnd/>
            <a:tailEnd/>
          </a:ln>
        </p:spPr>
      </p:pic>
      <p:sp>
        <p:nvSpPr>
          <p:cNvPr id="191490" name="Rectangle 2"/>
          <p:cNvSpPr>
            <a:spLocks noGrp="1" noChangeArrowheads="1"/>
          </p:cNvSpPr>
          <p:nvPr>
            <p:ph type="ctrTitle"/>
          </p:nvPr>
        </p:nvSpPr>
        <p:spPr>
          <a:xfrm>
            <a:off x="685800" y="2286000"/>
            <a:ext cx="7772400" cy="1143000"/>
          </a:xfrm>
        </p:spPr>
        <p:txBody>
          <a:bodyPr/>
          <a:lstStyle>
            <a:lvl1pPr>
              <a:defRPr/>
            </a:lvl1pPr>
          </a:lstStyle>
          <a:p>
            <a:r>
              <a:rPr lang="en-US"/>
              <a:t>Click to edit Master title style</a:t>
            </a:r>
          </a:p>
        </p:txBody>
      </p:sp>
      <p:sp>
        <p:nvSpPr>
          <p:cNvPr id="191491" name="Rectangle 3"/>
          <p:cNvSpPr>
            <a:spLocks noGrp="1" noChangeArrowheads="1"/>
          </p:cNvSpPr>
          <p:nvPr>
            <p:ph type="subTitle" idx="1"/>
          </p:nvPr>
        </p:nvSpPr>
        <p:spPr>
          <a:xfrm>
            <a:off x="1371600" y="3886200"/>
            <a:ext cx="6400800" cy="1752600"/>
          </a:xfrm>
        </p:spPr>
        <p:txBody>
          <a:bodyPr/>
          <a:lstStyle>
            <a:lvl1pPr marL="0" indent="0" algn="ctr">
              <a:buFont typeface="Monotype Sorts" pitchFamily="2" charset="2"/>
              <a:buNone/>
              <a:defRPr/>
            </a:lvl1pPr>
          </a:lstStyle>
          <a:p>
            <a:r>
              <a:rPr lang="en-US"/>
              <a:t>Click to edit Master subtitle style</a:t>
            </a:r>
          </a:p>
        </p:txBody>
      </p:sp>
      <p:sp>
        <p:nvSpPr>
          <p:cNvPr id="7" name="Rectangle 4"/>
          <p:cNvSpPr>
            <a:spLocks noGrp="1" noChangeArrowheads="1"/>
          </p:cNvSpPr>
          <p:nvPr>
            <p:ph type="dt" sz="half" idx="10"/>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spcBef>
                <a:spcPct val="50000"/>
              </a:spcBef>
              <a:defRPr sz="1400">
                <a:solidFill>
                  <a:srgbClr val="578963"/>
                </a:solidFill>
                <a:latin typeface="Times New Roman" charset="0"/>
              </a:defRPr>
            </a:lvl1pPr>
          </a:lstStyle>
          <a:p>
            <a:pPr>
              <a:defRPr/>
            </a:pPr>
            <a:endParaRPr lang="en-US"/>
          </a:p>
        </p:txBody>
      </p:sp>
      <p:sp>
        <p:nvSpPr>
          <p:cNvPr id="8" name="Rectangle 5"/>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sz="1400">
                <a:solidFill>
                  <a:srgbClr val="578963"/>
                </a:solidFill>
                <a:latin typeface="Times New Roman" charset="0"/>
              </a:defRPr>
            </a:lvl1pPr>
          </a:lstStyle>
          <a:p>
            <a:pPr>
              <a:defRPr/>
            </a:pP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228600"/>
            <a:ext cx="2019300" cy="5537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28600"/>
            <a:ext cx="5905500" cy="5537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1219200" y="533400"/>
            <a:ext cx="7772400" cy="609600"/>
          </a:xfrm>
        </p:spPr>
        <p:txBody>
          <a:bodyPr/>
          <a:lstStyle/>
          <a:p>
            <a:r>
              <a:rPr lang="en-US"/>
              <a:t>Click to edit Master title style</a:t>
            </a:r>
          </a:p>
        </p:txBody>
      </p:sp>
      <p:sp>
        <p:nvSpPr>
          <p:cNvPr id="3" name="Content Placeholder 2"/>
          <p:cNvSpPr>
            <a:spLocks noGrp="1"/>
          </p:cNvSpPr>
          <p:nvPr>
            <p:ph sz="half" idx="1"/>
          </p:nvPr>
        </p:nvSpPr>
        <p:spPr>
          <a:xfrm>
            <a:off x="838200" y="1447800"/>
            <a:ext cx="398145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972050" y="1447800"/>
            <a:ext cx="3983038"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a:xfrm>
            <a:off x="2590800" y="6553200"/>
            <a:ext cx="5410200" cy="247650"/>
          </a:xfrm>
          <a:prstGeom prst="rect">
            <a:avLst/>
          </a:prstGeom>
        </p:spPr>
        <p:txBody>
          <a:bodyPr/>
          <a:lstStyle>
            <a:lvl1pPr>
              <a:defRPr/>
            </a:lvl1pPr>
          </a:lstStyle>
          <a:p>
            <a:r>
              <a:rPr lang="en-US"/>
              <a:t>Chapter 4</a:t>
            </a:r>
          </a:p>
        </p:txBody>
      </p:sp>
      <p:sp>
        <p:nvSpPr>
          <p:cNvPr id="6" name="Slide Number Placeholder 5"/>
          <p:cNvSpPr>
            <a:spLocks noGrp="1"/>
          </p:cNvSpPr>
          <p:nvPr>
            <p:ph type="sldNum" sz="quarter" idx="11"/>
          </p:nvPr>
        </p:nvSpPr>
        <p:spPr>
          <a:xfrm>
            <a:off x="8153400" y="6553200"/>
            <a:ext cx="381000" cy="247650"/>
          </a:xfrm>
          <a:prstGeom prst="rect">
            <a:avLst/>
          </a:prstGeom>
        </p:spPr>
        <p:txBody>
          <a:bodyPr/>
          <a:lstStyle>
            <a:lvl1pPr>
              <a:defRPr/>
            </a:lvl1pPr>
          </a:lstStyle>
          <a:p>
            <a:fld id="{ABC307F7-B678-4705-9C95-6A694EE62513}" type="slidenum">
              <a:rPr lang="en-US"/>
              <a:pPr/>
              <a:t>‹#›</a:t>
            </a:fld>
            <a:endParaRPr lang="en-US"/>
          </a:p>
        </p:txBody>
      </p:sp>
      <p:sp>
        <p:nvSpPr>
          <p:cNvPr id="7" name="Date Placeholder 6"/>
          <p:cNvSpPr>
            <a:spLocks noGrp="1"/>
          </p:cNvSpPr>
          <p:nvPr>
            <p:ph type="dt" sz="half" idx="12"/>
          </p:nvPr>
        </p:nvSpPr>
        <p:spPr>
          <a:xfrm>
            <a:off x="838200" y="6553200"/>
            <a:ext cx="1676400" cy="247650"/>
          </a:xfrm>
          <a:prstGeom prst="rect">
            <a:avLst/>
          </a:prstGeom>
        </p:spPr>
        <p:txBody>
          <a:bodyPr/>
          <a:lstStyle>
            <a:lvl1pPr>
              <a:defRPr/>
            </a:lvl1pPr>
          </a:lstStyle>
          <a:p>
            <a:r>
              <a:rPr lang="en-US"/>
              <a:t>CS 1550, cs.pitt.edu (originaly modified by Ethan L. Miller and Scott A. Brandt)</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27088" y="1282700"/>
            <a:ext cx="3598862" cy="4483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8350" y="1282700"/>
            <a:ext cx="3600450" cy="4483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8F8F8"/>
            </a:gs>
            <a:gs pos="100000">
              <a:srgbClr val="CCECFF"/>
            </a:gs>
          </a:gsLst>
          <a:lin ang="5400000" scaled="1"/>
        </a:gra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body" idx="1"/>
          </p:nvPr>
        </p:nvSpPr>
        <p:spPr bwMode="auto">
          <a:xfrm>
            <a:off x="827088" y="1282700"/>
            <a:ext cx="7351712" cy="4483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0467" name="Text Box 3"/>
          <p:cNvSpPr txBox="1">
            <a:spLocks noChangeArrowheads="1"/>
          </p:cNvSpPr>
          <p:nvPr/>
        </p:nvSpPr>
        <p:spPr bwMode="auto">
          <a:xfrm>
            <a:off x="4267200" y="6613525"/>
            <a:ext cx="444500" cy="244475"/>
          </a:xfrm>
          <a:prstGeom prst="rect">
            <a:avLst/>
          </a:prstGeom>
          <a:noFill/>
          <a:ln w="9525">
            <a:noFill/>
            <a:miter lim="800000"/>
            <a:headEnd/>
            <a:tailEnd/>
          </a:ln>
          <a:effectLst/>
        </p:spPr>
        <p:txBody>
          <a:bodyPr wrap="none">
            <a:spAutoFit/>
          </a:bodyPr>
          <a:lstStyle/>
          <a:p>
            <a:pPr algn="ctr">
              <a:spcBef>
                <a:spcPct val="50000"/>
              </a:spcBef>
              <a:defRPr/>
            </a:pPr>
            <a:r>
              <a:rPr lang="en-US" sz="1000" b="1">
                <a:solidFill>
                  <a:srgbClr val="993300"/>
                </a:solidFill>
              </a:rPr>
              <a:t>8.</a:t>
            </a:r>
            <a:fld id="{3F0D97C6-EEA0-4B30-93CA-112D0C01A447}" type="slidenum">
              <a:rPr lang="en-US" sz="1000" b="1">
                <a:solidFill>
                  <a:srgbClr val="993300"/>
                </a:solidFill>
              </a:rPr>
              <a:pPr algn="ctr">
                <a:spcBef>
                  <a:spcPct val="50000"/>
                </a:spcBef>
                <a:defRPr/>
              </a:pPr>
              <a:t>‹#›</a:t>
            </a:fld>
            <a:endParaRPr lang="en-US" sz="1000" b="1">
              <a:solidFill>
                <a:srgbClr val="993300"/>
              </a:solidFill>
            </a:endParaRPr>
          </a:p>
        </p:txBody>
      </p:sp>
      <p:sp>
        <p:nvSpPr>
          <p:cNvPr id="190468" name="Rectangle 4"/>
          <p:cNvSpPr>
            <a:spLocks noGrp="1" noChangeArrowheads="1"/>
          </p:cNvSpPr>
          <p:nvPr>
            <p:ph type="title"/>
          </p:nvPr>
        </p:nvSpPr>
        <p:spPr bwMode="auto">
          <a:xfrm>
            <a:off x="685800" y="228600"/>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90469" name="Freeform 5"/>
          <p:cNvSpPr>
            <a:spLocks/>
          </p:cNvSpPr>
          <p:nvPr/>
        </p:nvSpPr>
        <p:spPr bwMode="auto">
          <a:xfrm rot="8361210" flipV="1">
            <a:off x="1609725" y="4962525"/>
            <a:ext cx="9525" cy="1588"/>
          </a:xfrm>
          <a:custGeom>
            <a:avLst/>
            <a:gdLst/>
            <a:ahLst/>
            <a:cxnLst>
              <a:cxn ang="0">
                <a:pos x="20" y="4"/>
              </a:cxn>
              <a:cxn ang="0">
                <a:pos x="0" y="0"/>
              </a:cxn>
              <a:cxn ang="0">
                <a:pos x="16" y="0"/>
              </a:cxn>
              <a:cxn ang="0">
                <a:pos x="20" y="4"/>
              </a:cxn>
            </a:cxnLst>
            <a:rect l="0" t="0" r="r" b="b"/>
            <a:pathLst>
              <a:path w="20" h="4">
                <a:moveTo>
                  <a:pt x="20" y="4"/>
                </a:moveTo>
                <a:lnTo>
                  <a:pt x="0" y="0"/>
                </a:lnTo>
                <a:lnTo>
                  <a:pt x="16" y="0"/>
                </a:lnTo>
                <a:lnTo>
                  <a:pt x="20" y="4"/>
                </a:lnTo>
                <a:close/>
              </a:path>
            </a:pathLst>
          </a:custGeom>
          <a:solidFill>
            <a:srgbClr val="000000"/>
          </a:solidFill>
          <a:ln w="9525">
            <a:noFill/>
            <a:round/>
            <a:headEnd/>
            <a:tailEnd/>
          </a:ln>
        </p:spPr>
        <p:txBody>
          <a:bodyPr/>
          <a:lstStyle/>
          <a:p>
            <a:pPr>
              <a:defRPr/>
            </a:pPr>
            <a:endParaRPr lang="en-US"/>
          </a:p>
        </p:txBody>
      </p:sp>
      <p:sp>
        <p:nvSpPr>
          <p:cNvPr id="190470" name="Freeform 6"/>
          <p:cNvSpPr>
            <a:spLocks/>
          </p:cNvSpPr>
          <p:nvPr/>
        </p:nvSpPr>
        <p:spPr bwMode="auto">
          <a:xfrm rot="10665470" flipV="1">
            <a:off x="1189038" y="4205288"/>
            <a:ext cx="4762" cy="1587"/>
          </a:xfrm>
          <a:custGeom>
            <a:avLst/>
            <a:gdLst/>
            <a:ahLst/>
            <a:cxnLst>
              <a:cxn ang="0">
                <a:pos x="12" y="4"/>
              </a:cxn>
              <a:cxn ang="0">
                <a:pos x="0" y="0"/>
              </a:cxn>
              <a:cxn ang="0">
                <a:pos x="12" y="0"/>
              </a:cxn>
              <a:cxn ang="0">
                <a:pos x="12" y="4"/>
              </a:cxn>
            </a:cxnLst>
            <a:rect l="0" t="0" r="r" b="b"/>
            <a:pathLst>
              <a:path w="12" h="4">
                <a:moveTo>
                  <a:pt x="12" y="4"/>
                </a:moveTo>
                <a:lnTo>
                  <a:pt x="0" y="0"/>
                </a:lnTo>
                <a:lnTo>
                  <a:pt x="12" y="0"/>
                </a:lnTo>
                <a:lnTo>
                  <a:pt x="12" y="4"/>
                </a:lnTo>
                <a:close/>
              </a:path>
            </a:pathLst>
          </a:custGeom>
          <a:solidFill>
            <a:srgbClr val="000000"/>
          </a:solidFill>
          <a:ln w="9525">
            <a:noFill/>
            <a:round/>
            <a:headEnd/>
            <a:tailEnd/>
          </a:ln>
        </p:spPr>
        <p:txBody>
          <a:bodyPr/>
          <a:lstStyle/>
          <a:p>
            <a:pPr>
              <a:defRPr/>
            </a:pPr>
            <a:endParaRPr lang="en-US"/>
          </a:p>
        </p:txBody>
      </p:sp>
      <p:sp>
        <p:nvSpPr>
          <p:cNvPr id="190471" name="Freeform 7"/>
          <p:cNvSpPr>
            <a:spLocks/>
          </p:cNvSpPr>
          <p:nvPr/>
        </p:nvSpPr>
        <p:spPr bwMode="auto">
          <a:xfrm>
            <a:off x="5164138" y="4206875"/>
            <a:ext cx="7937" cy="9525"/>
          </a:xfrm>
          <a:custGeom>
            <a:avLst/>
            <a:gdLst/>
            <a:ahLst/>
            <a:cxnLst>
              <a:cxn ang="0">
                <a:pos x="7" y="12"/>
              </a:cxn>
              <a:cxn ang="0">
                <a:pos x="0" y="10"/>
              </a:cxn>
              <a:cxn ang="0">
                <a:pos x="12" y="0"/>
              </a:cxn>
              <a:cxn ang="0">
                <a:pos x="7" y="12"/>
              </a:cxn>
            </a:cxnLst>
            <a:rect l="0" t="0" r="r" b="b"/>
            <a:pathLst>
              <a:path w="12" h="12">
                <a:moveTo>
                  <a:pt x="7" y="12"/>
                </a:moveTo>
                <a:lnTo>
                  <a:pt x="0" y="10"/>
                </a:lnTo>
                <a:lnTo>
                  <a:pt x="12" y="0"/>
                </a:lnTo>
                <a:lnTo>
                  <a:pt x="7" y="12"/>
                </a:lnTo>
                <a:close/>
              </a:path>
            </a:pathLst>
          </a:custGeom>
          <a:solidFill>
            <a:srgbClr val="000000"/>
          </a:solidFill>
          <a:ln w="9525">
            <a:noFill/>
            <a:round/>
            <a:headEnd/>
            <a:tailEnd/>
          </a:ln>
        </p:spPr>
        <p:txBody>
          <a:bodyPr/>
          <a:lstStyle/>
          <a:p>
            <a:pPr>
              <a:defRPr/>
            </a:pPr>
            <a:endParaRPr lang="en-US"/>
          </a:p>
        </p:txBody>
      </p:sp>
      <p:sp>
        <p:nvSpPr>
          <p:cNvPr id="190472" name="Text Box 8"/>
          <p:cNvSpPr txBox="1">
            <a:spLocks noChangeArrowheads="1"/>
          </p:cNvSpPr>
          <p:nvPr/>
        </p:nvSpPr>
        <p:spPr bwMode="auto">
          <a:xfrm>
            <a:off x="6489700" y="6588125"/>
            <a:ext cx="2713038" cy="244475"/>
          </a:xfrm>
          <a:prstGeom prst="rect">
            <a:avLst/>
          </a:prstGeom>
          <a:noFill/>
          <a:ln w="9525">
            <a:noFill/>
            <a:miter lim="800000"/>
            <a:headEnd/>
            <a:tailEnd/>
          </a:ln>
          <a:effectLst/>
        </p:spPr>
        <p:txBody>
          <a:bodyPr>
            <a:spAutoFit/>
          </a:bodyPr>
          <a:lstStyle/>
          <a:p>
            <a:pPr algn="ctr">
              <a:spcBef>
                <a:spcPct val="50000"/>
              </a:spcBef>
              <a:defRPr/>
            </a:pPr>
            <a:r>
              <a:rPr lang="en-US" sz="1000" b="1">
                <a:solidFill>
                  <a:srgbClr val="993300"/>
                </a:solidFill>
              </a:rPr>
              <a:t>Silberschatz, Galvin and Gagne ©2005</a:t>
            </a:r>
          </a:p>
        </p:txBody>
      </p:sp>
      <p:sp>
        <p:nvSpPr>
          <p:cNvPr id="190473" name="Text Box 9"/>
          <p:cNvSpPr txBox="1">
            <a:spLocks noChangeArrowheads="1"/>
          </p:cNvSpPr>
          <p:nvPr/>
        </p:nvSpPr>
        <p:spPr bwMode="auto">
          <a:xfrm>
            <a:off x="0" y="6613525"/>
            <a:ext cx="1876425" cy="244475"/>
          </a:xfrm>
          <a:prstGeom prst="rect">
            <a:avLst/>
          </a:prstGeom>
          <a:noFill/>
          <a:ln w="9525">
            <a:noFill/>
            <a:miter lim="800000"/>
            <a:headEnd/>
            <a:tailEnd/>
          </a:ln>
          <a:effectLst/>
        </p:spPr>
        <p:txBody>
          <a:bodyPr wrap="none">
            <a:spAutoFit/>
          </a:bodyPr>
          <a:lstStyle/>
          <a:p>
            <a:pPr>
              <a:spcBef>
                <a:spcPct val="50000"/>
              </a:spcBef>
              <a:defRPr/>
            </a:pPr>
            <a:r>
              <a:rPr lang="en-US" sz="1000" b="1">
                <a:solidFill>
                  <a:srgbClr val="993300"/>
                </a:solidFill>
              </a:rPr>
              <a:t>Operating System Concepts</a:t>
            </a:r>
          </a:p>
        </p:txBody>
      </p:sp>
      <p:sp>
        <p:nvSpPr>
          <p:cNvPr id="190474" name="Freeform 10"/>
          <p:cNvSpPr>
            <a:spLocks/>
          </p:cNvSpPr>
          <p:nvPr/>
        </p:nvSpPr>
        <p:spPr bwMode="auto">
          <a:xfrm>
            <a:off x="-1658938" y="1109663"/>
            <a:ext cx="4763" cy="1587"/>
          </a:xfrm>
          <a:custGeom>
            <a:avLst/>
            <a:gdLst/>
            <a:ahLst/>
            <a:cxnLst>
              <a:cxn ang="0">
                <a:pos x="13" y="0"/>
              </a:cxn>
              <a:cxn ang="0">
                <a:pos x="0" y="0"/>
              </a:cxn>
              <a:cxn ang="0">
                <a:pos x="7" y="0"/>
              </a:cxn>
              <a:cxn ang="0">
                <a:pos x="13" y="0"/>
              </a:cxn>
            </a:cxnLst>
            <a:rect l="0" t="0" r="r" b="b"/>
            <a:pathLst>
              <a:path w="13">
                <a:moveTo>
                  <a:pt x="13" y="0"/>
                </a:moveTo>
                <a:lnTo>
                  <a:pt x="0" y="0"/>
                </a:lnTo>
                <a:lnTo>
                  <a:pt x="7" y="0"/>
                </a:lnTo>
                <a:lnTo>
                  <a:pt x="13" y="0"/>
                </a:lnTo>
                <a:close/>
              </a:path>
            </a:pathLst>
          </a:custGeom>
          <a:solidFill>
            <a:srgbClr val="000000"/>
          </a:solidFill>
          <a:ln w="9525">
            <a:noFill/>
            <a:round/>
            <a:headEnd/>
            <a:tailEnd/>
          </a:ln>
        </p:spPr>
        <p:txBody>
          <a:bodyPr/>
          <a:lstStyle/>
          <a:p>
            <a:pPr>
              <a:defRPr/>
            </a:pPr>
            <a:endParaRPr lang="en-US"/>
          </a:p>
        </p:txBody>
      </p:sp>
      <p:sp>
        <p:nvSpPr>
          <p:cNvPr id="190475" name="Freeform 11"/>
          <p:cNvSpPr>
            <a:spLocks/>
          </p:cNvSpPr>
          <p:nvPr/>
        </p:nvSpPr>
        <p:spPr bwMode="auto">
          <a:xfrm>
            <a:off x="-898525" y="1169988"/>
            <a:ext cx="3175" cy="1587"/>
          </a:xfrm>
          <a:custGeom>
            <a:avLst/>
            <a:gdLst/>
            <a:ahLst/>
            <a:cxnLst>
              <a:cxn ang="0">
                <a:pos x="0" y="0"/>
              </a:cxn>
              <a:cxn ang="0">
                <a:pos x="10" y="0"/>
              </a:cxn>
              <a:cxn ang="0">
                <a:pos x="6" y="0"/>
              </a:cxn>
              <a:cxn ang="0">
                <a:pos x="0" y="0"/>
              </a:cxn>
            </a:cxnLst>
            <a:rect l="0" t="0" r="r" b="b"/>
            <a:pathLst>
              <a:path w="10">
                <a:moveTo>
                  <a:pt x="0" y="0"/>
                </a:moveTo>
                <a:lnTo>
                  <a:pt x="10" y="0"/>
                </a:lnTo>
                <a:lnTo>
                  <a:pt x="6" y="0"/>
                </a:lnTo>
                <a:lnTo>
                  <a:pt x="0" y="0"/>
                </a:lnTo>
                <a:close/>
              </a:path>
            </a:pathLst>
          </a:custGeom>
          <a:solidFill>
            <a:srgbClr val="000000"/>
          </a:solidFill>
          <a:ln w="9525">
            <a:noFill/>
            <a:round/>
            <a:headEnd/>
            <a:tailEnd/>
          </a:ln>
        </p:spPr>
        <p:txBody>
          <a:bodyPr/>
          <a:lstStyle/>
          <a:p>
            <a:pPr>
              <a:defRPr/>
            </a:pPr>
            <a:endParaRPr lang="en-US"/>
          </a:p>
        </p:txBody>
      </p:sp>
      <p:sp>
        <p:nvSpPr>
          <p:cNvPr id="190476" name="Rectangle 12"/>
          <p:cNvSpPr>
            <a:spLocks noChangeArrowheads="1"/>
          </p:cNvSpPr>
          <p:nvPr/>
        </p:nvSpPr>
        <p:spPr bwMode="auto">
          <a:xfrm>
            <a:off x="-1479550" y="423863"/>
            <a:ext cx="1587" cy="1587"/>
          </a:xfrm>
          <a:prstGeom prst="rect">
            <a:avLst/>
          </a:prstGeom>
          <a:solidFill>
            <a:srgbClr val="FFFFFF"/>
          </a:solidFill>
          <a:ln w="9525">
            <a:noFill/>
            <a:miter lim="800000"/>
            <a:headEnd/>
            <a:tailEnd/>
          </a:ln>
        </p:spPr>
        <p:txBody>
          <a:bodyPr/>
          <a:lstStyle/>
          <a:p>
            <a:pPr>
              <a:defRPr/>
            </a:pPr>
            <a:endParaRPr lang="en-US"/>
          </a:p>
        </p:txBody>
      </p:sp>
      <p:sp>
        <p:nvSpPr>
          <p:cNvPr id="190477" name="Freeform 13"/>
          <p:cNvSpPr>
            <a:spLocks/>
          </p:cNvSpPr>
          <p:nvPr/>
        </p:nvSpPr>
        <p:spPr bwMode="auto">
          <a:xfrm>
            <a:off x="-1466850" y="889000"/>
            <a:ext cx="6350" cy="1588"/>
          </a:xfrm>
          <a:custGeom>
            <a:avLst/>
            <a:gdLst/>
            <a:ahLst/>
            <a:cxnLst>
              <a:cxn ang="0">
                <a:pos x="0" y="7"/>
              </a:cxn>
              <a:cxn ang="0">
                <a:pos x="12" y="0"/>
              </a:cxn>
              <a:cxn ang="0">
                <a:pos x="18" y="0"/>
              </a:cxn>
              <a:cxn ang="0">
                <a:pos x="0" y="7"/>
              </a:cxn>
            </a:cxnLst>
            <a:rect l="0" t="0" r="r" b="b"/>
            <a:pathLst>
              <a:path w="18" h="7">
                <a:moveTo>
                  <a:pt x="0" y="7"/>
                </a:moveTo>
                <a:lnTo>
                  <a:pt x="12" y="0"/>
                </a:lnTo>
                <a:lnTo>
                  <a:pt x="18" y="0"/>
                </a:lnTo>
                <a:lnTo>
                  <a:pt x="0" y="7"/>
                </a:lnTo>
                <a:close/>
              </a:path>
            </a:pathLst>
          </a:custGeom>
          <a:solidFill>
            <a:srgbClr val="000000"/>
          </a:solidFill>
          <a:ln w="9525">
            <a:noFill/>
            <a:round/>
            <a:headEnd/>
            <a:tailEnd/>
          </a:ln>
        </p:spPr>
        <p:txBody>
          <a:bodyPr/>
          <a:lstStyle/>
          <a:p>
            <a:pPr>
              <a:defRPr/>
            </a:pPr>
            <a:endParaRPr lang="en-US"/>
          </a:p>
        </p:txBody>
      </p:sp>
      <p:sp>
        <p:nvSpPr>
          <p:cNvPr id="190478" name="Freeform 14"/>
          <p:cNvSpPr>
            <a:spLocks/>
          </p:cNvSpPr>
          <p:nvPr/>
        </p:nvSpPr>
        <p:spPr bwMode="auto">
          <a:xfrm>
            <a:off x="-1639888" y="1144588"/>
            <a:ext cx="1588" cy="6350"/>
          </a:xfrm>
          <a:custGeom>
            <a:avLst/>
            <a:gdLst/>
            <a:ahLst/>
            <a:cxnLst>
              <a:cxn ang="0">
                <a:pos x="0" y="16"/>
              </a:cxn>
              <a:cxn ang="0">
                <a:pos x="6" y="0"/>
              </a:cxn>
              <a:cxn ang="0">
                <a:pos x="3" y="13"/>
              </a:cxn>
              <a:cxn ang="0">
                <a:pos x="0" y="16"/>
              </a:cxn>
            </a:cxnLst>
            <a:rect l="0" t="0" r="r" b="b"/>
            <a:pathLst>
              <a:path w="6" h="16">
                <a:moveTo>
                  <a:pt x="0" y="16"/>
                </a:moveTo>
                <a:lnTo>
                  <a:pt x="6" y="0"/>
                </a:lnTo>
                <a:lnTo>
                  <a:pt x="3" y="13"/>
                </a:lnTo>
                <a:lnTo>
                  <a:pt x="0" y="16"/>
                </a:lnTo>
                <a:close/>
              </a:path>
            </a:pathLst>
          </a:custGeom>
          <a:solidFill>
            <a:srgbClr val="000000"/>
          </a:solidFill>
          <a:ln w="9525">
            <a:noFill/>
            <a:round/>
            <a:headEnd/>
            <a:tailEnd/>
          </a:ln>
        </p:spPr>
        <p:txBody>
          <a:bodyPr/>
          <a:lstStyle/>
          <a:p>
            <a:pPr>
              <a:defRPr/>
            </a:pPr>
            <a:endParaRPr lang="en-US"/>
          </a:p>
        </p:txBody>
      </p:sp>
      <p:sp>
        <p:nvSpPr>
          <p:cNvPr id="190479" name="Freeform 15"/>
          <p:cNvSpPr>
            <a:spLocks/>
          </p:cNvSpPr>
          <p:nvPr/>
        </p:nvSpPr>
        <p:spPr bwMode="auto">
          <a:xfrm>
            <a:off x="-1247775" y="1146175"/>
            <a:ext cx="4762" cy="7938"/>
          </a:xfrm>
          <a:custGeom>
            <a:avLst/>
            <a:gdLst/>
            <a:ahLst/>
            <a:cxnLst>
              <a:cxn ang="0">
                <a:pos x="8" y="20"/>
              </a:cxn>
              <a:cxn ang="0">
                <a:pos x="0" y="0"/>
              </a:cxn>
              <a:cxn ang="0">
                <a:pos x="11" y="16"/>
              </a:cxn>
              <a:cxn ang="0">
                <a:pos x="8" y="20"/>
              </a:cxn>
            </a:cxnLst>
            <a:rect l="0" t="0" r="r" b="b"/>
            <a:pathLst>
              <a:path w="11" h="20">
                <a:moveTo>
                  <a:pt x="8" y="20"/>
                </a:moveTo>
                <a:lnTo>
                  <a:pt x="0" y="0"/>
                </a:lnTo>
                <a:lnTo>
                  <a:pt x="11" y="16"/>
                </a:lnTo>
                <a:lnTo>
                  <a:pt x="8" y="20"/>
                </a:lnTo>
                <a:close/>
              </a:path>
            </a:pathLst>
          </a:custGeom>
          <a:solidFill>
            <a:srgbClr val="000000"/>
          </a:solidFill>
          <a:ln w="9525">
            <a:noFill/>
            <a:round/>
            <a:headEnd/>
            <a:tailEnd/>
          </a:ln>
        </p:spPr>
        <p:txBody>
          <a:bodyPr/>
          <a:lstStyle/>
          <a:p>
            <a:pPr>
              <a:defRPr/>
            </a:pPr>
            <a:endParaRPr lang="en-US"/>
          </a:p>
        </p:txBody>
      </p:sp>
      <p:sp>
        <p:nvSpPr>
          <p:cNvPr id="190480" name="Freeform 16"/>
          <p:cNvSpPr>
            <a:spLocks/>
          </p:cNvSpPr>
          <p:nvPr/>
        </p:nvSpPr>
        <p:spPr bwMode="auto">
          <a:xfrm>
            <a:off x="-1101725" y="1228725"/>
            <a:ext cx="1587" cy="6350"/>
          </a:xfrm>
          <a:custGeom>
            <a:avLst/>
            <a:gdLst/>
            <a:ahLst/>
            <a:cxnLst>
              <a:cxn ang="0">
                <a:pos x="0" y="14"/>
              </a:cxn>
              <a:cxn ang="0">
                <a:pos x="7" y="0"/>
              </a:cxn>
              <a:cxn ang="0">
                <a:pos x="7" y="7"/>
              </a:cxn>
              <a:cxn ang="0">
                <a:pos x="0" y="14"/>
              </a:cxn>
            </a:cxnLst>
            <a:rect l="0" t="0" r="r" b="b"/>
            <a:pathLst>
              <a:path w="7" h="14">
                <a:moveTo>
                  <a:pt x="0" y="14"/>
                </a:moveTo>
                <a:lnTo>
                  <a:pt x="7" y="0"/>
                </a:lnTo>
                <a:lnTo>
                  <a:pt x="7" y="7"/>
                </a:lnTo>
                <a:lnTo>
                  <a:pt x="0" y="14"/>
                </a:lnTo>
                <a:close/>
              </a:path>
            </a:pathLst>
          </a:custGeom>
          <a:solidFill>
            <a:srgbClr val="000000"/>
          </a:solidFill>
          <a:ln w="9525">
            <a:noFill/>
            <a:round/>
            <a:headEnd/>
            <a:tailEnd/>
          </a:ln>
        </p:spPr>
        <p:txBody>
          <a:bodyPr/>
          <a:lstStyle/>
          <a:p>
            <a:pPr>
              <a:defRPr/>
            </a:pPr>
            <a:endParaRPr lang="en-US"/>
          </a:p>
        </p:txBody>
      </p:sp>
      <p:sp>
        <p:nvSpPr>
          <p:cNvPr id="190481" name="Freeform 17"/>
          <p:cNvSpPr>
            <a:spLocks/>
          </p:cNvSpPr>
          <p:nvPr/>
        </p:nvSpPr>
        <p:spPr bwMode="auto">
          <a:xfrm>
            <a:off x="-1303338" y="1270000"/>
            <a:ext cx="12700" cy="1588"/>
          </a:xfrm>
          <a:custGeom>
            <a:avLst/>
            <a:gdLst/>
            <a:ahLst/>
            <a:cxnLst>
              <a:cxn ang="0">
                <a:pos x="0" y="3"/>
              </a:cxn>
              <a:cxn ang="0">
                <a:pos x="15" y="0"/>
              </a:cxn>
              <a:cxn ang="0">
                <a:pos x="30" y="0"/>
              </a:cxn>
              <a:cxn ang="0">
                <a:pos x="0" y="3"/>
              </a:cxn>
            </a:cxnLst>
            <a:rect l="0" t="0" r="r" b="b"/>
            <a:pathLst>
              <a:path w="30" h="3">
                <a:moveTo>
                  <a:pt x="0" y="3"/>
                </a:moveTo>
                <a:lnTo>
                  <a:pt x="15" y="0"/>
                </a:lnTo>
                <a:lnTo>
                  <a:pt x="30" y="0"/>
                </a:lnTo>
                <a:lnTo>
                  <a:pt x="0" y="3"/>
                </a:lnTo>
                <a:close/>
              </a:path>
            </a:pathLst>
          </a:custGeom>
          <a:solidFill>
            <a:srgbClr val="FFFFFF"/>
          </a:solidFill>
          <a:ln w="9525">
            <a:noFill/>
            <a:round/>
            <a:headEnd/>
            <a:tailEnd/>
          </a:ln>
        </p:spPr>
        <p:txBody>
          <a:bodyPr/>
          <a:lstStyle/>
          <a:p>
            <a:pPr>
              <a:defRPr/>
            </a:pPr>
            <a:endParaRPr lang="en-US"/>
          </a:p>
        </p:txBody>
      </p:sp>
      <p:sp>
        <p:nvSpPr>
          <p:cNvPr id="190482" name="Freeform 18"/>
          <p:cNvSpPr>
            <a:spLocks/>
          </p:cNvSpPr>
          <p:nvPr/>
        </p:nvSpPr>
        <p:spPr bwMode="auto">
          <a:xfrm>
            <a:off x="1176338" y="885825"/>
            <a:ext cx="4762" cy="9525"/>
          </a:xfrm>
          <a:custGeom>
            <a:avLst/>
            <a:gdLst/>
            <a:ahLst/>
            <a:cxnLst>
              <a:cxn ang="0">
                <a:pos x="0" y="24"/>
              </a:cxn>
              <a:cxn ang="0">
                <a:pos x="9" y="0"/>
              </a:cxn>
              <a:cxn ang="0">
                <a:pos x="6" y="17"/>
              </a:cxn>
              <a:cxn ang="0">
                <a:pos x="0" y="24"/>
              </a:cxn>
            </a:cxnLst>
            <a:rect l="0" t="0" r="r" b="b"/>
            <a:pathLst>
              <a:path w="9" h="24">
                <a:moveTo>
                  <a:pt x="0" y="24"/>
                </a:moveTo>
                <a:lnTo>
                  <a:pt x="9" y="0"/>
                </a:lnTo>
                <a:lnTo>
                  <a:pt x="6" y="17"/>
                </a:lnTo>
                <a:lnTo>
                  <a:pt x="0" y="24"/>
                </a:lnTo>
                <a:close/>
              </a:path>
            </a:pathLst>
          </a:custGeom>
          <a:solidFill>
            <a:srgbClr val="000000"/>
          </a:solidFill>
          <a:ln w="9525">
            <a:noFill/>
            <a:round/>
            <a:headEnd/>
            <a:tailEnd/>
          </a:ln>
        </p:spPr>
        <p:txBody>
          <a:bodyPr/>
          <a:lstStyle/>
          <a:p>
            <a:pPr>
              <a:defRPr/>
            </a:pPr>
            <a:endParaRPr lang="en-US"/>
          </a:p>
        </p:txBody>
      </p:sp>
      <p:pic>
        <p:nvPicPr>
          <p:cNvPr id="3091" name="Picture 19" descr="Slide_iconblue_pc"/>
          <p:cNvPicPr>
            <a:picLocks noChangeAspect="1" noChangeArrowheads="1"/>
          </p:cNvPicPr>
          <p:nvPr/>
        </p:nvPicPr>
        <p:blipFill>
          <a:blip r:embed="rId14" cstate="print"/>
          <a:srcRect/>
          <a:stretch>
            <a:fillRect/>
          </a:stretch>
        </p:blipFill>
        <p:spPr bwMode="auto">
          <a:xfrm>
            <a:off x="8118475" y="6010275"/>
            <a:ext cx="1011238" cy="611188"/>
          </a:xfrm>
          <a:prstGeom prst="rect">
            <a:avLst/>
          </a:prstGeom>
          <a:noFill/>
          <a:ln w="9525">
            <a:noFill/>
            <a:miter lim="800000"/>
            <a:headEnd/>
            <a:tailEnd/>
          </a:ln>
        </p:spPr>
      </p:pic>
      <p:pic>
        <p:nvPicPr>
          <p:cNvPr id="3092" name="Picture 20" descr="Slide_iconvertical"/>
          <p:cNvPicPr>
            <a:picLocks noChangeAspect="1" noChangeArrowheads="1"/>
          </p:cNvPicPr>
          <p:nvPr/>
        </p:nvPicPr>
        <p:blipFill>
          <a:blip r:embed="rId15" cstate="print"/>
          <a:srcRect/>
          <a:stretch>
            <a:fillRect/>
          </a:stretch>
        </p:blipFill>
        <p:spPr bwMode="auto">
          <a:xfrm>
            <a:off x="0" y="0"/>
            <a:ext cx="600075" cy="11017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29"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30" r:id="rId12"/>
  </p:sldLayoutIdLst>
  <p:txStyles>
    <p:titleStyle>
      <a:lvl1pPr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pitchFamily="34" charset="0"/>
        </a:defRPr>
      </a:lvl2pPr>
      <a:lvl3pPr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pitchFamily="34" charset="0"/>
        </a:defRPr>
      </a:lvl3pPr>
      <a:lvl4pPr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pitchFamily="34" charset="0"/>
        </a:defRPr>
      </a:lvl4pPr>
      <a:lvl5pPr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pitchFamily="34" charset="0"/>
        </a:defRPr>
      </a:lvl5pPr>
      <a:lvl6pPr marL="457200"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pitchFamily="34" charset="0"/>
        </a:defRPr>
      </a:lvl6pPr>
      <a:lvl7pPr marL="914400"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pitchFamily="34" charset="0"/>
        </a:defRPr>
      </a:lvl7pPr>
      <a:lvl8pPr marL="1371600"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pitchFamily="34" charset="0"/>
        </a:defRPr>
      </a:lvl8pPr>
      <a:lvl9pPr marL="1828800"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pitchFamily="34" charset="0"/>
        </a:defRPr>
      </a:lvl9pPr>
    </p:titleStyle>
    <p:body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sz="3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sz="2800">
          <a:solidFill>
            <a:schemeClr val="tx1"/>
          </a:solidFill>
          <a:latin typeface="+mn-lt"/>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sz="2400">
          <a:solidFill>
            <a:schemeClr val="tx1"/>
          </a:solidFill>
          <a:latin typeface="+mn-lt"/>
        </a:defRPr>
      </a:lvl3pPr>
      <a:lvl4pPr marL="1428750" indent="-228600" algn="l" rtl="0" eaLnBrk="0" fontAlgn="base" hangingPunct="0">
        <a:spcBef>
          <a:spcPct val="35000"/>
        </a:spcBef>
        <a:spcAft>
          <a:spcPct val="0"/>
        </a:spcAft>
        <a:buClr>
          <a:schemeClr val="hlink"/>
        </a:buClr>
        <a:buSzPct val="75000"/>
        <a:buChar char="–"/>
        <a:defRPr kumimoji="1" sz="2000">
          <a:solidFill>
            <a:schemeClr val="tx1"/>
          </a:solidFill>
          <a:latin typeface="+mn-lt"/>
        </a:defRPr>
      </a:lvl4pPr>
      <a:lvl5pPr marL="1771650" indent="-228600" algn="l" rtl="0" eaLnBrk="0" fontAlgn="base" hangingPunct="0">
        <a:spcBef>
          <a:spcPct val="35000"/>
        </a:spcBef>
        <a:spcAft>
          <a:spcPct val="0"/>
        </a:spcAft>
        <a:buClr>
          <a:srgbClr val="FF0066"/>
        </a:buClr>
        <a:buSzPct val="75000"/>
        <a:buChar char="»"/>
        <a:defRPr kumimoji="1" sz="2000">
          <a:solidFill>
            <a:schemeClr val="tx1"/>
          </a:solidFill>
          <a:latin typeface="+mn-lt"/>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ctrTitle"/>
          </p:nvPr>
        </p:nvSpPr>
        <p:spPr/>
        <p:txBody>
          <a:bodyPr/>
          <a:lstStyle/>
          <a:p>
            <a:pPr>
              <a:defRPr/>
            </a:pPr>
            <a:r>
              <a:rPr lang="en-US" dirty="0"/>
              <a:t>Memory Management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p:txBody>
          <a:bodyPr/>
          <a:lstStyle/>
          <a:p>
            <a:r>
              <a:rPr lang="en-US"/>
              <a:t>Requirements: Relocation</a:t>
            </a:r>
          </a:p>
        </p:txBody>
      </p:sp>
      <p:sp>
        <p:nvSpPr>
          <p:cNvPr id="36866" name="Content Placeholder 2"/>
          <p:cNvSpPr>
            <a:spLocks noGrp="1"/>
          </p:cNvSpPr>
          <p:nvPr>
            <p:ph idx="1"/>
          </p:nvPr>
        </p:nvSpPr>
        <p:spPr>
          <a:xfrm>
            <a:off x="685800" y="1282700"/>
            <a:ext cx="8077200" cy="4483100"/>
          </a:xfrm>
        </p:spPr>
        <p:txBody>
          <a:bodyPr/>
          <a:lstStyle/>
          <a:p>
            <a:endParaRPr lang="en-US" sz="2200" dirty="0"/>
          </a:p>
          <a:p>
            <a:r>
              <a:rPr lang="en-US" sz="2200" dirty="0"/>
              <a:t>The programmer does not know where the program will be placed in memory when it is executed, </a:t>
            </a:r>
          </a:p>
          <a:p>
            <a:pPr lvl="1"/>
            <a:endParaRPr lang="en-US" sz="2200" dirty="0"/>
          </a:p>
          <a:p>
            <a:pPr lvl="1"/>
            <a:r>
              <a:rPr lang="en-US" sz="2200" dirty="0"/>
              <a:t>it may be swapped to disk and return to main memory at a different location (relocated)</a:t>
            </a:r>
          </a:p>
          <a:p>
            <a:endParaRPr lang="en-US" sz="2200" dirty="0"/>
          </a:p>
          <a:p>
            <a:r>
              <a:rPr lang="en-US" sz="2200" dirty="0"/>
              <a:t>Memory references must be translated to the actual physical memory address</a:t>
            </a:r>
          </a:p>
          <a:p>
            <a:endParaRPr lang="en-US" sz="2200"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a:xfrm>
            <a:off x="1249680" y="228918"/>
            <a:ext cx="7239000" cy="624522"/>
          </a:xfrm>
        </p:spPr>
        <p:txBody>
          <a:bodyPr/>
          <a:lstStyle/>
          <a:p>
            <a:r>
              <a:rPr lang="en-NZ" dirty="0"/>
              <a:t>Memory Management Terms</a:t>
            </a:r>
          </a:p>
        </p:txBody>
      </p:sp>
      <p:graphicFrame>
        <p:nvGraphicFramePr>
          <p:cNvPr id="5" name="Content Placeholder 4"/>
          <p:cNvGraphicFramePr>
            <a:graphicFrameLocks noGrp="1"/>
          </p:cNvGraphicFramePr>
          <p:nvPr>
            <p:ph idx="1"/>
          </p:nvPr>
        </p:nvGraphicFramePr>
        <p:xfrm>
          <a:off x="533400" y="2606040"/>
          <a:ext cx="8229600" cy="2560320"/>
        </p:xfrm>
        <a:graphic>
          <a:graphicData uri="http://schemas.openxmlformats.org/drawingml/2006/table">
            <a:tbl>
              <a:tblPr firstRow="1" bandRow="1">
                <a:tableStyleId>{5C22544A-7EE6-4342-B048-85BDC9FD1C3A}</a:tableStyleId>
              </a:tblPr>
              <a:tblGrid>
                <a:gridCol w="1905000">
                  <a:extLst>
                    <a:ext uri="{9D8B030D-6E8A-4147-A177-3AD203B41FA5}">
                      <a16:colId xmlns:a16="http://schemas.microsoft.com/office/drawing/2014/main" val="20000"/>
                    </a:ext>
                  </a:extLst>
                </a:gridCol>
                <a:gridCol w="6324600">
                  <a:extLst>
                    <a:ext uri="{9D8B030D-6E8A-4147-A177-3AD203B41FA5}">
                      <a16:colId xmlns:a16="http://schemas.microsoft.com/office/drawing/2014/main" val="20001"/>
                    </a:ext>
                  </a:extLst>
                </a:gridCol>
              </a:tblGrid>
              <a:tr h="370840">
                <a:tc>
                  <a:txBody>
                    <a:bodyPr/>
                    <a:lstStyle/>
                    <a:p>
                      <a:r>
                        <a:rPr lang="en-NZ" sz="2400" dirty="0">
                          <a:solidFill>
                            <a:schemeClr val="tx1"/>
                          </a:solidFill>
                        </a:rPr>
                        <a:t>Term</a:t>
                      </a:r>
                    </a:p>
                  </a:txBody>
                  <a:tcPr/>
                </a:tc>
                <a:tc>
                  <a:txBody>
                    <a:bodyPr/>
                    <a:lstStyle/>
                    <a:p>
                      <a:r>
                        <a:rPr lang="en-NZ" sz="2400" dirty="0">
                          <a:solidFill>
                            <a:schemeClr val="tx1"/>
                          </a:solidFill>
                        </a:rPr>
                        <a:t>Description</a:t>
                      </a:r>
                    </a:p>
                  </a:txBody>
                  <a:tcPr/>
                </a:tc>
                <a:extLst>
                  <a:ext uri="{0D108BD9-81ED-4DB2-BD59-A6C34878D82A}">
                    <a16:rowId xmlns:a16="http://schemas.microsoft.com/office/drawing/2014/main" val="10000"/>
                  </a:ext>
                </a:extLst>
              </a:tr>
              <a:tr h="370840">
                <a:tc>
                  <a:txBody>
                    <a:bodyPr/>
                    <a:lstStyle/>
                    <a:p>
                      <a:r>
                        <a:rPr lang="en-NZ" sz="2400" dirty="0"/>
                        <a:t>Frame</a:t>
                      </a:r>
                    </a:p>
                  </a:txBody>
                  <a:tcPr/>
                </a:tc>
                <a:tc>
                  <a:txBody>
                    <a:bodyPr/>
                    <a:lstStyle/>
                    <a:p>
                      <a:r>
                        <a:rPr lang="en-NZ" sz="2400" b="1" i="1" dirty="0"/>
                        <a:t>Fixed</a:t>
                      </a:r>
                      <a:r>
                        <a:rPr lang="en-NZ" sz="2400" dirty="0"/>
                        <a:t>-length block of main memory.</a:t>
                      </a:r>
                    </a:p>
                  </a:txBody>
                  <a:tcPr/>
                </a:tc>
                <a:extLst>
                  <a:ext uri="{0D108BD9-81ED-4DB2-BD59-A6C34878D82A}">
                    <a16:rowId xmlns:a16="http://schemas.microsoft.com/office/drawing/2014/main" val="10001"/>
                  </a:ext>
                </a:extLst>
              </a:tr>
              <a:tr h="370840">
                <a:tc>
                  <a:txBody>
                    <a:bodyPr/>
                    <a:lstStyle/>
                    <a:p>
                      <a:r>
                        <a:rPr lang="en-NZ" sz="2400"/>
                        <a:t>Page</a:t>
                      </a:r>
                      <a:endParaRPr lang="en-NZ" sz="2400" dirty="0"/>
                    </a:p>
                  </a:txBody>
                  <a:tcPr/>
                </a:tc>
                <a:tc>
                  <a:txBody>
                    <a:bodyPr/>
                    <a:lstStyle/>
                    <a:p>
                      <a:r>
                        <a:rPr lang="en-NZ" sz="2400" b="1" i="1" dirty="0"/>
                        <a:t>Fixed</a:t>
                      </a:r>
                      <a:r>
                        <a:rPr lang="en-NZ" sz="2400" dirty="0"/>
                        <a:t>-length block of data in secondary memory (e.g. on disk). </a:t>
                      </a:r>
                    </a:p>
                  </a:txBody>
                  <a:tcPr/>
                </a:tc>
                <a:extLst>
                  <a:ext uri="{0D108BD9-81ED-4DB2-BD59-A6C34878D82A}">
                    <a16:rowId xmlns:a16="http://schemas.microsoft.com/office/drawing/2014/main" val="10002"/>
                  </a:ext>
                </a:extLst>
              </a:tr>
              <a:tr h="370840">
                <a:tc>
                  <a:txBody>
                    <a:bodyPr/>
                    <a:lstStyle/>
                    <a:p>
                      <a:r>
                        <a:rPr lang="en-NZ" sz="2400" dirty="0"/>
                        <a:t>Segment</a:t>
                      </a:r>
                    </a:p>
                  </a:txBody>
                  <a:tcPr/>
                </a:tc>
                <a:tc>
                  <a:txBody>
                    <a:bodyPr/>
                    <a:lstStyle/>
                    <a:p>
                      <a:r>
                        <a:rPr lang="en-NZ" sz="2400" b="1" i="1" dirty="0"/>
                        <a:t>Variable-length</a:t>
                      </a:r>
                      <a:r>
                        <a:rPr lang="en-NZ" sz="2400" dirty="0"/>
                        <a:t> block of data that resides in secondary memory. </a:t>
                      </a:r>
                    </a:p>
                  </a:txBody>
                  <a:tcPr/>
                </a:tc>
                <a:extLst>
                  <a:ext uri="{0D108BD9-81ED-4DB2-BD59-A6C34878D82A}">
                    <a16:rowId xmlns:a16="http://schemas.microsoft.com/office/drawing/2014/main" val="10003"/>
                  </a:ext>
                </a:extLst>
              </a:tr>
            </a:tbl>
          </a:graphicData>
        </a:graphic>
      </p:graphicFrame>
      <p:sp>
        <p:nvSpPr>
          <p:cNvPr id="38931" name="Rectangle 6"/>
          <p:cNvSpPr>
            <a:spLocks noChangeArrowheads="1"/>
          </p:cNvSpPr>
          <p:nvPr/>
        </p:nvSpPr>
        <p:spPr bwMode="auto">
          <a:xfrm>
            <a:off x="2087880" y="1950720"/>
            <a:ext cx="4125873" cy="369332"/>
          </a:xfrm>
          <a:prstGeom prst="rect">
            <a:avLst/>
          </a:prstGeom>
          <a:noFill/>
          <a:ln w="9525">
            <a:noFill/>
            <a:miter lim="800000"/>
            <a:headEnd/>
            <a:tailEnd/>
          </a:ln>
        </p:spPr>
        <p:txBody>
          <a:bodyPr wrap="none">
            <a:spAutoFit/>
          </a:bodyPr>
          <a:lstStyle/>
          <a:p>
            <a:r>
              <a:rPr lang="en-NZ" b="1" dirty="0"/>
              <a:t>Table  Memory Management Terms</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a:xfrm>
            <a:off x="685800" y="0"/>
            <a:ext cx="8077200" cy="609600"/>
          </a:xfrm>
        </p:spPr>
        <p:txBody>
          <a:bodyPr/>
          <a:lstStyle/>
          <a:p>
            <a:r>
              <a:rPr lang="en-US" dirty="0"/>
              <a:t>Addressing</a:t>
            </a:r>
          </a:p>
        </p:txBody>
      </p:sp>
      <p:pic>
        <p:nvPicPr>
          <p:cNvPr id="40962" name="Content Placeholder 3" descr="Fig07_01.gif"/>
          <p:cNvPicPr>
            <a:picLocks noGrp="1" noChangeAspect="1"/>
          </p:cNvPicPr>
          <p:nvPr>
            <p:ph idx="1"/>
          </p:nvPr>
        </p:nvPicPr>
        <p:blipFill>
          <a:blip r:embed="rId3" cstate="print"/>
          <a:srcRect/>
          <a:stretch>
            <a:fillRect/>
          </a:stretch>
        </p:blipFill>
        <p:spPr>
          <a:xfrm>
            <a:off x="1171575" y="698148"/>
            <a:ext cx="6800849" cy="5916012"/>
          </a:xfrm>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p:txBody>
          <a:bodyPr/>
          <a:lstStyle/>
          <a:p>
            <a:r>
              <a:rPr lang="en-US"/>
              <a:t>Requirements: Protection</a:t>
            </a:r>
          </a:p>
        </p:txBody>
      </p:sp>
      <p:sp>
        <p:nvSpPr>
          <p:cNvPr id="43010" name="Content Placeholder 2"/>
          <p:cNvSpPr>
            <a:spLocks noGrp="1"/>
          </p:cNvSpPr>
          <p:nvPr>
            <p:ph idx="1"/>
          </p:nvPr>
        </p:nvSpPr>
        <p:spPr>
          <a:xfrm>
            <a:off x="528637" y="1282700"/>
            <a:ext cx="7915275" cy="4483100"/>
          </a:xfrm>
        </p:spPr>
        <p:txBody>
          <a:bodyPr/>
          <a:lstStyle/>
          <a:p>
            <a:endParaRPr lang="en-US" sz="2000" dirty="0"/>
          </a:p>
          <a:p>
            <a:r>
              <a:rPr lang="en-US" sz="2000" dirty="0"/>
              <a:t>Processes should not be able to reference memory locations in another process without permission</a:t>
            </a:r>
          </a:p>
          <a:p>
            <a:endParaRPr lang="en-US" sz="2000" dirty="0"/>
          </a:p>
          <a:p>
            <a:r>
              <a:rPr lang="en-US" sz="2000" dirty="0"/>
              <a:t>Impossible to check absolute addresses at compile time</a:t>
            </a:r>
          </a:p>
          <a:p>
            <a:endParaRPr lang="en-US" sz="2000" dirty="0"/>
          </a:p>
          <a:p>
            <a:r>
              <a:rPr lang="en-US" sz="2000" dirty="0"/>
              <a:t>Must be checked at run time</a:t>
            </a:r>
          </a:p>
          <a:p>
            <a:endParaRPr lang="en-US" sz="2000"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r>
              <a:rPr lang="en-US" sz="2800" dirty="0"/>
              <a:t>Requirements: Sharing</a:t>
            </a:r>
          </a:p>
        </p:txBody>
      </p:sp>
      <p:sp>
        <p:nvSpPr>
          <p:cNvPr id="45058" name="Content Placeholder 2"/>
          <p:cNvSpPr>
            <a:spLocks noGrp="1"/>
          </p:cNvSpPr>
          <p:nvPr>
            <p:ph idx="1"/>
          </p:nvPr>
        </p:nvSpPr>
        <p:spPr>
          <a:xfrm>
            <a:off x="557213" y="1282700"/>
            <a:ext cx="8415337" cy="4483100"/>
          </a:xfrm>
        </p:spPr>
        <p:txBody>
          <a:bodyPr/>
          <a:lstStyle/>
          <a:p>
            <a:endParaRPr lang="en-US" sz="2200" dirty="0"/>
          </a:p>
          <a:p>
            <a:r>
              <a:rPr lang="en-US" sz="2200" dirty="0"/>
              <a:t>Allow several processes to access the same portion of memory</a:t>
            </a:r>
          </a:p>
          <a:p>
            <a:endParaRPr lang="en-US" sz="2200" dirty="0"/>
          </a:p>
          <a:p>
            <a:endParaRPr lang="en-US" sz="2200" dirty="0"/>
          </a:p>
          <a:p>
            <a:r>
              <a:rPr lang="en-US" sz="2200" dirty="0"/>
              <a:t>Better to allow each process access to the same copy of the program rather than have their own separate copy</a:t>
            </a:r>
          </a:p>
          <a:p>
            <a:endParaRPr lang="en-US" sz="2200"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p:txBody>
          <a:bodyPr/>
          <a:lstStyle/>
          <a:p>
            <a:r>
              <a:rPr lang="en-US" sz="2800" dirty="0"/>
              <a:t>Requirements: Logical Organization</a:t>
            </a:r>
          </a:p>
        </p:txBody>
      </p:sp>
      <p:sp>
        <p:nvSpPr>
          <p:cNvPr id="47106" name="Content Placeholder 2"/>
          <p:cNvSpPr>
            <a:spLocks noGrp="1"/>
          </p:cNvSpPr>
          <p:nvPr>
            <p:ph idx="1"/>
          </p:nvPr>
        </p:nvSpPr>
        <p:spPr>
          <a:xfrm>
            <a:off x="548640" y="1282700"/>
            <a:ext cx="8092440" cy="4645660"/>
          </a:xfrm>
        </p:spPr>
        <p:txBody>
          <a:bodyPr/>
          <a:lstStyle/>
          <a:p>
            <a:r>
              <a:rPr lang="en-US" sz="2000" dirty="0"/>
              <a:t>Memory is organized linearly (usually)</a:t>
            </a:r>
          </a:p>
          <a:p>
            <a:endParaRPr lang="en-US" sz="2000" dirty="0"/>
          </a:p>
          <a:p>
            <a:r>
              <a:rPr lang="en-US" sz="2000" dirty="0"/>
              <a:t>Programs are written in modules</a:t>
            </a:r>
          </a:p>
          <a:p>
            <a:pPr lvl="1"/>
            <a:r>
              <a:rPr lang="en-US" sz="2000" dirty="0"/>
              <a:t>Modules can be written and compiled independently</a:t>
            </a:r>
          </a:p>
          <a:p>
            <a:endParaRPr lang="en-US" sz="2000" dirty="0"/>
          </a:p>
          <a:p>
            <a:r>
              <a:rPr lang="en-US" sz="2000" dirty="0"/>
              <a:t>Different degrees of protection given to modules </a:t>
            </a:r>
          </a:p>
          <a:p>
            <a:pPr>
              <a:buNone/>
            </a:pPr>
            <a:r>
              <a:rPr lang="en-US" sz="2000" dirty="0"/>
              <a:t>	(read-only, execute-only etc)</a:t>
            </a:r>
          </a:p>
          <a:p>
            <a:endParaRPr lang="en-US" sz="2000" dirty="0"/>
          </a:p>
          <a:p>
            <a:r>
              <a:rPr lang="en-US" sz="2000" dirty="0"/>
              <a:t>Share modules among processes</a:t>
            </a:r>
          </a:p>
          <a:p>
            <a:r>
              <a:rPr lang="en-US" sz="2000" dirty="0"/>
              <a:t>Segmentation helps here</a:t>
            </a:r>
          </a:p>
          <a:p>
            <a:endParaRPr lang="en-US" sz="2000" dirty="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p:txBody>
          <a:bodyPr/>
          <a:lstStyle/>
          <a:p>
            <a:r>
              <a:rPr lang="en-US" sz="2800" dirty="0"/>
              <a:t>Requirements: Physical Organization</a:t>
            </a:r>
          </a:p>
        </p:txBody>
      </p:sp>
      <p:sp>
        <p:nvSpPr>
          <p:cNvPr id="49154" name="Content Placeholder 2"/>
          <p:cNvSpPr>
            <a:spLocks noGrp="1"/>
          </p:cNvSpPr>
          <p:nvPr>
            <p:ph idx="1"/>
          </p:nvPr>
        </p:nvSpPr>
        <p:spPr>
          <a:xfrm>
            <a:off x="528205" y="1411288"/>
            <a:ext cx="8392390" cy="4503738"/>
          </a:xfrm>
        </p:spPr>
        <p:txBody>
          <a:bodyPr/>
          <a:lstStyle/>
          <a:p>
            <a:r>
              <a:rPr lang="en-US" sz="2200" dirty="0"/>
              <a:t>We cannot leave the programmer with the responsibility to manage memory</a:t>
            </a:r>
          </a:p>
          <a:p>
            <a:endParaRPr lang="en-US" sz="2200" dirty="0"/>
          </a:p>
          <a:p>
            <a:r>
              <a:rPr lang="en-US" sz="2200" dirty="0"/>
              <a:t>Memory available for a program plus its data may be insufficient</a:t>
            </a:r>
          </a:p>
          <a:p>
            <a:pPr lvl="1"/>
            <a:r>
              <a:rPr lang="en-US" sz="2200" dirty="0"/>
              <a:t>Allows various modules to be assigned the same region of memory but is it time consuming to program?</a:t>
            </a:r>
          </a:p>
          <a:p>
            <a:endParaRPr lang="en-US" sz="2200" dirty="0"/>
          </a:p>
          <a:p>
            <a:r>
              <a:rPr lang="en-US" sz="2200" dirty="0"/>
              <a:t>Programmer does not know how much space will be available</a:t>
            </a:r>
          </a:p>
          <a:p>
            <a:endParaRPr lang="en-US" sz="2200" dirty="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p:cNvSpPr>
            <a:spLocks noGrp="1"/>
          </p:cNvSpPr>
          <p:nvPr>
            <p:ph type="title"/>
          </p:nvPr>
        </p:nvSpPr>
        <p:spPr/>
        <p:txBody>
          <a:bodyPr/>
          <a:lstStyle/>
          <a:p>
            <a:r>
              <a:rPr lang="en-NZ" sz="2800" dirty="0"/>
              <a:t>Partitioning</a:t>
            </a:r>
          </a:p>
        </p:txBody>
      </p:sp>
      <p:sp>
        <p:nvSpPr>
          <p:cNvPr id="51202" name="Content Placeholder 2"/>
          <p:cNvSpPr>
            <a:spLocks noGrp="1"/>
          </p:cNvSpPr>
          <p:nvPr>
            <p:ph idx="1"/>
          </p:nvPr>
        </p:nvSpPr>
        <p:spPr>
          <a:xfrm>
            <a:off x="685800" y="1097280"/>
            <a:ext cx="7863840" cy="4668520"/>
          </a:xfrm>
        </p:spPr>
        <p:txBody>
          <a:bodyPr/>
          <a:lstStyle/>
          <a:p>
            <a:endParaRPr lang="en-NZ" sz="2200" dirty="0"/>
          </a:p>
          <a:p>
            <a:r>
              <a:rPr lang="en-NZ" sz="2200" dirty="0"/>
              <a:t>An early method of managing memory</a:t>
            </a:r>
          </a:p>
          <a:p>
            <a:pPr lvl="1"/>
            <a:r>
              <a:rPr lang="en-NZ" sz="2200" dirty="0"/>
              <a:t>virtual memory</a:t>
            </a:r>
          </a:p>
          <a:p>
            <a:endParaRPr lang="en-NZ" sz="2200" dirty="0"/>
          </a:p>
          <a:p>
            <a:r>
              <a:rPr lang="en-NZ" sz="2200" dirty="0"/>
              <a:t>If we look first at partitioning</a:t>
            </a:r>
          </a:p>
          <a:p>
            <a:pPr lvl="1"/>
            <a:r>
              <a:rPr lang="en-NZ" sz="2200" dirty="0"/>
              <a:t>Virtual Memory has evolved from the partitioning methods</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p:cNvSpPr>
            <a:spLocks noGrp="1"/>
          </p:cNvSpPr>
          <p:nvPr>
            <p:ph type="title"/>
          </p:nvPr>
        </p:nvSpPr>
        <p:spPr/>
        <p:txBody>
          <a:bodyPr/>
          <a:lstStyle/>
          <a:p>
            <a:r>
              <a:rPr lang="en-NZ" sz="2800" dirty="0"/>
              <a:t>Types of Partitioning</a:t>
            </a:r>
          </a:p>
        </p:txBody>
      </p:sp>
      <p:sp>
        <p:nvSpPr>
          <p:cNvPr id="52226" name="Content Placeholder 2"/>
          <p:cNvSpPr>
            <a:spLocks noGrp="1"/>
          </p:cNvSpPr>
          <p:nvPr>
            <p:ph idx="1"/>
          </p:nvPr>
        </p:nvSpPr>
        <p:spPr>
          <a:xfrm>
            <a:off x="624840" y="1036320"/>
            <a:ext cx="7553960" cy="4729480"/>
          </a:xfrm>
        </p:spPr>
        <p:txBody>
          <a:bodyPr/>
          <a:lstStyle/>
          <a:p>
            <a:endParaRPr lang="en-NZ" sz="2200" dirty="0"/>
          </a:p>
          <a:p>
            <a:r>
              <a:rPr lang="en-NZ" sz="2200" dirty="0"/>
              <a:t>Fixed Partitioning</a:t>
            </a:r>
          </a:p>
          <a:p>
            <a:r>
              <a:rPr lang="en-NZ" sz="2200" dirty="0"/>
              <a:t>Dynamic Partitioning</a:t>
            </a:r>
          </a:p>
          <a:p>
            <a:r>
              <a:rPr lang="en-NZ" sz="2200" dirty="0"/>
              <a:t>Simple Paging</a:t>
            </a:r>
          </a:p>
          <a:p>
            <a:r>
              <a:rPr lang="en-NZ" sz="2200" dirty="0"/>
              <a:t>Simple Segmentation</a:t>
            </a:r>
          </a:p>
          <a:p>
            <a:r>
              <a:rPr lang="en-NZ" sz="2200" dirty="0"/>
              <a:t>Virtual Memory Paging</a:t>
            </a:r>
          </a:p>
          <a:p>
            <a:r>
              <a:rPr lang="en-NZ" sz="2200" dirty="0"/>
              <a:t>Virtual Memory Segmentation</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p:cNvSpPr>
            <a:spLocks noGrp="1"/>
          </p:cNvSpPr>
          <p:nvPr>
            <p:ph type="title"/>
          </p:nvPr>
        </p:nvSpPr>
        <p:spPr/>
        <p:txBody>
          <a:bodyPr/>
          <a:lstStyle/>
          <a:p>
            <a:r>
              <a:rPr lang="en-US" sz="2800" dirty="0"/>
              <a:t>Fixed Partitioning</a:t>
            </a:r>
          </a:p>
        </p:txBody>
      </p:sp>
      <p:sp>
        <p:nvSpPr>
          <p:cNvPr id="54274" name="Content Placeholder 2"/>
          <p:cNvSpPr>
            <a:spLocks noGrp="1"/>
          </p:cNvSpPr>
          <p:nvPr>
            <p:ph idx="1"/>
          </p:nvPr>
        </p:nvSpPr>
        <p:spPr>
          <a:xfrm>
            <a:off x="0" y="1249680"/>
            <a:ext cx="6705600" cy="4953000"/>
          </a:xfrm>
        </p:spPr>
        <p:txBody>
          <a:bodyPr/>
          <a:lstStyle/>
          <a:p>
            <a:endParaRPr lang="en-US" sz="2200" dirty="0"/>
          </a:p>
          <a:p>
            <a:r>
              <a:rPr lang="en-US" sz="2200" dirty="0"/>
              <a:t>Equal-size partitions (see fig a)</a:t>
            </a:r>
          </a:p>
          <a:p>
            <a:pPr lvl="1"/>
            <a:r>
              <a:rPr lang="en-US" sz="2200" dirty="0"/>
              <a:t>Any process whose size is less than or equal to the partition size can be loaded into an available partition</a:t>
            </a:r>
          </a:p>
          <a:p>
            <a:endParaRPr lang="en-US" sz="2200" dirty="0"/>
          </a:p>
          <a:p>
            <a:r>
              <a:rPr lang="en-US" sz="2200" dirty="0"/>
              <a:t>The operating system can swap a process out of a partition</a:t>
            </a:r>
          </a:p>
          <a:p>
            <a:pPr lvl="1"/>
            <a:r>
              <a:rPr lang="en-US" sz="2200" dirty="0"/>
              <a:t>If none are in a ready or running state</a:t>
            </a:r>
          </a:p>
          <a:p>
            <a:pPr lvl="1"/>
            <a:endParaRPr lang="en-US" sz="2200" dirty="0"/>
          </a:p>
        </p:txBody>
      </p:sp>
      <p:pic>
        <p:nvPicPr>
          <p:cNvPr id="54275" name="Picture 3"/>
          <p:cNvPicPr>
            <a:picLocks noChangeAspect="1" noChangeArrowheads="1"/>
          </p:cNvPicPr>
          <p:nvPr/>
        </p:nvPicPr>
        <p:blipFill>
          <a:blip r:embed="rId3" cstate="print"/>
          <a:srcRect r="44569" b="5862"/>
          <a:stretch>
            <a:fillRect/>
          </a:stretch>
        </p:blipFill>
        <p:spPr bwMode="auto">
          <a:xfrm>
            <a:off x="6810375" y="1310640"/>
            <a:ext cx="2333625" cy="5200650"/>
          </a:xfrm>
          <a:prstGeom prst="rect">
            <a:avLst/>
          </a:prstGeom>
          <a:noFill/>
          <a:ln w="9525">
            <a:noFill/>
            <a:miter lim="800000"/>
            <a:headEnd/>
            <a:tailEnd/>
          </a:ln>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685800" y="228600"/>
            <a:ext cx="7231063" cy="609600"/>
          </a:xfrm>
        </p:spPr>
        <p:txBody>
          <a:bodyPr/>
          <a:lstStyle/>
          <a:p>
            <a:pPr>
              <a:defRPr/>
            </a:pPr>
            <a:r>
              <a:rPr lang="en-US"/>
              <a:t>Background</a:t>
            </a:r>
          </a:p>
        </p:txBody>
      </p:sp>
      <p:sp>
        <p:nvSpPr>
          <p:cNvPr id="5123" name="Rectangle 3"/>
          <p:cNvSpPr>
            <a:spLocks noGrp="1" noChangeArrowheads="1"/>
          </p:cNvSpPr>
          <p:nvPr>
            <p:ph type="body" idx="1"/>
          </p:nvPr>
        </p:nvSpPr>
        <p:spPr>
          <a:xfrm>
            <a:off x="357188" y="1377950"/>
            <a:ext cx="8486775" cy="4483100"/>
          </a:xfrm>
        </p:spPr>
        <p:txBody>
          <a:bodyPr/>
          <a:lstStyle/>
          <a:p>
            <a:r>
              <a:rPr lang="en-US" sz="2000" dirty="0"/>
              <a:t>Program must be brought into memory and placed in Q for processing/ exe/ run</a:t>
            </a:r>
          </a:p>
          <a:p>
            <a:pPr>
              <a:buFont typeface="Monotype Sorts" pitchFamily="2" charset="2"/>
              <a:buNone/>
            </a:pPr>
            <a:endParaRPr lang="en-US" sz="2000" dirty="0"/>
          </a:p>
          <a:p>
            <a:r>
              <a:rPr lang="en-US" sz="2000" b="1" dirty="0">
                <a:solidFill>
                  <a:srgbClr val="A50021"/>
                </a:solidFill>
              </a:rPr>
              <a:t>Input queue</a:t>
            </a:r>
            <a:r>
              <a:rPr lang="en-US" sz="2000" dirty="0"/>
              <a:t> – collection of processes on the disk that are waiting to be brought into memory to run the program</a:t>
            </a:r>
          </a:p>
          <a:p>
            <a:pPr>
              <a:buFont typeface="Monotype Sorts" pitchFamily="2" charset="2"/>
              <a:buNone/>
            </a:pPr>
            <a:endParaRPr lang="en-US" sz="2000" dirty="0"/>
          </a:p>
          <a:p>
            <a:r>
              <a:rPr lang="en-US" sz="2000" dirty="0"/>
              <a:t>User programs go through several steps before being run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p:cNvSpPr>
            <a:spLocks noGrp="1"/>
          </p:cNvSpPr>
          <p:nvPr>
            <p:ph type="title"/>
          </p:nvPr>
        </p:nvSpPr>
        <p:spPr>
          <a:xfrm>
            <a:off x="1264920" y="259398"/>
            <a:ext cx="7086600" cy="517842"/>
          </a:xfrm>
        </p:spPr>
        <p:txBody>
          <a:bodyPr/>
          <a:lstStyle/>
          <a:p>
            <a:r>
              <a:rPr lang="en-US" sz="2800" dirty="0"/>
              <a:t>Fixed Partitioning Problems</a:t>
            </a:r>
          </a:p>
        </p:txBody>
      </p:sp>
      <p:sp>
        <p:nvSpPr>
          <p:cNvPr id="56322" name="Content Placeholder 2"/>
          <p:cNvSpPr>
            <a:spLocks noGrp="1"/>
          </p:cNvSpPr>
          <p:nvPr>
            <p:ph idx="1"/>
          </p:nvPr>
        </p:nvSpPr>
        <p:spPr>
          <a:xfrm>
            <a:off x="640080" y="1282700"/>
            <a:ext cx="7818120" cy="4483100"/>
          </a:xfrm>
        </p:spPr>
        <p:txBody>
          <a:bodyPr/>
          <a:lstStyle/>
          <a:p>
            <a:endParaRPr lang="en-US" sz="2200" dirty="0"/>
          </a:p>
          <a:p>
            <a:r>
              <a:rPr lang="en-US" sz="2200" dirty="0"/>
              <a:t>A program may not fit in a partition.  </a:t>
            </a:r>
          </a:p>
          <a:p>
            <a:pPr lvl="1"/>
            <a:r>
              <a:rPr lang="en-US" sz="2200" dirty="0"/>
              <a:t>The programmer must design the program with overlays</a:t>
            </a:r>
          </a:p>
          <a:p>
            <a:endParaRPr lang="en-US" sz="2200" dirty="0"/>
          </a:p>
          <a:p>
            <a:r>
              <a:rPr lang="en-US" sz="2200" dirty="0"/>
              <a:t>Main memory use is inefficient.  </a:t>
            </a:r>
          </a:p>
          <a:p>
            <a:pPr lvl="1"/>
            <a:r>
              <a:rPr lang="en-US" sz="2200" dirty="0"/>
              <a:t>Any program, no matter how small, occupies an entire partition.</a:t>
            </a:r>
          </a:p>
          <a:p>
            <a:pPr lvl="1"/>
            <a:r>
              <a:rPr lang="en-US" sz="2200" dirty="0"/>
              <a:t>This is results in </a:t>
            </a:r>
            <a:r>
              <a:rPr lang="en-US" sz="2200" b="1" i="1" dirty="0"/>
              <a:t>internal fragmentation.</a:t>
            </a:r>
          </a:p>
          <a:p>
            <a:pPr lvl="1"/>
            <a:endParaRPr lang="en-US" sz="2200" dirty="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p:cNvSpPr>
            <a:spLocks noGrp="1"/>
          </p:cNvSpPr>
          <p:nvPr>
            <p:ph type="title"/>
          </p:nvPr>
        </p:nvSpPr>
        <p:spPr>
          <a:xfrm>
            <a:off x="1036320" y="244158"/>
            <a:ext cx="7345680" cy="670242"/>
          </a:xfrm>
        </p:spPr>
        <p:txBody>
          <a:bodyPr/>
          <a:lstStyle/>
          <a:p>
            <a:r>
              <a:rPr lang="en-NZ" sz="2800" dirty="0"/>
              <a:t>Solution – Unequal Size Partitions</a:t>
            </a:r>
          </a:p>
        </p:txBody>
      </p:sp>
      <p:sp>
        <p:nvSpPr>
          <p:cNvPr id="58370" name="Content Placeholder 2"/>
          <p:cNvSpPr>
            <a:spLocks noGrp="1"/>
          </p:cNvSpPr>
          <p:nvPr>
            <p:ph idx="1"/>
          </p:nvPr>
        </p:nvSpPr>
        <p:spPr>
          <a:xfrm>
            <a:off x="274320" y="1600200"/>
            <a:ext cx="6781800" cy="4632960"/>
          </a:xfrm>
        </p:spPr>
        <p:txBody>
          <a:bodyPr/>
          <a:lstStyle/>
          <a:p>
            <a:r>
              <a:rPr lang="en-NZ" sz="2200" dirty="0"/>
              <a:t>In Fig 7.3b,</a:t>
            </a:r>
          </a:p>
          <a:p>
            <a:pPr lvl="1"/>
            <a:r>
              <a:rPr lang="en-NZ" sz="2200" dirty="0"/>
              <a:t>Programs up to 16M can be accommodated without overlay</a:t>
            </a:r>
          </a:p>
          <a:p>
            <a:pPr lvl="1"/>
            <a:r>
              <a:rPr lang="en-NZ" sz="2200" dirty="0"/>
              <a:t>Smaller programs can be placed in smaller partitions, reducing internal fragmentation</a:t>
            </a:r>
          </a:p>
        </p:txBody>
      </p:sp>
      <p:pic>
        <p:nvPicPr>
          <p:cNvPr id="58371" name="Content Placeholder 3" descr="Fig07_02.gif"/>
          <p:cNvPicPr>
            <a:picLocks noChangeAspect="1"/>
          </p:cNvPicPr>
          <p:nvPr/>
        </p:nvPicPr>
        <p:blipFill>
          <a:blip r:embed="rId2" cstate="print"/>
          <a:srcRect l="56660" b="7027"/>
          <a:stretch>
            <a:fillRect/>
          </a:stretch>
        </p:blipFill>
        <p:spPr bwMode="auto">
          <a:xfrm>
            <a:off x="7337425" y="1447800"/>
            <a:ext cx="1806575" cy="5105400"/>
          </a:xfrm>
          <a:prstGeom prst="rect">
            <a:avLst/>
          </a:prstGeom>
          <a:noFill/>
          <a:ln w="9525">
            <a:noFill/>
            <a:miter lim="800000"/>
            <a:headEnd/>
            <a:tailEnd/>
          </a:ln>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p:cNvSpPr>
            <a:spLocks noGrp="1"/>
          </p:cNvSpPr>
          <p:nvPr>
            <p:ph type="title"/>
          </p:nvPr>
        </p:nvSpPr>
        <p:spPr/>
        <p:txBody>
          <a:bodyPr/>
          <a:lstStyle/>
          <a:p>
            <a:r>
              <a:rPr lang="en-US" sz="2800" dirty="0"/>
              <a:t>Placement Algorithm</a:t>
            </a:r>
          </a:p>
        </p:txBody>
      </p:sp>
      <p:sp>
        <p:nvSpPr>
          <p:cNvPr id="59394" name="Content Placeholder 2"/>
          <p:cNvSpPr>
            <a:spLocks noGrp="1"/>
          </p:cNvSpPr>
          <p:nvPr>
            <p:ph idx="1"/>
          </p:nvPr>
        </p:nvSpPr>
        <p:spPr>
          <a:xfrm>
            <a:off x="342900" y="1282700"/>
            <a:ext cx="8572500" cy="4483100"/>
          </a:xfrm>
        </p:spPr>
        <p:txBody>
          <a:bodyPr/>
          <a:lstStyle/>
          <a:p>
            <a:r>
              <a:rPr lang="en-US" sz="2200" dirty="0"/>
              <a:t>Equal-size</a:t>
            </a:r>
          </a:p>
          <a:p>
            <a:pPr lvl="1"/>
            <a:r>
              <a:rPr lang="en-US" sz="2200" dirty="0"/>
              <a:t>Placement is trivial (no options)</a:t>
            </a:r>
          </a:p>
          <a:p>
            <a:endParaRPr lang="en-US" sz="2200" dirty="0"/>
          </a:p>
          <a:p>
            <a:r>
              <a:rPr lang="en-US" sz="2200" dirty="0"/>
              <a:t>Unequal-size</a:t>
            </a:r>
          </a:p>
          <a:p>
            <a:pPr lvl="1"/>
            <a:r>
              <a:rPr lang="en-US" sz="2200" dirty="0"/>
              <a:t>Can assign each process to the smallest partition within which it will fit</a:t>
            </a:r>
          </a:p>
          <a:p>
            <a:pPr lvl="1"/>
            <a:endParaRPr lang="en-US" sz="2200" dirty="0"/>
          </a:p>
          <a:p>
            <a:pPr lvl="1"/>
            <a:r>
              <a:rPr lang="en-US" sz="2200" dirty="0"/>
              <a:t>Queue for each partition</a:t>
            </a:r>
          </a:p>
          <a:p>
            <a:pPr lvl="1"/>
            <a:endParaRPr lang="en-US" sz="2200" dirty="0"/>
          </a:p>
          <a:p>
            <a:pPr lvl="1"/>
            <a:r>
              <a:rPr lang="en-US" sz="2200" dirty="0"/>
              <a:t>Processes are assigned in such a way as to minimize wasted memory within a partition</a:t>
            </a:r>
          </a:p>
          <a:p>
            <a:pPr lvl="1"/>
            <a:endParaRPr lang="en-US" sz="2200" dirty="0"/>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a:xfrm>
            <a:off x="670560" y="121920"/>
            <a:ext cx="8077200" cy="609600"/>
          </a:xfrm>
        </p:spPr>
        <p:txBody>
          <a:bodyPr/>
          <a:lstStyle/>
          <a:p>
            <a:r>
              <a:rPr lang="en-US" sz="2800" dirty="0"/>
              <a:t>Fixed Partitioning</a:t>
            </a:r>
          </a:p>
        </p:txBody>
      </p:sp>
      <p:pic>
        <p:nvPicPr>
          <p:cNvPr id="61442" name="Content Placeholder 3" descr="Fig07_03.gif"/>
          <p:cNvPicPr>
            <a:picLocks noGrp="1" noChangeAspect="1"/>
          </p:cNvPicPr>
          <p:nvPr>
            <p:ph idx="1"/>
          </p:nvPr>
        </p:nvPicPr>
        <p:blipFill>
          <a:blip r:embed="rId3" cstate="print"/>
          <a:srcRect/>
          <a:stretch>
            <a:fillRect/>
          </a:stretch>
        </p:blipFill>
        <p:spPr>
          <a:xfrm>
            <a:off x="668020" y="1021080"/>
            <a:ext cx="7464425" cy="5410200"/>
          </a:xfrm>
        </p:spPr>
      </p:pic>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1"/>
          <p:cNvSpPr>
            <a:spLocks noGrp="1"/>
          </p:cNvSpPr>
          <p:nvPr>
            <p:ph type="title"/>
          </p:nvPr>
        </p:nvSpPr>
        <p:spPr>
          <a:xfrm>
            <a:off x="701040" y="45720"/>
            <a:ext cx="7924800" cy="685482"/>
          </a:xfrm>
        </p:spPr>
        <p:txBody>
          <a:bodyPr/>
          <a:lstStyle/>
          <a:p>
            <a:r>
              <a:rPr lang="en-NZ" sz="2800" dirty="0"/>
              <a:t>Remaining Problems with Fixed Partitions</a:t>
            </a:r>
          </a:p>
        </p:txBody>
      </p:sp>
      <p:sp>
        <p:nvSpPr>
          <p:cNvPr id="63490" name="Content Placeholder 2"/>
          <p:cNvSpPr>
            <a:spLocks noGrp="1"/>
          </p:cNvSpPr>
          <p:nvPr>
            <p:ph idx="1"/>
          </p:nvPr>
        </p:nvSpPr>
        <p:spPr>
          <a:xfrm>
            <a:off x="701040" y="1112520"/>
            <a:ext cx="7477760" cy="4653280"/>
          </a:xfrm>
        </p:spPr>
        <p:txBody>
          <a:bodyPr/>
          <a:lstStyle/>
          <a:p>
            <a:endParaRPr lang="en-NZ" sz="2200" dirty="0"/>
          </a:p>
          <a:p>
            <a:r>
              <a:rPr lang="en-NZ" sz="2200" dirty="0"/>
              <a:t>The number of active processes is limited by the system </a:t>
            </a:r>
          </a:p>
          <a:p>
            <a:pPr lvl="1"/>
            <a:r>
              <a:rPr lang="en-NZ" sz="2200" dirty="0"/>
              <a:t>Pre-determined number of partitions</a:t>
            </a:r>
          </a:p>
          <a:p>
            <a:endParaRPr lang="en-NZ" sz="2200" dirty="0"/>
          </a:p>
          <a:p>
            <a:r>
              <a:rPr lang="en-NZ" sz="2200" dirty="0"/>
              <a:t>A large number of  very small size process will not use the space efficiently</a:t>
            </a:r>
          </a:p>
          <a:p>
            <a:pPr lvl="1"/>
            <a:r>
              <a:rPr lang="en-NZ" sz="2200" dirty="0"/>
              <a:t>In either fixed or variable length partition methods</a:t>
            </a:r>
          </a:p>
          <a:p>
            <a:endParaRPr lang="en-NZ" sz="2200" dirty="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1"/>
          <p:cNvSpPr>
            <a:spLocks noGrp="1"/>
          </p:cNvSpPr>
          <p:nvPr>
            <p:ph type="title"/>
          </p:nvPr>
        </p:nvSpPr>
        <p:spPr/>
        <p:txBody>
          <a:bodyPr/>
          <a:lstStyle/>
          <a:p>
            <a:r>
              <a:rPr lang="en-US" sz="2800" dirty="0"/>
              <a:t>Dynamic Partitioning/Loading</a:t>
            </a:r>
          </a:p>
        </p:txBody>
      </p:sp>
      <p:sp>
        <p:nvSpPr>
          <p:cNvPr id="65538" name="Content Placeholder 2"/>
          <p:cNvSpPr>
            <a:spLocks noGrp="1"/>
          </p:cNvSpPr>
          <p:nvPr>
            <p:ph idx="1"/>
          </p:nvPr>
        </p:nvSpPr>
        <p:spPr>
          <a:xfrm>
            <a:off x="350520" y="1112520"/>
            <a:ext cx="8519160" cy="4998720"/>
          </a:xfrm>
        </p:spPr>
        <p:txBody>
          <a:bodyPr/>
          <a:lstStyle/>
          <a:p>
            <a:endParaRPr lang="en-US" sz="2000" dirty="0"/>
          </a:p>
          <a:p>
            <a:r>
              <a:rPr lang="en-US" sz="2000" dirty="0"/>
              <a:t>Partitions are of variable length and number</a:t>
            </a:r>
          </a:p>
          <a:p>
            <a:endParaRPr lang="en-US" sz="2000" dirty="0"/>
          </a:p>
          <a:p>
            <a:r>
              <a:rPr lang="en-US" sz="2000" dirty="0"/>
              <a:t>Process is allocated exactly as much memory as required</a:t>
            </a:r>
          </a:p>
          <a:p>
            <a:r>
              <a:rPr lang="en-US" sz="2000" dirty="0"/>
              <a:t>Routine is not loaded until it is called</a:t>
            </a:r>
          </a:p>
          <a:p>
            <a:endParaRPr lang="en-US" sz="2000" dirty="0"/>
          </a:p>
          <a:p>
            <a:r>
              <a:rPr lang="en-US" sz="2000" dirty="0"/>
              <a:t>Better memory-space utilization; unused routine is never loaded</a:t>
            </a:r>
          </a:p>
          <a:p>
            <a:endParaRPr lang="en-US" sz="2000" dirty="0"/>
          </a:p>
          <a:p>
            <a:r>
              <a:rPr lang="en-US" sz="2000" dirty="0"/>
              <a:t>Useful when large amounts of code are needed to handle infrequently occurring cases</a:t>
            </a:r>
          </a:p>
          <a:p>
            <a:endParaRPr lang="en-US" sz="2000" dirty="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a:xfrm>
            <a:off x="398463" y="42863"/>
            <a:ext cx="8959850" cy="684212"/>
          </a:xfrm>
        </p:spPr>
        <p:txBody>
          <a:bodyPr/>
          <a:lstStyle/>
          <a:p>
            <a:pPr>
              <a:defRPr/>
            </a:pPr>
            <a:r>
              <a:rPr lang="en-US" sz="2400"/>
              <a:t>A base and a limit register define a logical address space</a:t>
            </a:r>
          </a:p>
        </p:txBody>
      </p:sp>
      <p:pic>
        <p:nvPicPr>
          <p:cNvPr id="14339" name="Picture 3"/>
          <p:cNvPicPr>
            <a:picLocks noChangeAspect="1" noChangeArrowheads="1"/>
          </p:cNvPicPr>
          <p:nvPr/>
        </p:nvPicPr>
        <p:blipFill>
          <a:blip r:embed="rId2" cstate="print"/>
          <a:srcRect l="18016" t="906" r="18016" b="1501"/>
          <a:stretch>
            <a:fillRect/>
          </a:stretch>
        </p:blipFill>
        <p:spPr bwMode="auto">
          <a:xfrm>
            <a:off x="2541588" y="1450975"/>
            <a:ext cx="3930650" cy="4497388"/>
          </a:xfrm>
          <a:prstGeom prst="rect">
            <a:avLst/>
          </a:prstGeom>
          <a:noFill/>
          <a:ln w="38100" cmpd="dbl">
            <a:solidFill>
              <a:srgbClr val="CC6600"/>
            </a:solid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itle 1"/>
          <p:cNvSpPr>
            <a:spLocks noGrp="1"/>
          </p:cNvSpPr>
          <p:nvPr>
            <p:ph type="title"/>
          </p:nvPr>
        </p:nvSpPr>
        <p:spPr>
          <a:xfrm>
            <a:off x="1051560" y="198438"/>
            <a:ext cx="7086600" cy="655002"/>
          </a:xfrm>
        </p:spPr>
        <p:txBody>
          <a:bodyPr/>
          <a:lstStyle/>
          <a:p>
            <a:r>
              <a:rPr lang="en-NZ" sz="2800" dirty="0"/>
              <a:t>Dynamic Partitioning Example</a:t>
            </a:r>
          </a:p>
        </p:txBody>
      </p:sp>
      <p:sp>
        <p:nvSpPr>
          <p:cNvPr id="22" name="Content Placeholder 21"/>
          <p:cNvSpPr>
            <a:spLocks noGrp="1"/>
          </p:cNvSpPr>
          <p:nvPr>
            <p:ph idx="1"/>
          </p:nvPr>
        </p:nvSpPr>
        <p:spPr>
          <a:xfrm>
            <a:off x="3581400" y="1524000"/>
            <a:ext cx="5105400" cy="4267200"/>
          </a:xfrm>
        </p:spPr>
        <p:txBody>
          <a:bodyPr/>
          <a:lstStyle/>
          <a:p>
            <a:r>
              <a:rPr lang="en-NZ" sz="2200" b="1" i="1" dirty="0"/>
              <a:t>External Fragmentation</a:t>
            </a:r>
          </a:p>
          <a:p>
            <a:endParaRPr lang="en-NZ" sz="2200" dirty="0"/>
          </a:p>
          <a:p>
            <a:r>
              <a:rPr lang="en-NZ" sz="2200" dirty="0"/>
              <a:t>Memory external to all processes is fragmented</a:t>
            </a:r>
          </a:p>
          <a:p>
            <a:endParaRPr lang="en-NZ" sz="2200" dirty="0"/>
          </a:p>
          <a:p>
            <a:r>
              <a:rPr lang="en-NZ" sz="2200" dirty="0"/>
              <a:t>Can resolve using </a:t>
            </a:r>
            <a:r>
              <a:rPr lang="en-NZ" sz="2200" b="1" i="1" dirty="0"/>
              <a:t>compaction</a:t>
            </a:r>
          </a:p>
          <a:p>
            <a:pPr lvl="1"/>
            <a:r>
              <a:rPr lang="en-NZ" sz="2200" dirty="0"/>
              <a:t>OS moves processes so that they are contiguous</a:t>
            </a:r>
          </a:p>
          <a:p>
            <a:pPr lvl="1"/>
            <a:r>
              <a:rPr lang="en-NZ" sz="2200" dirty="0"/>
              <a:t>Time consuming and wastes CPU time</a:t>
            </a:r>
          </a:p>
          <a:p>
            <a:endParaRPr lang="en-NZ" sz="2200" dirty="0"/>
          </a:p>
        </p:txBody>
      </p:sp>
      <p:grpSp>
        <p:nvGrpSpPr>
          <p:cNvPr id="2" name="Group 5"/>
          <p:cNvGrpSpPr>
            <a:grpSpLocks/>
          </p:cNvGrpSpPr>
          <p:nvPr/>
        </p:nvGrpSpPr>
        <p:grpSpPr bwMode="auto">
          <a:xfrm>
            <a:off x="1489075" y="1554480"/>
            <a:ext cx="1600200" cy="4724400"/>
            <a:chOff x="1066800" y="1447800"/>
            <a:chExt cx="1600200" cy="4724400"/>
          </a:xfrm>
        </p:grpSpPr>
        <p:sp>
          <p:nvSpPr>
            <p:cNvPr id="4" name="Rectangle 3"/>
            <p:cNvSpPr/>
            <p:nvPr/>
          </p:nvSpPr>
          <p:spPr>
            <a:xfrm>
              <a:off x="1066800" y="1447800"/>
              <a:ext cx="1600200" cy="4724400"/>
            </a:xfrm>
            <a:prstGeom prst="rect">
              <a:avLst/>
            </a:prstGeom>
            <a:ln w="28575"/>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NZ" dirty="0"/>
            </a:p>
          </p:txBody>
        </p:sp>
        <p:sp>
          <p:nvSpPr>
            <p:cNvPr id="5" name="Rectangle 4"/>
            <p:cNvSpPr/>
            <p:nvPr/>
          </p:nvSpPr>
          <p:spPr>
            <a:xfrm>
              <a:off x="1066800" y="1524000"/>
              <a:ext cx="1600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NZ" dirty="0">
                  <a:solidFill>
                    <a:schemeClr val="tx1"/>
                  </a:solidFill>
                </a:rPr>
                <a:t>OS (8M)</a:t>
              </a:r>
            </a:p>
          </p:txBody>
        </p:sp>
      </p:grpSp>
      <p:sp>
        <p:nvSpPr>
          <p:cNvPr id="7" name="Rectangle 6"/>
          <p:cNvSpPr/>
          <p:nvPr/>
        </p:nvSpPr>
        <p:spPr>
          <a:xfrm>
            <a:off x="1489075" y="2270760"/>
            <a:ext cx="1600200" cy="12954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NZ" dirty="0">
                <a:solidFill>
                  <a:schemeClr val="tx1"/>
                </a:solidFill>
              </a:rPr>
              <a:t>P1 </a:t>
            </a:r>
          </a:p>
          <a:p>
            <a:pPr algn="ctr">
              <a:defRPr/>
            </a:pPr>
            <a:r>
              <a:rPr lang="en-NZ" dirty="0">
                <a:solidFill>
                  <a:schemeClr val="tx1"/>
                </a:solidFill>
              </a:rPr>
              <a:t>(20M)</a:t>
            </a:r>
          </a:p>
        </p:txBody>
      </p:sp>
      <p:sp>
        <p:nvSpPr>
          <p:cNvPr id="8" name="Rectangle 7"/>
          <p:cNvSpPr/>
          <p:nvPr/>
        </p:nvSpPr>
        <p:spPr>
          <a:xfrm>
            <a:off x="1489075" y="3657600"/>
            <a:ext cx="1600200" cy="9144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NZ" dirty="0"/>
              <a:t>P2</a:t>
            </a:r>
          </a:p>
          <a:p>
            <a:pPr algn="ctr">
              <a:defRPr/>
            </a:pPr>
            <a:r>
              <a:rPr lang="en-NZ" dirty="0"/>
              <a:t>(14M)</a:t>
            </a:r>
          </a:p>
        </p:txBody>
      </p:sp>
      <p:sp>
        <p:nvSpPr>
          <p:cNvPr id="9" name="Rectangle 8"/>
          <p:cNvSpPr/>
          <p:nvPr/>
        </p:nvSpPr>
        <p:spPr>
          <a:xfrm>
            <a:off x="1489075" y="4572000"/>
            <a:ext cx="1600200" cy="12954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NZ" dirty="0">
                <a:solidFill>
                  <a:schemeClr val="tx1"/>
                </a:solidFill>
              </a:rPr>
              <a:t>P3</a:t>
            </a:r>
          </a:p>
          <a:p>
            <a:pPr algn="ctr">
              <a:defRPr/>
            </a:pPr>
            <a:r>
              <a:rPr lang="en-NZ" dirty="0">
                <a:solidFill>
                  <a:schemeClr val="tx1"/>
                </a:solidFill>
              </a:rPr>
              <a:t>(18M)</a:t>
            </a:r>
          </a:p>
        </p:txBody>
      </p:sp>
      <p:sp>
        <p:nvSpPr>
          <p:cNvPr id="10" name="TextBox 9"/>
          <p:cNvSpPr txBox="1">
            <a:spLocks noChangeArrowheads="1"/>
          </p:cNvSpPr>
          <p:nvPr/>
        </p:nvSpPr>
        <p:spPr bwMode="auto">
          <a:xfrm>
            <a:off x="1717675" y="3733800"/>
            <a:ext cx="990600" cy="646113"/>
          </a:xfrm>
          <a:prstGeom prst="rect">
            <a:avLst/>
          </a:prstGeom>
          <a:noFill/>
          <a:ln w="9525">
            <a:noFill/>
            <a:miter lim="800000"/>
            <a:headEnd/>
            <a:tailEnd/>
          </a:ln>
        </p:spPr>
        <p:txBody>
          <a:bodyPr>
            <a:spAutoFit/>
          </a:bodyPr>
          <a:lstStyle/>
          <a:p>
            <a:pPr algn="ctr"/>
            <a:r>
              <a:rPr lang="en-NZ" dirty="0"/>
              <a:t>Empty (56M)</a:t>
            </a:r>
          </a:p>
        </p:txBody>
      </p:sp>
      <p:sp>
        <p:nvSpPr>
          <p:cNvPr id="11" name="TextBox 10"/>
          <p:cNvSpPr txBox="1">
            <a:spLocks noChangeArrowheads="1"/>
          </p:cNvSpPr>
          <p:nvPr/>
        </p:nvSpPr>
        <p:spPr bwMode="auto">
          <a:xfrm>
            <a:off x="1489075" y="5943600"/>
            <a:ext cx="1600200" cy="369888"/>
          </a:xfrm>
          <a:prstGeom prst="rect">
            <a:avLst/>
          </a:prstGeom>
          <a:noFill/>
          <a:ln w="9525">
            <a:noFill/>
            <a:miter lim="800000"/>
            <a:headEnd/>
            <a:tailEnd/>
          </a:ln>
        </p:spPr>
        <p:txBody>
          <a:bodyPr>
            <a:spAutoFit/>
          </a:bodyPr>
          <a:lstStyle/>
          <a:p>
            <a:pPr algn="ctr"/>
            <a:r>
              <a:rPr lang="en-NZ"/>
              <a:t>Empty (4M)</a:t>
            </a:r>
          </a:p>
        </p:txBody>
      </p:sp>
      <p:sp>
        <p:nvSpPr>
          <p:cNvPr id="12" name="Rectangle 11"/>
          <p:cNvSpPr/>
          <p:nvPr/>
        </p:nvSpPr>
        <p:spPr>
          <a:xfrm>
            <a:off x="1489075" y="3627120"/>
            <a:ext cx="1600200" cy="533400"/>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NZ" dirty="0"/>
              <a:t>P4(8M)</a:t>
            </a:r>
          </a:p>
        </p:txBody>
      </p:sp>
      <p:sp>
        <p:nvSpPr>
          <p:cNvPr id="13" name="TextBox 12"/>
          <p:cNvSpPr txBox="1">
            <a:spLocks noChangeArrowheads="1"/>
          </p:cNvSpPr>
          <p:nvPr/>
        </p:nvSpPr>
        <p:spPr bwMode="auto">
          <a:xfrm>
            <a:off x="1489075" y="4251960"/>
            <a:ext cx="1600200" cy="276999"/>
          </a:xfrm>
          <a:prstGeom prst="rect">
            <a:avLst/>
          </a:prstGeom>
          <a:noFill/>
          <a:ln w="9525">
            <a:noFill/>
            <a:miter lim="800000"/>
            <a:headEnd/>
            <a:tailEnd/>
          </a:ln>
        </p:spPr>
        <p:txBody>
          <a:bodyPr>
            <a:spAutoFit/>
          </a:bodyPr>
          <a:lstStyle/>
          <a:p>
            <a:pPr algn="ctr"/>
            <a:r>
              <a:rPr lang="en-NZ" sz="1200" dirty="0"/>
              <a:t>Empty (6M)</a:t>
            </a:r>
          </a:p>
        </p:txBody>
      </p:sp>
      <p:sp>
        <p:nvSpPr>
          <p:cNvPr id="14" name="Rectangle 13"/>
          <p:cNvSpPr/>
          <p:nvPr/>
        </p:nvSpPr>
        <p:spPr>
          <a:xfrm>
            <a:off x="1489075" y="2362200"/>
            <a:ext cx="1600200" cy="9144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NZ" dirty="0">
                <a:solidFill>
                  <a:schemeClr val="tx1"/>
                </a:solidFill>
              </a:rPr>
              <a:t>P2</a:t>
            </a:r>
          </a:p>
          <a:p>
            <a:pPr algn="ctr">
              <a:defRPr/>
            </a:pPr>
            <a:r>
              <a:rPr lang="en-NZ" dirty="0">
                <a:solidFill>
                  <a:schemeClr val="tx1"/>
                </a:solidFill>
              </a:rPr>
              <a:t>(14M)</a:t>
            </a:r>
          </a:p>
        </p:txBody>
      </p:sp>
      <p:sp>
        <p:nvSpPr>
          <p:cNvPr id="15" name="TextBox 14"/>
          <p:cNvSpPr txBox="1">
            <a:spLocks noChangeArrowheads="1"/>
          </p:cNvSpPr>
          <p:nvPr/>
        </p:nvSpPr>
        <p:spPr bwMode="auto">
          <a:xfrm>
            <a:off x="1489075" y="3276600"/>
            <a:ext cx="1600200" cy="369888"/>
          </a:xfrm>
          <a:prstGeom prst="rect">
            <a:avLst/>
          </a:prstGeom>
          <a:noFill/>
          <a:ln w="9525">
            <a:noFill/>
            <a:miter lim="800000"/>
            <a:headEnd/>
            <a:tailEnd/>
          </a:ln>
        </p:spPr>
        <p:txBody>
          <a:bodyPr>
            <a:spAutoFit/>
          </a:bodyPr>
          <a:lstStyle/>
          <a:p>
            <a:pPr algn="ctr"/>
            <a:r>
              <a:rPr lang="en-NZ" dirty="0"/>
              <a:t>Empty (6M)</a:t>
            </a:r>
          </a:p>
        </p:txBody>
      </p:sp>
      <p:sp>
        <p:nvSpPr>
          <p:cNvPr id="67597" name="TextBox 18"/>
          <p:cNvSpPr txBox="1">
            <a:spLocks noChangeArrowheads="1"/>
          </p:cNvSpPr>
          <p:nvPr/>
        </p:nvSpPr>
        <p:spPr bwMode="auto">
          <a:xfrm>
            <a:off x="1219200" y="6488113"/>
            <a:ext cx="2108200" cy="369887"/>
          </a:xfrm>
          <a:prstGeom prst="rect">
            <a:avLst/>
          </a:prstGeom>
          <a:noFill/>
          <a:ln w="9525">
            <a:noFill/>
            <a:miter lim="800000"/>
            <a:headEnd/>
            <a:tailEnd/>
          </a:ln>
        </p:spPr>
        <p:txBody>
          <a:bodyPr wrap="none">
            <a:spAutoFit/>
          </a:bodyPr>
          <a:lstStyle/>
          <a:p>
            <a:r>
              <a:rPr lang="en-NZ"/>
              <a:t>Refer to Figure 7.4</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000" fill="hold"/>
                                        <p:tgtEl>
                                          <p:spTgt spid="7"/>
                                        </p:tgtEl>
                                        <p:attrNameLst>
                                          <p:attrName>ppt_x</p:attrName>
                                        </p:attrNameLst>
                                      </p:cBhvr>
                                      <p:tavLst>
                                        <p:tav tm="0">
                                          <p:val>
                                            <p:strVal val="1+#ppt_w/2"/>
                                          </p:val>
                                        </p:tav>
                                        <p:tav tm="100000">
                                          <p:val>
                                            <p:strVal val="#ppt_x"/>
                                          </p:val>
                                        </p:tav>
                                      </p:tavLst>
                                    </p:anim>
                                    <p:anim calcmode="lin" valueType="num">
                                      <p:cBhvr additive="base">
                                        <p:cTn id="12" dur="1000" fill="hold"/>
                                        <p:tgtEl>
                                          <p:spTgt spid="7"/>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2" presetClass="entr" presetSubtype="2"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1000" fill="hold"/>
                                        <p:tgtEl>
                                          <p:spTgt spid="8"/>
                                        </p:tgtEl>
                                        <p:attrNameLst>
                                          <p:attrName>ppt_x</p:attrName>
                                        </p:attrNameLst>
                                      </p:cBhvr>
                                      <p:tavLst>
                                        <p:tav tm="0">
                                          <p:val>
                                            <p:strVal val="1+#ppt_w/2"/>
                                          </p:val>
                                        </p:tav>
                                        <p:tav tm="100000">
                                          <p:val>
                                            <p:strVal val="#ppt_x"/>
                                          </p:val>
                                        </p:tav>
                                      </p:tavLst>
                                    </p:anim>
                                    <p:anim calcmode="lin" valueType="num">
                                      <p:cBhvr additive="base">
                                        <p:cTn id="17" dur="1000" fill="hold"/>
                                        <p:tgtEl>
                                          <p:spTgt spid="8"/>
                                        </p:tgtEl>
                                        <p:attrNameLst>
                                          <p:attrName>ppt_y</p:attrName>
                                        </p:attrNameLst>
                                      </p:cBhvr>
                                      <p:tavLst>
                                        <p:tav tm="0">
                                          <p:val>
                                            <p:strVal val="#ppt_y"/>
                                          </p:val>
                                        </p:tav>
                                        <p:tav tm="100000">
                                          <p:val>
                                            <p:strVal val="#ppt_y"/>
                                          </p:val>
                                        </p:tav>
                                      </p:tavLst>
                                    </p:anim>
                                  </p:childTnLst>
                                </p:cTn>
                              </p:par>
                            </p:childTnLst>
                          </p:cTn>
                        </p:par>
                        <p:par>
                          <p:cTn id="18" fill="hold">
                            <p:stCondLst>
                              <p:cond delay="2500"/>
                            </p:stCondLst>
                            <p:childTnLst>
                              <p:par>
                                <p:cTn id="19" presetID="2" presetClass="entr" presetSubtype="2"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1000" fill="hold"/>
                                        <p:tgtEl>
                                          <p:spTgt spid="9"/>
                                        </p:tgtEl>
                                        <p:attrNameLst>
                                          <p:attrName>ppt_x</p:attrName>
                                        </p:attrNameLst>
                                      </p:cBhvr>
                                      <p:tavLst>
                                        <p:tav tm="0">
                                          <p:val>
                                            <p:strVal val="1+#ppt_w/2"/>
                                          </p:val>
                                        </p:tav>
                                        <p:tav tm="100000">
                                          <p:val>
                                            <p:strVal val="#ppt_x"/>
                                          </p:val>
                                        </p:tav>
                                      </p:tavLst>
                                    </p:anim>
                                    <p:anim calcmode="lin" valueType="num">
                                      <p:cBhvr additive="base">
                                        <p:cTn id="22" dur="1000" fill="hold"/>
                                        <p:tgtEl>
                                          <p:spTgt spid="9"/>
                                        </p:tgtEl>
                                        <p:attrNameLst>
                                          <p:attrName>ppt_y</p:attrName>
                                        </p:attrNameLst>
                                      </p:cBhvr>
                                      <p:tavLst>
                                        <p:tav tm="0">
                                          <p:val>
                                            <p:strVal val="#ppt_y"/>
                                          </p:val>
                                        </p:tav>
                                        <p:tav tm="100000">
                                          <p:val>
                                            <p:strVal val="#ppt_y"/>
                                          </p:val>
                                        </p:tav>
                                      </p:tavLst>
                                    </p:anim>
                                  </p:childTnLst>
                                </p:cTn>
                              </p:par>
                            </p:childTnLst>
                          </p:cTn>
                        </p:par>
                        <p:par>
                          <p:cTn id="23" fill="hold">
                            <p:stCondLst>
                              <p:cond delay="3500"/>
                            </p:stCondLst>
                            <p:childTnLst>
                              <p:par>
                                <p:cTn id="24" presetID="9" presetClass="entr" presetSubtype="0" fill="hold" grpId="0"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dissolve">
                                      <p:cBhvr>
                                        <p:cTn id="26" dur="10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xit" presetSubtype="2" fill="hold" grpId="1" nodeType="clickEffect">
                                  <p:stCondLst>
                                    <p:cond delay="0"/>
                                  </p:stCondLst>
                                  <p:childTnLst>
                                    <p:anim calcmode="lin" valueType="num">
                                      <p:cBhvr additive="base">
                                        <p:cTn id="30" dur="500"/>
                                        <p:tgtEl>
                                          <p:spTgt spid="8"/>
                                        </p:tgtEl>
                                        <p:attrNameLst>
                                          <p:attrName>ppt_x</p:attrName>
                                        </p:attrNameLst>
                                      </p:cBhvr>
                                      <p:tavLst>
                                        <p:tav tm="0">
                                          <p:val>
                                            <p:strVal val="ppt_x"/>
                                          </p:val>
                                        </p:tav>
                                        <p:tav tm="100000">
                                          <p:val>
                                            <p:strVal val="1+ppt_w/2"/>
                                          </p:val>
                                        </p:tav>
                                      </p:tavLst>
                                    </p:anim>
                                    <p:anim calcmode="lin" valueType="num">
                                      <p:cBhvr additive="base">
                                        <p:cTn id="31" dur="500"/>
                                        <p:tgtEl>
                                          <p:spTgt spid="8"/>
                                        </p:tgtEl>
                                        <p:attrNameLst>
                                          <p:attrName>ppt_y</p:attrName>
                                        </p:attrNameLst>
                                      </p:cBhvr>
                                      <p:tavLst>
                                        <p:tav tm="0">
                                          <p:val>
                                            <p:strVal val="ppt_y"/>
                                          </p:val>
                                        </p:tav>
                                        <p:tav tm="100000">
                                          <p:val>
                                            <p:strVal val="ppt_y"/>
                                          </p:val>
                                        </p:tav>
                                      </p:tavLst>
                                    </p:anim>
                                    <p:set>
                                      <p:cBhvr>
                                        <p:cTn id="32" dur="1" fill="hold">
                                          <p:stCondLst>
                                            <p:cond delay="499"/>
                                          </p:stCondLst>
                                        </p:cTn>
                                        <p:tgtEl>
                                          <p:spTgt spid="8"/>
                                        </p:tgtEl>
                                        <p:attrNameLst>
                                          <p:attrName>style.visibility</p:attrName>
                                        </p:attrNameLst>
                                      </p:cBhvr>
                                      <p:to>
                                        <p:strVal val="hidden"/>
                                      </p:to>
                                    </p:set>
                                  </p:childTnLst>
                                </p:cTn>
                              </p:par>
                            </p:childTnLst>
                          </p:cTn>
                        </p:par>
                        <p:par>
                          <p:cTn id="33" fill="hold">
                            <p:stCondLst>
                              <p:cond delay="500"/>
                            </p:stCondLst>
                            <p:childTnLst>
                              <p:par>
                                <p:cTn id="34" presetID="2" presetClass="entr" presetSubtype="2"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additive="base">
                                        <p:cTn id="36" dur="1000" fill="hold"/>
                                        <p:tgtEl>
                                          <p:spTgt spid="12"/>
                                        </p:tgtEl>
                                        <p:attrNameLst>
                                          <p:attrName>ppt_x</p:attrName>
                                        </p:attrNameLst>
                                      </p:cBhvr>
                                      <p:tavLst>
                                        <p:tav tm="0">
                                          <p:val>
                                            <p:strVal val="1+#ppt_w/2"/>
                                          </p:val>
                                        </p:tav>
                                        <p:tav tm="100000">
                                          <p:val>
                                            <p:strVal val="#ppt_x"/>
                                          </p:val>
                                        </p:tav>
                                      </p:tavLst>
                                    </p:anim>
                                    <p:anim calcmode="lin" valueType="num">
                                      <p:cBhvr additive="base">
                                        <p:cTn id="37" dur="1000" fill="hold"/>
                                        <p:tgtEl>
                                          <p:spTgt spid="12"/>
                                        </p:tgtEl>
                                        <p:attrNameLst>
                                          <p:attrName>ppt_y</p:attrName>
                                        </p:attrNameLst>
                                      </p:cBhvr>
                                      <p:tavLst>
                                        <p:tav tm="0">
                                          <p:val>
                                            <p:strVal val="#ppt_y"/>
                                          </p:val>
                                        </p:tav>
                                        <p:tav tm="100000">
                                          <p:val>
                                            <p:strVal val="#ppt_y"/>
                                          </p:val>
                                        </p:tav>
                                      </p:tavLst>
                                    </p:anim>
                                  </p:childTnLst>
                                </p:cTn>
                              </p:par>
                            </p:childTnLst>
                          </p:cTn>
                        </p:par>
                        <p:par>
                          <p:cTn id="38" fill="hold">
                            <p:stCondLst>
                              <p:cond delay="1500"/>
                            </p:stCondLst>
                            <p:childTnLst>
                              <p:par>
                                <p:cTn id="39" presetID="9" presetClass="entr" presetSubtype="0" fill="hold" grpId="0" nodeType="afterEffect" nodePh="1">
                                  <p:stCondLst>
                                    <p:cond delay="0"/>
                                  </p:stCondLst>
                                  <p:endCondLst>
                                    <p:cond evt="begin" delay="0">
                                      <p:tn val="39"/>
                                    </p:cond>
                                  </p:endCondLst>
                                  <p:childTnLst>
                                    <p:set>
                                      <p:cBhvr>
                                        <p:cTn id="40" dur="1" fill="hold">
                                          <p:stCondLst>
                                            <p:cond delay="0"/>
                                          </p:stCondLst>
                                        </p:cTn>
                                        <p:tgtEl>
                                          <p:spTgt spid="13"/>
                                        </p:tgtEl>
                                        <p:attrNameLst>
                                          <p:attrName>style.visibility</p:attrName>
                                        </p:attrNameLst>
                                      </p:cBhvr>
                                      <p:to>
                                        <p:strVal val="visible"/>
                                      </p:to>
                                    </p:set>
                                    <p:animEffect transition="in" filter="dissolve">
                                      <p:cBhvr>
                                        <p:cTn id="41" dur="1000"/>
                                        <p:tgtEl>
                                          <p:spTgt spid="13"/>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xit" presetSubtype="2" fill="hold" grpId="1" nodeType="clickEffect">
                                  <p:stCondLst>
                                    <p:cond delay="0"/>
                                  </p:stCondLst>
                                  <p:childTnLst>
                                    <p:anim calcmode="lin" valueType="num">
                                      <p:cBhvr additive="base">
                                        <p:cTn id="45" dur="500"/>
                                        <p:tgtEl>
                                          <p:spTgt spid="7"/>
                                        </p:tgtEl>
                                        <p:attrNameLst>
                                          <p:attrName>ppt_x</p:attrName>
                                        </p:attrNameLst>
                                      </p:cBhvr>
                                      <p:tavLst>
                                        <p:tav tm="0">
                                          <p:val>
                                            <p:strVal val="ppt_x"/>
                                          </p:val>
                                        </p:tav>
                                        <p:tav tm="100000">
                                          <p:val>
                                            <p:strVal val="1+ppt_w/2"/>
                                          </p:val>
                                        </p:tav>
                                      </p:tavLst>
                                    </p:anim>
                                    <p:anim calcmode="lin" valueType="num">
                                      <p:cBhvr additive="base">
                                        <p:cTn id="46" dur="500"/>
                                        <p:tgtEl>
                                          <p:spTgt spid="7"/>
                                        </p:tgtEl>
                                        <p:attrNameLst>
                                          <p:attrName>ppt_y</p:attrName>
                                        </p:attrNameLst>
                                      </p:cBhvr>
                                      <p:tavLst>
                                        <p:tav tm="0">
                                          <p:val>
                                            <p:strVal val="ppt_y"/>
                                          </p:val>
                                        </p:tav>
                                        <p:tav tm="100000">
                                          <p:val>
                                            <p:strVal val="ppt_y"/>
                                          </p:val>
                                        </p:tav>
                                      </p:tavLst>
                                    </p:anim>
                                    <p:set>
                                      <p:cBhvr>
                                        <p:cTn id="47" dur="1" fill="hold">
                                          <p:stCondLst>
                                            <p:cond delay="499"/>
                                          </p:stCondLst>
                                        </p:cTn>
                                        <p:tgtEl>
                                          <p:spTgt spid="7"/>
                                        </p:tgtEl>
                                        <p:attrNameLst>
                                          <p:attrName>style.visibility</p:attrName>
                                        </p:attrNameLst>
                                      </p:cBhvr>
                                      <p:to>
                                        <p:strVal val="hidden"/>
                                      </p:to>
                                    </p:set>
                                  </p:childTnLst>
                                </p:cTn>
                              </p:par>
                            </p:childTnLst>
                          </p:cTn>
                        </p:par>
                        <p:par>
                          <p:cTn id="48" fill="hold">
                            <p:stCondLst>
                              <p:cond delay="500"/>
                            </p:stCondLst>
                            <p:childTnLst>
                              <p:par>
                                <p:cTn id="49" presetID="2" presetClass="entr" presetSubtype="2" fill="hold" grpId="0" nodeType="afterEffect">
                                  <p:stCondLst>
                                    <p:cond delay="0"/>
                                  </p:stCondLst>
                                  <p:childTnLst>
                                    <p:set>
                                      <p:cBhvr>
                                        <p:cTn id="50" dur="1" fill="hold">
                                          <p:stCondLst>
                                            <p:cond delay="0"/>
                                          </p:stCondLst>
                                        </p:cTn>
                                        <p:tgtEl>
                                          <p:spTgt spid="14"/>
                                        </p:tgtEl>
                                        <p:attrNameLst>
                                          <p:attrName>style.visibility</p:attrName>
                                        </p:attrNameLst>
                                      </p:cBhvr>
                                      <p:to>
                                        <p:strVal val="visible"/>
                                      </p:to>
                                    </p:set>
                                    <p:anim calcmode="lin" valueType="num">
                                      <p:cBhvr additive="base">
                                        <p:cTn id="51" dur="1000" fill="hold"/>
                                        <p:tgtEl>
                                          <p:spTgt spid="14"/>
                                        </p:tgtEl>
                                        <p:attrNameLst>
                                          <p:attrName>ppt_x</p:attrName>
                                        </p:attrNameLst>
                                      </p:cBhvr>
                                      <p:tavLst>
                                        <p:tav tm="0">
                                          <p:val>
                                            <p:strVal val="1+#ppt_w/2"/>
                                          </p:val>
                                        </p:tav>
                                        <p:tav tm="100000">
                                          <p:val>
                                            <p:strVal val="#ppt_x"/>
                                          </p:val>
                                        </p:tav>
                                      </p:tavLst>
                                    </p:anim>
                                    <p:anim calcmode="lin" valueType="num">
                                      <p:cBhvr additive="base">
                                        <p:cTn id="52" dur="1000" fill="hold"/>
                                        <p:tgtEl>
                                          <p:spTgt spid="14"/>
                                        </p:tgtEl>
                                        <p:attrNameLst>
                                          <p:attrName>ppt_y</p:attrName>
                                        </p:attrNameLst>
                                      </p:cBhvr>
                                      <p:tavLst>
                                        <p:tav tm="0">
                                          <p:val>
                                            <p:strVal val="#ppt_y"/>
                                          </p:val>
                                        </p:tav>
                                        <p:tav tm="100000">
                                          <p:val>
                                            <p:strVal val="#ppt_y"/>
                                          </p:val>
                                        </p:tav>
                                      </p:tavLst>
                                    </p:anim>
                                  </p:childTnLst>
                                </p:cTn>
                              </p:par>
                            </p:childTnLst>
                          </p:cTn>
                        </p:par>
                        <p:par>
                          <p:cTn id="53" fill="hold">
                            <p:stCondLst>
                              <p:cond delay="1500"/>
                            </p:stCondLst>
                            <p:childTnLst>
                              <p:par>
                                <p:cTn id="54" presetID="9" presetClass="entr" presetSubtype="0" fill="hold" grpId="0" nodeType="after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dissolve">
                                      <p:cBhvr>
                                        <p:cTn id="56" dur="1000"/>
                                        <p:tgtEl>
                                          <p:spTgt spid="15"/>
                                        </p:tgtEl>
                                      </p:cBhvr>
                                    </p:animEffect>
                                  </p:childTnLst>
                                </p:cTn>
                              </p:par>
                            </p:childTnLst>
                          </p:cTn>
                        </p:par>
                        <p:par>
                          <p:cTn id="57" fill="hold">
                            <p:stCondLst>
                              <p:cond delay="2500"/>
                            </p:stCondLst>
                            <p:childTnLst>
                              <p:par>
                                <p:cTn id="58" presetID="9" presetClass="entr" presetSubtype="0" fill="hold" grpId="0" nodeType="afterEffect">
                                  <p:stCondLst>
                                    <p:cond delay="0"/>
                                  </p:stCondLst>
                                  <p:childTnLst>
                                    <p:set>
                                      <p:cBhvr>
                                        <p:cTn id="59" dur="1" fill="hold">
                                          <p:stCondLst>
                                            <p:cond delay="0"/>
                                          </p:stCondLst>
                                        </p:cTn>
                                        <p:tgtEl>
                                          <p:spTgt spid="22">
                                            <p:txEl>
                                              <p:pRg st="0" end="0"/>
                                            </p:txEl>
                                          </p:spTgt>
                                        </p:tgtEl>
                                        <p:attrNameLst>
                                          <p:attrName>style.visibility</p:attrName>
                                        </p:attrNameLst>
                                      </p:cBhvr>
                                      <p:to>
                                        <p:strVal val="visible"/>
                                      </p:to>
                                    </p:set>
                                    <p:animEffect transition="in" filter="dissolve">
                                      <p:cBhvr>
                                        <p:cTn id="60" dur="500"/>
                                        <p:tgtEl>
                                          <p:spTgt spid="22">
                                            <p:txEl>
                                              <p:pRg st="0" end="0"/>
                                            </p:txEl>
                                          </p:spTgt>
                                        </p:tgtEl>
                                      </p:cBhvr>
                                    </p:animEffect>
                                  </p:childTnLst>
                                </p:cTn>
                              </p:par>
                            </p:childTnLst>
                          </p:cTn>
                        </p:par>
                        <p:par>
                          <p:cTn id="61" fill="hold">
                            <p:stCondLst>
                              <p:cond delay="3000"/>
                            </p:stCondLst>
                            <p:childTnLst>
                              <p:par>
                                <p:cTn id="62" presetID="9" presetClass="entr" presetSubtype="0" fill="hold" grpId="0" nodeType="afterEffect">
                                  <p:stCondLst>
                                    <p:cond delay="0"/>
                                  </p:stCondLst>
                                  <p:childTnLst>
                                    <p:set>
                                      <p:cBhvr>
                                        <p:cTn id="63" dur="1" fill="hold">
                                          <p:stCondLst>
                                            <p:cond delay="0"/>
                                          </p:stCondLst>
                                        </p:cTn>
                                        <p:tgtEl>
                                          <p:spTgt spid="22">
                                            <p:txEl>
                                              <p:pRg st="2" end="2"/>
                                            </p:txEl>
                                          </p:spTgt>
                                        </p:tgtEl>
                                        <p:attrNameLst>
                                          <p:attrName>style.visibility</p:attrName>
                                        </p:attrNameLst>
                                      </p:cBhvr>
                                      <p:to>
                                        <p:strVal val="visible"/>
                                      </p:to>
                                    </p:set>
                                    <p:animEffect transition="in" filter="dissolve">
                                      <p:cBhvr>
                                        <p:cTn id="64" dur="500"/>
                                        <p:tgtEl>
                                          <p:spTgt spid="22">
                                            <p:txEl>
                                              <p:pRg st="2" end="2"/>
                                            </p:txEl>
                                          </p:spTgt>
                                        </p:tgtEl>
                                      </p:cBhvr>
                                    </p:animEffect>
                                  </p:childTnLst>
                                </p:cTn>
                              </p:par>
                            </p:childTnLst>
                          </p:cTn>
                        </p:par>
                        <p:par>
                          <p:cTn id="65" fill="hold">
                            <p:stCondLst>
                              <p:cond delay="3500"/>
                            </p:stCondLst>
                            <p:childTnLst>
                              <p:par>
                                <p:cTn id="66" presetID="9" presetClass="entr" presetSubtype="0" fill="hold" grpId="0" nodeType="afterEffect">
                                  <p:stCondLst>
                                    <p:cond delay="0"/>
                                  </p:stCondLst>
                                  <p:childTnLst>
                                    <p:set>
                                      <p:cBhvr>
                                        <p:cTn id="67" dur="1" fill="hold">
                                          <p:stCondLst>
                                            <p:cond delay="0"/>
                                          </p:stCondLst>
                                        </p:cTn>
                                        <p:tgtEl>
                                          <p:spTgt spid="22">
                                            <p:txEl>
                                              <p:pRg st="4" end="4"/>
                                            </p:txEl>
                                          </p:spTgt>
                                        </p:tgtEl>
                                        <p:attrNameLst>
                                          <p:attrName>style.visibility</p:attrName>
                                        </p:attrNameLst>
                                      </p:cBhvr>
                                      <p:to>
                                        <p:strVal val="visible"/>
                                      </p:to>
                                    </p:set>
                                    <p:animEffect transition="in" filter="dissolve">
                                      <p:cBhvr>
                                        <p:cTn id="68" dur="500"/>
                                        <p:tgtEl>
                                          <p:spTgt spid="22">
                                            <p:txEl>
                                              <p:pRg st="4" end="4"/>
                                            </p:txEl>
                                          </p:spTgt>
                                        </p:tgtEl>
                                      </p:cBhvr>
                                    </p:animEffect>
                                  </p:childTnLst>
                                </p:cTn>
                              </p:par>
                            </p:childTnLst>
                          </p:cTn>
                        </p:par>
                        <p:par>
                          <p:cTn id="69" fill="hold">
                            <p:stCondLst>
                              <p:cond delay="4000"/>
                            </p:stCondLst>
                            <p:childTnLst>
                              <p:par>
                                <p:cTn id="70" presetID="9" presetClass="entr" presetSubtype="0" fill="hold" grpId="0" nodeType="afterEffect">
                                  <p:stCondLst>
                                    <p:cond delay="0"/>
                                  </p:stCondLst>
                                  <p:childTnLst>
                                    <p:set>
                                      <p:cBhvr>
                                        <p:cTn id="71" dur="1" fill="hold">
                                          <p:stCondLst>
                                            <p:cond delay="0"/>
                                          </p:stCondLst>
                                        </p:cTn>
                                        <p:tgtEl>
                                          <p:spTgt spid="22">
                                            <p:txEl>
                                              <p:pRg st="5" end="5"/>
                                            </p:txEl>
                                          </p:spTgt>
                                        </p:tgtEl>
                                        <p:attrNameLst>
                                          <p:attrName>style.visibility</p:attrName>
                                        </p:attrNameLst>
                                      </p:cBhvr>
                                      <p:to>
                                        <p:strVal val="visible"/>
                                      </p:to>
                                    </p:set>
                                    <p:animEffect transition="in" filter="dissolve">
                                      <p:cBhvr>
                                        <p:cTn id="72" dur="500"/>
                                        <p:tgtEl>
                                          <p:spTgt spid="22">
                                            <p:txEl>
                                              <p:pRg st="5" end="5"/>
                                            </p:txEl>
                                          </p:spTgt>
                                        </p:tgtEl>
                                      </p:cBhvr>
                                    </p:animEffect>
                                  </p:childTnLst>
                                </p:cTn>
                              </p:par>
                            </p:childTnLst>
                          </p:cTn>
                        </p:par>
                        <p:par>
                          <p:cTn id="73" fill="hold">
                            <p:stCondLst>
                              <p:cond delay="4500"/>
                            </p:stCondLst>
                            <p:childTnLst>
                              <p:par>
                                <p:cTn id="74" presetID="9" presetClass="entr" presetSubtype="0" fill="hold" grpId="0" nodeType="afterEffect">
                                  <p:stCondLst>
                                    <p:cond delay="0"/>
                                  </p:stCondLst>
                                  <p:childTnLst>
                                    <p:set>
                                      <p:cBhvr>
                                        <p:cTn id="75" dur="1" fill="hold">
                                          <p:stCondLst>
                                            <p:cond delay="0"/>
                                          </p:stCondLst>
                                        </p:cTn>
                                        <p:tgtEl>
                                          <p:spTgt spid="22">
                                            <p:txEl>
                                              <p:pRg st="6" end="6"/>
                                            </p:txEl>
                                          </p:spTgt>
                                        </p:tgtEl>
                                        <p:attrNameLst>
                                          <p:attrName>style.visibility</p:attrName>
                                        </p:attrNameLst>
                                      </p:cBhvr>
                                      <p:to>
                                        <p:strVal val="visible"/>
                                      </p:to>
                                    </p:set>
                                    <p:animEffect transition="in" filter="dissolve">
                                      <p:cBhvr>
                                        <p:cTn id="76" dur="500"/>
                                        <p:tgtEl>
                                          <p:spTgt spid="2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P spid="7" grpId="0" animBg="1"/>
      <p:bldP spid="7" grpId="1" animBg="1"/>
      <p:bldP spid="8" grpId="0" animBg="1"/>
      <p:bldP spid="8" grpId="1" animBg="1"/>
      <p:bldP spid="9" grpId="0" animBg="1"/>
      <p:bldP spid="10" grpId="0"/>
      <p:bldP spid="11" grpId="0"/>
      <p:bldP spid="12" grpId="0" animBg="1"/>
      <p:bldP spid="13" grpId="0"/>
      <p:bldP spid="14" grpId="0" animBg="1"/>
      <p:bldP spid="1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1026"/>
          <p:cNvSpPr>
            <a:spLocks noGrp="1" noChangeArrowheads="1"/>
          </p:cNvSpPr>
          <p:nvPr>
            <p:ph type="title"/>
          </p:nvPr>
        </p:nvSpPr>
        <p:spPr/>
        <p:txBody>
          <a:bodyPr/>
          <a:lstStyle/>
          <a:p>
            <a:pPr>
              <a:defRPr/>
            </a:pPr>
            <a:r>
              <a:rPr lang="en-US"/>
              <a:t>Contiguous Allocation</a:t>
            </a:r>
          </a:p>
        </p:txBody>
      </p:sp>
      <p:sp>
        <p:nvSpPr>
          <p:cNvPr id="13315" name="Rectangle 1027"/>
          <p:cNvSpPr>
            <a:spLocks noGrp="1" noChangeArrowheads="1"/>
          </p:cNvSpPr>
          <p:nvPr>
            <p:ph type="body" idx="1"/>
          </p:nvPr>
        </p:nvSpPr>
        <p:spPr>
          <a:xfrm>
            <a:off x="350520" y="1188720"/>
            <a:ext cx="8260080" cy="4724400"/>
          </a:xfrm>
        </p:spPr>
        <p:txBody>
          <a:bodyPr/>
          <a:lstStyle/>
          <a:p>
            <a:r>
              <a:rPr lang="en-US" sz="2000" b="1" dirty="0"/>
              <a:t>Main memory usually into two partitions:</a:t>
            </a:r>
          </a:p>
          <a:p>
            <a:pPr lvl="1"/>
            <a:r>
              <a:rPr lang="en-US" sz="2000" dirty="0"/>
              <a:t>Resident operating system,</a:t>
            </a:r>
          </a:p>
          <a:p>
            <a:pPr lvl="1"/>
            <a:r>
              <a:rPr lang="en-US" sz="2000" dirty="0"/>
              <a:t>User processes</a:t>
            </a:r>
          </a:p>
          <a:p>
            <a:pPr lvl="1">
              <a:buNone/>
            </a:pPr>
            <a:endParaRPr lang="en-US" sz="2000" dirty="0"/>
          </a:p>
          <a:p>
            <a:r>
              <a:rPr lang="en-US" sz="2000" dirty="0"/>
              <a:t>Single-partition allocation</a:t>
            </a:r>
          </a:p>
          <a:p>
            <a:pPr lvl="1"/>
            <a:endParaRPr lang="en-US" sz="2000" dirty="0"/>
          </a:p>
          <a:p>
            <a:pPr lvl="1"/>
            <a:r>
              <a:rPr lang="en-US" sz="2000" dirty="0"/>
              <a:t>Relocation-register scheme used to protect user processes from each other, and from changing operating-system code and data</a:t>
            </a:r>
          </a:p>
          <a:p>
            <a:pPr lvl="1"/>
            <a:r>
              <a:rPr lang="en-US" sz="2000" dirty="0"/>
              <a:t>Relocation register contains value of smallest physical address</a:t>
            </a:r>
          </a:p>
          <a:p>
            <a:pPr lvl="1"/>
            <a:r>
              <a:rPr lang="en-US" sz="2000" dirty="0"/>
              <a:t>Limit register contains range of logical addresses.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a:defRPr/>
            </a:pPr>
            <a:r>
              <a:rPr lang="en-US"/>
              <a:t>Contiguous Allocation (Cont.)</a:t>
            </a:r>
          </a:p>
        </p:txBody>
      </p:sp>
      <p:sp>
        <p:nvSpPr>
          <p:cNvPr id="15363" name="Rectangle 3"/>
          <p:cNvSpPr>
            <a:spLocks noGrp="1" noChangeArrowheads="1"/>
          </p:cNvSpPr>
          <p:nvPr>
            <p:ph type="body" idx="1"/>
          </p:nvPr>
        </p:nvSpPr>
        <p:spPr>
          <a:xfrm>
            <a:off x="185739" y="1236661"/>
            <a:ext cx="8743950" cy="2858135"/>
          </a:xfrm>
        </p:spPr>
        <p:txBody>
          <a:bodyPr/>
          <a:lstStyle/>
          <a:p>
            <a:r>
              <a:rPr lang="en-US" sz="2000" dirty="0"/>
              <a:t>Multiple-partition allocation</a:t>
            </a:r>
          </a:p>
          <a:p>
            <a:pPr lvl="1"/>
            <a:r>
              <a:rPr lang="en-US" sz="2000" i="1" dirty="0"/>
              <a:t>Hole</a:t>
            </a:r>
            <a:r>
              <a:rPr lang="en-US" sz="2000" dirty="0"/>
              <a:t> – block of available memory; holes of various size are scattered throughout memory</a:t>
            </a:r>
          </a:p>
          <a:p>
            <a:pPr lvl="1"/>
            <a:r>
              <a:rPr lang="en-US" sz="2000" dirty="0"/>
              <a:t>When a process arrives, it is allocated memory from a hole large enough to accommodate it</a:t>
            </a:r>
          </a:p>
          <a:p>
            <a:pPr lvl="1"/>
            <a:r>
              <a:rPr lang="en-US" sz="2000" dirty="0"/>
              <a:t>Operating system maintains information about:</a:t>
            </a:r>
            <a:br>
              <a:rPr lang="en-US" sz="2000" dirty="0"/>
            </a:br>
            <a:r>
              <a:rPr lang="en-US" sz="2000" dirty="0"/>
              <a:t>a) allocated partitions    b) free partitions (hole)</a:t>
            </a:r>
          </a:p>
        </p:txBody>
      </p:sp>
      <p:sp>
        <p:nvSpPr>
          <p:cNvPr id="15364" name="Rectangle 4"/>
          <p:cNvSpPr>
            <a:spLocks noChangeArrowheads="1"/>
          </p:cNvSpPr>
          <p:nvPr/>
        </p:nvSpPr>
        <p:spPr bwMode="auto">
          <a:xfrm>
            <a:off x="1104900" y="4067175"/>
            <a:ext cx="1143000" cy="21336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5365" name="Line 5"/>
          <p:cNvSpPr>
            <a:spLocks noChangeShapeType="1"/>
          </p:cNvSpPr>
          <p:nvPr/>
        </p:nvSpPr>
        <p:spPr bwMode="auto">
          <a:xfrm>
            <a:off x="1104900" y="4430713"/>
            <a:ext cx="1143000" cy="0"/>
          </a:xfrm>
          <a:prstGeom prst="line">
            <a:avLst/>
          </a:prstGeom>
          <a:noFill/>
          <a:ln w="9525">
            <a:solidFill>
              <a:schemeClr val="tx1"/>
            </a:solidFill>
            <a:round/>
            <a:headEnd/>
            <a:tailEnd/>
          </a:ln>
        </p:spPr>
        <p:txBody>
          <a:bodyPr wrap="none" anchor="ctr"/>
          <a:lstStyle/>
          <a:p>
            <a:endParaRPr lang="en-US"/>
          </a:p>
        </p:txBody>
      </p:sp>
      <p:sp>
        <p:nvSpPr>
          <p:cNvPr id="15366" name="Line 6"/>
          <p:cNvSpPr>
            <a:spLocks noChangeShapeType="1"/>
          </p:cNvSpPr>
          <p:nvPr/>
        </p:nvSpPr>
        <p:spPr bwMode="auto">
          <a:xfrm>
            <a:off x="1104900" y="4841875"/>
            <a:ext cx="1143000" cy="0"/>
          </a:xfrm>
          <a:prstGeom prst="line">
            <a:avLst/>
          </a:prstGeom>
          <a:noFill/>
          <a:ln w="9525">
            <a:solidFill>
              <a:schemeClr val="tx1"/>
            </a:solidFill>
            <a:round/>
            <a:headEnd/>
            <a:tailEnd/>
          </a:ln>
        </p:spPr>
        <p:txBody>
          <a:bodyPr wrap="none" anchor="ctr"/>
          <a:lstStyle/>
          <a:p>
            <a:endParaRPr lang="en-US"/>
          </a:p>
        </p:txBody>
      </p:sp>
      <p:sp>
        <p:nvSpPr>
          <p:cNvPr id="15367" name="Line 7"/>
          <p:cNvSpPr>
            <a:spLocks noChangeShapeType="1"/>
          </p:cNvSpPr>
          <p:nvPr/>
        </p:nvSpPr>
        <p:spPr bwMode="auto">
          <a:xfrm>
            <a:off x="1104900" y="5773738"/>
            <a:ext cx="1143000" cy="0"/>
          </a:xfrm>
          <a:prstGeom prst="line">
            <a:avLst/>
          </a:prstGeom>
          <a:noFill/>
          <a:ln w="9525">
            <a:solidFill>
              <a:schemeClr val="tx1"/>
            </a:solidFill>
            <a:round/>
            <a:headEnd/>
            <a:tailEnd/>
          </a:ln>
        </p:spPr>
        <p:txBody>
          <a:bodyPr wrap="none" anchor="ctr"/>
          <a:lstStyle/>
          <a:p>
            <a:endParaRPr lang="en-US"/>
          </a:p>
        </p:txBody>
      </p:sp>
      <p:sp>
        <p:nvSpPr>
          <p:cNvPr id="15368" name="Text Box 8"/>
          <p:cNvSpPr txBox="1">
            <a:spLocks noChangeArrowheads="1"/>
          </p:cNvSpPr>
          <p:nvPr/>
        </p:nvSpPr>
        <p:spPr bwMode="auto">
          <a:xfrm>
            <a:off x="1409700" y="4067175"/>
            <a:ext cx="441325" cy="304800"/>
          </a:xfrm>
          <a:prstGeom prst="rect">
            <a:avLst/>
          </a:prstGeom>
          <a:noFill/>
          <a:ln w="9525">
            <a:noFill/>
            <a:miter lim="800000"/>
            <a:headEnd/>
            <a:tailEnd/>
          </a:ln>
        </p:spPr>
        <p:txBody>
          <a:bodyPr wrap="none" anchor="ctr">
            <a:spAutoFit/>
          </a:bodyPr>
          <a:lstStyle/>
          <a:p>
            <a:pPr algn="ctr">
              <a:spcBef>
                <a:spcPct val="50000"/>
              </a:spcBef>
            </a:pPr>
            <a:r>
              <a:rPr lang="en-US" sz="1400"/>
              <a:t>OS</a:t>
            </a:r>
          </a:p>
        </p:txBody>
      </p:sp>
      <p:sp>
        <p:nvSpPr>
          <p:cNvPr id="15369" name="Text Box 9"/>
          <p:cNvSpPr txBox="1">
            <a:spLocks noChangeArrowheads="1"/>
          </p:cNvSpPr>
          <p:nvPr/>
        </p:nvSpPr>
        <p:spPr bwMode="auto">
          <a:xfrm>
            <a:off x="1104900" y="4511675"/>
            <a:ext cx="1066800" cy="304800"/>
          </a:xfrm>
          <a:prstGeom prst="rect">
            <a:avLst/>
          </a:prstGeom>
          <a:noFill/>
          <a:ln w="9525">
            <a:noFill/>
            <a:miter lim="800000"/>
            <a:headEnd/>
            <a:tailEnd/>
          </a:ln>
        </p:spPr>
        <p:txBody>
          <a:bodyPr anchor="ctr">
            <a:spAutoFit/>
          </a:bodyPr>
          <a:lstStyle/>
          <a:p>
            <a:pPr algn="ctr">
              <a:spcBef>
                <a:spcPct val="50000"/>
              </a:spcBef>
            </a:pPr>
            <a:r>
              <a:rPr lang="en-US" sz="1400"/>
              <a:t>process 5</a:t>
            </a:r>
          </a:p>
        </p:txBody>
      </p:sp>
      <p:sp>
        <p:nvSpPr>
          <p:cNvPr id="15370" name="Text Box 10"/>
          <p:cNvSpPr txBox="1">
            <a:spLocks noChangeArrowheads="1"/>
          </p:cNvSpPr>
          <p:nvPr/>
        </p:nvSpPr>
        <p:spPr bwMode="auto">
          <a:xfrm>
            <a:off x="1104900" y="5194300"/>
            <a:ext cx="1066800" cy="304800"/>
          </a:xfrm>
          <a:prstGeom prst="rect">
            <a:avLst/>
          </a:prstGeom>
          <a:noFill/>
          <a:ln w="9525">
            <a:noFill/>
            <a:miter lim="800000"/>
            <a:headEnd/>
            <a:tailEnd/>
          </a:ln>
        </p:spPr>
        <p:txBody>
          <a:bodyPr anchor="ctr">
            <a:spAutoFit/>
          </a:bodyPr>
          <a:lstStyle/>
          <a:p>
            <a:pPr algn="ctr">
              <a:spcBef>
                <a:spcPct val="50000"/>
              </a:spcBef>
            </a:pPr>
            <a:r>
              <a:rPr lang="en-US" sz="1400"/>
              <a:t>process 8</a:t>
            </a:r>
          </a:p>
        </p:txBody>
      </p:sp>
      <p:sp>
        <p:nvSpPr>
          <p:cNvPr id="15371" name="Text Box 11"/>
          <p:cNvSpPr txBox="1">
            <a:spLocks noChangeArrowheads="1"/>
          </p:cNvSpPr>
          <p:nvPr/>
        </p:nvSpPr>
        <p:spPr bwMode="auto">
          <a:xfrm>
            <a:off x="1104900" y="5791200"/>
            <a:ext cx="1066800" cy="304800"/>
          </a:xfrm>
          <a:prstGeom prst="rect">
            <a:avLst/>
          </a:prstGeom>
          <a:noFill/>
          <a:ln w="9525">
            <a:noFill/>
            <a:miter lim="800000"/>
            <a:headEnd/>
            <a:tailEnd/>
          </a:ln>
        </p:spPr>
        <p:txBody>
          <a:bodyPr anchor="ctr">
            <a:spAutoFit/>
          </a:bodyPr>
          <a:lstStyle/>
          <a:p>
            <a:pPr algn="ctr">
              <a:spcBef>
                <a:spcPct val="50000"/>
              </a:spcBef>
            </a:pPr>
            <a:r>
              <a:rPr lang="en-US" sz="1400"/>
              <a:t>process 2</a:t>
            </a:r>
          </a:p>
        </p:txBody>
      </p:sp>
      <p:sp>
        <p:nvSpPr>
          <p:cNvPr id="15372" name="Rectangle 14"/>
          <p:cNvSpPr>
            <a:spLocks noChangeArrowheads="1"/>
          </p:cNvSpPr>
          <p:nvPr/>
        </p:nvSpPr>
        <p:spPr bwMode="auto">
          <a:xfrm>
            <a:off x="2933700" y="4067175"/>
            <a:ext cx="1143000" cy="21336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5373" name="Line 15"/>
          <p:cNvSpPr>
            <a:spLocks noChangeShapeType="1"/>
          </p:cNvSpPr>
          <p:nvPr/>
        </p:nvSpPr>
        <p:spPr bwMode="auto">
          <a:xfrm>
            <a:off x="2933700" y="4430713"/>
            <a:ext cx="1143000" cy="0"/>
          </a:xfrm>
          <a:prstGeom prst="line">
            <a:avLst/>
          </a:prstGeom>
          <a:noFill/>
          <a:ln w="9525">
            <a:solidFill>
              <a:schemeClr val="tx1"/>
            </a:solidFill>
            <a:round/>
            <a:headEnd/>
            <a:tailEnd/>
          </a:ln>
        </p:spPr>
        <p:txBody>
          <a:bodyPr wrap="none" anchor="ctr"/>
          <a:lstStyle/>
          <a:p>
            <a:endParaRPr lang="en-US"/>
          </a:p>
        </p:txBody>
      </p:sp>
      <p:sp>
        <p:nvSpPr>
          <p:cNvPr id="15374" name="Line 16"/>
          <p:cNvSpPr>
            <a:spLocks noChangeShapeType="1"/>
          </p:cNvSpPr>
          <p:nvPr/>
        </p:nvSpPr>
        <p:spPr bwMode="auto">
          <a:xfrm>
            <a:off x="2933700" y="4841875"/>
            <a:ext cx="1143000" cy="0"/>
          </a:xfrm>
          <a:prstGeom prst="line">
            <a:avLst/>
          </a:prstGeom>
          <a:noFill/>
          <a:ln w="9525">
            <a:solidFill>
              <a:schemeClr val="tx1"/>
            </a:solidFill>
            <a:round/>
            <a:headEnd/>
            <a:tailEnd/>
          </a:ln>
        </p:spPr>
        <p:txBody>
          <a:bodyPr wrap="none" anchor="ctr"/>
          <a:lstStyle/>
          <a:p>
            <a:endParaRPr lang="en-US"/>
          </a:p>
        </p:txBody>
      </p:sp>
      <p:sp>
        <p:nvSpPr>
          <p:cNvPr id="15375" name="Line 17"/>
          <p:cNvSpPr>
            <a:spLocks noChangeShapeType="1"/>
          </p:cNvSpPr>
          <p:nvPr/>
        </p:nvSpPr>
        <p:spPr bwMode="auto">
          <a:xfrm>
            <a:off x="2933700" y="5773738"/>
            <a:ext cx="1143000" cy="0"/>
          </a:xfrm>
          <a:prstGeom prst="line">
            <a:avLst/>
          </a:prstGeom>
          <a:noFill/>
          <a:ln w="9525">
            <a:solidFill>
              <a:schemeClr val="tx1"/>
            </a:solidFill>
            <a:round/>
            <a:headEnd/>
            <a:tailEnd/>
          </a:ln>
        </p:spPr>
        <p:txBody>
          <a:bodyPr wrap="none" anchor="ctr"/>
          <a:lstStyle/>
          <a:p>
            <a:endParaRPr lang="en-US"/>
          </a:p>
        </p:txBody>
      </p:sp>
      <p:sp>
        <p:nvSpPr>
          <p:cNvPr id="15376" name="Text Box 18"/>
          <p:cNvSpPr txBox="1">
            <a:spLocks noChangeArrowheads="1"/>
          </p:cNvSpPr>
          <p:nvPr/>
        </p:nvSpPr>
        <p:spPr bwMode="auto">
          <a:xfrm>
            <a:off x="3238500" y="4067175"/>
            <a:ext cx="441325" cy="304800"/>
          </a:xfrm>
          <a:prstGeom prst="rect">
            <a:avLst/>
          </a:prstGeom>
          <a:noFill/>
          <a:ln w="9525">
            <a:noFill/>
            <a:miter lim="800000"/>
            <a:headEnd/>
            <a:tailEnd/>
          </a:ln>
        </p:spPr>
        <p:txBody>
          <a:bodyPr wrap="none" anchor="ctr">
            <a:spAutoFit/>
          </a:bodyPr>
          <a:lstStyle/>
          <a:p>
            <a:pPr algn="ctr">
              <a:spcBef>
                <a:spcPct val="50000"/>
              </a:spcBef>
            </a:pPr>
            <a:r>
              <a:rPr lang="en-US" sz="1400"/>
              <a:t>OS</a:t>
            </a:r>
          </a:p>
        </p:txBody>
      </p:sp>
      <p:sp>
        <p:nvSpPr>
          <p:cNvPr id="15377" name="Text Box 19"/>
          <p:cNvSpPr txBox="1">
            <a:spLocks noChangeArrowheads="1"/>
          </p:cNvSpPr>
          <p:nvPr/>
        </p:nvSpPr>
        <p:spPr bwMode="auto">
          <a:xfrm>
            <a:off x="2933700" y="4511675"/>
            <a:ext cx="1066800" cy="304800"/>
          </a:xfrm>
          <a:prstGeom prst="rect">
            <a:avLst/>
          </a:prstGeom>
          <a:noFill/>
          <a:ln w="9525">
            <a:noFill/>
            <a:miter lim="800000"/>
            <a:headEnd/>
            <a:tailEnd/>
          </a:ln>
        </p:spPr>
        <p:txBody>
          <a:bodyPr anchor="ctr">
            <a:spAutoFit/>
          </a:bodyPr>
          <a:lstStyle/>
          <a:p>
            <a:pPr algn="ctr">
              <a:spcBef>
                <a:spcPct val="50000"/>
              </a:spcBef>
            </a:pPr>
            <a:r>
              <a:rPr lang="en-US" sz="1400"/>
              <a:t>process 5</a:t>
            </a:r>
          </a:p>
        </p:txBody>
      </p:sp>
      <p:sp>
        <p:nvSpPr>
          <p:cNvPr id="15378" name="Text Box 21"/>
          <p:cNvSpPr txBox="1">
            <a:spLocks noChangeArrowheads="1"/>
          </p:cNvSpPr>
          <p:nvPr/>
        </p:nvSpPr>
        <p:spPr bwMode="auto">
          <a:xfrm>
            <a:off x="2933700" y="5791200"/>
            <a:ext cx="1066800" cy="304800"/>
          </a:xfrm>
          <a:prstGeom prst="rect">
            <a:avLst/>
          </a:prstGeom>
          <a:noFill/>
          <a:ln w="9525">
            <a:noFill/>
            <a:miter lim="800000"/>
            <a:headEnd/>
            <a:tailEnd/>
          </a:ln>
        </p:spPr>
        <p:txBody>
          <a:bodyPr anchor="ctr">
            <a:spAutoFit/>
          </a:bodyPr>
          <a:lstStyle/>
          <a:p>
            <a:pPr algn="ctr">
              <a:spcBef>
                <a:spcPct val="50000"/>
              </a:spcBef>
            </a:pPr>
            <a:r>
              <a:rPr lang="en-US" sz="1400"/>
              <a:t>process 2</a:t>
            </a:r>
          </a:p>
        </p:txBody>
      </p:sp>
      <p:sp>
        <p:nvSpPr>
          <p:cNvPr id="15379" name="Rectangle 23"/>
          <p:cNvSpPr>
            <a:spLocks noChangeArrowheads="1"/>
          </p:cNvSpPr>
          <p:nvPr/>
        </p:nvSpPr>
        <p:spPr bwMode="auto">
          <a:xfrm>
            <a:off x="4762500" y="4067175"/>
            <a:ext cx="1143000" cy="21336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5380" name="Line 24"/>
          <p:cNvSpPr>
            <a:spLocks noChangeShapeType="1"/>
          </p:cNvSpPr>
          <p:nvPr/>
        </p:nvSpPr>
        <p:spPr bwMode="auto">
          <a:xfrm>
            <a:off x="4762500" y="4430713"/>
            <a:ext cx="1143000" cy="0"/>
          </a:xfrm>
          <a:prstGeom prst="line">
            <a:avLst/>
          </a:prstGeom>
          <a:noFill/>
          <a:ln w="9525">
            <a:solidFill>
              <a:schemeClr val="tx1"/>
            </a:solidFill>
            <a:round/>
            <a:headEnd/>
            <a:tailEnd/>
          </a:ln>
        </p:spPr>
        <p:txBody>
          <a:bodyPr wrap="none" anchor="ctr"/>
          <a:lstStyle/>
          <a:p>
            <a:endParaRPr lang="en-US"/>
          </a:p>
        </p:txBody>
      </p:sp>
      <p:sp>
        <p:nvSpPr>
          <p:cNvPr id="15381" name="Line 25"/>
          <p:cNvSpPr>
            <a:spLocks noChangeShapeType="1"/>
          </p:cNvSpPr>
          <p:nvPr/>
        </p:nvSpPr>
        <p:spPr bwMode="auto">
          <a:xfrm>
            <a:off x="4762500" y="4841875"/>
            <a:ext cx="1143000" cy="0"/>
          </a:xfrm>
          <a:prstGeom prst="line">
            <a:avLst/>
          </a:prstGeom>
          <a:noFill/>
          <a:ln w="9525">
            <a:solidFill>
              <a:schemeClr val="tx1"/>
            </a:solidFill>
            <a:round/>
            <a:headEnd/>
            <a:tailEnd/>
          </a:ln>
        </p:spPr>
        <p:txBody>
          <a:bodyPr wrap="none" anchor="ctr"/>
          <a:lstStyle/>
          <a:p>
            <a:endParaRPr lang="en-US"/>
          </a:p>
        </p:txBody>
      </p:sp>
      <p:sp>
        <p:nvSpPr>
          <p:cNvPr id="15382" name="Line 26"/>
          <p:cNvSpPr>
            <a:spLocks noChangeShapeType="1"/>
          </p:cNvSpPr>
          <p:nvPr/>
        </p:nvSpPr>
        <p:spPr bwMode="auto">
          <a:xfrm>
            <a:off x="4762500" y="5773738"/>
            <a:ext cx="1143000" cy="0"/>
          </a:xfrm>
          <a:prstGeom prst="line">
            <a:avLst/>
          </a:prstGeom>
          <a:noFill/>
          <a:ln w="9525">
            <a:solidFill>
              <a:schemeClr val="tx1"/>
            </a:solidFill>
            <a:round/>
            <a:headEnd/>
            <a:tailEnd/>
          </a:ln>
        </p:spPr>
        <p:txBody>
          <a:bodyPr wrap="none" anchor="ctr"/>
          <a:lstStyle/>
          <a:p>
            <a:endParaRPr lang="en-US"/>
          </a:p>
        </p:txBody>
      </p:sp>
      <p:sp>
        <p:nvSpPr>
          <p:cNvPr id="15383" name="Text Box 27"/>
          <p:cNvSpPr txBox="1">
            <a:spLocks noChangeArrowheads="1"/>
          </p:cNvSpPr>
          <p:nvPr/>
        </p:nvSpPr>
        <p:spPr bwMode="auto">
          <a:xfrm>
            <a:off x="5067300" y="4067175"/>
            <a:ext cx="441325" cy="304800"/>
          </a:xfrm>
          <a:prstGeom prst="rect">
            <a:avLst/>
          </a:prstGeom>
          <a:noFill/>
          <a:ln w="9525">
            <a:noFill/>
            <a:miter lim="800000"/>
            <a:headEnd/>
            <a:tailEnd/>
          </a:ln>
        </p:spPr>
        <p:txBody>
          <a:bodyPr wrap="none" anchor="ctr">
            <a:spAutoFit/>
          </a:bodyPr>
          <a:lstStyle/>
          <a:p>
            <a:pPr algn="ctr">
              <a:spcBef>
                <a:spcPct val="50000"/>
              </a:spcBef>
            </a:pPr>
            <a:r>
              <a:rPr lang="en-US" sz="1400"/>
              <a:t>OS</a:t>
            </a:r>
          </a:p>
        </p:txBody>
      </p:sp>
      <p:sp>
        <p:nvSpPr>
          <p:cNvPr id="15384" name="Text Box 28"/>
          <p:cNvSpPr txBox="1">
            <a:spLocks noChangeArrowheads="1"/>
          </p:cNvSpPr>
          <p:nvPr/>
        </p:nvSpPr>
        <p:spPr bwMode="auto">
          <a:xfrm>
            <a:off x="4762500" y="4511675"/>
            <a:ext cx="1066800" cy="304800"/>
          </a:xfrm>
          <a:prstGeom prst="rect">
            <a:avLst/>
          </a:prstGeom>
          <a:noFill/>
          <a:ln w="9525">
            <a:noFill/>
            <a:miter lim="800000"/>
            <a:headEnd/>
            <a:tailEnd/>
          </a:ln>
        </p:spPr>
        <p:txBody>
          <a:bodyPr anchor="ctr">
            <a:spAutoFit/>
          </a:bodyPr>
          <a:lstStyle/>
          <a:p>
            <a:pPr algn="ctr">
              <a:spcBef>
                <a:spcPct val="50000"/>
              </a:spcBef>
            </a:pPr>
            <a:r>
              <a:rPr lang="en-US" sz="1400"/>
              <a:t>process 5</a:t>
            </a:r>
          </a:p>
        </p:txBody>
      </p:sp>
      <p:sp>
        <p:nvSpPr>
          <p:cNvPr id="15385" name="Text Box 30"/>
          <p:cNvSpPr txBox="1">
            <a:spLocks noChangeArrowheads="1"/>
          </p:cNvSpPr>
          <p:nvPr/>
        </p:nvSpPr>
        <p:spPr bwMode="auto">
          <a:xfrm>
            <a:off x="4762500" y="5791200"/>
            <a:ext cx="1066800" cy="304800"/>
          </a:xfrm>
          <a:prstGeom prst="rect">
            <a:avLst/>
          </a:prstGeom>
          <a:noFill/>
          <a:ln w="9525">
            <a:noFill/>
            <a:miter lim="800000"/>
            <a:headEnd/>
            <a:tailEnd/>
          </a:ln>
        </p:spPr>
        <p:txBody>
          <a:bodyPr anchor="ctr">
            <a:spAutoFit/>
          </a:bodyPr>
          <a:lstStyle/>
          <a:p>
            <a:pPr algn="ctr">
              <a:spcBef>
                <a:spcPct val="50000"/>
              </a:spcBef>
            </a:pPr>
            <a:r>
              <a:rPr lang="en-US" sz="1400"/>
              <a:t>process 2</a:t>
            </a:r>
          </a:p>
        </p:txBody>
      </p:sp>
      <p:sp>
        <p:nvSpPr>
          <p:cNvPr id="15386" name="Rectangle 32"/>
          <p:cNvSpPr>
            <a:spLocks noChangeArrowheads="1"/>
          </p:cNvSpPr>
          <p:nvPr/>
        </p:nvSpPr>
        <p:spPr bwMode="auto">
          <a:xfrm>
            <a:off x="6591300" y="4067175"/>
            <a:ext cx="1143000" cy="21336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5387" name="Line 33"/>
          <p:cNvSpPr>
            <a:spLocks noChangeShapeType="1"/>
          </p:cNvSpPr>
          <p:nvPr/>
        </p:nvSpPr>
        <p:spPr bwMode="auto">
          <a:xfrm>
            <a:off x="6591300" y="4430713"/>
            <a:ext cx="1143000" cy="0"/>
          </a:xfrm>
          <a:prstGeom prst="line">
            <a:avLst/>
          </a:prstGeom>
          <a:noFill/>
          <a:ln w="9525">
            <a:solidFill>
              <a:schemeClr val="tx1"/>
            </a:solidFill>
            <a:round/>
            <a:headEnd/>
            <a:tailEnd/>
          </a:ln>
        </p:spPr>
        <p:txBody>
          <a:bodyPr wrap="none" anchor="ctr"/>
          <a:lstStyle/>
          <a:p>
            <a:endParaRPr lang="en-US"/>
          </a:p>
        </p:txBody>
      </p:sp>
      <p:sp>
        <p:nvSpPr>
          <p:cNvPr id="15388" name="Line 34"/>
          <p:cNvSpPr>
            <a:spLocks noChangeShapeType="1"/>
          </p:cNvSpPr>
          <p:nvPr/>
        </p:nvSpPr>
        <p:spPr bwMode="auto">
          <a:xfrm>
            <a:off x="6591300" y="4841875"/>
            <a:ext cx="1143000" cy="0"/>
          </a:xfrm>
          <a:prstGeom prst="line">
            <a:avLst/>
          </a:prstGeom>
          <a:noFill/>
          <a:ln w="9525">
            <a:solidFill>
              <a:schemeClr val="tx1"/>
            </a:solidFill>
            <a:round/>
            <a:headEnd/>
            <a:tailEnd/>
          </a:ln>
        </p:spPr>
        <p:txBody>
          <a:bodyPr wrap="none" anchor="ctr"/>
          <a:lstStyle/>
          <a:p>
            <a:endParaRPr lang="en-US"/>
          </a:p>
        </p:txBody>
      </p:sp>
      <p:sp>
        <p:nvSpPr>
          <p:cNvPr id="15389" name="Line 35"/>
          <p:cNvSpPr>
            <a:spLocks noChangeShapeType="1"/>
          </p:cNvSpPr>
          <p:nvPr/>
        </p:nvSpPr>
        <p:spPr bwMode="auto">
          <a:xfrm>
            <a:off x="6591300" y="5773738"/>
            <a:ext cx="1143000" cy="0"/>
          </a:xfrm>
          <a:prstGeom prst="line">
            <a:avLst/>
          </a:prstGeom>
          <a:noFill/>
          <a:ln w="9525">
            <a:solidFill>
              <a:schemeClr val="tx1"/>
            </a:solidFill>
            <a:round/>
            <a:headEnd/>
            <a:tailEnd/>
          </a:ln>
        </p:spPr>
        <p:txBody>
          <a:bodyPr wrap="none" anchor="ctr"/>
          <a:lstStyle/>
          <a:p>
            <a:endParaRPr lang="en-US"/>
          </a:p>
        </p:txBody>
      </p:sp>
      <p:sp>
        <p:nvSpPr>
          <p:cNvPr id="15390" name="Text Box 36"/>
          <p:cNvSpPr txBox="1">
            <a:spLocks noChangeArrowheads="1"/>
          </p:cNvSpPr>
          <p:nvPr/>
        </p:nvSpPr>
        <p:spPr bwMode="auto">
          <a:xfrm>
            <a:off x="6896100" y="4067175"/>
            <a:ext cx="441325" cy="304800"/>
          </a:xfrm>
          <a:prstGeom prst="rect">
            <a:avLst/>
          </a:prstGeom>
          <a:noFill/>
          <a:ln w="9525">
            <a:noFill/>
            <a:miter lim="800000"/>
            <a:headEnd/>
            <a:tailEnd/>
          </a:ln>
        </p:spPr>
        <p:txBody>
          <a:bodyPr wrap="none" anchor="ctr">
            <a:spAutoFit/>
          </a:bodyPr>
          <a:lstStyle/>
          <a:p>
            <a:pPr algn="ctr">
              <a:spcBef>
                <a:spcPct val="50000"/>
              </a:spcBef>
            </a:pPr>
            <a:r>
              <a:rPr lang="en-US" sz="1400"/>
              <a:t>OS</a:t>
            </a:r>
          </a:p>
        </p:txBody>
      </p:sp>
      <p:sp>
        <p:nvSpPr>
          <p:cNvPr id="15391" name="Text Box 37"/>
          <p:cNvSpPr txBox="1">
            <a:spLocks noChangeArrowheads="1"/>
          </p:cNvSpPr>
          <p:nvPr/>
        </p:nvSpPr>
        <p:spPr bwMode="auto">
          <a:xfrm>
            <a:off x="6591300" y="4511675"/>
            <a:ext cx="1066800" cy="304800"/>
          </a:xfrm>
          <a:prstGeom prst="rect">
            <a:avLst/>
          </a:prstGeom>
          <a:noFill/>
          <a:ln w="9525">
            <a:noFill/>
            <a:miter lim="800000"/>
            <a:headEnd/>
            <a:tailEnd/>
          </a:ln>
        </p:spPr>
        <p:txBody>
          <a:bodyPr anchor="ctr">
            <a:spAutoFit/>
          </a:bodyPr>
          <a:lstStyle/>
          <a:p>
            <a:pPr algn="ctr">
              <a:spcBef>
                <a:spcPct val="50000"/>
              </a:spcBef>
            </a:pPr>
            <a:r>
              <a:rPr lang="en-US" sz="1400"/>
              <a:t>process 5</a:t>
            </a:r>
          </a:p>
        </p:txBody>
      </p:sp>
      <p:sp>
        <p:nvSpPr>
          <p:cNvPr id="15392" name="Text Box 38"/>
          <p:cNvSpPr txBox="1">
            <a:spLocks noChangeArrowheads="1"/>
          </p:cNvSpPr>
          <p:nvPr/>
        </p:nvSpPr>
        <p:spPr bwMode="auto">
          <a:xfrm>
            <a:off x="6591300" y="4829175"/>
            <a:ext cx="1066800" cy="304800"/>
          </a:xfrm>
          <a:prstGeom prst="rect">
            <a:avLst/>
          </a:prstGeom>
          <a:noFill/>
          <a:ln w="9525">
            <a:noFill/>
            <a:miter lim="800000"/>
            <a:headEnd/>
            <a:tailEnd/>
          </a:ln>
        </p:spPr>
        <p:txBody>
          <a:bodyPr anchor="ctr">
            <a:spAutoFit/>
          </a:bodyPr>
          <a:lstStyle/>
          <a:p>
            <a:pPr algn="ctr">
              <a:spcBef>
                <a:spcPct val="50000"/>
              </a:spcBef>
            </a:pPr>
            <a:r>
              <a:rPr lang="en-US" sz="1400"/>
              <a:t>process 9</a:t>
            </a:r>
          </a:p>
        </p:txBody>
      </p:sp>
      <p:sp>
        <p:nvSpPr>
          <p:cNvPr id="15393" name="Text Box 39"/>
          <p:cNvSpPr txBox="1">
            <a:spLocks noChangeArrowheads="1"/>
          </p:cNvSpPr>
          <p:nvPr/>
        </p:nvSpPr>
        <p:spPr bwMode="auto">
          <a:xfrm>
            <a:off x="6591300" y="5791200"/>
            <a:ext cx="1066800" cy="304800"/>
          </a:xfrm>
          <a:prstGeom prst="rect">
            <a:avLst/>
          </a:prstGeom>
          <a:noFill/>
          <a:ln w="9525">
            <a:noFill/>
            <a:miter lim="800000"/>
            <a:headEnd/>
            <a:tailEnd/>
          </a:ln>
        </p:spPr>
        <p:txBody>
          <a:bodyPr anchor="ctr">
            <a:spAutoFit/>
          </a:bodyPr>
          <a:lstStyle/>
          <a:p>
            <a:pPr algn="ctr">
              <a:spcBef>
                <a:spcPct val="50000"/>
              </a:spcBef>
            </a:pPr>
            <a:r>
              <a:rPr lang="en-US" sz="1400"/>
              <a:t>process 2</a:t>
            </a:r>
          </a:p>
        </p:txBody>
      </p:sp>
      <p:sp>
        <p:nvSpPr>
          <p:cNvPr id="15394" name="Rectangle 41"/>
          <p:cNvSpPr>
            <a:spLocks noChangeArrowheads="1"/>
          </p:cNvSpPr>
          <p:nvPr/>
        </p:nvSpPr>
        <p:spPr bwMode="auto">
          <a:xfrm>
            <a:off x="2933700" y="4829175"/>
            <a:ext cx="1143000" cy="990600"/>
          </a:xfrm>
          <a:prstGeom prst="rect">
            <a:avLst/>
          </a:prstGeom>
          <a:solidFill>
            <a:srgbClr val="DDDDDD"/>
          </a:solidFill>
          <a:ln w="9525">
            <a:solidFill>
              <a:schemeClr val="tx1"/>
            </a:solidFill>
            <a:miter lim="800000"/>
            <a:headEnd/>
            <a:tailEnd/>
          </a:ln>
        </p:spPr>
        <p:txBody>
          <a:bodyPr wrap="none" anchor="ctr"/>
          <a:lstStyle/>
          <a:p>
            <a:endParaRPr lang="en-US"/>
          </a:p>
        </p:txBody>
      </p:sp>
      <p:sp>
        <p:nvSpPr>
          <p:cNvPr id="15395" name="Rectangle 42"/>
          <p:cNvSpPr>
            <a:spLocks noChangeArrowheads="1"/>
          </p:cNvSpPr>
          <p:nvPr/>
        </p:nvSpPr>
        <p:spPr bwMode="auto">
          <a:xfrm>
            <a:off x="4762500" y="5210175"/>
            <a:ext cx="1143000" cy="609600"/>
          </a:xfrm>
          <a:prstGeom prst="rect">
            <a:avLst/>
          </a:prstGeom>
          <a:solidFill>
            <a:srgbClr val="DDDDDD"/>
          </a:solidFill>
          <a:ln w="9525">
            <a:solidFill>
              <a:schemeClr val="tx1"/>
            </a:solidFill>
            <a:miter lim="800000"/>
            <a:headEnd/>
            <a:tailEnd/>
          </a:ln>
        </p:spPr>
        <p:txBody>
          <a:bodyPr wrap="none" anchor="ctr"/>
          <a:lstStyle/>
          <a:p>
            <a:endParaRPr lang="en-US"/>
          </a:p>
        </p:txBody>
      </p:sp>
      <p:sp>
        <p:nvSpPr>
          <p:cNvPr id="15396" name="Text Box 43"/>
          <p:cNvSpPr txBox="1">
            <a:spLocks noChangeArrowheads="1"/>
          </p:cNvSpPr>
          <p:nvPr/>
        </p:nvSpPr>
        <p:spPr bwMode="auto">
          <a:xfrm>
            <a:off x="4762500" y="4829175"/>
            <a:ext cx="1066800" cy="304800"/>
          </a:xfrm>
          <a:prstGeom prst="rect">
            <a:avLst/>
          </a:prstGeom>
          <a:noFill/>
          <a:ln w="9525">
            <a:noFill/>
            <a:miter lim="800000"/>
            <a:headEnd/>
            <a:tailEnd/>
          </a:ln>
        </p:spPr>
        <p:txBody>
          <a:bodyPr anchor="ctr">
            <a:spAutoFit/>
          </a:bodyPr>
          <a:lstStyle/>
          <a:p>
            <a:pPr algn="ctr">
              <a:spcBef>
                <a:spcPct val="50000"/>
              </a:spcBef>
            </a:pPr>
            <a:r>
              <a:rPr lang="en-US" sz="1400"/>
              <a:t>process 9</a:t>
            </a:r>
          </a:p>
        </p:txBody>
      </p:sp>
      <p:sp>
        <p:nvSpPr>
          <p:cNvPr id="15397" name="Rectangle 44"/>
          <p:cNvSpPr>
            <a:spLocks noChangeArrowheads="1"/>
          </p:cNvSpPr>
          <p:nvPr/>
        </p:nvSpPr>
        <p:spPr bwMode="auto">
          <a:xfrm>
            <a:off x="6591300" y="5514975"/>
            <a:ext cx="1143000" cy="304800"/>
          </a:xfrm>
          <a:prstGeom prst="rect">
            <a:avLst/>
          </a:prstGeom>
          <a:solidFill>
            <a:srgbClr val="DDDDDD"/>
          </a:solidFill>
          <a:ln w="9525">
            <a:solidFill>
              <a:schemeClr val="tx1"/>
            </a:solidFill>
            <a:miter lim="800000"/>
            <a:headEnd/>
            <a:tailEnd/>
          </a:ln>
        </p:spPr>
        <p:txBody>
          <a:bodyPr wrap="none" anchor="ctr"/>
          <a:lstStyle/>
          <a:p>
            <a:endParaRPr lang="en-US"/>
          </a:p>
        </p:txBody>
      </p:sp>
      <p:sp>
        <p:nvSpPr>
          <p:cNvPr id="15398" name="Line 45"/>
          <p:cNvSpPr>
            <a:spLocks noChangeShapeType="1"/>
          </p:cNvSpPr>
          <p:nvPr/>
        </p:nvSpPr>
        <p:spPr bwMode="auto">
          <a:xfrm>
            <a:off x="6591300" y="5165725"/>
            <a:ext cx="1143000" cy="0"/>
          </a:xfrm>
          <a:prstGeom prst="line">
            <a:avLst/>
          </a:prstGeom>
          <a:noFill/>
          <a:ln w="9525">
            <a:solidFill>
              <a:schemeClr val="tx1"/>
            </a:solidFill>
            <a:round/>
            <a:headEnd/>
            <a:tailEnd/>
          </a:ln>
        </p:spPr>
        <p:txBody>
          <a:bodyPr wrap="none" anchor="ctr"/>
          <a:lstStyle/>
          <a:p>
            <a:endParaRPr lang="en-US"/>
          </a:p>
        </p:txBody>
      </p:sp>
      <p:sp>
        <p:nvSpPr>
          <p:cNvPr id="15399" name="Text Box 46"/>
          <p:cNvSpPr txBox="1">
            <a:spLocks noChangeArrowheads="1"/>
          </p:cNvSpPr>
          <p:nvPr/>
        </p:nvSpPr>
        <p:spPr bwMode="auto">
          <a:xfrm>
            <a:off x="6591300" y="5210175"/>
            <a:ext cx="1066800" cy="304800"/>
          </a:xfrm>
          <a:prstGeom prst="rect">
            <a:avLst/>
          </a:prstGeom>
          <a:noFill/>
          <a:ln w="9525">
            <a:noFill/>
            <a:miter lim="800000"/>
            <a:headEnd/>
            <a:tailEnd/>
          </a:ln>
        </p:spPr>
        <p:txBody>
          <a:bodyPr anchor="ctr">
            <a:spAutoFit/>
          </a:bodyPr>
          <a:lstStyle/>
          <a:p>
            <a:pPr algn="ctr">
              <a:spcBef>
                <a:spcPct val="50000"/>
              </a:spcBef>
            </a:pPr>
            <a:r>
              <a:rPr lang="en-US" sz="1400"/>
              <a:t>process 10</a:t>
            </a:r>
          </a:p>
        </p:txBody>
      </p:sp>
      <p:sp>
        <p:nvSpPr>
          <p:cNvPr id="15400" name="AutoShape 47"/>
          <p:cNvSpPr>
            <a:spLocks noChangeArrowheads="1"/>
          </p:cNvSpPr>
          <p:nvPr/>
        </p:nvSpPr>
        <p:spPr bwMode="auto">
          <a:xfrm>
            <a:off x="2324100" y="5210175"/>
            <a:ext cx="533400" cy="228600"/>
          </a:xfrm>
          <a:prstGeom prst="rightArrow">
            <a:avLst>
              <a:gd name="adj1" fmla="val 50000"/>
              <a:gd name="adj2" fmla="val 58333"/>
            </a:avLst>
          </a:prstGeom>
          <a:solidFill>
            <a:schemeClr val="bg1"/>
          </a:solidFill>
          <a:ln w="9525">
            <a:solidFill>
              <a:schemeClr val="tx1"/>
            </a:solidFill>
            <a:miter lim="800000"/>
            <a:headEnd/>
            <a:tailEnd/>
          </a:ln>
        </p:spPr>
        <p:txBody>
          <a:bodyPr wrap="none" anchor="ctr"/>
          <a:lstStyle/>
          <a:p>
            <a:endParaRPr lang="en-US"/>
          </a:p>
        </p:txBody>
      </p:sp>
      <p:sp>
        <p:nvSpPr>
          <p:cNvPr id="15401" name="AutoShape 48"/>
          <p:cNvSpPr>
            <a:spLocks noChangeArrowheads="1"/>
          </p:cNvSpPr>
          <p:nvPr/>
        </p:nvSpPr>
        <p:spPr bwMode="auto">
          <a:xfrm>
            <a:off x="4152900" y="5210175"/>
            <a:ext cx="533400" cy="228600"/>
          </a:xfrm>
          <a:prstGeom prst="rightArrow">
            <a:avLst>
              <a:gd name="adj1" fmla="val 50000"/>
              <a:gd name="adj2" fmla="val 58333"/>
            </a:avLst>
          </a:prstGeom>
          <a:solidFill>
            <a:schemeClr val="bg1"/>
          </a:solidFill>
          <a:ln w="9525">
            <a:solidFill>
              <a:schemeClr val="tx1"/>
            </a:solidFill>
            <a:miter lim="800000"/>
            <a:headEnd/>
            <a:tailEnd/>
          </a:ln>
        </p:spPr>
        <p:txBody>
          <a:bodyPr wrap="none" anchor="ctr"/>
          <a:lstStyle/>
          <a:p>
            <a:endParaRPr lang="en-US"/>
          </a:p>
        </p:txBody>
      </p:sp>
      <p:sp>
        <p:nvSpPr>
          <p:cNvPr id="15402" name="AutoShape 49"/>
          <p:cNvSpPr>
            <a:spLocks noChangeArrowheads="1"/>
          </p:cNvSpPr>
          <p:nvPr/>
        </p:nvSpPr>
        <p:spPr bwMode="auto">
          <a:xfrm>
            <a:off x="5981700" y="5210175"/>
            <a:ext cx="533400" cy="228600"/>
          </a:xfrm>
          <a:prstGeom prst="rightArrow">
            <a:avLst>
              <a:gd name="adj1" fmla="val 50000"/>
              <a:gd name="adj2" fmla="val 58333"/>
            </a:avLst>
          </a:prstGeom>
          <a:solidFill>
            <a:schemeClr val="bg1"/>
          </a:solidFill>
          <a:ln w="9525">
            <a:solidFill>
              <a:schemeClr val="tx1"/>
            </a:solidFill>
            <a:miter lim="800000"/>
            <a:headEnd/>
            <a:tailEnd/>
          </a:ln>
        </p:spPr>
        <p:txBody>
          <a:bodyPr wrap="none" anchor="ct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lstStyle/>
          <a:p>
            <a:r>
              <a:rPr lang="en-NZ" sz="2800" dirty="0"/>
              <a:t>The Need for Memory Management</a:t>
            </a:r>
          </a:p>
        </p:txBody>
      </p:sp>
      <p:sp>
        <p:nvSpPr>
          <p:cNvPr id="30722" name="Content Placeholder 2"/>
          <p:cNvSpPr>
            <a:spLocks noGrp="1"/>
          </p:cNvSpPr>
          <p:nvPr>
            <p:ph idx="1"/>
          </p:nvPr>
        </p:nvSpPr>
        <p:spPr>
          <a:xfrm>
            <a:off x="442913" y="1282700"/>
            <a:ext cx="8320087" cy="4483100"/>
          </a:xfrm>
        </p:spPr>
        <p:txBody>
          <a:bodyPr/>
          <a:lstStyle/>
          <a:p>
            <a:r>
              <a:rPr lang="en-NZ" sz="2000" dirty="0"/>
              <a:t>Memory is cheap today, and getting cheaper</a:t>
            </a:r>
          </a:p>
          <a:p>
            <a:pPr lvl="1"/>
            <a:r>
              <a:rPr lang="en-NZ" sz="2000" dirty="0"/>
              <a:t>But applications are demanding more and more memory, there is never enough! </a:t>
            </a:r>
          </a:p>
          <a:p>
            <a:endParaRPr lang="en-NZ" sz="2000" dirty="0"/>
          </a:p>
          <a:p>
            <a:r>
              <a:rPr lang="en-NZ" sz="2000" dirty="0"/>
              <a:t>Memory Management, involves swapping blocks of data from secondary storage. </a:t>
            </a:r>
          </a:p>
          <a:p>
            <a:endParaRPr lang="en-NZ" sz="2000" dirty="0"/>
          </a:p>
          <a:p>
            <a:r>
              <a:rPr lang="en-NZ" sz="2000" dirty="0"/>
              <a:t>Memory I/O is slow compared to a CPU</a:t>
            </a:r>
          </a:p>
          <a:p>
            <a:pPr lvl="1"/>
            <a:r>
              <a:rPr lang="en-NZ" sz="2000" dirty="0"/>
              <a:t>The OS must cleverly time the swapping to maximise the CPU’s efficiency</a:t>
            </a:r>
          </a:p>
          <a:p>
            <a:pPr lvl="1"/>
            <a:endParaRPr lang="en-NZ" sz="2000"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a:defRPr/>
            </a:pPr>
            <a:r>
              <a:rPr lang="en-US"/>
              <a:t>Dynamic Storage-Allocation Problem</a:t>
            </a:r>
          </a:p>
        </p:txBody>
      </p:sp>
      <p:sp>
        <p:nvSpPr>
          <p:cNvPr id="16387" name="Rectangle 3"/>
          <p:cNvSpPr>
            <a:spLocks noGrp="1" noChangeArrowheads="1"/>
          </p:cNvSpPr>
          <p:nvPr>
            <p:ph type="body" idx="1"/>
          </p:nvPr>
        </p:nvSpPr>
        <p:spPr>
          <a:xfrm>
            <a:off x="381000" y="1417320"/>
            <a:ext cx="8214359" cy="4404360"/>
          </a:xfrm>
        </p:spPr>
        <p:txBody>
          <a:bodyPr/>
          <a:lstStyle/>
          <a:p>
            <a:pPr>
              <a:spcBef>
                <a:spcPct val="50000"/>
              </a:spcBef>
            </a:pPr>
            <a:r>
              <a:rPr lang="en-US" sz="2200" dirty="0"/>
              <a:t>Operating system must decide which free block to allocate to a process</a:t>
            </a:r>
          </a:p>
          <a:p>
            <a:pPr>
              <a:spcBef>
                <a:spcPct val="50000"/>
              </a:spcBef>
            </a:pPr>
            <a:r>
              <a:rPr lang="en-US" sz="2200" dirty="0"/>
              <a:t>How to satisfy a request of size </a:t>
            </a:r>
            <a:r>
              <a:rPr lang="en-US" sz="2200" i="1" dirty="0"/>
              <a:t>n</a:t>
            </a:r>
            <a:r>
              <a:rPr lang="en-US" sz="2200" dirty="0"/>
              <a:t> from a list of free holes</a:t>
            </a:r>
          </a:p>
          <a:p>
            <a:endParaRPr lang="en-US" sz="2200" b="1" dirty="0">
              <a:solidFill>
                <a:srgbClr val="A50021"/>
              </a:solidFill>
            </a:endParaRPr>
          </a:p>
          <a:p>
            <a:pPr lvl="1"/>
            <a:r>
              <a:rPr lang="en-US" sz="2200" b="1" dirty="0">
                <a:solidFill>
                  <a:srgbClr val="A50021"/>
                </a:solidFill>
              </a:rPr>
              <a:t>First-fit</a:t>
            </a:r>
            <a:r>
              <a:rPr lang="en-US" sz="2200" dirty="0"/>
              <a:t>:</a:t>
            </a:r>
          </a:p>
          <a:p>
            <a:pPr lvl="1"/>
            <a:r>
              <a:rPr lang="en-US" sz="2200" b="1" dirty="0">
                <a:solidFill>
                  <a:srgbClr val="A50021"/>
                </a:solidFill>
              </a:rPr>
              <a:t>Best-fit</a:t>
            </a:r>
            <a:r>
              <a:rPr lang="en-US" sz="2200" dirty="0"/>
              <a:t>:  </a:t>
            </a:r>
          </a:p>
          <a:p>
            <a:pPr lvl="1"/>
            <a:r>
              <a:rPr lang="en-US" sz="2200" b="1" dirty="0">
                <a:solidFill>
                  <a:srgbClr val="A50021"/>
                </a:solidFill>
              </a:rPr>
              <a:t>Next Fit &amp; Worst-fit</a:t>
            </a:r>
            <a:r>
              <a:rPr lang="en-US" sz="2200" dirty="0"/>
              <a:t>:</a:t>
            </a:r>
          </a:p>
          <a:p>
            <a:pPr lvl="1">
              <a:buNone/>
            </a:pPr>
            <a:endParaRPr lang="en-US" sz="2200" dirty="0"/>
          </a:p>
          <a:p>
            <a:pPr lvl="1">
              <a:buNone/>
            </a:pPr>
            <a:r>
              <a:rPr lang="en-US" sz="2200" dirty="0"/>
              <a:t>First-fit and best-fit better than worst-fit in terms of speed and storage utilization</a:t>
            </a:r>
          </a:p>
          <a:p>
            <a:pPr lvl="1"/>
            <a:endParaRPr lang="en-US" sz="22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1"/>
          <p:cNvSpPr>
            <a:spLocks noGrp="1"/>
          </p:cNvSpPr>
          <p:nvPr>
            <p:ph type="title"/>
          </p:nvPr>
        </p:nvSpPr>
        <p:spPr/>
        <p:txBody>
          <a:bodyPr/>
          <a:lstStyle/>
          <a:p>
            <a:r>
              <a:rPr lang="en-US" sz="2800" dirty="0"/>
              <a:t>Dynamic Partitioning</a:t>
            </a:r>
          </a:p>
        </p:txBody>
      </p:sp>
      <p:sp>
        <p:nvSpPr>
          <p:cNvPr id="71682" name="Content Placeholder 2"/>
          <p:cNvSpPr>
            <a:spLocks noGrp="1"/>
          </p:cNvSpPr>
          <p:nvPr>
            <p:ph idx="1"/>
          </p:nvPr>
        </p:nvSpPr>
        <p:spPr>
          <a:xfrm>
            <a:off x="488156" y="1082675"/>
            <a:ext cx="8472488" cy="4483100"/>
          </a:xfrm>
        </p:spPr>
        <p:txBody>
          <a:bodyPr/>
          <a:lstStyle/>
          <a:p>
            <a:r>
              <a:rPr lang="en-US" sz="2400" b="1" dirty="0"/>
              <a:t>First-fit algorithm</a:t>
            </a:r>
            <a:endParaRPr lang="en-US" sz="2200" b="1" dirty="0"/>
          </a:p>
          <a:p>
            <a:pPr lvl="1"/>
            <a:endParaRPr lang="en-US" sz="2200" dirty="0"/>
          </a:p>
          <a:p>
            <a:pPr lvl="1"/>
            <a:r>
              <a:rPr lang="en-US" sz="2400" dirty="0"/>
              <a:t>Allocate the </a:t>
            </a:r>
            <a:r>
              <a:rPr lang="en-US" sz="2400" i="1" dirty="0"/>
              <a:t>first</a:t>
            </a:r>
            <a:r>
              <a:rPr lang="en-US" sz="2400" dirty="0"/>
              <a:t> hole that is big enough</a:t>
            </a:r>
            <a:endParaRPr lang="en-US" sz="2200" dirty="0"/>
          </a:p>
          <a:p>
            <a:pPr lvl="1"/>
            <a:endParaRPr lang="en-US" sz="2200" dirty="0"/>
          </a:p>
          <a:p>
            <a:pPr lvl="1"/>
            <a:r>
              <a:rPr lang="en-US" sz="2200" dirty="0"/>
              <a:t>Scans memory form the beginning and chooses the first available block that is large enough</a:t>
            </a:r>
          </a:p>
          <a:p>
            <a:pPr lvl="1"/>
            <a:endParaRPr lang="en-US" sz="2200" dirty="0"/>
          </a:p>
          <a:p>
            <a:pPr lvl="1"/>
            <a:r>
              <a:rPr lang="en-US" sz="2200" dirty="0"/>
              <a:t>Fastest</a:t>
            </a:r>
          </a:p>
          <a:p>
            <a:pPr lvl="1"/>
            <a:endParaRPr lang="en-US" sz="2200" dirty="0"/>
          </a:p>
          <a:p>
            <a:pPr lvl="1"/>
            <a:r>
              <a:rPr lang="en-US" sz="2200" dirty="0"/>
              <a:t>May have many process loaded in the front end of memory that must be searched over when trying to find a free block</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itle 1"/>
          <p:cNvSpPr>
            <a:spLocks noGrp="1"/>
          </p:cNvSpPr>
          <p:nvPr>
            <p:ph type="title"/>
          </p:nvPr>
        </p:nvSpPr>
        <p:spPr>
          <a:xfrm>
            <a:off x="640080" y="45720"/>
            <a:ext cx="8077200" cy="609600"/>
          </a:xfrm>
        </p:spPr>
        <p:txBody>
          <a:bodyPr/>
          <a:lstStyle/>
          <a:p>
            <a:r>
              <a:rPr lang="en-US" sz="2800" dirty="0"/>
              <a:t>Dynamic Partitioning</a:t>
            </a:r>
          </a:p>
        </p:txBody>
      </p:sp>
      <p:sp>
        <p:nvSpPr>
          <p:cNvPr id="69634" name="Content Placeholder 2"/>
          <p:cNvSpPr>
            <a:spLocks noGrp="1"/>
          </p:cNvSpPr>
          <p:nvPr>
            <p:ph idx="1"/>
          </p:nvPr>
        </p:nvSpPr>
        <p:spPr>
          <a:xfrm>
            <a:off x="365760" y="1097280"/>
            <a:ext cx="8492490" cy="4668520"/>
          </a:xfrm>
        </p:spPr>
        <p:txBody>
          <a:bodyPr/>
          <a:lstStyle/>
          <a:p>
            <a:r>
              <a:rPr lang="en-US" sz="2400" b="1" dirty="0"/>
              <a:t>Best-fit algorithm</a:t>
            </a:r>
          </a:p>
          <a:p>
            <a:pPr>
              <a:buNone/>
            </a:pPr>
            <a:endParaRPr lang="en-US" sz="2400" dirty="0"/>
          </a:p>
          <a:p>
            <a:pPr lvl="1"/>
            <a:r>
              <a:rPr lang="en-US" sz="2400" dirty="0"/>
              <a:t>Allocate the </a:t>
            </a:r>
            <a:r>
              <a:rPr lang="en-US" sz="2400" i="1" dirty="0"/>
              <a:t>smallest</a:t>
            </a:r>
            <a:r>
              <a:rPr lang="en-US" sz="2400" dirty="0"/>
              <a:t> hole that is big enough;</a:t>
            </a:r>
          </a:p>
          <a:p>
            <a:pPr lvl="1"/>
            <a:endParaRPr lang="en-US" sz="2200" dirty="0"/>
          </a:p>
          <a:p>
            <a:pPr lvl="1"/>
            <a:r>
              <a:rPr lang="en-US" sz="2200" dirty="0"/>
              <a:t>Chooses the block that is closest in size to the request</a:t>
            </a:r>
          </a:p>
          <a:p>
            <a:pPr lvl="1"/>
            <a:endParaRPr lang="en-US" sz="2400" dirty="0"/>
          </a:p>
          <a:p>
            <a:pPr lvl="1"/>
            <a:r>
              <a:rPr lang="en-US" sz="2400" dirty="0"/>
              <a:t>Since smallest block is found for process, Produces the smallest leftover hole.</a:t>
            </a:r>
            <a:endParaRPr lang="en-US" sz="2000" dirty="0"/>
          </a:p>
          <a:p>
            <a:pPr lvl="1"/>
            <a:endParaRPr lang="en-US" sz="2200" dirty="0"/>
          </a:p>
          <a:p>
            <a:pPr lvl="1"/>
            <a:r>
              <a:rPr lang="en-US" sz="2200" dirty="0"/>
              <a:t>The smallest amount of fragmentation is left</a:t>
            </a:r>
          </a:p>
          <a:p>
            <a:pPr lvl="1"/>
            <a:r>
              <a:rPr lang="en-US" sz="2200" dirty="0"/>
              <a:t>Memory compaction must be done more often</a:t>
            </a:r>
          </a:p>
          <a:p>
            <a:endParaRPr lang="en-US" sz="2200" dirty="0"/>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itle 1"/>
          <p:cNvSpPr>
            <a:spLocks noGrp="1"/>
          </p:cNvSpPr>
          <p:nvPr>
            <p:ph type="title"/>
          </p:nvPr>
        </p:nvSpPr>
        <p:spPr/>
        <p:txBody>
          <a:bodyPr/>
          <a:lstStyle/>
          <a:p>
            <a:r>
              <a:rPr lang="en-US" sz="2800" dirty="0"/>
              <a:t>Dynamic Partitioning</a:t>
            </a:r>
          </a:p>
        </p:txBody>
      </p:sp>
      <p:sp>
        <p:nvSpPr>
          <p:cNvPr id="73730" name="Content Placeholder 2"/>
          <p:cNvSpPr>
            <a:spLocks noGrp="1"/>
          </p:cNvSpPr>
          <p:nvPr>
            <p:ph idx="1"/>
          </p:nvPr>
        </p:nvSpPr>
        <p:spPr>
          <a:xfrm>
            <a:off x="271464" y="1118235"/>
            <a:ext cx="8601074" cy="4709160"/>
          </a:xfrm>
        </p:spPr>
        <p:txBody>
          <a:bodyPr/>
          <a:lstStyle/>
          <a:p>
            <a:r>
              <a:rPr lang="en-US" sz="2200" b="1" dirty="0"/>
              <a:t>Next-Fit &amp; Worst Fit</a:t>
            </a:r>
          </a:p>
          <a:p>
            <a:pPr lvl="1"/>
            <a:endParaRPr lang="en-US" sz="2400" dirty="0"/>
          </a:p>
          <a:p>
            <a:pPr lvl="1"/>
            <a:r>
              <a:rPr lang="en-US" sz="2400" dirty="0"/>
              <a:t>Allocate the </a:t>
            </a:r>
            <a:r>
              <a:rPr lang="en-US" sz="2400" i="1" dirty="0"/>
              <a:t>largest</a:t>
            </a:r>
            <a:r>
              <a:rPr lang="en-US" sz="2400" dirty="0"/>
              <a:t> hole; must also search entire list.  Produces the largest leftover hole.</a:t>
            </a:r>
          </a:p>
          <a:p>
            <a:pPr lvl="1"/>
            <a:endParaRPr lang="en-US" sz="2200" dirty="0"/>
          </a:p>
          <a:p>
            <a:pPr lvl="1"/>
            <a:r>
              <a:rPr lang="en-US" sz="2200" dirty="0"/>
              <a:t>Scans memory from the location of the last placement</a:t>
            </a:r>
          </a:p>
          <a:p>
            <a:pPr lvl="1"/>
            <a:r>
              <a:rPr lang="en-US" sz="2200" dirty="0"/>
              <a:t>More often allocate a block of memory at the end of memory where the largest block is found</a:t>
            </a:r>
          </a:p>
          <a:p>
            <a:pPr lvl="1"/>
            <a:endParaRPr lang="en-US" sz="2200" dirty="0"/>
          </a:p>
          <a:p>
            <a:pPr lvl="1"/>
            <a:r>
              <a:rPr lang="en-US" sz="2200" dirty="0"/>
              <a:t>The largest block of memory is broken up into smaller blocks</a:t>
            </a:r>
          </a:p>
          <a:p>
            <a:pPr lvl="1"/>
            <a:r>
              <a:rPr lang="en-US" sz="2200" dirty="0"/>
              <a:t>Compaction is required to obtain a large block at the end of memory</a:t>
            </a:r>
          </a:p>
          <a:p>
            <a:endParaRPr lang="en-US" sz="2200" dirty="0"/>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p:cNvSpPr>
            <a:spLocks noGrp="1"/>
          </p:cNvSpPr>
          <p:nvPr>
            <p:ph type="title"/>
          </p:nvPr>
        </p:nvSpPr>
        <p:spPr>
          <a:xfrm>
            <a:off x="609600" y="60960"/>
            <a:ext cx="8077200" cy="609600"/>
          </a:xfrm>
        </p:spPr>
        <p:txBody>
          <a:bodyPr/>
          <a:lstStyle/>
          <a:p>
            <a:r>
              <a:rPr lang="en-US" dirty="0"/>
              <a:t>Allocation</a:t>
            </a:r>
          </a:p>
        </p:txBody>
      </p:sp>
      <p:pic>
        <p:nvPicPr>
          <p:cNvPr id="75778" name="Content Placeholder 3" descr="Fig07_05.gif"/>
          <p:cNvPicPr>
            <a:picLocks noGrp="1" noChangeAspect="1"/>
          </p:cNvPicPr>
          <p:nvPr>
            <p:ph idx="1"/>
          </p:nvPr>
        </p:nvPicPr>
        <p:blipFill>
          <a:blip r:embed="rId3" cstate="print"/>
          <a:srcRect/>
          <a:stretch>
            <a:fillRect/>
          </a:stretch>
        </p:blipFill>
        <p:spPr>
          <a:xfrm>
            <a:off x="1371600" y="731520"/>
            <a:ext cx="6126480" cy="5715000"/>
          </a:xfrm>
        </p:spPr>
      </p:pic>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1026"/>
          <p:cNvSpPr>
            <a:spLocks noGrp="1" noChangeArrowheads="1"/>
          </p:cNvSpPr>
          <p:nvPr>
            <p:ph type="title"/>
          </p:nvPr>
        </p:nvSpPr>
        <p:spPr>
          <a:xfrm>
            <a:off x="685800" y="228600"/>
            <a:ext cx="8077200" cy="487680"/>
          </a:xfrm>
        </p:spPr>
        <p:txBody>
          <a:bodyPr/>
          <a:lstStyle/>
          <a:p>
            <a:pPr>
              <a:defRPr/>
            </a:pPr>
            <a:r>
              <a:rPr lang="en-US" dirty="0"/>
              <a:t>Fragmentation</a:t>
            </a:r>
          </a:p>
        </p:txBody>
      </p:sp>
      <p:sp>
        <p:nvSpPr>
          <p:cNvPr id="17411" name="Rectangle 1027"/>
          <p:cNvSpPr>
            <a:spLocks noGrp="1" noChangeArrowheads="1"/>
          </p:cNvSpPr>
          <p:nvPr>
            <p:ph type="body" idx="1"/>
          </p:nvPr>
        </p:nvSpPr>
        <p:spPr>
          <a:xfrm>
            <a:off x="457200" y="1143000"/>
            <a:ext cx="8382000" cy="4846320"/>
          </a:xfrm>
        </p:spPr>
        <p:txBody>
          <a:bodyPr/>
          <a:lstStyle/>
          <a:p>
            <a:endParaRPr lang="en-US" sz="2000" b="1" dirty="0">
              <a:solidFill>
                <a:srgbClr val="A50021"/>
              </a:solidFill>
            </a:endParaRPr>
          </a:p>
          <a:p>
            <a:r>
              <a:rPr lang="en-US" sz="2000" b="1" dirty="0">
                <a:solidFill>
                  <a:srgbClr val="A50021"/>
                </a:solidFill>
              </a:rPr>
              <a:t>External Fragmentation</a:t>
            </a:r>
            <a:r>
              <a:rPr lang="en-US" sz="2000" dirty="0"/>
              <a:t> – total memory space exists to satisfy a request, but it is not contiguous</a:t>
            </a:r>
          </a:p>
          <a:p>
            <a:endParaRPr lang="en-US" sz="2000" b="1" dirty="0">
              <a:solidFill>
                <a:srgbClr val="A50021"/>
              </a:solidFill>
            </a:endParaRPr>
          </a:p>
          <a:p>
            <a:r>
              <a:rPr lang="en-US" sz="2000" b="1" dirty="0">
                <a:solidFill>
                  <a:srgbClr val="A50021"/>
                </a:solidFill>
              </a:rPr>
              <a:t>Internal Fragmentation</a:t>
            </a:r>
            <a:r>
              <a:rPr lang="en-US" sz="2000" dirty="0"/>
              <a:t> – allocated memory may be slightly larger than requested memory; this size difference is memory internal to a partition, but not being used</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Fragmentation</a:t>
            </a:r>
          </a:p>
        </p:txBody>
      </p:sp>
      <p:sp>
        <p:nvSpPr>
          <p:cNvPr id="3" name="Content Placeholder 2"/>
          <p:cNvSpPr>
            <a:spLocks noGrp="1"/>
          </p:cNvSpPr>
          <p:nvPr>
            <p:ph idx="1"/>
          </p:nvPr>
        </p:nvSpPr>
        <p:spPr>
          <a:xfrm>
            <a:off x="335280" y="1219200"/>
            <a:ext cx="8427720" cy="4678680"/>
          </a:xfrm>
        </p:spPr>
        <p:txBody>
          <a:bodyPr/>
          <a:lstStyle/>
          <a:p>
            <a:endParaRPr lang="en-US" sz="2000" dirty="0"/>
          </a:p>
          <a:p>
            <a:r>
              <a:rPr lang="en-US" sz="2000" dirty="0"/>
              <a:t>Reduce external fragmentation by </a:t>
            </a:r>
            <a:r>
              <a:rPr lang="en-US" sz="2000" b="1" dirty="0">
                <a:solidFill>
                  <a:srgbClr val="A50021"/>
                </a:solidFill>
              </a:rPr>
              <a:t>compaction</a:t>
            </a:r>
          </a:p>
          <a:p>
            <a:pPr lvl="1"/>
            <a:endParaRPr lang="en-US" sz="2000" dirty="0"/>
          </a:p>
          <a:p>
            <a:pPr lvl="1"/>
            <a:r>
              <a:rPr lang="en-US" sz="2000" dirty="0"/>
              <a:t>Shuffle memory contents to place all free memory together in one large block</a:t>
            </a:r>
          </a:p>
          <a:p>
            <a:pPr lvl="1"/>
            <a:endParaRPr lang="en-US" sz="2000" dirty="0"/>
          </a:p>
          <a:p>
            <a:pPr lvl="1"/>
            <a:r>
              <a:rPr lang="en-US" sz="2000" dirty="0"/>
              <a:t>Compaction is possible </a:t>
            </a:r>
            <a:r>
              <a:rPr lang="en-US" sz="2000" i="1" dirty="0"/>
              <a:t>only</a:t>
            </a:r>
            <a:r>
              <a:rPr lang="en-US" sz="2000" dirty="0"/>
              <a:t> if relocation is dynamic, and is done at execution time</a:t>
            </a:r>
          </a:p>
          <a:p>
            <a:pPr lvl="1"/>
            <a:endParaRPr lang="en-US" sz="2000" dirty="0"/>
          </a:p>
          <a:p>
            <a:pPr lvl="1"/>
            <a:r>
              <a:rPr lang="en-US" sz="2000" dirty="0"/>
              <a:t>I/O problem</a:t>
            </a:r>
          </a:p>
          <a:p>
            <a:pPr lvl="2"/>
            <a:r>
              <a:rPr lang="en-US" sz="2000" dirty="0"/>
              <a:t>Latch job in memory while it is involved in I/O</a:t>
            </a:r>
          </a:p>
          <a:p>
            <a:pPr lvl="2"/>
            <a:r>
              <a:rPr lang="en-US" sz="2000" dirty="0"/>
              <a:t>Do I/O only into OS buffers</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Title 1"/>
          <p:cNvSpPr>
            <a:spLocks noGrp="1"/>
          </p:cNvSpPr>
          <p:nvPr>
            <p:ph type="title"/>
          </p:nvPr>
        </p:nvSpPr>
        <p:spPr/>
        <p:txBody>
          <a:bodyPr/>
          <a:lstStyle/>
          <a:p>
            <a:r>
              <a:rPr lang="en-US" sz="2800" dirty="0"/>
              <a:t>Buddy System</a:t>
            </a:r>
          </a:p>
        </p:txBody>
      </p:sp>
      <p:sp>
        <p:nvSpPr>
          <p:cNvPr id="77826" name="Content Placeholder 2"/>
          <p:cNvSpPr>
            <a:spLocks noGrp="1"/>
          </p:cNvSpPr>
          <p:nvPr>
            <p:ph idx="1"/>
          </p:nvPr>
        </p:nvSpPr>
        <p:spPr>
          <a:xfrm>
            <a:off x="457199" y="1036320"/>
            <a:ext cx="8443913" cy="4729480"/>
          </a:xfrm>
        </p:spPr>
        <p:txBody>
          <a:bodyPr/>
          <a:lstStyle/>
          <a:p>
            <a:endParaRPr lang="en-US" sz="2200" dirty="0"/>
          </a:p>
          <a:p>
            <a:r>
              <a:rPr lang="en-US" sz="2200" dirty="0"/>
              <a:t>Entire space available is treated as a single block of 2</a:t>
            </a:r>
            <a:r>
              <a:rPr lang="en-US" sz="2200" baseline="30000" dirty="0"/>
              <a:t>U</a:t>
            </a:r>
          </a:p>
          <a:p>
            <a:endParaRPr lang="en-US" sz="2200" dirty="0"/>
          </a:p>
          <a:p>
            <a:r>
              <a:rPr lang="en-US" sz="2200" dirty="0"/>
              <a:t>If a request of size </a:t>
            </a:r>
            <a:r>
              <a:rPr lang="en-US" sz="2200" i="1" dirty="0"/>
              <a:t>s </a:t>
            </a:r>
            <a:r>
              <a:rPr lang="en-US" sz="2200" dirty="0"/>
              <a:t>where 2</a:t>
            </a:r>
            <a:r>
              <a:rPr lang="en-US" sz="2200" i="1" baseline="30000" dirty="0"/>
              <a:t>U</a:t>
            </a:r>
            <a:r>
              <a:rPr lang="en-US" sz="2200" baseline="30000" dirty="0"/>
              <a:t>-1</a:t>
            </a:r>
            <a:r>
              <a:rPr lang="en-US" sz="2200" dirty="0"/>
              <a:t> &lt; </a:t>
            </a:r>
            <a:r>
              <a:rPr lang="en-US" sz="2200" i="1" dirty="0"/>
              <a:t>s </a:t>
            </a:r>
            <a:r>
              <a:rPr lang="en-US" sz="2200" dirty="0"/>
              <a:t>&lt;= 2</a:t>
            </a:r>
            <a:r>
              <a:rPr lang="en-US" sz="2200" i="1" baseline="30000" dirty="0"/>
              <a:t>U</a:t>
            </a:r>
            <a:endParaRPr lang="en-US" sz="2200" i="1" dirty="0"/>
          </a:p>
          <a:p>
            <a:pPr lvl="1"/>
            <a:r>
              <a:rPr lang="en-US" sz="2200" dirty="0"/>
              <a:t>entire block is allocated</a:t>
            </a:r>
          </a:p>
          <a:p>
            <a:endParaRPr lang="en-US" sz="2200" dirty="0"/>
          </a:p>
          <a:p>
            <a:r>
              <a:rPr lang="en-US" sz="2200" dirty="0"/>
              <a:t>Otherwise block is split into two equal buddies</a:t>
            </a:r>
          </a:p>
          <a:p>
            <a:pPr lvl="1"/>
            <a:r>
              <a:rPr lang="en-US" sz="2200" dirty="0"/>
              <a:t>Process continues until smallest block greater than or equal to </a:t>
            </a:r>
            <a:r>
              <a:rPr lang="en-US" sz="2200" i="1" dirty="0"/>
              <a:t>s </a:t>
            </a:r>
            <a:r>
              <a:rPr lang="en-US" sz="2200" dirty="0"/>
              <a:t>is generated</a:t>
            </a:r>
          </a:p>
          <a:p>
            <a:endParaRPr lang="en-US" sz="2200" dirty="0"/>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Title 1"/>
          <p:cNvSpPr>
            <a:spLocks noGrp="1"/>
          </p:cNvSpPr>
          <p:nvPr>
            <p:ph type="title"/>
          </p:nvPr>
        </p:nvSpPr>
        <p:spPr>
          <a:xfrm>
            <a:off x="944880" y="106998"/>
            <a:ext cx="7162800" cy="639762"/>
          </a:xfrm>
        </p:spPr>
        <p:txBody>
          <a:bodyPr/>
          <a:lstStyle/>
          <a:p>
            <a:r>
              <a:rPr lang="en-US" sz="2800" dirty="0"/>
              <a:t>Example of Buddy System</a:t>
            </a:r>
          </a:p>
        </p:txBody>
      </p:sp>
      <p:pic>
        <p:nvPicPr>
          <p:cNvPr id="79874" name="Content Placeholder 3" descr="Fig07_06.gif"/>
          <p:cNvPicPr>
            <a:picLocks noGrp="1" noChangeAspect="1"/>
          </p:cNvPicPr>
          <p:nvPr>
            <p:ph idx="1"/>
          </p:nvPr>
        </p:nvPicPr>
        <p:blipFill>
          <a:blip r:embed="rId3" cstate="print"/>
          <a:srcRect/>
          <a:stretch>
            <a:fillRect/>
          </a:stretch>
        </p:blipFill>
        <p:spPr>
          <a:xfrm>
            <a:off x="533400" y="838200"/>
            <a:ext cx="8412163" cy="5594350"/>
          </a:xfrm>
        </p:spPr>
      </p:pic>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Title 1"/>
          <p:cNvSpPr>
            <a:spLocks noGrp="1"/>
          </p:cNvSpPr>
          <p:nvPr>
            <p:ph type="title"/>
          </p:nvPr>
        </p:nvSpPr>
        <p:spPr>
          <a:xfrm>
            <a:off x="746760" y="137478"/>
            <a:ext cx="7315200" cy="563562"/>
          </a:xfrm>
        </p:spPr>
        <p:txBody>
          <a:bodyPr/>
          <a:lstStyle/>
          <a:p>
            <a:r>
              <a:rPr lang="en-US" sz="2800" dirty="0"/>
              <a:t>Tree Representation of Buddy System</a:t>
            </a:r>
          </a:p>
        </p:txBody>
      </p:sp>
      <p:pic>
        <p:nvPicPr>
          <p:cNvPr id="81922" name="Content Placeholder 3" descr="Fig07_07.gif"/>
          <p:cNvPicPr>
            <a:picLocks noGrp="1" noChangeAspect="1"/>
          </p:cNvPicPr>
          <p:nvPr>
            <p:ph idx="1"/>
          </p:nvPr>
        </p:nvPicPr>
        <p:blipFill>
          <a:blip r:embed="rId3" cstate="print"/>
          <a:srcRect/>
          <a:stretch>
            <a:fillRect/>
          </a:stretch>
        </p:blipFill>
        <p:spPr>
          <a:xfrm>
            <a:off x="1258888" y="1112520"/>
            <a:ext cx="6530975" cy="5181600"/>
          </a:xfrm>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p:txBody>
          <a:bodyPr/>
          <a:lstStyle/>
          <a:p>
            <a:r>
              <a:rPr lang="en-US" sz="3400" dirty="0"/>
              <a:t>Memory Management</a:t>
            </a:r>
          </a:p>
        </p:txBody>
      </p:sp>
      <p:sp>
        <p:nvSpPr>
          <p:cNvPr id="4" name="Content Placeholder 3"/>
          <p:cNvSpPr>
            <a:spLocks noGrp="1"/>
          </p:cNvSpPr>
          <p:nvPr>
            <p:ph idx="1"/>
          </p:nvPr>
        </p:nvSpPr>
        <p:spPr/>
        <p:txBody>
          <a:bodyPr/>
          <a:lstStyle/>
          <a:p>
            <a:pPr indent="0">
              <a:buFont typeface="Arial" charset="0"/>
              <a:buNone/>
              <a:defRPr/>
            </a:pPr>
            <a:endParaRPr lang="en-US" sz="2800" i="1" dirty="0"/>
          </a:p>
          <a:p>
            <a:pPr indent="0">
              <a:buFont typeface="Arial" charset="0"/>
              <a:buNone/>
              <a:defRPr/>
            </a:pPr>
            <a:endParaRPr lang="en-US" sz="2800" i="1" dirty="0"/>
          </a:p>
          <a:p>
            <a:pPr indent="0">
              <a:buFont typeface="Arial" charset="0"/>
              <a:buNone/>
              <a:defRPr/>
            </a:pPr>
            <a:r>
              <a:rPr lang="en-US" sz="2800" i="1" dirty="0"/>
              <a:t>Memory needs to be allocated to ensure a reasonable supply of ready processes to consume available processor time.</a:t>
            </a:r>
          </a:p>
          <a:p>
            <a:pPr>
              <a:buFont typeface="Arial" charset="0"/>
              <a:buChar char="•"/>
              <a:defRPr/>
            </a:pPr>
            <a:endParaRPr lang="en-US" sz="2800" dirty="0"/>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itle 1"/>
          <p:cNvSpPr>
            <a:spLocks noGrp="1"/>
          </p:cNvSpPr>
          <p:nvPr>
            <p:ph type="title"/>
          </p:nvPr>
        </p:nvSpPr>
        <p:spPr/>
        <p:txBody>
          <a:bodyPr/>
          <a:lstStyle/>
          <a:p>
            <a:r>
              <a:rPr lang="en-US" sz="2800" dirty="0"/>
              <a:t>Relocation</a:t>
            </a:r>
          </a:p>
        </p:txBody>
      </p:sp>
      <p:sp>
        <p:nvSpPr>
          <p:cNvPr id="83970" name="Content Placeholder 2"/>
          <p:cNvSpPr>
            <a:spLocks noGrp="1"/>
          </p:cNvSpPr>
          <p:nvPr>
            <p:ph idx="1"/>
          </p:nvPr>
        </p:nvSpPr>
        <p:spPr>
          <a:xfrm>
            <a:off x="655320" y="1158240"/>
            <a:ext cx="7741920" cy="4607560"/>
          </a:xfrm>
        </p:spPr>
        <p:txBody>
          <a:bodyPr/>
          <a:lstStyle/>
          <a:p>
            <a:endParaRPr lang="en-US" sz="2200" dirty="0"/>
          </a:p>
          <a:p>
            <a:r>
              <a:rPr lang="en-US" sz="2200" dirty="0"/>
              <a:t>When program loaded into memory the actual (absolute) memory locations are determined</a:t>
            </a:r>
          </a:p>
          <a:p>
            <a:endParaRPr lang="en-US" sz="2200" dirty="0"/>
          </a:p>
          <a:p>
            <a:r>
              <a:rPr lang="en-US" sz="2200" dirty="0"/>
              <a:t>A process may occupy different partitions which means different absolute memory locations during execution</a:t>
            </a:r>
          </a:p>
          <a:p>
            <a:pPr lvl="1"/>
            <a:endParaRPr lang="en-US" sz="2200" dirty="0"/>
          </a:p>
          <a:p>
            <a:pPr lvl="1"/>
            <a:r>
              <a:rPr lang="en-US" sz="2200" dirty="0"/>
              <a:t>Swapping</a:t>
            </a:r>
          </a:p>
          <a:p>
            <a:pPr lvl="1"/>
            <a:r>
              <a:rPr lang="en-US" sz="2200" dirty="0"/>
              <a:t>Compaction</a:t>
            </a:r>
          </a:p>
          <a:p>
            <a:endParaRPr lang="en-US" sz="2200" dirty="0"/>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Title 1"/>
          <p:cNvSpPr>
            <a:spLocks noGrp="1"/>
          </p:cNvSpPr>
          <p:nvPr>
            <p:ph type="title"/>
          </p:nvPr>
        </p:nvSpPr>
        <p:spPr/>
        <p:txBody>
          <a:bodyPr/>
          <a:lstStyle/>
          <a:p>
            <a:r>
              <a:rPr lang="en-US" sz="2800" dirty="0"/>
              <a:t>Addresses</a:t>
            </a:r>
          </a:p>
        </p:txBody>
      </p:sp>
      <p:sp>
        <p:nvSpPr>
          <p:cNvPr id="86018" name="Content Placeholder 2"/>
          <p:cNvSpPr>
            <a:spLocks noGrp="1"/>
          </p:cNvSpPr>
          <p:nvPr>
            <p:ph idx="1"/>
          </p:nvPr>
        </p:nvSpPr>
        <p:spPr>
          <a:xfrm>
            <a:off x="548640" y="1143000"/>
            <a:ext cx="7630160" cy="4622800"/>
          </a:xfrm>
        </p:spPr>
        <p:txBody>
          <a:bodyPr/>
          <a:lstStyle/>
          <a:p>
            <a:r>
              <a:rPr lang="en-US" sz="2200" dirty="0"/>
              <a:t>Logical</a:t>
            </a:r>
          </a:p>
          <a:p>
            <a:pPr lvl="1"/>
            <a:r>
              <a:rPr lang="en-US" sz="2200" dirty="0"/>
              <a:t>Reference to a memory location independent of the current assignment of data to memory.</a:t>
            </a:r>
          </a:p>
          <a:p>
            <a:endParaRPr lang="en-US" sz="2200" dirty="0"/>
          </a:p>
          <a:p>
            <a:r>
              <a:rPr lang="en-US" sz="2200" dirty="0"/>
              <a:t>Relative</a:t>
            </a:r>
          </a:p>
          <a:p>
            <a:pPr lvl="1"/>
            <a:r>
              <a:rPr lang="en-US" sz="2200" dirty="0"/>
              <a:t>Address expressed as a location relative to some known point.</a:t>
            </a:r>
          </a:p>
          <a:p>
            <a:endParaRPr lang="en-US" sz="2200" dirty="0"/>
          </a:p>
          <a:p>
            <a:r>
              <a:rPr lang="en-US" sz="2200" dirty="0"/>
              <a:t>Physical or Absolute</a:t>
            </a:r>
          </a:p>
          <a:p>
            <a:pPr lvl="1"/>
            <a:r>
              <a:rPr lang="en-US" sz="2200" dirty="0"/>
              <a:t>The absolute address or actual location in main memory.</a:t>
            </a:r>
          </a:p>
          <a:p>
            <a:endParaRPr lang="en-US" sz="2200" dirty="0"/>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itle 1"/>
          <p:cNvSpPr>
            <a:spLocks noGrp="1"/>
          </p:cNvSpPr>
          <p:nvPr>
            <p:ph type="title"/>
          </p:nvPr>
        </p:nvSpPr>
        <p:spPr>
          <a:xfrm>
            <a:off x="655320" y="121920"/>
            <a:ext cx="8077200" cy="609600"/>
          </a:xfrm>
        </p:spPr>
        <p:txBody>
          <a:bodyPr/>
          <a:lstStyle/>
          <a:p>
            <a:r>
              <a:rPr lang="en-US" sz="2800" dirty="0"/>
              <a:t>Relocation</a:t>
            </a:r>
          </a:p>
        </p:txBody>
      </p:sp>
      <p:pic>
        <p:nvPicPr>
          <p:cNvPr id="88066" name="Content Placeholder 3" descr="Fig07_08.gif"/>
          <p:cNvPicPr>
            <a:picLocks noGrp="1" noChangeAspect="1"/>
          </p:cNvPicPr>
          <p:nvPr>
            <p:ph idx="1"/>
          </p:nvPr>
        </p:nvPicPr>
        <p:blipFill>
          <a:blip r:embed="rId3" cstate="print"/>
          <a:srcRect/>
          <a:stretch>
            <a:fillRect/>
          </a:stretch>
        </p:blipFill>
        <p:spPr>
          <a:xfrm>
            <a:off x="1783080" y="914400"/>
            <a:ext cx="5437188" cy="5486400"/>
          </a:xfrm>
        </p:spPr>
      </p:pic>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Title 1"/>
          <p:cNvSpPr>
            <a:spLocks noGrp="1"/>
          </p:cNvSpPr>
          <p:nvPr>
            <p:ph type="title"/>
          </p:nvPr>
        </p:nvSpPr>
        <p:spPr>
          <a:xfrm>
            <a:off x="685800" y="182880"/>
            <a:ext cx="8077200" cy="609600"/>
          </a:xfrm>
        </p:spPr>
        <p:txBody>
          <a:bodyPr/>
          <a:lstStyle/>
          <a:p>
            <a:r>
              <a:rPr lang="en-US" sz="2800" dirty="0"/>
              <a:t>Registers Used during Execution</a:t>
            </a:r>
          </a:p>
        </p:txBody>
      </p:sp>
      <p:sp>
        <p:nvSpPr>
          <p:cNvPr id="90114" name="Content Placeholder 2"/>
          <p:cNvSpPr>
            <a:spLocks noGrp="1"/>
          </p:cNvSpPr>
          <p:nvPr>
            <p:ph idx="1"/>
          </p:nvPr>
        </p:nvSpPr>
        <p:spPr/>
        <p:txBody>
          <a:bodyPr/>
          <a:lstStyle/>
          <a:p>
            <a:endParaRPr lang="en-US" sz="2200" dirty="0"/>
          </a:p>
          <a:p>
            <a:r>
              <a:rPr lang="en-US" sz="2200" dirty="0"/>
              <a:t>Base register</a:t>
            </a:r>
          </a:p>
          <a:p>
            <a:pPr lvl="1"/>
            <a:r>
              <a:rPr lang="en-US" sz="2200" dirty="0"/>
              <a:t>Starting address for the process</a:t>
            </a:r>
          </a:p>
          <a:p>
            <a:endParaRPr lang="en-US" sz="2200" dirty="0"/>
          </a:p>
          <a:p>
            <a:r>
              <a:rPr lang="en-US" sz="2200" dirty="0"/>
              <a:t>Bounds register</a:t>
            </a:r>
          </a:p>
          <a:p>
            <a:pPr lvl="1"/>
            <a:r>
              <a:rPr lang="en-US" sz="2200" dirty="0"/>
              <a:t>Ending location of the process</a:t>
            </a:r>
          </a:p>
          <a:p>
            <a:endParaRPr lang="en-US" sz="2200" dirty="0"/>
          </a:p>
          <a:p>
            <a:r>
              <a:rPr lang="en-US" sz="2200" dirty="0"/>
              <a:t>These values are set when the process is loaded or when the process is swapped in</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itle 1"/>
          <p:cNvSpPr>
            <a:spLocks noGrp="1"/>
          </p:cNvSpPr>
          <p:nvPr>
            <p:ph type="title"/>
          </p:nvPr>
        </p:nvSpPr>
        <p:spPr>
          <a:xfrm>
            <a:off x="685800" y="167640"/>
            <a:ext cx="8077200" cy="609600"/>
          </a:xfrm>
        </p:spPr>
        <p:txBody>
          <a:bodyPr/>
          <a:lstStyle/>
          <a:p>
            <a:r>
              <a:rPr lang="en-US" sz="2800" dirty="0"/>
              <a:t>Registers Used during Execution</a:t>
            </a:r>
          </a:p>
        </p:txBody>
      </p:sp>
      <p:sp>
        <p:nvSpPr>
          <p:cNvPr id="92162" name="Content Placeholder 2"/>
          <p:cNvSpPr>
            <a:spLocks noGrp="1"/>
          </p:cNvSpPr>
          <p:nvPr>
            <p:ph idx="1"/>
          </p:nvPr>
        </p:nvSpPr>
        <p:spPr/>
        <p:txBody>
          <a:bodyPr/>
          <a:lstStyle/>
          <a:p>
            <a:endParaRPr lang="en-US" sz="2200" dirty="0"/>
          </a:p>
          <a:p>
            <a:r>
              <a:rPr lang="en-US" sz="2200" dirty="0"/>
              <a:t>The value of the base register is added to a relative address to produce an absolute address</a:t>
            </a:r>
          </a:p>
          <a:p>
            <a:endParaRPr lang="en-US" sz="2200" dirty="0"/>
          </a:p>
          <a:p>
            <a:r>
              <a:rPr lang="en-US" sz="2200" dirty="0"/>
              <a:t>The resulting address is compared with the value in the bounds register</a:t>
            </a:r>
          </a:p>
          <a:p>
            <a:endParaRPr lang="en-US" sz="2200" dirty="0"/>
          </a:p>
          <a:p>
            <a:r>
              <a:rPr lang="en-US" sz="2200" dirty="0"/>
              <a:t>If the address is not within bounds, an interrupt is generated to the operating system</a:t>
            </a:r>
          </a:p>
          <a:p>
            <a:endParaRPr lang="en-US" sz="2200" dirty="0"/>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32358-1431-C946-A9C5-BDFC4ECE383B}"/>
              </a:ext>
            </a:extLst>
          </p:cNvPr>
          <p:cNvSpPr>
            <a:spLocks noGrp="1"/>
          </p:cNvSpPr>
          <p:nvPr>
            <p:ph type="title"/>
          </p:nvPr>
        </p:nvSpPr>
        <p:spPr>
          <a:xfrm>
            <a:off x="685800" y="3138054"/>
            <a:ext cx="8077200" cy="609600"/>
          </a:xfrm>
        </p:spPr>
        <p:txBody>
          <a:bodyPr/>
          <a:lstStyle/>
          <a:p>
            <a:r>
              <a:rPr lang="en-US" dirty="0"/>
              <a:t>The End</a:t>
            </a:r>
          </a:p>
        </p:txBody>
      </p:sp>
    </p:spTree>
    <p:extLst>
      <p:ext uri="{BB962C8B-B14F-4D97-AF65-F5344CB8AC3E}">
        <p14:creationId xmlns:p14="http://schemas.microsoft.com/office/powerpoint/2010/main" val="464696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1009650" y="307975"/>
            <a:ext cx="8134350" cy="457200"/>
          </a:xfrm>
        </p:spPr>
        <p:txBody>
          <a:bodyPr/>
          <a:lstStyle/>
          <a:p>
            <a:pPr>
              <a:defRPr/>
            </a:pPr>
            <a:r>
              <a:rPr lang="en-US" sz="2800" dirty="0"/>
              <a:t>Binding of Instructions and Data to Memory</a:t>
            </a:r>
          </a:p>
        </p:txBody>
      </p:sp>
      <p:sp>
        <p:nvSpPr>
          <p:cNvPr id="6147" name="Rectangle 3"/>
          <p:cNvSpPr>
            <a:spLocks noGrp="1" noChangeArrowheads="1"/>
          </p:cNvSpPr>
          <p:nvPr>
            <p:ph type="body" idx="1"/>
          </p:nvPr>
        </p:nvSpPr>
        <p:spPr>
          <a:xfrm>
            <a:off x="442913" y="2383473"/>
            <a:ext cx="8501061" cy="4114800"/>
          </a:xfrm>
        </p:spPr>
        <p:txBody>
          <a:bodyPr/>
          <a:lstStyle/>
          <a:p>
            <a:r>
              <a:rPr lang="en-US" sz="2000" b="1" dirty="0">
                <a:solidFill>
                  <a:srgbClr val="A50021"/>
                </a:solidFill>
              </a:rPr>
              <a:t>Compile time</a:t>
            </a:r>
            <a:r>
              <a:rPr lang="en-US" sz="2000" dirty="0"/>
              <a:t>:  If memory location known as prior, </a:t>
            </a:r>
            <a:r>
              <a:rPr lang="en-US" sz="2000" i="1" dirty="0"/>
              <a:t>absolute code</a:t>
            </a:r>
            <a:r>
              <a:rPr lang="en-US" sz="2000" dirty="0"/>
              <a:t> can be generated. </a:t>
            </a:r>
          </a:p>
          <a:p>
            <a:pPr lvl="1"/>
            <a:r>
              <a:rPr lang="en-US" sz="2000" dirty="0"/>
              <a:t>Must recompile code if starting location changes</a:t>
            </a:r>
          </a:p>
          <a:p>
            <a:endParaRPr lang="en-US" sz="2000" b="1" dirty="0">
              <a:solidFill>
                <a:srgbClr val="A50021"/>
              </a:solidFill>
            </a:endParaRPr>
          </a:p>
          <a:p>
            <a:r>
              <a:rPr lang="en-US" sz="2000" b="1" dirty="0">
                <a:solidFill>
                  <a:srgbClr val="A50021"/>
                </a:solidFill>
              </a:rPr>
              <a:t>Load time</a:t>
            </a:r>
            <a:r>
              <a:rPr lang="en-US" sz="2000" dirty="0"/>
              <a:t>:  Must generate </a:t>
            </a:r>
            <a:r>
              <a:rPr lang="en-US" sz="2000" i="1" dirty="0" err="1"/>
              <a:t>relocatable</a:t>
            </a:r>
            <a:r>
              <a:rPr lang="en-US" sz="2000" dirty="0"/>
              <a:t> </a:t>
            </a:r>
            <a:r>
              <a:rPr lang="en-US" sz="2000" i="1" dirty="0"/>
              <a:t>code</a:t>
            </a:r>
            <a:r>
              <a:rPr lang="en-US" sz="2000" dirty="0"/>
              <a:t> if memory location is not known at compile time</a:t>
            </a:r>
          </a:p>
          <a:p>
            <a:endParaRPr lang="en-US" sz="2000" b="1" dirty="0">
              <a:solidFill>
                <a:srgbClr val="A50021"/>
              </a:solidFill>
            </a:endParaRPr>
          </a:p>
          <a:p>
            <a:r>
              <a:rPr lang="en-US" sz="2000" b="1" dirty="0">
                <a:solidFill>
                  <a:srgbClr val="A50021"/>
                </a:solidFill>
              </a:rPr>
              <a:t>Execution time</a:t>
            </a:r>
            <a:r>
              <a:rPr lang="en-US" sz="2000" dirty="0"/>
              <a:t>:  If the process can be moved during its execution from one memory segment to another.  Need hardware support for address maps (e.g., </a:t>
            </a:r>
            <a:r>
              <a:rPr lang="en-US" sz="2000" i="1" dirty="0"/>
              <a:t>base</a:t>
            </a:r>
            <a:r>
              <a:rPr lang="en-US" sz="2000" dirty="0"/>
              <a:t> and </a:t>
            </a:r>
            <a:r>
              <a:rPr lang="en-US" sz="2000" i="1" dirty="0"/>
              <a:t>limit registers</a:t>
            </a:r>
            <a:r>
              <a:rPr lang="en-US" sz="2000" dirty="0"/>
              <a:t>). </a:t>
            </a:r>
          </a:p>
        </p:txBody>
      </p:sp>
      <p:sp>
        <p:nvSpPr>
          <p:cNvPr id="6148" name="Text Box 4"/>
          <p:cNvSpPr txBox="1">
            <a:spLocks noChangeArrowheads="1"/>
          </p:cNvSpPr>
          <p:nvPr/>
        </p:nvSpPr>
        <p:spPr bwMode="auto">
          <a:xfrm>
            <a:off x="655320" y="1313289"/>
            <a:ext cx="8031480" cy="830997"/>
          </a:xfrm>
          <a:prstGeom prst="rect">
            <a:avLst/>
          </a:prstGeom>
          <a:noFill/>
          <a:ln w="9525">
            <a:noFill/>
            <a:miter lim="800000"/>
            <a:headEnd/>
            <a:tailEnd/>
          </a:ln>
        </p:spPr>
        <p:txBody>
          <a:bodyPr wrap="square" anchor="ctr">
            <a:spAutoFit/>
          </a:bodyPr>
          <a:lstStyle/>
          <a:p>
            <a:pPr>
              <a:spcBef>
                <a:spcPct val="50000"/>
              </a:spcBef>
            </a:pPr>
            <a:r>
              <a:rPr lang="en-US" sz="2400" dirty="0"/>
              <a:t>Address binding of instructions and data to memory addresses can happen at three different stages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pPr>
              <a:defRPr/>
            </a:pPr>
            <a:r>
              <a:rPr lang="en-US"/>
              <a:t>Logical vs. Physical Address Space</a:t>
            </a:r>
          </a:p>
        </p:txBody>
      </p:sp>
      <p:sp>
        <p:nvSpPr>
          <p:cNvPr id="7171" name="Rectangle 3"/>
          <p:cNvSpPr>
            <a:spLocks noGrp="1" noChangeArrowheads="1"/>
          </p:cNvSpPr>
          <p:nvPr>
            <p:ph type="body" idx="1"/>
          </p:nvPr>
        </p:nvSpPr>
        <p:spPr>
          <a:xfrm>
            <a:off x="548640" y="1203960"/>
            <a:ext cx="8214360" cy="4657090"/>
          </a:xfrm>
        </p:spPr>
        <p:txBody>
          <a:bodyPr/>
          <a:lstStyle/>
          <a:p>
            <a:endParaRPr lang="en-US" sz="2000" dirty="0"/>
          </a:p>
          <a:p>
            <a:r>
              <a:rPr lang="en-US" sz="2000" dirty="0"/>
              <a:t>The concept of a logical </a:t>
            </a:r>
            <a:r>
              <a:rPr lang="en-US" sz="2000" i="1" dirty="0"/>
              <a:t>address space</a:t>
            </a:r>
            <a:r>
              <a:rPr lang="en-US" sz="2000" dirty="0"/>
              <a:t> that is bound to a separate </a:t>
            </a:r>
            <a:r>
              <a:rPr lang="en-US" sz="2000" i="1" dirty="0"/>
              <a:t>physical</a:t>
            </a:r>
            <a:r>
              <a:rPr lang="en-US" sz="2000" dirty="0"/>
              <a:t> </a:t>
            </a:r>
            <a:r>
              <a:rPr lang="en-US" sz="2000" i="1" dirty="0"/>
              <a:t>address space</a:t>
            </a:r>
            <a:r>
              <a:rPr lang="en-US" sz="2000" dirty="0"/>
              <a:t> is central to memory management</a:t>
            </a:r>
          </a:p>
          <a:p>
            <a:pPr lvl="1"/>
            <a:endParaRPr lang="en-US" sz="2000" b="1" dirty="0">
              <a:solidFill>
                <a:srgbClr val="A50021"/>
              </a:solidFill>
            </a:endParaRPr>
          </a:p>
          <a:p>
            <a:pPr lvl="1"/>
            <a:r>
              <a:rPr lang="en-US" sz="2000" b="1" dirty="0">
                <a:solidFill>
                  <a:srgbClr val="A50021"/>
                </a:solidFill>
              </a:rPr>
              <a:t>Logical address</a:t>
            </a:r>
            <a:r>
              <a:rPr lang="en-US" sz="2000" dirty="0"/>
              <a:t> – generated by the CPU; also referred to as </a:t>
            </a:r>
            <a:r>
              <a:rPr lang="en-US" sz="2000" i="1" dirty="0"/>
              <a:t>virtual address</a:t>
            </a:r>
            <a:endParaRPr lang="en-US" sz="2000" dirty="0"/>
          </a:p>
          <a:p>
            <a:pPr lvl="1"/>
            <a:r>
              <a:rPr lang="en-US" sz="2000" b="1" dirty="0">
                <a:solidFill>
                  <a:srgbClr val="A50021"/>
                </a:solidFill>
              </a:rPr>
              <a:t>Physical address</a:t>
            </a:r>
            <a:r>
              <a:rPr lang="en-US" sz="2000" dirty="0"/>
              <a:t> – address seen by the memory unit</a:t>
            </a:r>
          </a:p>
          <a:p>
            <a:endParaRPr lang="en-US" sz="2000" dirty="0"/>
          </a:p>
          <a:p>
            <a:r>
              <a:rPr lang="en-US" sz="2000" dirty="0"/>
              <a:t>Logical (virtual) and physical addresses differ in execution-time.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46" name="Rectangle 30"/>
          <p:cNvSpPr>
            <a:spLocks noChangeArrowheads="1"/>
          </p:cNvSpPr>
          <p:nvPr/>
        </p:nvSpPr>
        <p:spPr bwMode="auto">
          <a:xfrm>
            <a:off x="3657600" y="4572000"/>
            <a:ext cx="304800" cy="304800"/>
          </a:xfrm>
          <a:prstGeom prst="rect">
            <a:avLst/>
          </a:prstGeom>
          <a:solidFill>
            <a:schemeClr val="bg1"/>
          </a:solidFill>
          <a:ln w="9525">
            <a:noFill/>
            <a:miter lim="800000"/>
            <a:headEnd/>
            <a:tailEnd/>
          </a:ln>
          <a:effectLst/>
        </p:spPr>
        <p:txBody>
          <a:bodyPr wrap="none" anchor="ctr"/>
          <a:lstStyle/>
          <a:p>
            <a:endParaRPr lang="en-US"/>
          </a:p>
        </p:txBody>
      </p:sp>
      <p:sp>
        <p:nvSpPr>
          <p:cNvPr id="34842" name="Rectangle 26"/>
          <p:cNvSpPr>
            <a:spLocks noChangeArrowheads="1"/>
          </p:cNvSpPr>
          <p:nvPr/>
        </p:nvSpPr>
        <p:spPr bwMode="auto">
          <a:xfrm>
            <a:off x="1828800" y="2286000"/>
            <a:ext cx="304800" cy="2286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cxnSp>
        <p:nvCxnSpPr>
          <p:cNvPr id="34838" name="AutoShape 22"/>
          <p:cNvCxnSpPr>
            <a:cxnSpLocks noChangeShapeType="1"/>
            <a:stCxn id="34837" idx="1"/>
            <a:endCxn id="34829" idx="1"/>
          </p:cNvCxnSpPr>
          <p:nvPr/>
        </p:nvCxnSpPr>
        <p:spPr bwMode="auto">
          <a:xfrm rot="16200000">
            <a:off x="1504950" y="5314950"/>
            <a:ext cx="114300" cy="990600"/>
          </a:xfrm>
          <a:prstGeom prst="bentConnector2">
            <a:avLst/>
          </a:prstGeom>
          <a:noFill/>
          <a:ln w="38100">
            <a:solidFill>
              <a:schemeClr val="tx1"/>
            </a:solidFill>
            <a:miter lim="800000"/>
            <a:headEnd/>
            <a:tailEnd/>
          </a:ln>
          <a:effectLst/>
        </p:spPr>
      </p:cxnSp>
      <p:cxnSp>
        <p:nvCxnSpPr>
          <p:cNvPr id="34833" name="AutoShape 17"/>
          <p:cNvCxnSpPr>
            <a:cxnSpLocks noChangeShapeType="1"/>
            <a:stCxn id="34821" idx="3"/>
            <a:endCxn id="34827" idx="3"/>
          </p:cNvCxnSpPr>
          <p:nvPr/>
        </p:nvCxnSpPr>
        <p:spPr bwMode="auto">
          <a:xfrm flipH="1">
            <a:off x="3429000" y="2286000"/>
            <a:ext cx="76200" cy="1752600"/>
          </a:xfrm>
          <a:prstGeom prst="bentConnector3">
            <a:avLst>
              <a:gd name="adj1" fmla="val -300000"/>
            </a:avLst>
          </a:prstGeom>
          <a:noFill/>
          <a:ln w="76200">
            <a:solidFill>
              <a:schemeClr val="tx1"/>
            </a:solidFill>
            <a:miter lim="800000"/>
            <a:headEnd/>
            <a:tailEnd/>
          </a:ln>
          <a:effectLst/>
        </p:spPr>
      </p:cxnSp>
      <p:cxnSp>
        <p:nvCxnSpPr>
          <p:cNvPr id="34834" name="AutoShape 18"/>
          <p:cNvCxnSpPr>
            <a:cxnSpLocks noChangeShapeType="1"/>
            <a:stCxn id="34821" idx="3"/>
            <a:endCxn id="34829" idx="3"/>
          </p:cNvCxnSpPr>
          <p:nvPr/>
        </p:nvCxnSpPr>
        <p:spPr bwMode="auto">
          <a:xfrm flipH="1">
            <a:off x="3429000" y="2286000"/>
            <a:ext cx="76200" cy="3467100"/>
          </a:xfrm>
          <a:prstGeom prst="bentConnector3">
            <a:avLst>
              <a:gd name="adj1" fmla="val -300000"/>
            </a:avLst>
          </a:prstGeom>
          <a:noFill/>
          <a:ln w="76200">
            <a:solidFill>
              <a:schemeClr val="tx1"/>
            </a:solidFill>
            <a:miter lim="800000"/>
            <a:headEnd/>
            <a:tailEnd/>
          </a:ln>
          <a:effectLst/>
        </p:spPr>
      </p:cxnSp>
      <p:cxnSp>
        <p:nvCxnSpPr>
          <p:cNvPr id="34832" name="AutoShape 16"/>
          <p:cNvCxnSpPr>
            <a:cxnSpLocks noChangeShapeType="1"/>
            <a:stCxn id="34831" idx="1"/>
            <a:endCxn id="34829" idx="1"/>
          </p:cNvCxnSpPr>
          <p:nvPr/>
        </p:nvCxnSpPr>
        <p:spPr bwMode="auto">
          <a:xfrm rot="16200000">
            <a:off x="1809750" y="5619750"/>
            <a:ext cx="114300" cy="381000"/>
          </a:xfrm>
          <a:prstGeom prst="bentConnector2">
            <a:avLst/>
          </a:prstGeom>
          <a:noFill/>
          <a:ln w="38100">
            <a:solidFill>
              <a:schemeClr val="tx1"/>
            </a:solidFill>
            <a:miter lim="800000"/>
            <a:headEnd/>
            <a:tailEnd/>
          </a:ln>
          <a:effectLst/>
        </p:spPr>
      </p:cxnSp>
      <p:sp>
        <p:nvSpPr>
          <p:cNvPr id="34818" name="Rectangle 2"/>
          <p:cNvSpPr>
            <a:spLocks noGrp="1" noChangeArrowheads="1"/>
          </p:cNvSpPr>
          <p:nvPr>
            <p:ph type="title"/>
          </p:nvPr>
        </p:nvSpPr>
        <p:spPr>
          <a:xfrm>
            <a:off x="640080" y="213360"/>
            <a:ext cx="7772400" cy="609600"/>
          </a:xfrm>
        </p:spPr>
        <p:txBody>
          <a:bodyPr/>
          <a:lstStyle/>
          <a:p>
            <a:r>
              <a:rPr lang="en-US" dirty="0"/>
              <a:t>Virtual and physical addresses</a:t>
            </a:r>
          </a:p>
        </p:txBody>
      </p:sp>
      <p:sp>
        <p:nvSpPr>
          <p:cNvPr id="34819" name="Rectangle 3"/>
          <p:cNvSpPr>
            <a:spLocks noGrp="1" noChangeArrowheads="1"/>
          </p:cNvSpPr>
          <p:nvPr>
            <p:ph type="body" sz="half" idx="2"/>
          </p:nvPr>
        </p:nvSpPr>
        <p:spPr>
          <a:xfrm>
            <a:off x="4572000" y="1219200"/>
            <a:ext cx="4371975" cy="4953000"/>
          </a:xfrm>
        </p:spPr>
        <p:txBody>
          <a:bodyPr/>
          <a:lstStyle/>
          <a:p>
            <a:r>
              <a:rPr lang="en-US" sz="2000" dirty="0"/>
              <a:t>Program uses </a:t>
            </a:r>
            <a:r>
              <a:rPr lang="en-US" sz="2000" i="1" dirty="0"/>
              <a:t>virtual addresses</a:t>
            </a:r>
            <a:endParaRPr lang="en-US" sz="2000" dirty="0"/>
          </a:p>
          <a:p>
            <a:pPr lvl="1"/>
            <a:r>
              <a:rPr lang="en-US" sz="2000" dirty="0"/>
              <a:t>Addresses local to the process</a:t>
            </a:r>
          </a:p>
          <a:p>
            <a:pPr lvl="1"/>
            <a:r>
              <a:rPr lang="en-US" sz="2000" dirty="0"/>
              <a:t>Hardware translates virtual address to </a:t>
            </a:r>
            <a:r>
              <a:rPr lang="en-US" sz="2000" i="1" dirty="0"/>
              <a:t>physical address</a:t>
            </a:r>
            <a:endParaRPr lang="en-US" sz="2000" dirty="0"/>
          </a:p>
          <a:p>
            <a:endParaRPr lang="en-US" sz="2000" dirty="0"/>
          </a:p>
          <a:p>
            <a:r>
              <a:rPr lang="en-US" sz="2000" dirty="0"/>
              <a:t>Translation done by the  MMU (</a:t>
            </a:r>
            <a:r>
              <a:rPr lang="en-US" sz="2000" b="1" i="1" dirty="0"/>
              <a:t>M</a:t>
            </a:r>
            <a:r>
              <a:rPr lang="en-US" sz="2000" i="1" dirty="0"/>
              <a:t>emory </a:t>
            </a:r>
            <a:r>
              <a:rPr lang="en-US" sz="2000" b="1" i="1" dirty="0"/>
              <a:t>M</a:t>
            </a:r>
            <a:r>
              <a:rPr lang="en-US" sz="2000" i="1" dirty="0"/>
              <a:t>anagement </a:t>
            </a:r>
            <a:r>
              <a:rPr lang="en-US" sz="2000" b="1" i="1" dirty="0"/>
              <a:t>U</a:t>
            </a:r>
            <a:r>
              <a:rPr lang="en-US" sz="2000" i="1" dirty="0"/>
              <a:t>nit)</a:t>
            </a:r>
            <a:endParaRPr lang="en-US" sz="2000" dirty="0"/>
          </a:p>
          <a:p>
            <a:pPr lvl="1"/>
            <a:r>
              <a:rPr lang="en-US" sz="2000" dirty="0"/>
              <a:t>Usually on the same chip as the CPU</a:t>
            </a:r>
          </a:p>
          <a:p>
            <a:pPr lvl="1"/>
            <a:r>
              <a:rPr lang="en-US" sz="2000" dirty="0"/>
              <a:t>Only physical addresses leave the CPU/MMU chip</a:t>
            </a:r>
          </a:p>
        </p:txBody>
      </p:sp>
      <p:sp>
        <p:nvSpPr>
          <p:cNvPr id="34821" name="Rectangle 5"/>
          <p:cNvSpPr>
            <a:spLocks noChangeArrowheads="1"/>
          </p:cNvSpPr>
          <p:nvPr/>
        </p:nvSpPr>
        <p:spPr bwMode="auto">
          <a:xfrm>
            <a:off x="609600" y="1752600"/>
            <a:ext cx="2895600" cy="1066800"/>
          </a:xfrm>
          <a:prstGeom prst="rect">
            <a:avLst/>
          </a:prstGeom>
          <a:solidFill>
            <a:srgbClr val="C0C0C0"/>
          </a:solidFill>
          <a:ln w="9525">
            <a:solidFill>
              <a:schemeClr val="tx1"/>
            </a:solidFill>
            <a:miter lim="800000"/>
            <a:headEnd/>
            <a:tailEnd/>
          </a:ln>
          <a:effectLst/>
        </p:spPr>
        <p:txBody>
          <a:bodyPr wrap="none"/>
          <a:lstStyle/>
          <a:p>
            <a:pPr algn="ctr"/>
            <a:r>
              <a:rPr lang="en-US"/>
              <a:t>CPU chip</a:t>
            </a:r>
          </a:p>
        </p:txBody>
      </p:sp>
      <p:cxnSp>
        <p:nvCxnSpPr>
          <p:cNvPr id="34826" name="AutoShape 10"/>
          <p:cNvCxnSpPr>
            <a:cxnSpLocks noChangeShapeType="1"/>
            <a:stCxn id="34822" idx="3"/>
            <a:endCxn id="34824" idx="1"/>
          </p:cNvCxnSpPr>
          <p:nvPr/>
        </p:nvCxnSpPr>
        <p:spPr bwMode="auto">
          <a:xfrm>
            <a:off x="1524000" y="2476500"/>
            <a:ext cx="838200" cy="0"/>
          </a:xfrm>
          <a:prstGeom prst="straightConnector1">
            <a:avLst/>
          </a:prstGeom>
          <a:noFill/>
          <a:ln w="38100">
            <a:solidFill>
              <a:schemeClr val="tx1"/>
            </a:solidFill>
            <a:round/>
            <a:headEnd/>
            <a:tailEnd/>
          </a:ln>
          <a:effectLst/>
        </p:spPr>
      </p:cxnSp>
      <p:sp>
        <p:nvSpPr>
          <p:cNvPr id="34822" name="Rectangle 6"/>
          <p:cNvSpPr>
            <a:spLocks noChangeArrowheads="1"/>
          </p:cNvSpPr>
          <p:nvPr/>
        </p:nvSpPr>
        <p:spPr bwMode="auto">
          <a:xfrm>
            <a:off x="762000" y="2209800"/>
            <a:ext cx="762000" cy="533400"/>
          </a:xfrm>
          <a:prstGeom prst="rect">
            <a:avLst/>
          </a:prstGeom>
          <a:solidFill>
            <a:srgbClr val="99CCFF"/>
          </a:solidFill>
          <a:ln w="9525">
            <a:solidFill>
              <a:schemeClr val="tx1"/>
            </a:solidFill>
            <a:miter lim="800000"/>
            <a:headEnd/>
            <a:tailEnd/>
          </a:ln>
          <a:effectLst/>
        </p:spPr>
        <p:txBody>
          <a:bodyPr wrap="none" anchor="ctr"/>
          <a:lstStyle/>
          <a:p>
            <a:pPr algn="ctr"/>
            <a:r>
              <a:rPr lang="en-US" sz="2000"/>
              <a:t>CPU</a:t>
            </a:r>
          </a:p>
        </p:txBody>
      </p:sp>
      <p:sp>
        <p:nvSpPr>
          <p:cNvPr id="34827" name="Rectangle 11"/>
          <p:cNvSpPr>
            <a:spLocks noChangeArrowheads="1"/>
          </p:cNvSpPr>
          <p:nvPr/>
        </p:nvSpPr>
        <p:spPr bwMode="auto">
          <a:xfrm>
            <a:off x="2057400" y="3733800"/>
            <a:ext cx="1371600" cy="609600"/>
          </a:xfrm>
          <a:prstGeom prst="rect">
            <a:avLst/>
          </a:prstGeom>
          <a:solidFill>
            <a:srgbClr val="FF99CC"/>
          </a:solidFill>
          <a:ln w="9525">
            <a:solidFill>
              <a:schemeClr val="tx1"/>
            </a:solidFill>
            <a:miter lim="800000"/>
            <a:headEnd/>
            <a:tailEnd/>
          </a:ln>
          <a:effectLst/>
        </p:spPr>
        <p:txBody>
          <a:bodyPr wrap="none" anchor="ctr"/>
          <a:lstStyle/>
          <a:p>
            <a:pPr algn="ctr"/>
            <a:r>
              <a:rPr lang="en-US"/>
              <a:t>Memory</a:t>
            </a:r>
          </a:p>
        </p:txBody>
      </p:sp>
      <p:sp>
        <p:nvSpPr>
          <p:cNvPr id="34829" name="Rectangle 13"/>
          <p:cNvSpPr>
            <a:spLocks noChangeArrowheads="1"/>
          </p:cNvSpPr>
          <p:nvPr/>
        </p:nvSpPr>
        <p:spPr bwMode="auto">
          <a:xfrm>
            <a:off x="2057400" y="5334000"/>
            <a:ext cx="1371600" cy="838200"/>
          </a:xfrm>
          <a:prstGeom prst="rect">
            <a:avLst/>
          </a:prstGeom>
          <a:solidFill>
            <a:srgbClr val="FFFF99"/>
          </a:solidFill>
          <a:ln w="9525">
            <a:solidFill>
              <a:schemeClr val="tx1"/>
            </a:solidFill>
            <a:miter lim="800000"/>
            <a:headEnd/>
            <a:tailEnd/>
          </a:ln>
          <a:effectLst/>
        </p:spPr>
        <p:txBody>
          <a:bodyPr wrap="none" anchor="ctr"/>
          <a:lstStyle/>
          <a:p>
            <a:pPr algn="ctr"/>
            <a:r>
              <a:rPr lang="en-US"/>
              <a:t>Disk</a:t>
            </a:r>
            <a:br>
              <a:rPr lang="en-US"/>
            </a:br>
            <a:r>
              <a:rPr lang="en-US"/>
              <a:t>controller</a:t>
            </a:r>
          </a:p>
        </p:txBody>
      </p:sp>
      <p:sp>
        <p:nvSpPr>
          <p:cNvPr id="34831" name="AutoShape 15"/>
          <p:cNvSpPr>
            <a:spLocks noChangeArrowheads="1"/>
          </p:cNvSpPr>
          <p:nvPr/>
        </p:nvSpPr>
        <p:spPr bwMode="auto">
          <a:xfrm>
            <a:off x="1447800" y="5867400"/>
            <a:ext cx="457200" cy="457200"/>
          </a:xfrm>
          <a:prstGeom prst="can">
            <a:avLst>
              <a:gd name="adj" fmla="val 25000"/>
            </a:avLst>
          </a:prstGeom>
          <a:solidFill>
            <a:srgbClr val="969696"/>
          </a:solidFill>
          <a:ln w="9525">
            <a:solidFill>
              <a:schemeClr val="tx1"/>
            </a:solidFill>
            <a:round/>
            <a:headEnd/>
            <a:tailEnd/>
          </a:ln>
          <a:effectLst/>
        </p:spPr>
        <p:txBody>
          <a:bodyPr wrap="none" anchor="ctr"/>
          <a:lstStyle/>
          <a:p>
            <a:endParaRPr lang="en-US"/>
          </a:p>
        </p:txBody>
      </p:sp>
      <p:cxnSp>
        <p:nvCxnSpPr>
          <p:cNvPr id="34836" name="AutoShape 20"/>
          <p:cNvCxnSpPr>
            <a:cxnSpLocks noChangeShapeType="1"/>
            <a:stCxn id="34824" idx="3"/>
            <a:endCxn id="34821" idx="3"/>
          </p:cNvCxnSpPr>
          <p:nvPr/>
        </p:nvCxnSpPr>
        <p:spPr bwMode="auto">
          <a:xfrm flipV="1">
            <a:off x="3124200" y="2286000"/>
            <a:ext cx="381000" cy="190500"/>
          </a:xfrm>
          <a:prstGeom prst="straightConnector1">
            <a:avLst/>
          </a:prstGeom>
          <a:noFill/>
          <a:ln w="76200">
            <a:solidFill>
              <a:schemeClr val="tx1"/>
            </a:solidFill>
            <a:round/>
            <a:headEnd/>
            <a:tailEnd/>
          </a:ln>
          <a:effectLst/>
        </p:spPr>
      </p:cxnSp>
      <p:sp>
        <p:nvSpPr>
          <p:cNvPr id="34824" name="Rectangle 8"/>
          <p:cNvSpPr>
            <a:spLocks noChangeArrowheads="1"/>
          </p:cNvSpPr>
          <p:nvPr/>
        </p:nvSpPr>
        <p:spPr bwMode="auto">
          <a:xfrm>
            <a:off x="2362200" y="2209800"/>
            <a:ext cx="762000" cy="533400"/>
          </a:xfrm>
          <a:prstGeom prst="rect">
            <a:avLst/>
          </a:prstGeom>
          <a:solidFill>
            <a:srgbClr val="FFCC00"/>
          </a:solidFill>
          <a:ln w="9525">
            <a:solidFill>
              <a:schemeClr val="tx1"/>
            </a:solidFill>
            <a:miter lim="800000"/>
            <a:headEnd/>
            <a:tailEnd/>
          </a:ln>
          <a:effectLst/>
        </p:spPr>
        <p:txBody>
          <a:bodyPr wrap="none" anchor="ctr"/>
          <a:lstStyle/>
          <a:p>
            <a:pPr algn="ctr"/>
            <a:r>
              <a:rPr lang="en-US" sz="2000"/>
              <a:t>MMU</a:t>
            </a:r>
          </a:p>
        </p:txBody>
      </p:sp>
      <p:sp>
        <p:nvSpPr>
          <p:cNvPr id="34837" name="AutoShape 21"/>
          <p:cNvSpPr>
            <a:spLocks noChangeArrowheads="1"/>
          </p:cNvSpPr>
          <p:nvPr/>
        </p:nvSpPr>
        <p:spPr bwMode="auto">
          <a:xfrm>
            <a:off x="838200" y="5867400"/>
            <a:ext cx="457200" cy="457200"/>
          </a:xfrm>
          <a:prstGeom prst="can">
            <a:avLst>
              <a:gd name="adj" fmla="val 25000"/>
            </a:avLst>
          </a:prstGeom>
          <a:solidFill>
            <a:srgbClr val="969696"/>
          </a:solidFill>
          <a:ln w="9525">
            <a:solidFill>
              <a:schemeClr val="tx1"/>
            </a:solidFill>
            <a:round/>
            <a:headEnd/>
            <a:tailEnd/>
          </a:ln>
          <a:effectLst/>
        </p:spPr>
        <p:txBody>
          <a:bodyPr wrap="none" anchor="ctr"/>
          <a:lstStyle/>
          <a:p>
            <a:endParaRPr lang="en-US"/>
          </a:p>
        </p:txBody>
      </p:sp>
      <p:sp>
        <p:nvSpPr>
          <p:cNvPr id="34839" name="Text Box 23"/>
          <p:cNvSpPr txBox="1">
            <a:spLocks noChangeArrowheads="1"/>
          </p:cNvSpPr>
          <p:nvPr/>
        </p:nvSpPr>
        <p:spPr bwMode="auto">
          <a:xfrm>
            <a:off x="241300" y="3048000"/>
            <a:ext cx="1993900" cy="641350"/>
          </a:xfrm>
          <a:prstGeom prst="rect">
            <a:avLst/>
          </a:prstGeom>
          <a:noFill/>
          <a:ln w="9525">
            <a:noFill/>
            <a:miter lim="800000"/>
            <a:headEnd/>
            <a:tailEnd/>
          </a:ln>
          <a:effectLst/>
        </p:spPr>
        <p:txBody>
          <a:bodyPr wrap="none">
            <a:spAutoFit/>
          </a:bodyPr>
          <a:lstStyle/>
          <a:p>
            <a:pPr algn="ctr"/>
            <a:r>
              <a:rPr lang="en-US" sz="1800"/>
              <a:t>Virtual addresses</a:t>
            </a:r>
            <a:br>
              <a:rPr lang="en-US" sz="1800"/>
            </a:br>
            <a:r>
              <a:rPr lang="en-US" sz="1800"/>
              <a:t>from CPU to MMU</a:t>
            </a:r>
          </a:p>
        </p:txBody>
      </p:sp>
      <p:cxnSp>
        <p:nvCxnSpPr>
          <p:cNvPr id="34843" name="AutoShape 27"/>
          <p:cNvCxnSpPr>
            <a:cxnSpLocks noChangeShapeType="1"/>
            <a:stCxn id="34839" idx="0"/>
            <a:endCxn id="34842" idx="2"/>
          </p:cNvCxnSpPr>
          <p:nvPr/>
        </p:nvCxnSpPr>
        <p:spPr bwMode="auto">
          <a:xfrm rot="16200000">
            <a:off x="1343025" y="2409825"/>
            <a:ext cx="533400" cy="742950"/>
          </a:xfrm>
          <a:prstGeom prst="curvedConnector3">
            <a:avLst>
              <a:gd name="adj1" fmla="val 50000"/>
            </a:avLst>
          </a:prstGeom>
          <a:noFill/>
          <a:ln w="9525">
            <a:solidFill>
              <a:schemeClr val="tx1"/>
            </a:solidFill>
            <a:round/>
            <a:headEnd/>
            <a:tailEnd type="triangle" w="med" len="med"/>
          </a:ln>
          <a:effectLst/>
        </p:spPr>
      </p:cxnSp>
      <p:sp>
        <p:nvSpPr>
          <p:cNvPr id="34844" name="Text Box 28"/>
          <p:cNvSpPr txBox="1">
            <a:spLocks noChangeArrowheads="1"/>
          </p:cNvSpPr>
          <p:nvPr/>
        </p:nvSpPr>
        <p:spPr bwMode="auto">
          <a:xfrm>
            <a:off x="152400" y="4800600"/>
            <a:ext cx="1898650" cy="641350"/>
          </a:xfrm>
          <a:prstGeom prst="rect">
            <a:avLst/>
          </a:prstGeom>
          <a:noFill/>
          <a:ln w="9525">
            <a:noFill/>
            <a:miter lim="800000"/>
            <a:headEnd/>
            <a:tailEnd/>
          </a:ln>
          <a:effectLst/>
        </p:spPr>
        <p:txBody>
          <a:bodyPr wrap="none">
            <a:spAutoFit/>
          </a:bodyPr>
          <a:lstStyle/>
          <a:p>
            <a:pPr algn="ctr"/>
            <a:r>
              <a:rPr lang="en-US" sz="1800"/>
              <a:t>Physical addresses</a:t>
            </a:r>
            <a:br>
              <a:rPr lang="en-US" sz="1800"/>
            </a:br>
            <a:r>
              <a:rPr lang="en-US" sz="1800"/>
              <a:t>on bus, in memory</a:t>
            </a:r>
          </a:p>
        </p:txBody>
      </p:sp>
      <p:cxnSp>
        <p:nvCxnSpPr>
          <p:cNvPr id="34845" name="AutoShape 29"/>
          <p:cNvCxnSpPr>
            <a:cxnSpLocks noChangeShapeType="1"/>
            <a:stCxn id="34844" idx="0"/>
            <a:endCxn id="34827" idx="2"/>
          </p:cNvCxnSpPr>
          <p:nvPr/>
        </p:nvCxnSpPr>
        <p:spPr bwMode="auto">
          <a:xfrm rot="16200000">
            <a:off x="1693863" y="3751262"/>
            <a:ext cx="457200" cy="1641475"/>
          </a:xfrm>
          <a:prstGeom prst="curvedConnector3">
            <a:avLst>
              <a:gd name="adj1" fmla="val 50000"/>
            </a:avLst>
          </a:prstGeom>
          <a:noFill/>
          <a:ln w="9525">
            <a:solidFill>
              <a:schemeClr val="tx1"/>
            </a:solidFill>
            <a:round/>
            <a:headEnd/>
            <a:tailEnd type="triangle" w="med" len="med"/>
          </a:ln>
          <a:effectLst/>
        </p:spPr>
      </p:cxnSp>
      <p:cxnSp>
        <p:nvCxnSpPr>
          <p:cNvPr id="34847" name="AutoShape 31"/>
          <p:cNvCxnSpPr>
            <a:cxnSpLocks noChangeShapeType="1"/>
            <a:stCxn id="34844" idx="3"/>
            <a:endCxn id="34846" idx="1"/>
          </p:cNvCxnSpPr>
          <p:nvPr/>
        </p:nvCxnSpPr>
        <p:spPr bwMode="auto">
          <a:xfrm flipV="1">
            <a:off x="2051050" y="4724400"/>
            <a:ext cx="1606550" cy="396875"/>
          </a:xfrm>
          <a:prstGeom prst="curvedConnector3">
            <a:avLst>
              <a:gd name="adj1" fmla="val 50000"/>
            </a:avLst>
          </a:prstGeom>
          <a:noFill/>
          <a:ln w="9525">
            <a:solidFill>
              <a:schemeClr val="tx1"/>
            </a:solidFill>
            <a:round/>
            <a:headEnd/>
            <a:tailEnd type="triangle" w="med" len="med"/>
          </a:ln>
          <a:effectLst/>
        </p:spPr>
      </p:cxn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a:xfrm>
            <a:off x="889000" y="0"/>
            <a:ext cx="8054975" cy="844550"/>
          </a:xfrm>
        </p:spPr>
        <p:txBody>
          <a:bodyPr/>
          <a:lstStyle/>
          <a:p>
            <a:pPr>
              <a:defRPr/>
            </a:pPr>
            <a:r>
              <a:rPr lang="en-US" sz="2800"/>
              <a:t>Dynamic relocation using a relocation register</a:t>
            </a:r>
          </a:p>
        </p:txBody>
      </p:sp>
      <p:pic>
        <p:nvPicPr>
          <p:cNvPr id="9219" name="Picture 4"/>
          <p:cNvPicPr>
            <a:picLocks noChangeAspect="1" noChangeArrowheads="1"/>
          </p:cNvPicPr>
          <p:nvPr/>
        </p:nvPicPr>
        <p:blipFill>
          <a:blip r:embed="rId3" cstate="print"/>
          <a:srcRect l="841" t="3482" r="1089" b="3784"/>
          <a:stretch>
            <a:fillRect/>
          </a:stretch>
        </p:blipFill>
        <p:spPr bwMode="auto">
          <a:xfrm>
            <a:off x="1819275" y="1941513"/>
            <a:ext cx="5384800" cy="3959225"/>
          </a:xfrm>
          <a:prstGeom prst="rect">
            <a:avLst/>
          </a:prstGeom>
          <a:noFill/>
          <a:ln w="38100" cmpd="dbl">
            <a:solidFill>
              <a:srgbClr val="CC6600"/>
            </a:solid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p:txBody>
          <a:bodyPr/>
          <a:lstStyle/>
          <a:p>
            <a:r>
              <a:rPr lang="en-NZ"/>
              <a:t>Memory Management Requirements</a:t>
            </a:r>
          </a:p>
        </p:txBody>
      </p:sp>
      <p:sp>
        <p:nvSpPr>
          <p:cNvPr id="34818" name="Content Placeholder 2"/>
          <p:cNvSpPr>
            <a:spLocks noGrp="1"/>
          </p:cNvSpPr>
          <p:nvPr>
            <p:ph idx="1"/>
          </p:nvPr>
        </p:nvSpPr>
        <p:spPr/>
        <p:txBody>
          <a:bodyPr/>
          <a:lstStyle/>
          <a:p>
            <a:r>
              <a:rPr lang="en-NZ" sz="2200" dirty="0"/>
              <a:t>Relocation</a:t>
            </a:r>
          </a:p>
          <a:p>
            <a:r>
              <a:rPr lang="en-NZ" sz="2200" dirty="0"/>
              <a:t>Protection</a:t>
            </a:r>
          </a:p>
          <a:p>
            <a:r>
              <a:rPr lang="en-NZ" sz="2200" dirty="0"/>
              <a:t>Sharing</a:t>
            </a:r>
          </a:p>
          <a:p>
            <a:r>
              <a:rPr lang="en-NZ" sz="2200" dirty="0"/>
              <a:t>Logical organisation</a:t>
            </a:r>
          </a:p>
          <a:p>
            <a:r>
              <a:rPr lang="en-NZ" sz="2200" dirty="0"/>
              <a:t>Physical organisation</a:t>
            </a:r>
          </a:p>
        </p:txBody>
      </p:sp>
    </p:spTree>
  </p:cSld>
  <p:clrMapOvr>
    <a:masterClrMapping/>
  </p:clrMapOvr>
  <p:transition/>
</p:sld>
</file>

<file path=ppt/theme/theme1.xml><?xml version="1.0" encoding="utf-8"?>
<a:theme xmlns:a="http://schemas.openxmlformats.org/drawingml/2006/main" name="os-w-java">
  <a:themeElements>
    <a:clrScheme name="">
      <a:dk1>
        <a:srgbClr val="000000"/>
      </a:dk1>
      <a:lt1>
        <a:srgbClr val="FFFF99"/>
      </a:lt1>
      <a:dk2>
        <a:srgbClr val="CC3300"/>
      </a:dk2>
      <a:lt2>
        <a:srgbClr val="666699"/>
      </a:lt2>
      <a:accent1>
        <a:srgbClr val="FFCCCC"/>
      </a:accent1>
      <a:accent2>
        <a:srgbClr val="CCCC00"/>
      </a:accent2>
      <a:accent3>
        <a:srgbClr val="FFFFCA"/>
      </a:accent3>
      <a:accent4>
        <a:srgbClr val="000000"/>
      </a:accent4>
      <a:accent5>
        <a:srgbClr val="FFE2E2"/>
      </a:accent5>
      <a:accent6>
        <a:srgbClr val="B9B900"/>
      </a:accent6>
      <a:hlink>
        <a:srgbClr val="FF9900"/>
      </a:hlink>
      <a:folHlink>
        <a:srgbClr val="FF9933"/>
      </a:folHlink>
    </a:clrScheme>
    <a:fontScheme name="os-w-java">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Helvetic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Helvetica" pitchFamily="34" charset="0"/>
          </a:defRPr>
        </a:defPPr>
      </a:lstStyle>
    </a:lnDef>
  </a:objectDefaults>
  <a:extraClrSchemeLst>
    <a:extraClrScheme>
      <a:clrScheme name="os-w-java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os-w-java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os-w-java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Settings\mt\Application Data\Microsoft\Templates\os-w-java.pot</Template>
  <TotalTime>7738</TotalTime>
  <Words>3085</Words>
  <Application>Microsoft Office PowerPoint</Application>
  <PresentationFormat>On-screen Show (4:3)</PresentationFormat>
  <Paragraphs>446</Paragraphs>
  <Slides>45</Slides>
  <Notes>32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45</vt:i4>
      </vt:variant>
    </vt:vector>
  </HeadingPairs>
  <TitlesOfParts>
    <vt:vector size="53" baseType="lpstr">
      <vt:lpstr>Arial</vt:lpstr>
      <vt:lpstr>Calibri</vt:lpstr>
      <vt:lpstr>Helvetica</vt:lpstr>
      <vt:lpstr>Monotype Sorts</vt:lpstr>
      <vt:lpstr>Times New Roman</vt:lpstr>
      <vt:lpstr>Webdings</vt:lpstr>
      <vt:lpstr>os-w-java</vt:lpstr>
      <vt:lpstr>Clip</vt:lpstr>
      <vt:lpstr>Memory Management</vt:lpstr>
      <vt:lpstr>Background</vt:lpstr>
      <vt:lpstr>The Need for Memory Management</vt:lpstr>
      <vt:lpstr>Memory Management</vt:lpstr>
      <vt:lpstr>Binding of Instructions and Data to Memory</vt:lpstr>
      <vt:lpstr>Logical vs. Physical Address Space</vt:lpstr>
      <vt:lpstr>Virtual and physical addresses</vt:lpstr>
      <vt:lpstr>Dynamic relocation using a relocation register</vt:lpstr>
      <vt:lpstr>Memory Management Requirements</vt:lpstr>
      <vt:lpstr>Requirements: Relocation</vt:lpstr>
      <vt:lpstr>Memory Management Terms</vt:lpstr>
      <vt:lpstr>Addressing</vt:lpstr>
      <vt:lpstr>Requirements: Protection</vt:lpstr>
      <vt:lpstr>Requirements: Sharing</vt:lpstr>
      <vt:lpstr>Requirements: Logical Organization</vt:lpstr>
      <vt:lpstr>Requirements: Physical Organization</vt:lpstr>
      <vt:lpstr>Partitioning</vt:lpstr>
      <vt:lpstr>Types of Partitioning</vt:lpstr>
      <vt:lpstr>Fixed Partitioning</vt:lpstr>
      <vt:lpstr>Fixed Partitioning Problems</vt:lpstr>
      <vt:lpstr>Solution – Unequal Size Partitions</vt:lpstr>
      <vt:lpstr>Placement Algorithm</vt:lpstr>
      <vt:lpstr>Fixed Partitioning</vt:lpstr>
      <vt:lpstr>Remaining Problems with Fixed Partitions</vt:lpstr>
      <vt:lpstr>Dynamic Partitioning/Loading</vt:lpstr>
      <vt:lpstr>A base and a limit register define a logical address space</vt:lpstr>
      <vt:lpstr>Dynamic Partitioning Example</vt:lpstr>
      <vt:lpstr>Contiguous Allocation</vt:lpstr>
      <vt:lpstr>Contiguous Allocation (Cont.)</vt:lpstr>
      <vt:lpstr>Dynamic Storage-Allocation Problem</vt:lpstr>
      <vt:lpstr>Dynamic Partitioning</vt:lpstr>
      <vt:lpstr>Dynamic Partitioning</vt:lpstr>
      <vt:lpstr>Dynamic Partitioning</vt:lpstr>
      <vt:lpstr>Allocation</vt:lpstr>
      <vt:lpstr>Fragmentation</vt:lpstr>
      <vt:lpstr>Fragmentation</vt:lpstr>
      <vt:lpstr>Buddy System</vt:lpstr>
      <vt:lpstr>Example of Buddy System</vt:lpstr>
      <vt:lpstr>Tree Representation of Buddy System</vt:lpstr>
      <vt:lpstr>Relocation</vt:lpstr>
      <vt:lpstr>Addresses</vt:lpstr>
      <vt:lpstr>Relocation</vt:lpstr>
      <vt:lpstr>Registers Used during Execution</vt:lpstr>
      <vt:lpstr>Registers Used during Execution</vt:lpstr>
      <vt:lpstr>The End</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 9.01</dc:title>
  <dc:creator>Marilyn Turnamian</dc:creator>
  <cp:lastModifiedBy>premchand lingamgunta</cp:lastModifiedBy>
  <cp:revision>177</cp:revision>
  <cp:lastPrinted>2001-06-14T19:17:20Z</cp:lastPrinted>
  <dcterms:created xsi:type="dcterms:W3CDTF">1999-08-02T20:13:57Z</dcterms:created>
  <dcterms:modified xsi:type="dcterms:W3CDTF">2019-07-23T19:19:17Z</dcterms:modified>
</cp:coreProperties>
</file>