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1"/>
  </p:sldMasterIdLst>
  <p:notesMasterIdLst>
    <p:notesMasterId r:id="rId38"/>
  </p:notesMasterIdLst>
  <p:handoutMasterIdLst>
    <p:handoutMasterId r:id="rId39"/>
  </p:handoutMasterIdLst>
  <p:sldIdLst>
    <p:sldId id="389" r:id="rId2"/>
    <p:sldId id="448" r:id="rId3"/>
    <p:sldId id="450" r:id="rId4"/>
    <p:sldId id="449" r:id="rId5"/>
    <p:sldId id="451" r:id="rId6"/>
    <p:sldId id="468" r:id="rId7"/>
    <p:sldId id="469" r:id="rId8"/>
    <p:sldId id="471" r:id="rId9"/>
    <p:sldId id="472" r:id="rId10"/>
    <p:sldId id="303" r:id="rId11"/>
    <p:sldId id="377" r:id="rId12"/>
    <p:sldId id="304" r:id="rId13"/>
    <p:sldId id="305" r:id="rId14"/>
    <p:sldId id="378" r:id="rId15"/>
    <p:sldId id="379" r:id="rId16"/>
    <p:sldId id="380" r:id="rId17"/>
    <p:sldId id="381" r:id="rId18"/>
    <p:sldId id="306" r:id="rId19"/>
    <p:sldId id="308" r:id="rId20"/>
    <p:sldId id="384" r:id="rId21"/>
    <p:sldId id="382" r:id="rId22"/>
    <p:sldId id="310" r:id="rId23"/>
    <p:sldId id="311" r:id="rId24"/>
    <p:sldId id="312" r:id="rId25"/>
    <p:sldId id="313" r:id="rId26"/>
    <p:sldId id="314" r:id="rId27"/>
    <p:sldId id="473" r:id="rId28"/>
    <p:sldId id="474" r:id="rId29"/>
    <p:sldId id="475" r:id="rId30"/>
    <p:sldId id="476" r:id="rId31"/>
    <p:sldId id="385" r:id="rId32"/>
    <p:sldId id="315" r:id="rId33"/>
    <p:sldId id="316" r:id="rId34"/>
    <p:sldId id="317" r:id="rId35"/>
    <p:sldId id="387" r:id="rId36"/>
    <p:sldId id="413" r:id="rId37"/>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868">
          <p15:clr>
            <a:srgbClr val="A4A3A4"/>
          </p15:clr>
        </p15:guide>
        <p15:guide id="2" pos="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86" autoAdjust="0"/>
    <p:restoredTop sz="91837" autoAdjust="0"/>
  </p:normalViewPr>
  <p:slideViewPr>
    <p:cSldViewPr snapToGrid="0">
      <p:cViewPr varScale="1">
        <p:scale>
          <a:sx n="96" d="100"/>
          <a:sy n="96" d="100"/>
        </p:scale>
        <p:origin x="1240" y="168"/>
      </p:cViewPr>
      <p:guideLst>
        <p:guide orient="horz" pos="868"/>
        <p:guide pos="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1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defTabSz="966788">
              <a:defRPr sz="1300"/>
            </a:lvl1pPr>
          </a:lstStyle>
          <a:p>
            <a:pPr>
              <a:defRPr/>
            </a:pPr>
            <a:endParaRPr lang="en-US"/>
          </a:p>
        </p:txBody>
      </p:sp>
      <p:sp>
        <p:nvSpPr>
          <p:cNvPr id="174083"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algn="r" defTabSz="966788">
              <a:defRPr sz="1300"/>
            </a:lvl1pPr>
          </a:lstStyle>
          <a:p>
            <a:pPr>
              <a:defRPr/>
            </a:pPr>
            <a:endParaRPr lang="en-US"/>
          </a:p>
        </p:txBody>
      </p:sp>
      <p:sp>
        <p:nvSpPr>
          <p:cNvPr id="174084"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defTabSz="966788">
              <a:defRPr sz="1300"/>
            </a:lvl1pPr>
          </a:lstStyle>
          <a:p>
            <a:pPr>
              <a:defRPr/>
            </a:pPr>
            <a:endParaRPr lang="en-US"/>
          </a:p>
        </p:txBody>
      </p:sp>
      <p:sp>
        <p:nvSpPr>
          <p:cNvPr id="174085"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algn="r" defTabSz="966788">
              <a:defRPr sz="1300"/>
            </a:lvl1pPr>
          </a:lstStyle>
          <a:p>
            <a:pPr>
              <a:defRPr/>
            </a:pPr>
            <a:fld id="{3B248B6D-BD92-4D9A-B258-92A8F75954F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defTabSz="966788">
              <a:defRPr sz="1300"/>
            </a:lvl1pPr>
          </a:lstStyle>
          <a:p>
            <a:pPr>
              <a:defRPr/>
            </a:pPr>
            <a:endParaRPr lang="en-US"/>
          </a:p>
        </p:txBody>
      </p:sp>
      <p:sp>
        <p:nvSpPr>
          <p:cNvPr id="135171"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algn="r" defTabSz="966788">
              <a:defRPr sz="1300"/>
            </a:lvl1pPr>
          </a:lstStyle>
          <a:p>
            <a:pPr>
              <a:defRPr/>
            </a:pPr>
            <a:endParaRPr lang="en-US"/>
          </a:p>
        </p:txBody>
      </p:sp>
      <p:sp>
        <p:nvSpPr>
          <p:cNvPr id="532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3517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5174"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defTabSz="966788">
              <a:defRPr sz="1300"/>
            </a:lvl1pPr>
          </a:lstStyle>
          <a:p>
            <a:pPr>
              <a:defRPr/>
            </a:pPr>
            <a:endParaRPr lang="en-US"/>
          </a:p>
        </p:txBody>
      </p:sp>
      <p:sp>
        <p:nvSpPr>
          <p:cNvPr id="135175"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algn="r" defTabSz="966788">
              <a:defRPr sz="1300"/>
            </a:lvl1pPr>
          </a:lstStyle>
          <a:p>
            <a:pPr>
              <a:defRPr/>
            </a:pPr>
            <a:fld id="{6398E494-276F-49B0-9897-E09AF2B2C2F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bwMode="auto">
          <a:noFill/>
          <a:ln>
            <a:solidFill>
              <a:srgbClr val="000000"/>
            </a:solidFill>
            <a:miter lim="800000"/>
            <a:headEnd/>
            <a:tailEnd/>
          </a:ln>
        </p:spPr>
      </p:sp>
      <p:sp>
        <p:nvSpPr>
          <p:cNvPr id="9523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22BA0788-B791-46C2-8455-203D8C07CA5C}"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241653" indent="-241653">
              <a:defRPr/>
            </a:pPr>
            <a:r>
              <a:rPr lang="en-NZ" dirty="0"/>
              <a:t>Animated slide</a:t>
            </a:r>
          </a:p>
          <a:p>
            <a:pPr marL="241653" indent="-241653">
              <a:defRPr/>
            </a:pPr>
            <a:endParaRPr lang="en-NZ" dirty="0"/>
          </a:p>
          <a:p>
            <a:pPr marL="241653" indent="-241653">
              <a:buFont typeface="+mj-lt"/>
              <a:buAutoNum type="arabicPeriod"/>
              <a:defRPr/>
            </a:pPr>
            <a:r>
              <a:rPr lang="en-NZ" dirty="0"/>
              <a:t>System with a number of frames allocated</a:t>
            </a:r>
          </a:p>
          <a:p>
            <a:pPr marL="241653" indent="-241653">
              <a:buFont typeface="+mj-lt"/>
              <a:buAutoNum type="arabicPeriod"/>
              <a:defRPr/>
            </a:pPr>
            <a:r>
              <a:rPr lang="en-NZ" dirty="0"/>
              <a:t>Process A, stored on disk, consists of four pages. When it comes time to load this process, the operating system finds four free frames and loads the four pages of process A into the four frames.</a:t>
            </a:r>
          </a:p>
          <a:p>
            <a:pPr marL="241653" indent="-241653">
              <a:buFont typeface="+mj-lt"/>
              <a:buAutoNum type="arabicPeriod"/>
              <a:defRPr/>
            </a:pPr>
            <a:r>
              <a:rPr lang="en-NZ" dirty="0"/>
              <a:t>Process B, consisting of three pages, and process C, consisting of four pages, are subsequently loaded.</a:t>
            </a:r>
          </a:p>
          <a:p>
            <a:pPr marL="241653" indent="-241653">
              <a:buFont typeface="+mj-lt"/>
              <a:buAutoNum type="arabicPeriod"/>
              <a:defRPr/>
            </a:pPr>
            <a:r>
              <a:rPr lang="en-NZ" dirty="0"/>
              <a:t>Then process B is suspended and is swapped out of main memory. </a:t>
            </a:r>
          </a:p>
          <a:p>
            <a:pPr marL="241653" indent="-241653">
              <a:buFont typeface="+mj-lt"/>
              <a:buAutoNum type="arabicPeriod"/>
              <a:defRPr/>
            </a:pPr>
            <a:r>
              <a:rPr lang="en-NZ" dirty="0"/>
              <a:t>Later, all of the processes in main memory are blocked, and the operating system needs to bring in a new process, process D, which consists of five pages. The Operating System loads the pages into the available frames and updates the </a:t>
            </a:r>
            <a:r>
              <a:rPr lang="en-NZ" b="1" i="1" dirty="0"/>
              <a:t>page table</a:t>
            </a:r>
          </a:p>
          <a:p>
            <a:pPr>
              <a:defRPr/>
            </a:pPr>
            <a:endParaRPr lang="en-NZ" dirty="0"/>
          </a:p>
        </p:txBody>
      </p:sp>
      <p:sp>
        <p:nvSpPr>
          <p:cNvPr id="4" name="Slide Number Placeholder 3"/>
          <p:cNvSpPr>
            <a:spLocks noGrp="1"/>
          </p:cNvSpPr>
          <p:nvPr>
            <p:ph type="sldNum" sz="quarter" idx="5"/>
          </p:nvPr>
        </p:nvSpPr>
        <p:spPr/>
        <p:txBody>
          <a:bodyPr/>
          <a:lstStyle/>
          <a:p>
            <a:pPr>
              <a:defRPr/>
            </a:pPr>
            <a:fld id="{33AB7BCB-1E6E-4EDF-BD4D-CBFE7CBEEF31}"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noFill/>
          <a:ln>
            <a:solidFill>
              <a:srgbClr val="000000"/>
            </a:solidFill>
            <a:miter lim="800000"/>
            <a:headEnd/>
            <a:tailEnd/>
          </a:ln>
        </p:spPr>
      </p:sp>
      <p:sp>
        <p:nvSpPr>
          <p:cNvPr id="9728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8D5F50A6-200C-4A7A-82F7-4BDDDB85B7A7}"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bwMode="auto">
          <a:noFill/>
          <a:ln>
            <a:solidFill>
              <a:srgbClr val="000000"/>
            </a:solidFill>
            <a:miter lim="800000"/>
            <a:headEnd/>
            <a:tailEnd/>
          </a:ln>
        </p:spPr>
      </p:sp>
      <p:sp>
        <p:nvSpPr>
          <p:cNvPr id="1013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AE7BB201-322D-47C4-AD20-FB126953E537}"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bwMode="auto">
          <a:noFill/>
          <a:ln>
            <a:solidFill>
              <a:srgbClr val="000000"/>
            </a:solidFill>
            <a:miter lim="800000"/>
            <a:headEnd/>
            <a:tailEnd/>
          </a:ln>
        </p:spPr>
      </p:sp>
      <p:sp>
        <p:nvSpPr>
          <p:cNvPr id="103426"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The difference with dynamic partitioning, is that with segmentation a program may occupy more than one partition, and these partitions need not be contiguous.</a:t>
            </a:r>
          </a:p>
          <a:p>
            <a:endParaRPr lang="en-NZ"/>
          </a:p>
          <a:p>
            <a:r>
              <a:rPr lang="en-NZ"/>
              <a:t>Segmentation eliminates internal fragmentation but suffers from external fragmentation (as does dynamic partitioning)</a:t>
            </a:r>
          </a:p>
          <a:p>
            <a:endParaRPr lang="en-NZ"/>
          </a:p>
          <a:p>
            <a:r>
              <a:rPr lang="en-NZ"/>
              <a:t>However, because a process is broken up into a number of smaller pieces, the external fragmentation should be less.</a:t>
            </a:r>
          </a:p>
          <a:p>
            <a:r>
              <a:rPr lang="en-NZ"/>
              <a:t>A consequence of unequal-size segments is that there is no simple relationship between logical addresses and physical addresses. </a:t>
            </a:r>
          </a:p>
          <a:p>
            <a:endParaRPr lang="en-NZ"/>
          </a:p>
          <a:p>
            <a:r>
              <a:rPr lang="en-NZ"/>
              <a:t>Analogous to paging, a simple segmentation scheme would make use of a segment table for each process and a list of free blocks of main memory. Each segment table entry would have to give</a:t>
            </a:r>
          </a:p>
          <a:p>
            <a:pPr lvl="1">
              <a:buFontTx/>
              <a:buChar char="•"/>
            </a:pPr>
            <a:r>
              <a:rPr lang="en-NZ"/>
              <a:t> the starting address in main memory of the corresponding segment. </a:t>
            </a:r>
          </a:p>
          <a:p>
            <a:pPr lvl="1">
              <a:buFontTx/>
              <a:buChar char="•"/>
            </a:pPr>
            <a:r>
              <a:rPr lang="en-NZ"/>
              <a:t>the length of the segment, to assure that invalid addresses are not used.</a:t>
            </a:r>
          </a:p>
          <a:p>
            <a:endParaRPr lang="en-NZ"/>
          </a:p>
          <a:p>
            <a:r>
              <a:rPr lang="en-NZ"/>
              <a:t>When a process enters the Running state, the address of its segment table is loaded into a special register used by the memory management hardware. </a:t>
            </a:r>
          </a:p>
        </p:txBody>
      </p:sp>
      <p:sp>
        <p:nvSpPr>
          <p:cNvPr id="4" name="Slide Number Placeholder 3"/>
          <p:cNvSpPr>
            <a:spLocks noGrp="1"/>
          </p:cNvSpPr>
          <p:nvPr>
            <p:ph type="sldNum" sz="quarter" idx="5"/>
          </p:nvPr>
        </p:nvSpPr>
        <p:spPr/>
        <p:txBody>
          <a:bodyPr/>
          <a:lstStyle/>
          <a:p>
            <a:pPr>
              <a:defRPr/>
            </a:pPr>
            <a:fld id="{08230A23-C3DD-4DAF-BCF6-296360120D74}" type="slidenum">
              <a:rPr lang="en-US" smtClean="0"/>
              <a:pPr>
                <a:defRPr/>
              </a:pPr>
              <a:t>27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p:cNvSpPr>
          <p:nvPr>
            <p:ph type="sldImg"/>
          </p:nvPr>
        </p:nvSpPr>
        <p:spPr bwMode="auto">
          <a:noFill/>
          <a:ln>
            <a:solidFill>
              <a:srgbClr val="000000"/>
            </a:solidFill>
            <a:miter lim="800000"/>
            <a:headEnd/>
            <a:tailEnd/>
          </a:ln>
        </p:spPr>
      </p:sp>
      <p:sp>
        <p:nvSpPr>
          <p:cNvPr id="105474"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In this example, 16-bit addresses are used, and the page size is 1K =1024 bytes.</a:t>
            </a:r>
          </a:p>
          <a:p>
            <a:endParaRPr lang="en-NZ"/>
          </a:p>
          <a:p>
            <a:r>
              <a:rPr lang="en-NZ"/>
              <a:t>The relative address 1502, in binary form, is 0000010111011110.</a:t>
            </a:r>
          </a:p>
          <a:p>
            <a:endParaRPr lang="en-NZ"/>
          </a:p>
          <a:p>
            <a:r>
              <a:rPr lang="en-NZ"/>
              <a:t>With a page size of 1K, an offset field of 10 bits is needed, leaving 6 bits for the page number.</a:t>
            </a:r>
          </a:p>
          <a:p>
            <a:endParaRPr lang="en-NZ"/>
          </a:p>
          <a:p>
            <a:r>
              <a:rPr lang="en-NZ"/>
              <a:t>Thus a program can consist of a maximum of 2</a:t>
            </a:r>
            <a:r>
              <a:rPr lang="en-NZ" baseline="30000"/>
              <a:t>6 </a:t>
            </a:r>
            <a:r>
              <a:rPr lang="en-NZ"/>
              <a:t>=64 pages of 1K bytes each. </a:t>
            </a:r>
          </a:p>
          <a:p>
            <a:endParaRPr lang="en-NZ"/>
          </a:p>
          <a:p>
            <a:r>
              <a:rPr lang="en-NZ"/>
              <a:t>As Figure 7.11b shows, relative address 1502 corresponds to </a:t>
            </a:r>
          </a:p>
          <a:p>
            <a:pPr lvl="1">
              <a:buFontTx/>
              <a:buChar char="•"/>
            </a:pPr>
            <a:r>
              <a:rPr lang="en-NZ"/>
              <a:t>an offset of 478 (0111011110) on page 1 (000001), </a:t>
            </a:r>
          </a:p>
          <a:p>
            <a:pPr lvl="1">
              <a:buFontTx/>
              <a:buChar char="•"/>
            </a:pPr>
            <a:r>
              <a:rPr lang="en-NZ"/>
              <a:t>which yields the same 16-bit number, 0000010111011110.</a:t>
            </a:r>
          </a:p>
          <a:p>
            <a:endParaRPr lang="en-NZ"/>
          </a:p>
          <a:p>
            <a:r>
              <a:rPr lang="en-NZ"/>
              <a:t>Consider an address of n + m bits, where the leftmost n bits are the segment number and the rightmost m bits</a:t>
            </a:r>
          </a:p>
          <a:p>
            <a:r>
              <a:rPr lang="en-NZ"/>
              <a:t>are the offset. </a:t>
            </a:r>
          </a:p>
          <a:p>
            <a:endParaRPr lang="en-NZ"/>
          </a:p>
          <a:p>
            <a:r>
              <a:rPr lang="en-NZ"/>
              <a:t>In the example on the slide </a:t>
            </a:r>
          </a:p>
          <a:p>
            <a:pPr lvl="1">
              <a:buFontTx/>
              <a:buChar char="•"/>
            </a:pPr>
            <a:r>
              <a:rPr lang="en-NZ"/>
              <a:t>n = 4 and </a:t>
            </a:r>
          </a:p>
          <a:p>
            <a:pPr lvl="1">
              <a:buFontTx/>
              <a:buChar char="•"/>
            </a:pPr>
            <a:r>
              <a:rPr lang="en-NZ"/>
              <a:t>m =12.</a:t>
            </a:r>
          </a:p>
          <a:p>
            <a:endParaRPr lang="en-NZ"/>
          </a:p>
          <a:p>
            <a:r>
              <a:rPr lang="en-NZ"/>
              <a:t>Thus the maximum segment size is 2</a:t>
            </a:r>
            <a:r>
              <a:rPr lang="en-NZ" baseline="30000"/>
              <a:t>12</a:t>
            </a:r>
            <a:r>
              <a:rPr lang="en-NZ"/>
              <a:t> = 4096.</a:t>
            </a:r>
          </a:p>
          <a:p>
            <a:endParaRPr lang="en-NZ"/>
          </a:p>
          <a:p>
            <a:endParaRPr lang="en-US"/>
          </a:p>
          <a:p>
            <a:r>
              <a:rPr lang="en-NZ"/>
              <a:t>The following steps are needed for address translation:</a:t>
            </a:r>
          </a:p>
          <a:p>
            <a:pPr lvl="1"/>
            <a:r>
              <a:rPr lang="en-NZ"/>
              <a:t>• Extract the segment number as the leftmost n bits of the logical address.</a:t>
            </a:r>
          </a:p>
          <a:p>
            <a:pPr lvl="1"/>
            <a:r>
              <a:rPr lang="en-NZ"/>
              <a:t>• Use the segment number as an index into the process segment table to find the starting physical address of the segment.</a:t>
            </a:r>
          </a:p>
          <a:p>
            <a:endParaRPr lang="en-NZ"/>
          </a:p>
          <a:p>
            <a:r>
              <a:rPr lang="en-NZ"/>
              <a:t>Compare the offset, expressed in the rightmost m bits, to the length of the segment. If the offset is greater than or equal to the length, the address is invalid.</a:t>
            </a:r>
          </a:p>
          <a:p>
            <a:endParaRPr lang="en-NZ"/>
          </a:p>
          <a:p>
            <a:r>
              <a:rPr lang="en-NZ"/>
              <a:t>The desired physical address is the sum of the starting physical address of the segment plus the offset.</a:t>
            </a:r>
          </a:p>
          <a:p>
            <a:endParaRPr lang="en-NZ"/>
          </a:p>
        </p:txBody>
      </p:sp>
      <p:sp>
        <p:nvSpPr>
          <p:cNvPr id="4" name="Slide Number Placeholder 3"/>
          <p:cNvSpPr>
            <a:spLocks noGrp="1"/>
          </p:cNvSpPr>
          <p:nvPr>
            <p:ph type="sldNum" sz="quarter" idx="5"/>
          </p:nvPr>
        </p:nvSpPr>
        <p:spPr/>
        <p:txBody>
          <a:bodyPr/>
          <a:lstStyle/>
          <a:p>
            <a:pPr>
              <a:defRPr/>
            </a:pPr>
            <a:fld id="{99D6FBC9-F72A-4886-B4F7-B97C1B30A0DB}" type="slidenum">
              <a:rPr lang="en-US" smtClean="0"/>
              <a:pPr>
                <a:defRPr/>
              </a:pPr>
              <a:t>28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p:cNvSpPr>
          <p:nvPr>
            <p:ph type="sldImg"/>
          </p:nvPr>
        </p:nvSpPr>
        <p:spPr bwMode="auto">
          <a:noFill/>
          <a:ln>
            <a:solidFill>
              <a:srgbClr val="000000"/>
            </a:solidFill>
            <a:miter lim="800000"/>
            <a:headEnd/>
            <a:tailEnd/>
          </a:ln>
        </p:spPr>
      </p:sp>
      <p:sp>
        <p:nvSpPr>
          <p:cNvPr id="107522"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In our example, we have the logical address 0000010111011110, </a:t>
            </a:r>
          </a:p>
          <a:p>
            <a:pPr lvl="1"/>
            <a:r>
              <a:rPr lang="en-NZ"/>
              <a:t>which is page number 1, offset 478. </a:t>
            </a:r>
          </a:p>
          <a:p>
            <a:endParaRPr lang="en-NZ"/>
          </a:p>
          <a:p>
            <a:r>
              <a:rPr lang="en-NZ"/>
              <a:t>Suppose that this page is residing in main memory frame 6 = binary 000110. </a:t>
            </a:r>
          </a:p>
          <a:p>
            <a:endParaRPr lang="en-NZ"/>
          </a:p>
          <a:p>
            <a:r>
              <a:rPr lang="en-NZ"/>
              <a:t>Then the physical address is frame number 6, offset 478 = 0001100111011110 </a:t>
            </a:r>
            <a:endParaRPr lang="en-US"/>
          </a:p>
        </p:txBody>
      </p:sp>
      <p:sp>
        <p:nvSpPr>
          <p:cNvPr id="4" name="Slide Number Placeholder 3"/>
          <p:cNvSpPr>
            <a:spLocks noGrp="1"/>
          </p:cNvSpPr>
          <p:nvPr>
            <p:ph type="sldNum" sz="quarter" idx="5"/>
          </p:nvPr>
        </p:nvSpPr>
        <p:spPr/>
        <p:txBody>
          <a:bodyPr/>
          <a:lstStyle/>
          <a:p>
            <a:pPr>
              <a:defRPr/>
            </a:pPr>
            <a:fld id="{A374375B-EF70-4359-B934-E3A20AD96070}" type="slidenum">
              <a:rPr lang="en-US" smtClean="0"/>
              <a:pPr>
                <a:defRPr/>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p:cNvSpPr>
          <p:nvPr>
            <p:ph type="sldImg"/>
          </p:nvPr>
        </p:nvSpPr>
        <p:spPr bwMode="auto">
          <a:noFill/>
          <a:ln>
            <a:solidFill>
              <a:srgbClr val="000000"/>
            </a:solidFill>
            <a:miter lim="800000"/>
            <a:headEnd/>
            <a:tailEnd/>
          </a:ln>
        </p:spPr>
      </p:sp>
      <p:sp>
        <p:nvSpPr>
          <p:cNvPr id="109570"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In our example, we have the logical address 0001001011110000, which is segment number 1, offset 752. </a:t>
            </a:r>
          </a:p>
          <a:p>
            <a:endParaRPr lang="en-NZ"/>
          </a:p>
          <a:p>
            <a:r>
              <a:rPr lang="en-NZ"/>
              <a:t>Suppose that this segment is residing in main memory starting at physical address 0010000000100000.</a:t>
            </a:r>
          </a:p>
          <a:p>
            <a:pPr lvl="1"/>
            <a:r>
              <a:rPr lang="en-NZ"/>
              <a:t>Then the physical address is 0010000000100000 + 001011110000 = 0010001100010000</a:t>
            </a:r>
          </a:p>
          <a:p>
            <a:endParaRPr lang="en-US"/>
          </a:p>
        </p:txBody>
      </p:sp>
      <p:sp>
        <p:nvSpPr>
          <p:cNvPr id="4" name="Slide Number Placeholder 3"/>
          <p:cNvSpPr>
            <a:spLocks noGrp="1"/>
          </p:cNvSpPr>
          <p:nvPr>
            <p:ph type="sldNum" sz="quarter" idx="5"/>
          </p:nvPr>
        </p:nvSpPr>
        <p:spPr/>
        <p:txBody>
          <a:bodyPr/>
          <a:lstStyle/>
          <a:p>
            <a:pPr>
              <a:defRPr/>
            </a:pPr>
            <a:fld id="{22A57E56-7689-49AB-AFBB-31CC7CE4F75E}" type="slidenum">
              <a:rPr lang="en-US" smtClean="0"/>
              <a:pPr>
                <a:defRPr/>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4" name="Rectangle 6"/>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67590" name="Clip" r:id="rId3" imgW="0" imgH="0" progId="">
                  <p:embed/>
                </p:oleObj>
              </mc:Choice>
              <mc:Fallback>
                <p:oleObj name="Clip" r:id="rId3" imgW="0" imgH="0" progId="">
                  <p:embed/>
                  <p:pic>
                    <p:nvPicPr>
                      <p:cNvPr id="0" name="Rectangle 6"/>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7" descr="Slide_iconblue_pc"/>
          <p:cNvPicPr>
            <a:picLocks noChangeAspect="1" noChangeArrowheads="1"/>
          </p:cNvPicPr>
          <p:nvPr/>
        </p:nvPicPr>
        <p:blipFill>
          <a:blip r:embed="rId4" cstate="print"/>
          <a:srcRect/>
          <a:stretch>
            <a:fillRect/>
          </a:stretch>
        </p:blipFill>
        <p:spPr bwMode="auto">
          <a:xfrm>
            <a:off x="3179763" y="4829175"/>
            <a:ext cx="2349500" cy="1419225"/>
          </a:xfrm>
          <a:prstGeom prst="rect">
            <a:avLst/>
          </a:prstGeom>
          <a:noFill/>
          <a:ln w="38100" cmpd="dbl">
            <a:solidFill>
              <a:schemeClr val="tx2"/>
            </a:solidFill>
            <a:miter lim="800000"/>
            <a:headEnd/>
            <a:tailEnd/>
          </a:ln>
        </p:spPr>
      </p:pic>
      <p:pic>
        <p:nvPicPr>
          <p:cNvPr id="6" name="Picture 8" descr="BD21332_"/>
          <p:cNvPicPr>
            <a:picLocks noChangeAspect="1" noChangeArrowheads="1"/>
          </p:cNvPicPr>
          <p:nvPr/>
        </p:nvPicPr>
        <p:blipFill>
          <a:blip r:embed="rId5" cstate="print"/>
          <a:srcRect/>
          <a:stretch>
            <a:fillRect/>
          </a:stretch>
        </p:blipFill>
        <p:spPr bwMode="auto">
          <a:xfrm>
            <a:off x="1539875" y="3603625"/>
            <a:ext cx="6035675" cy="342900"/>
          </a:xfrm>
          <a:prstGeom prst="rect">
            <a:avLst/>
          </a:prstGeom>
          <a:noFill/>
          <a:ln w="9525">
            <a:noFill/>
            <a:miter lim="800000"/>
            <a:headEnd/>
            <a:tailEnd/>
          </a:ln>
        </p:spPr>
      </p:pic>
      <p:sp>
        <p:nvSpPr>
          <p:cNvPr id="191490"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191491"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7"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latin typeface="Times New Roman" charset="0"/>
              </a:defRPr>
            </a:lvl1pPr>
          </a:lstStyle>
          <a:p>
            <a:pPr>
              <a:defRPr/>
            </a:pPr>
            <a:endParaRPr lang="en-US"/>
          </a:p>
        </p:txBody>
      </p:sp>
      <p:sp>
        <p:nvSpPr>
          <p:cNvPr id="8"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charset="0"/>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28600"/>
            <a:ext cx="2019300" cy="5537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905500" cy="5537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27088" y="1282700"/>
            <a:ext cx="7351712"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0467" name="Text Box 3"/>
          <p:cNvSpPr txBox="1">
            <a:spLocks noChangeArrowheads="1"/>
          </p:cNvSpPr>
          <p:nvPr/>
        </p:nvSpPr>
        <p:spPr bwMode="auto">
          <a:xfrm>
            <a:off x="4267200" y="6613525"/>
            <a:ext cx="444500" cy="244475"/>
          </a:xfrm>
          <a:prstGeom prst="rect">
            <a:avLst/>
          </a:prstGeom>
          <a:noFill/>
          <a:ln w="9525">
            <a:noFill/>
            <a:miter lim="800000"/>
            <a:headEnd/>
            <a:tailEnd/>
          </a:ln>
          <a:effectLst/>
        </p:spPr>
        <p:txBody>
          <a:bodyPr wrap="none">
            <a:spAutoFit/>
          </a:bodyPr>
          <a:lstStyle/>
          <a:p>
            <a:pPr algn="ctr">
              <a:spcBef>
                <a:spcPct val="50000"/>
              </a:spcBef>
              <a:defRPr/>
            </a:pPr>
            <a:r>
              <a:rPr lang="en-US" sz="1000" b="1">
                <a:solidFill>
                  <a:srgbClr val="993300"/>
                </a:solidFill>
              </a:rPr>
              <a:t>8.</a:t>
            </a:r>
            <a:fld id="{3F0D97C6-EEA0-4B30-93CA-112D0C01A447}" type="slidenum">
              <a:rPr lang="en-US" sz="1000" b="1">
                <a:solidFill>
                  <a:srgbClr val="993300"/>
                </a:solidFill>
              </a:rPr>
              <a:pPr algn="ctr">
                <a:spcBef>
                  <a:spcPct val="50000"/>
                </a:spcBef>
                <a:defRPr/>
              </a:pPr>
              <a:t>‹#›</a:t>
            </a:fld>
            <a:endParaRPr lang="en-US" sz="1000" b="1">
              <a:solidFill>
                <a:srgbClr val="993300"/>
              </a:solidFill>
            </a:endParaRPr>
          </a:p>
        </p:txBody>
      </p:sp>
      <p:sp>
        <p:nvSpPr>
          <p:cNvPr id="190468" name="Rectangle 4"/>
          <p:cNvSpPr>
            <a:spLocks noGrp="1" noChangeArrowheads="1"/>
          </p:cNvSpPr>
          <p:nvPr>
            <p:ph type="title"/>
          </p:nvPr>
        </p:nvSpPr>
        <p:spPr bwMode="auto">
          <a:xfrm>
            <a:off x="685800" y="22860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90469" name="Freeform 5"/>
          <p:cNvSpPr>
            <a:spLocks/>
          </p:cNvSpPr>
          <p:nvPr/>
        </p:nvSpPr>
        <p:spPr bwMode="auto">
          <a:xfrm rot="8361210" flipV="1">
            <a:off x="1609725" y="4962525"/>
            <a:ext cx="9525" cy="1588"/>
          </a:xfrm>
          <a:custGeom>
            <a:avLst/>
            <a:gdLst/>
            <a:ahLst/>
            <a:cxnLst>
              <a:cxn ang="0">
                <a:pos x="20" y="4"/>
              </a:cxn>
              <a:cxn ang="0">
                <a:pos x="0" y="0"/>
              </a:cxn>
              <a:cxn ang="0">
                <a:pos x="16" y="0"/>
              </a:cxn>
              <a:cxn ang="0">
                <a:pos x="20" y="4"/>
              </a:cxn>
            </a:cxnLst>
            <a:rect l="0" t="0" r="r" b="b"/>
            <a:pathLst>
              <a:path w="20" h="4">
                <a:moveTo>
                  <a:pt x="20" y="4"/>
                </a:moveTo>
                <a:lnTo>
                  <a:pt x="0" y="0"/>
                </a:lnTo>
                <a:lnTo>
                  <a:pt x="16" y="0"/>
                </a:lnTo>
                <a:lnTo>
                  <a:pt x="20" y="4"/>
                </a:lnTo>
                <a:close/>
              </a:path>
            </a:pathLst>
          </a:custGeom>
          <a:solidFill>
            <a:srgbClr val="000000"/>
          </a:solidFill>
          <a:ln w="9525">
            <a:noFill/>
            <a:round/>
            <a:headEnd/>
            <a:tailEnd/>
          </a:ln>
        </p:spPr>
        <p:txBody>
          <a:bodyPr/>
          <a:lstStyle/>
          <a:p>
            <a:pPr>
              <a:defRPr/>
            </a:pPr>
            <a:endParaRPr lang="en-US"/>
          </a:p>
        </p:txBody>
      </p:sp>
      <p:sp>
        <p:nvSpPr>
          <p:cNvPr id="190470" name="Freeform 6"/>
          <p:cNvSpPr>
            <a:spLocks/>
          </p:cNvSpPr>
          <p:nvPr/>
        </p:nvSpPr>
        <p:spPr bwMode="auto">
          <a:xfrm rot="10665470" flipV="1">
            <a:off x="1189038" y="4205288"/>
            <a:ext cx="4762" cy="1587"/>
          </a:xfrm>
          <a:custGeom>
            <a:avLst/>
            <a:gdLst/>
            <a:ahLst/>
            <a:cxnLst>
              <a:cxn ang="0">
                <a:pos x="12" y="4"/>
              </a:cxn>
              <a:cxn ang="0">
                <a:pos x="0" y="0"/>
              </a:cxn>
              <a:cxn ang="0">
                <a:pos x="12" y="0"/>
              </a:cxn>
              <a:cxn ang="0">
                <a:pos x="12" y="4"/>
              </a:cxn>
            </a:cxnLst>
            <a:rect l="0" t="0" r="r" b="b"/>
            <a:pathLst>
              <a:path w="12" h="4">
                <a:moveTo>
                  <a:pt x="12" y="4"/>
                </a:moveTo>
                <a:lnTo>
                  <a:pt x="0" y="0"/>
                </a:lnTo>
                <a:lnTo>
                  <a:pt x="12" y="0"/>
                </a:lnTo>
                <a:lnTo>
                  <a:pt x="12" y="4"/>
                </a:lnTo>
                <a:close/>
              </a:path>
            </a:pathLst>
          </a:custGeom>
          <a:solidFill>
            <a:srgbClr val="000000"/>
          </a:solidFill>
          <a:ln w="9525">
            <a:noFill/>
            <a:round/>
            <a:headEnd/>
            <a:tailEnd/>
          </a:ln>
        </p:spPr>
        <p:txBody>
          <a:bodyPr/>
          <a:lstStyle/>
          <a:p>
            <a:pPr>
              <a:defRPr/>
            </a:pPr>
            <a:endParaRPr lang="en-US"/>
          </a:p>
        </p:txBody>
      </p:sp>
      <p:sp>
        <p:nvSpPr>
          <p:cNvPr id="190471" name="Freeform 7"/>
          <p:cNvSpPr>
            <a:spLocks/>
          </p:cNvSpPr>
          <p:nvPr/>
        </p:nvSpPr>
        <p:spPr bwMode="auto">
          <a:xfrm>
            <a:off x="5164138" y="4206875"/>
            <a:ext cx="7937" cy="9525"/>
          </a:xfrm>
          <a:custGeom>
            <a:avLst/>
            <a:gdLst/>
            <a:ahLst/>
            <a:cxnLst>
              <a:cxn ang="0">
                <a:pos x="7" y="12"/>
              </a:cxn>
              <a:cxn ang="0">
                <a:pos x="0" y="10"/>
              </a:cxn>
              <a:cxn ang="0">
                <a:pos x="12" y="0"/>
              </a:cxn>
              <a:cxn ang="0">
                <a:pos x="7" y="12"/>
              </a:cxn>
            </a:cxnLst>
            <a:rect l="0" t="0" r="r" b="b"/>
            <a:pathLst>
              <a:path w="12" h="12">
                <a:moveTo>
                  <a:pt x="7" y="12"/>
                </a:moveTo>
                <a:lnTo>
                  <a:pt x="0" y="10"/>
                </a:lnTo>
                <a:lnTo>
                  <a:pt x="12" y="0"/>
                </a:lnTo>
                <a:lnTo>
                  <a:pt x="7" y="12"/>
                </a:lnTo>
                <a:close/>
              </a:path>
            </a:pathLst>
          </a:custGeom>
          <a:solidFill>
            <a:srgbClr val="000000"/>
          </a:solidFill>
          <a:ln w="9525">
            <a:noFill/>
            <a:round/>
            <a:headEnd/>
            <a:tailEnd/>
          </a:ln>
        </p:spPr>
        <p:txBody>
          <a:bodyPr/>
          <a:lstStyle/>
          <a:p>
            <a:pPr>
              <a:defRPr/>
            </a:pPr>
            <a:endParaRPr lang="en-US"/>
          </a:p>
        </p:txBody>
      </p:sp>
      <p:sp>
        <p:nvSpPr>
          <p:cNvPr id="190472" name="Text Box 8"/>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993300"/>
                </a:solidFill>
              </a:rPr>
              <a:t>Silberschatz, Galvin and Gagne ©2005</a:t>
            </a:r>
          </a:p>
        </p:txBody>
      </p:sp>
      <p:sp>
        <p:nvSpPr>
          <p:cNvPr id="190473" name="Text Box 9"/>
          <p:cNvSpPr txBox="1">
            <a:spLocks noChangeArrowheads="1"/>
          </p:cNvSpPr>
          <p:nvPr/>
        </p:nvSpPr>
        <p:spPr bwMode="auto">
          <a:xfrm>
            <a:off x="0" y="6613525"/>
            <a:ext cx="1876425"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993300"/>
                </a:solidFill>
              </a:rPr>
              <a:t>Operating System Concepts</a:t>
            </a:r>
          </a:p>
        </p:txBody>
      </p:sp>
      <p:sp>
        <p:nvSpPr>
          <p:cNvPr id="190474" name="Freeform 10"/>
          <p:cNvSpPr>
            <a:spLocks/>
          </p:cNvSpPr>
          <p:nvPr/>
        </p:nvSpPr>
        <p:spPr bwMode="auto">
          <a:xfrm>
            <a:off x="-1658938" y="1109663"/>
            <a:ext cx="4763" cy="1587"/>
          </a:xfrm>
          <a:custGeom>
            <a:avLst/>
            <a:gdLst/>
            <a:ahLst/>
            <a:cxnLst>
              <a:cxn ang="0">
                <a:pos x="13" y="0"/>
              </a:cxn>
              <a:cxn ang="0">
                <a:pos x="0" y="0"/>
              </a:cxn>
              <a:cxn ang="0">
                <a:pos x="7" y="0"/>
              </a:cxn>
              <a:cxn ang="0">
                <a:pos x="13" y="0"/>
              </a:cxn>
            </a:cxnLst>
            <a:rect l="0" t="0" r="r" b="b"/>
            <a:pathLst>
              <a:path w="13">
                <a:moveTo>
                  <a:pt x="13" y="0"/>
                </a:moveTo>
                <a:lnTo>
                  <a:pt x="0" y="0"/>
                </a:lnTo>
                <a:lnTo>
                  <a:pt x="7" y="0"/>
                </a:lnTo>
                <a:lnTo>
                  <a:pt x="13" y="0"/>
                </a:lnTo>
                <a:close/>
              </a:path>
            </a:pathLst>
          </a:custGeom>
          <a:solidFill>
            <a:srgbClr val="000000"/>
          </a:solidFill>
          <a:ln w="9525">
            <a:noFill/>
            <a:round/>
            <a:headEnd/>
            <a:tailEnd/>
          </a:ln>
        </p:spPr>
        <p:txBody>
          <a:bodyPr/>
          <a:lstStyle/>
          <a:p>
            <a:pPr>
              <a:defRPr/>
            </a:pPr>
            <a:endParaRPr lang="en-US"/>
          </a:p>
        </p:txBody>
      </p:sp>
      <p:sp>
        <p:nvSpPr>
          <p:cNvPr id="190475" name="Freeform 11"/>
          <p:cNvSpPr>
            <a:spLocks/>
          </p:cNvSpPr>
          <p:nvPr/>
        </p:nvSpPr>
        <p:spPr bwMode="auto">
          <a:xfrm>
            <a:off x="-898525" y="1169988"/>
            <a:ext cx="3175" cy="1587"/>
          </a:xfrm>
          <a:custGeom>
            <a:avLst/>
            <a:gdLst/>
            <a:ahLst/>
            <a:cxnLst>
              <a:cxn ang="0">
                <a:pos x="0" y="0"/>
              </a:cxn>
              <a:cxn ang="0">
                <a:pos x="10" y="0"/>
              </a:cxn>
              <a:cxn ang="0">
                <a:pos x="6" y="0"/>
              </a:cxn>
              <a:cxn ang="0">
                <a:pos x="0" y="0"/>
              </a:cxn>
            </a:cxnLst>
            <a:rect l="0" t="0" r="r" b="b"/>
            <a:pathLst>
              <a:path w="10">
                <a:moveTo>
                  <a:pt x="0" y="0"/>
                </a:moveTo>
                <a:lnTo>
                  <a:pt x="10" y="0"/>
                </a:lnTo>
                <a:lnTo>
                  <a:pt x="6" y="0"/>
                </a:lnTo>
                <a:lnTo>
                  <a:pt x="0" y="0"/>
                </a:lnTo>
                <a:close/>
              </a:path>
            </a:pathLst>
          </a:custGeom>
          <a:solidFill>
            <a:srgbClr val="000000"/>
          </a:solidFill>
          <a:ln w="9525">
            <a:noFill/>
            <a:round/>
            <a:headEnd/>
            <a:tailEnd/>
          </a:ln>
        </p:spPr>
        <p:txBody>
          <a:bodyPr/>
          <a:lstStyle/>
          <a:p>
            <a:pPr>
              <a:defRPr/>
            </a:pPr>
            <a:endParaRPr lang="en-US"/>
          </a:p>
        </p:txBody>
      </p:sp>
      <p:sp>
        <p:nvSpPr>
          <p:cNvPr id="190476" name="Rectangle 12"/>
          <p:cNvSpPr>
            <a:spLocks noChangeArrowheads="1"/>
          </p:cNvSpPr>
          <p:nvPr/>
        </p:nvSpPr>
        <p:spPr bwMode="auto">
          <a:xfrm>
            <a:off x="-1479550" y="423863"/>
            <a:ext cx="1587" cy="1587"/>
          </a:xfrm>
          <a:prstGeom prst="rect">
            <a:avLst/>
          </a:prstGeom>
          <a:solidFill>
            <a:srgbClr val="FFFFFF"/>
          </a:solidFill>
          <a:ln w="9525">
            <a:noFill/>
            <a:miter lim="800000"/>
            <a:headEnd/>
            <a:tailEnd/>
          </a:ln>
        </p:spPr>
        <p:txBody>
          <a:bodyPr/>
          <a:lstStyle/>
          <a:p>
            <a:pPr>
              <a:defRPr/>
            </a:pPr>
            <a:endParaRPr lang="en-US"/>
          </a:p>
        </p:txBody>
      </p:sp>
      <p:sp>
        <p:nvSpPr>
          <p:cNvPr id="190477" name="Freeform 13"/>
          <p:cNvSpPr>
            <a:spLocks/>
          </p:cNvSpPr>
          <p:nvPr/>
        </p:nvSpPr>
        <p:spPr bwMode="auto">
          <a:xfrm>
            <a:off x="-1466850" y="889000"/>
            <a:ext cx="6350" cy="1588"/>
          </a:xfrm>
          <a:custGeom>
            <a:avLst/>
            <a:gdLst/>
            <a:ahLst/>
            <a:cxnLst>
              <a:cxn ang="0">
                <a:pos x="0" y="7"/>
              </a:cxn>
              <a:cxn ang="0">
                <a:pos x="12" y="0"/>
              </a:cxn>
              <a:cxn ang="0">
                <a:pos x="18" y="0"/>
              </a:cxn>
              <a:cxn ang="0">
                <a:pos x="0" y="7"/>
              </a:cxn>
            </a:cxnLst>
            <a:rect l="0" t="0" r="r" b="b"/>
            <a:pathLst>
              <a:path w="18" h="7">
                <a:moveTo>
                  <a:pt x="0" y="7"/>
                </a:moveTo>
                <a:lnTo>
                  <a:pt x="12" y="0"/>
                </a:lnTo>
                <a:lnTo>
                  <a:pt x="18" y="0"/>
                </a:lnTo>
                <a:lnTo>
                  <a:pt x="0" y="7"/>
                </a:lnTo>
                <a:close/>
              </a:path>
            </a:pathLst>
          </a:custGeom>
          <a:solidFill>
            <a:srgbClr val="000000"/>
          </a:solidFill>
          <a:ln w="9525">
            <a:noFill/>
            <a:round/>
            <a:headEnd/>
            <a:tailEnd/>
          </a:ln>
        </p:spPr>
        <p:txBody>
          <a:bodyPr/>
          <a:lstStyle/>
          <a:p>
            <a:pPr>
              <a:defRPr/>
            </a:pPr>
            <a:endParaRPr lang="en-US"/>
          </a:p>
        </p:txBody>
      </p:sp>
      <p:sp>
        <p:nvSpPr>
          <p:cNvPr id="190478" name="Freeform 14"/>
          <p:cNvSpPr>
            <a:spLocks/>
          </p:cNvSpPr>
          <p:nvPr/>
        </p:nvSpPr>
        <p:spPr bwMode="auto">
          <a:xfrm>
            <a:off x="-1639888" y="1144588"/>
            <a:ext cx="1588" cy="6350"/>
          </a:xfrm>
          <a:custGeom>
            <a:avLst/>
            <a:gdLst/>
            <a:ahLst/>
            <a:cxnLst>
              <a:cxn ang="0">
                <a:pos x="0" y="16"/>
              </a:cxn>
              <a:cxn ang="0">
                <a:pos x="6" y="0"/>
              </a:cxn>
              <a:cxn ang="0">
                <a:pos x="3" y="13"/>
              </a:cxn>
              <a:cxn ang="0">
                <a:pos x="0" y="16"/>
              </a:cxn>
            </a:cxnLst>
            <a:rect l="0" t="0" r="r" b="b"/>
            <a:pathLst>
              <a:path w="6" h="16">
                <a:moveTo>
                  <a:pt x="0" y="16"/>
                </a:moveTo>
                <a:lnTo>
                  <a:pt x="6" y="0"/>
                </a:lnTo>
                <a:lnTo>
                  <a:pt x="3" y="13"/>
                </a:lnTo>
                <a:lnTo>
                  <a:pt x="0" y="16"/>
                </a:lnTo>
                <a:close/>
              </a:path>
            </a:pathLst>
          </a:custGeom>
          <a:solidFill>
            <a:srgbClr val="000000"/>
          </a:solidFill>
          <a:ln w="9525">
            <a:noFill/>
            <a:round/>
            <a:headEnd/>
            <a:tailEnd/>
          </a:ln>
        </p:spPr>
        <p:txBody>
          <a:bodyPr/>
          <a:lstStyle/>
          <a:p>
            <a:pPr>
              <a:defRPr/>
            </a:pPr>
            <a:endParaRPr lang="en-US"/>
          </a:p>
        </p:txBody>
      </p:sp>
      <p:sp>
        <p:nvSpPr>
          <p:cNvPr id="190479" name="Freeform 15"/>
          <p:cNvSpPr>
            <a:spLocks/>
          </p:cNvSpPr>
          <p:nvPr/>
        </p:nvSpPr>
        <p:spPr bwMode="auto">
          <a:xfrm>
            <a:off x="-1247775" y="1146175"/>
            <a:ext cx="4762" cy="7938"/>
          </a:xfrm>
          <a:custGeom>
            <a:avLst/>
            <a:gdLst/>
            <a:ahLst/>
            <a:cxnLst>
              <a:cxn ang="0">
                <a:pos x="8" y="20"/>
              </a:cxn>
              <a:cxn ang="0">
                <a:pos x="0" y="0"/>
              </a:cxn>
              <a:cxn ang="0">
                <a:pos x="11" y="16"/>
              </a:cxn>
              <a:cxn ang="0">
                <a:pos x="8" y="20"/>
              </a:cxn>
            </a:cxnLst>
            <a:rect l="0" t="0" r="r" b="b"/>
            <a:pathLst>
              <a:path w="11" h="20">
                <a:moveTo>
                  <a:pt x="8" y="20"/>
                </a:moveTo>
                <a:lnTo>
                  <a:pt x="0" y="0"/>
                </a:lnTo>
                <a:lnTo>
                  <a:pt x="11" y="16"/>
                </a:lnTo>
                <a:lnTo>
                  <a:pt x="8" y="20"/>
                </a:lnTo>
                <a:close/>
              </a:path>
            </a:pathLst>
          </a:custGeom>
          <a:solidFill>
            <a:srgbClr val="000000"/>
          </a:solidFill>
          <a:ln w="9525">
            <a:noFill/>
            <a:round/>
            <a:headEnd/>
            <a:tailEnd/>
          </a:ln>
        </p:spPr>
        <p:txBody>
          <a:bodyPr/>
          <a:lstStyle/>
          <a:p>
            <a:pPr>
              <a:defRPr/>
            </a:pPr>
            <a:endParaRPr lang="en-US"/>
          </a:p>
        </p:txBody>
      </p:sp>
      <p:sp>
        <p:nvSpPr>
          <p:cNvPr id="190480" name="Freeform 16"/>
          <p:cNvSpPr>
            <a:spLocks/>
          </p:cNvSpPr>
          <p:nvPr/>
        </p:nvSpPr>
        <p:spPr bwMode="auto">
          <a:xfrm>
            <a:off x="-1101725" y="1228725"/>
            <a:ext cx="1587" cy="6350"/>
          </a:xfrm>
          <a:custGeom>
            <a:avLst/>
            <a:gdLst/>
            <a:ahLst/>
            <a:cxnLst>
              <a:cxn ang="0">
                <a:pos x="0" y="14"/>
              </a:cxn>
              <a:cxn ang="0">
                <a:pos x="7" y="0"/>
              </a:cxn>
              <a:cxn ang="0">
                <a:pos x="7" y="7"/>
              </a:cxn>
              <a:cxn ang="0">
                <a:pos x="0" y="14"/>
              </a:cxn>
            </a:cxnLst>
            <a:rect l="0" t="0" r="r" b="b"/>
            <a:pathLst>
              <a:path w="7" h="14">
                <a:moveTo>
                  <a:pt x="0" y="14"/>
                </a:moveTo>
                <a:lnTo>
                  <a:pt x="7" y="0"/>
                </a:lnTo>
                <a:lnTo>
                  <a:pt x="7" y="7"/>
                </a:lnTo>
                <a:lnTo>
                  <a:pt x="0" y="14"/>
                </a:lnTo>
                <a:close/>
              </a:path>
            </a:pathLst>
          </a:custGeom>
          <a:solidFill>
            <a:srgbClr val="000000"/>
          </a:solidFill>
          <a:ln w="9525">
            <a:noFill/>
            <a:round/>
            <a:headEnd/>
            <a:tailEnd/>
          </a:ln>
        </p:spPr>
        <p:txBody>
          <a:bodyPr/>
          <a:lstStyle/>
          <a:p>
            <a:pPr>
              <a:defRPr/>
            </a:pPr>
            <a:endParaRPr lang="en-US"/>
          </a:p>
        </p:txBody>
      </p:sp>
      <p:sp>
        <p:nvSpPr>
          <p:cNvPr id="190481" name="Freeform 17"/>
          <p:cNvSpPr>
            <a:spLocks/>
          </p:cNvSpPr>
          <p:nvPr/>
        </p:nvSpPr>
        <p:spPr bwMode="auto">
          <a:xfrm>
            <a:off x="-1303338" y="1270000"/>
            <a:ext cx="12700" cy="1588"/>
          </a:xfrm>
          <a:custGeom>
            <a:avLst/>
            <a:gdLst/>
            <a:ahLst/>
            <a:cxnLst>
              <a:cxn ang="0">
                <a:pos x="0" y="3"/>
              </a:cxn>
              <a:cxn ang="0">
                <a:pos x="15" y="0"/>
              </a:cxn>
              <a:cxn ang="0">
                <a:pos x="30" y="0"/>
              </a:cxn>
              <a:cxn ang="0">
                <a:pos x="0" y="3"/>
              </a:cxn>
            </a:cxnLst>
            <a:rect l="0" t="0" r="r" b="b"/>
            <a:pathLst>
              <a:path w="30" h="3">
                <a:moveTo>
                  <a:pt x="0" y="3"/>
                </a:moveTo>
                <a:lnTo>
                  <a:pt x="15" y="0"/>
                </a:lnTo>
                <a:lnTo>
                  <a:pt x="30" y="0"/>
                </a:lnTo>
                <a:lnTo>
                  <a:pt x="0" y="3"/>
                </a:lnTo>
                <a:close/>
              </a:path>
            </a:pathLst>
          </a:custGeom>
          <a:solidFill>
            <a:srgbClr val="FFFFFF"/>
          </a:solidFill>
          <a:ln w="9525">
            <a:noFill/>
            <a:round/>
            <a:headEnd/>
            <a:tailEnd/>
          </a:ln>
        </p:spPr>
        <p:txBody>
          <a:bodyPr/>
          <a:lstStyle/>
          <a:p>
            <a:pPr>
              <a:defRPr/>
            </a:pPr>
            <a:endParaRPr lang="en-US"/>
          </a:p>
        </p:txBody>
      </p:sp>
      <p:sp>
        <p:nvSpPr>
          <p:cNvPr id="190482" name="Freeform 18"/>
          <p:cNvSpPr>
            <a:spLocks/>
          </p:cNvSpPr>
          <p:nvPr/>
        </p:nvSpPr>
        <p:spPr bwMode="auto">
          <a:xfrm>
            <a:off x="1176338" y="885825"/>
            <a:ext cx="4762" cy="9525"/>
          </a:xfrm>
          <a:custGeom>
            <a:avLst/>
            <a:gdLst/>
            <a:ahLst/>
            <a:cxnLst>
              <a:cxn ang="0">
                <a:pos x="0" y="24"/>
              </a:cxn>
              <a:cxn ang="0">
                <a:pos x="9" y="0"/>
              </a:cxn>
              <a:cxn ang="0">
                <a:pos x="6" y="17"/>
              </a:cxn>
              <a:cxn ang="0">
                <a:pos x="0" y="24"/>
              </a:cxn>
            </a:cxnLst>
            <a:rect l="0" t="0" r="r" b="b"/>
            <a:pathLst>
              <a:path w="9" h="24">
                <a:moveTo>
                  <a:pt x="0" y="24"/>
                </a:moveTo>
                <a:lnTo>
                  <a:pt x="9" y="0"/>
                </a:lnTo>
                <a:lnTo>
                  <a:pt x="6" y="17"/>
                </a:lnTo>
                <a:lnTo>
                  <a:pt x="0" y="24"/>
                </a:lnTo>
                <a:close/>
              </a:path>
            </a:pathLst>
          </a:custGeom>
          <a:solidFill>
            <a:srgbClr val="000000"/>
          </a:solidFill>
          <a:ln w="9525">
            <a:noFill/>
            <a:round/>
            <a:headEnd/>
            <a:tailEnd/>
          </a:ln>
        </p:spPr>
        <p:txBody>
          <a:bodyPr/>
          <a:lstStyle/>
          <a:p>
            <a:pPr>
              <a:defRPr/>
            </a:pPr>
            <a:endParaRPr lang="en-US"/>
          </a:p>
        </p:txBody>
      </p:sp>
      <p:pic>
        <p:nvPicPr>
          <p:cNvPr id="3091" name="Picture 19" descr="Slide_iconblue_pc"/>
          <p:cNvPicPr>
            <a:picLocks noChangeAspect="1" noChangeArrowheads="1"/>
          </p:cNvPicPr>
          <p:nvPr/>
        </p:nvPicPr>
        <p:blipFill>
          <a:blip r:embed="rId13" cstate="print"/>
          <a:srcRect/>
          <a:stretch>
            <a:fillRect/>
          </a:stretch>
        </p:blipFill>
        <p:spPr bwMode="auto">
          <a:xfrm>
            <a:off x="8118475" y="6010275"/>
            <a:ext cx="1011238" cy="611188"/>
          </a:xfrm>
          <a:prstGeom prst="rect">
            <a:avLst/>
          </a:prstGeom>
          <a:noFill/>
          <a:ln w="9525">
            <a:noFill/>
            <a:miter lim="800000"/>
            <a:headEnd/>
            <a:tailEnd/>
          </a:ln>
        </p:spPr>
      </p:pic>
      <p:pic>
        <p:nvPicPr>
          <p:cNvPr id="3092" name="Picture 20" descr="Slide_iconvertical"/>
          <p:cNvPicPr>
            <a:picLocks noChangeAspect="1" noChangeArrowheads="1"/>
          </p:cNvPicPr>
          <p:nvPr/>
        </p:nvPicPr>
        <p:blipFill>
          <a:blip r:embed="rId14" cstate="print"/>
          <a:srcRect/>
          <a:stretch>
            <a:fillRect/>
          </a:stretch>
        </p:blipFill>
        <p:spPr bwMode="auto">
          <a:xfrm>
            <a:off x="0" y="0"/>
            <a:ext cx="600075" cy="1101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9"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Char char="»"/>
        <a:defRPr kumimoji="1"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ctrTitle"/>
          </p:nvPr>
        </p:nvSpPr>
        <p:spPr/>
        <p:txBody>
          <a:bodyPr/>
          <a:lstStyle/>
          <a:p>
            <a:pPr>
              <a:defRPr/>
            </a:pPr>
            <a:r>
              <a:rPr lang="en-US" dirty="0"/>
              <a:t>Memory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050"/>
          <p:cNvSpPr>
            <a:spLocks noGrp="1" noChangeArrowheads="1"/>
          </p:cNvSpPr>
          <p:nvPr>
            <p:ph type="title"/>
          </p:nvPr>
        </p:nvSpPr>
        <p:spPr/>
        <p:txBody>
          <a:bodyPr/>
          <a:lstStyle/>
          <a:p>
            <a:pPr>
              <a:defRPr/>
            </a:pPr>
            <a:r>
              <a:rPr lang="en-US"/>
              <a:t>Associative Memory</a:t>
            </a:r>
          </a:p>
        </p:txBody>
      </p:sp>
      <p:sp>
        <p:nvSpPr>
          <p:cNvPr id="25603" name="Rectangle 2051"/>
          <p:cNvSpPr>
            <a:spLocks noGrp="1" noChangeArrowheads="1"/>
          </p:cNvSpPr>
          <p:nvPr>
            <p:ph type="body" idx="1"/>
          </p:nvPr>
        </p:nvSpPr>
        <p:spPr>
          <a:xfrm>
            <a:off x="762000" y="1306513"/>
            <a:ext cx="7351713" cy="4483100"/>
          </a:xfrm>
        </p:spPr>
        <p:txBody>
          <a:bodyPr/>
          <a:lstStyle/>
          <a:p>
            <a:r>
              <a:rPr lang="en-US" sz="2000" dirty="0"/>
              <a:t>Associative memory – parallel search </a:t>
            </a:r>
          </a:p>
          <a:p>
            <a:endParaRPr lang="en-US" sz="2000" dirty="0"/>
          </a:p>
          <a:p>
            <a:endParaRPr lang="en-US" sz="2000" dirty="0"/>
          </a:p>
          <a:p>
            <a:endParaRPr lang="en-US" sz="2000" dirty="0"/>
          </a:p>
          <a:p>
            <a:endParaRPr lang="en-US" sz="2000" dirty="0"/>
          </a:p>
          <a:p>
            <a:endParaRPr lang="en-US" sz="2000" dirty="0"/>
          </a:p>
          <a:p>
            <a:pPr>
              <a:buFont typeface="Monotype Sorts" pitchFamily="2" charset="2"/>
              <a:buNone/>
            </a:pPr>
            <a:r>
              <a:rPr lang="en-US" sz="2000" dirty="0"/>
              <a:t>	Address translation (A´, A´´)</a:t>
            </a:r>
          </a:p>
          <a:p>
            <a:pPr marL="628650" lvl="1"/>
            <a:r>
              <a:rPr lang="en-US" sz="2000" dirty="0"/>
              <a:t>If A´ is in associative register, get frame # out</a:t>
            </a:r>
          </a:p>
          <a:p>
            <a:pPr marL="628650" lvl="1"/>
            <a:r>
              <a:rPr lang="en-US" sz="2000" dirty="0"/>
              <a:t>Otherwise get frame # from page table in memory</a:t>
            </a:r>
          </a:p>
          <a:p>
            <a:pPr marL="628650" lvl="1"/>
            <a:endParaRPr lang="en-US" sz="2000" dirty="0"/>
          </a:p>
        </p:txBody>
      </p:sp>
      <p:sp>
        <p:nvSpPr>
          <p:cNvPr id="25604" name="Rectangle 2052"/>
          <p:cNvSpPr>
            <a:spLocks noChangeArrowheads="1"/>
          </p:cNvSpPr>
          <p:nvPr/>
        </p:nvSpPr>
        <p:spPr bwMode="auto">
          <a:xfrm>
            <a:off x="3059113" y="2105025"/>
            <a:ext cx="2895600" cy="12192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5605" name="Line 2053"/>
          <p:cNvSpPr>
            <a:spLocks noChangeShapeType="1"/>
          </p:cNvSpPr>
          <p:nvPr/>
        </p:nvSpPr>
        <p:spPr bwMode="auto">
          <a:xfrm>
            <a:off x="4506913" y="1647825"/>
            <a:ext cx="0" cy="1676400"/>
          </a:xfrm>
          <a:prstGeom prst="line">
            <a:avLst/>
          </a:prstGeom>
          <a:noFill/>
          <a:ln w="9525">
            <a:solidFill>
              <a:schemeClr val="tx1"/>
            </a:solidFill>
            <a:round/>
            <a:headEnd/>
            <a:tailEnd/>
          </a:ln>
        </p:spPr>
        <p:txBody>
          <a:bodyPr wrap="none" anchor="ctr"/>
          <a:lstStyle/>
          <a:p>
            <a:endParaRPr lang="en-US"/>
          </a:p>
        </p:txBody>
      </p:sp>
      <p:sp>
        <p:nvSpPr>
          <p:cNvPr id="25606" name="Line 2054"/>
          <p:cNvSpPr>
            <a:spLocks noChangeShapeType="1"/>
          </p:cNvSpPr>
          <p:nvPr/>
        </p:nvSpPr>
        <p:spPr bwMode="auto">
          <a:xfrm>
            <a:off x="3059113" y="2409825"/>
            <a:ext cx="2895600" cy="0"/>
          </a:xfrm>
          <a:prstGeom prst="line">
            <a:avLst/>
          </a:prstGeom>
          <a:noFill/>
          <a:ln w="9525">
            <a:solidFill>
              <a:schemeClr val="tx1"/>
            </a:solidFill>
            <a:round/>
            <a:headEnd/>
            <a:tailEnd/>
          </a:ln>
        </p:spPr>
        <p:txBody>
          <a:bodyPr wrap="none" anchor="ctr"/>
          <a:lstStyle/>
          <a:p>
            <a:endParaRPr lang="en-US"/>
          </a:p>
        </p:txBody>
      </p:sp>
      <p:sp>
        <p:nvSpPr>
          <p:cNvPr id="25607" name="Line 2055"/>
          <p:cNvSpPr>
            <a:spLocks noChangeShapeType="1"/>
          </p:cNvSpPr>
          <p:nvPr/>
        </p:nvSpPr>
        <p:spPr bwMode="auto">
          <a:xfrm>
            <a:off x="3059113" y="2714625"/>
            <a:ext cx="2895600" cy="0"/>
          </a:xfrm>
          <a:prstGeom prst="line">
            <a:avLst/>
          </a:prstGeom>
          <a:noFill/>
          <a:ln w="9525">
            <a:solidFill>
              <a:schemeClr val="tx1"/>
            </a:solidFill>
            <a:round/>
            <a:headEnd/>
            <a:tailEnd/>
          </a:ln>
        </p:spPr>
        <p:txBody>
          <a:bodyPr wrap="none" anchor="ctr"/>
          <a:lstStyle/>
          <a:p>
            <a:endParaRPr lang="en-US"/>
          </a:p>
        </p:txBody>
      </p:sp>
      <p:sp>
        <p:nvSpPr>
          <p:cNvPr id="25608" name="Line 2056"/>
          <p:cNvSpPr>
            <a:spLocks noChangeShapeType="1"/>
          </p:cNvSpPr>
          <p:nvPr/>
        </p:nvSpPr>
        <p:spPr bwMode="auto">
          <a:xfrm>
            <a:off x="3059113" y="3095625"/>
            <a:ext cx="2895600" cy="0"/>
          </a:xfrm>
          <a:prstGeom prst="line">
            <a:avLst/>
          </a:prstGeom>
          <a:noFill/>
          <a:ln w="9525">
            <a:solidFill>
              <a:schemeClr val="tx1"/>
            </a:solidFill>
            <a:round/>
            <a:headEnd/>
            <a:tailEnd/>
          </a:ln>
        </p:spPr>
        <p:txBody>
          <a:bodyPr wrap="none" anchor="ctr"/>
          <a:lstStyle/>
          <a:p>
            <a:endParaRPr lang="en-US"/>
          </a:p>
        </p:txBody>
      </p:sp>
      <p:sp>
        <p:nvSpPr>
          <p:cNvPr id="25609" name="Rectangle 2057"/>
          <p:cNvSpPr>
            <a:spLocks noChangeArrowheads="1"/>
          </p:cNvSpPr>
          <p:nvPr/>
        </p:nvSpPr>
        <p:spPr bwMode="auto">
          <a:xfrm>
            <a:off x="3363913" y="1724025"/>
            <a:ext cx="1295400" cy="304800"/>
          </a:xfrm>
          <a:prstGeom prst="rect">
            <a:avLst/>
          </a:prstGeom>
          <a:noFill/>
          <a:ln w="9525">
            <a:noFill/>
            <a:miter lim="800000"/>
            <a:headEnd/>
            <a:tailEnd/>
          </a:ln>
        </p:spPr>
        <p:txBody>
          <a:bodyPr wrap="none" anchor="ctr"/>
          <a:lstStyle/>
          <a:p>
            <a:r>
              <a:rPr lang="en-US" sz="1400"/>
              <a:t>Page #</a:t>
            </a:r>
          </a:p>
        </p:txBody>
      </p:sp>
      <p:sp>
        <p:nvSpPr>
          <p:cNvPr id="25610" name="Rectangle 2058"/>
          <p:cNvSpPr>
            <a:spLocks noChangeArrowheads="1"/>
          </p:cNvSpPr>
          <p:nvPr/>
        </p:nvSpPr>
        <p:spPr bwMode="auto">
          <a:xfrm>
            <a:off x="4735513" y="1724025"/>
            <a:ext cx="1295400" cy="304800"/>
          </a:xfrm>
          <a:prstGeom prst="rect">
            <a:avLst/>
          </a:prstGeom>
          <a:noFill/>
          <a:ln w="9525">
            <a:noFill/>
            <a:miter lim="800000"/>
            <a:headEnd/>
            <a:tailEnd/>
          </a:ln>
        </p:spPr>
        <p:txBody>
          <a:bodyPr wrap="none" anchor="ctr"/>
          <a:lstStyle/>
          <a:p>
            <a:r>
              <a:rPr lang="en-US" sz="1400"/>
              <a:t>Frame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defRPr/>
            </a:pPr>
            <a:r>
              <a:rPr lang="en-US"/>
              <a:t>Paging Hardware With TLB</a:t>
            </a:r>
            <a:endParaRPr lang="en-US" sz="2400"/>
          </a:p>
        </p:txBody>
      </p:sp>
      <p:pic>
        <p:nvPicPr>
          <p:cNvPr id="26627" name="Picture 4"/>
          <p:cNvPicPr>
            <a:picLocks noChangeAspect="1" noChangeArrowheads="1"/>
          </p:cNvPicPr>
          <p:nvPr/>
        </p:nvPicPr>
        <p:blipFill>
          <a:blip r:embed="rId2" cstate="print"/>
          <a:srcRect l="1292" t="1041" r="1292" b="682"/>
          <a:stretch>
            <a:fillRect/>
          </a:stretch>
        </p:blipFill>
        <p:spPr bwMode="auto">
          <a:xfrm>
            <a:off x="1804988" y="1797050"/>
            <a:ext cx="5322887" cy="4027488"/>
          </a:xfrm>
          <a:prstGeom prst="rect">
            <a:avLst/>
          </a:prstGeom>
          <a:noFill/>
          <a:ln w="38100" cmpd="dbl">
            <a:solidFill>
              <a:srgbClr val="CC6600"/>
            </a:solid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defRPr/>
            </a:pPr>
            <a:r>
              <a:rPr lang="en-US"/>
              <a:t>Effective Access Time</a:t>
            </a:r>
          </a:p>
        </p:txBody>
      </p:sp>
      <p:sp>
        <p:nvSpPr>
          <p:cNvPr id="27651" name="Rectangle 3"/>
          <p:cNvSpPr>
            <a:spLocks noGrp="1" noChangeArrowheads="1"/>
          </p:cNvSpPr>
          <p:nvPr>
            <p:ph type="body" idx="1"/>
          </p:nvPr>
        </p:nvSpPr>
        <p:spPr>
          <a:xfrm>
            <a:off x="548640" y="1325880"/>
            <a:ext cx="7985760" cy="4534853"/>
          </a:xfrm>
        </p:spPr>
        <p:txBody>
          <a:bodyPr/>
          <a:lstStyle/>
          <a:p>
            <a:pPr>
              <a:tabLst>
                <a:tab pos="2063750" algn="l"/>
                <a:tab pos="2568575" algn="l"/>
              </a:tabLst>
            </a:pPr>
            <a:r>
              <a:rPr lang="en-US" sz="2000" dirty="0"/>
              <a:t>Associative Lookup = </a:t>
            </a:r>
            <a:r>
              <a:rPr lang="en-US" sz="2000" dirty="0">
                <a:sym typeface="Symbol" pitchFamily="18" charset="2"/>
              </a:rPr>
              <a:t> time unit</a:t>
            </a:r>
          </a:p>
          <a:p>
            <a:pPr>
              <a:tabLst>
                <a:tab pos="2063750" algn="l"/>
                <a:tab pos="2568575" algn="l"/>
              </a:tabLst>
            </a:pPr>
            <a:endParaRPr lang="en-US" sz="2000" dirty="0">
              <a:sym typeface="Symbol" pitchFamily="18" charset="2"/>
            </a:endParaRPr>
          </a:p>
          <a:p>
            <a:pPr>
              <a:tabLst>
                <a:tab pos="2063750" algn="l"/>
                <a:tab pos="2568575" algn="l"/>
              </a:tabLst>
            </a:pPr>
            <a:r>
              <a:rPr lang="en-US" sz="2000" dirty="0">
                <a:sym typeface="Symbol" pitchFamily="18" charset="2"/>
              </a:rPr>
              <a:t>Assume memory cycle time is 1 microsecond</a:t>
            </a:r>
          </a:p>
          <a:p>
            <a:pPr>
              <a:tabLst>
                <a:tab pos="2063750" algn="l"/>
                <a:tab pos="2568575" algn="l"/>
              </a:tabLst>
            </a:pPr>
            <a:endParaRPr lang="en-US" sz="2000" dirty="0">
              <a:sym typeface="Symbol" pitchFamily="18" charset="2"/>
            </a:endParaRPr>
          </a:p>
          <a:p>
            <a:pPr>
              <a:tabLst>
                <a:tab pos="2063750" algn="l"/>
                <a:tab pos="2568575" algn="l"/>
              </a:tabLst>
            </a:pPr>
            <a:r>
              <a:rPr lang="en-US" sz="2000" dirty="0">
                <a:sym typeface="Symbol" pitchFamily="18" charset="2"/>
              </a:rPr>
              <a:t>Hit ratio – percentage of times that a page number is found in the associative registers.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050"/>
          <p:cNvSpPr>
            <a:spLocks noGrp="1" noChangeArrowheads="1"/>
          </p:cNvSpPr>
          <p:nvPr>
            <p:ph type="title"/>
          </p:nvPr>
        </p:nvSpPr>
        <p:spPr/>
        <p:txBody>
          <a:bodyPr/>
          <a:lstStyle/>
          <a:p>
            <a:pPr>
              <a:defRPr/>
            </a:pPr>
            <a:r>
              <a:rPr lang="en-US"/>
              <a:t>Memory Protection</a:t>
            </a:r>
          </a:p>
        </p:txBody>
      </p:sp>
      <p:sp>
        <p:nvSpPr>
          <p:cNvPr id="28675" name="Rectangle 2051"/>
          <p:cNvSpPr>
            <a:spLocks noGrp="1" noChangeArrowheads="1"/>
          </p:cNvSpPr>
          <p:nvPr>
            <p:ph type="body" idx="1"/>
          </p:nvPr>
        </p:nvSpPr>
        <p:spPr>
          <a:xfrm>
            <a:off x="762000" y="1203960"/>
            <a:ext cx="7955280" cy="4642803"/>
          </a:xfrm>
        </p:spPr>
        <p:txBody>
          <a:bodyPr/>
          <a:lstStyle/>
          <a:p>
            <a:endParaRPr lang="en-US" sz="2000" dirty="0"/>
          </a:p>
          <a:p>
            <a:r>
              <a:rPr lang="en-US" sz="2000" dirty="0"/>
              <a:t>Memory protection implemented by associating protection bit with each frame</a:t>
            </a:r>
            <a:br>
              <a:rPr lang="en-US" sz="2000" dirty="0"/>
            </a:br>
            <a:endParaRPr lang="en-US" sz="2000" dirty="0"/>
          </a:p>
          <a:p>
            <a:r>
              <a:rPr lang="en-US" sz="2000" b="1" dirty="0">
                <a:solidFill>
                  <a:srgbClr val="A50021"/>
                </a:solidFill>
              </a:rPr>
              <a:t>Valid-invalid</a:t>
            </a:r>
            <a:r>
              <a:rPr lang="en-US" sz="2000" dirty="0"/>
              <a:t> bit attached to each entry in the page table:</a:t>
            </a:r>
          </a:p>
          <a:p>
            <a:pPr lvl="1"/>
            <a:endParaRPr lang="en-US" sz="2000" dirty="0"/>
          </a:p>
          <a:p>
            <a:pPr lvl="1"/>
            <a:r>
              <a:rPr lang="en-US" sz="2000" dirty="0"/>
              <a:t>“valid” indicates that the associated page is in the process’ logical address space, and is thus a legal page</a:t>
            </a:r>
          </a:p>
          <a:p>
            <a:pPr lvl="1"/>
            <a:r>
              <a:rPr lang="en-US" sz="2000" dirty="0"/>
              <a:t>“invalid” indicates that the page is not in the process’ logical address space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922338" y="0"/>
            <a:ext cx="8161337" cy="844550"/>
          </a:xfrm>
        </p:spPr>
        <p:txBody>
          <a:bodyPr/>
          <a:lstStyle/>
          <a:p>
            <a:pPr>
              <a:defRPr/>
            </a:pPr>
            <a:r>
              <a:rPr lang="en-US"/>
              <a:t>Valid (v) or Invalid (i) Bit In A Page Table</a:t>
            </a:r>
          </a:p>
        </p:txBody>
      </p:sp>
      <p:pic>
        <p:nvPicPr>
          <p:cNvPr id="29699" name="Picture 4"/>
          <p:cNvPicPr>
            <a:picLocks noChangeAspect="1" noChangeArrowheads="1"/>
          </p:cNvPicPr>
          <p:nvPr/>
        </p:nvPicPr>
        <p:blipFill>
          <a:blip r:embed="rId2" cstate="print"/>
          <a:srcRect l="7301" t="603" r="7301" b="603"/>
          <a:stretch>
            <a:fillRect/>
          </a:stretch>
        </p:blipFill>
        <p:spPr bwMode="auto">
          <a:xfrm>
            <a:off x="1909763" y="1668463"/>
            <a:ext cx="5086350" cy="4413250"/>
          </a:xfrm>
          <a:prstGeom prst="rect">
            <a:avLst/>
          </a:prstGeom>
          <a:noFill/>
          <a:ln w="38100" cmpd="dbl">
            <a:solidFill>
              <a:srgbClr val="CC6600"/>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a:defRPr/>
            </a:pPr>
            <a:r>
              <a:rPr lang="en-US"/>
              <a:t>Page Table Structure</a:t>
            </a:r>
          </a:p>
        </p:txBody>
      </p:sp>
      <p:sp>
        <p:nvSpPr>
          <p:cNvPr id="30723" name="Rectangle 3"/>
          <p:cNvSpPr>
            <a:spLocks noGrp="1" noChangeArrowheads="1"/>
          </p:cNvSpPr>
          <p:nvPr>
            <p:ph type="body" idx="1"/>
          </p:nvPr>
        </p:nvSpPr>
        <p:spPr>
          <a:xfrm>
            <a:off x="762000" y="1377950"/>
            <a:ext cx="7351713" cy="4483100"/>
          </a:xfrm>
        </p:spPr>
        <p:txBody>
          <a:bodyPr/>
          <a:lstStyle/>
          <a:p>
            <a:r>
              <a:rPr lang="en-US" sz="2000" dirty="0"/>
              <a:t>Hierarchical Paging</a:t>
            </a:r>
          </a:p>
          <a:p>
            <a:endParaRPr lang="en-US" sz="2000" dirty="0"/>
          </a:p>
          <a:p>
            <a:r>
              <a:rPr lang="en-US" sz="2000" dirty="0"/>
              <a:t>Hashed Page Tables</a:t>
            </a:r>
          </a:p>
          <a:p>
            <a:endParaRPr lang="en-US" sz="2000" dirty="0"/>
          </a:p>
          <a:p>
            <a:r>
              <a:rPr lang="en-US" sz="2000" dirty="0"/>
              <a:t>Inverted Page Tables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defRPr/>
            </a:pPr>
            <a:r>
              <a:rPr lang="en-US"/>
              <a:t>Hierarchical Page Tables</a:t>
            </a:r>
          </a:p>
        </p:txBody>
      </p:sp>
      <p:sp>
        <p:nvSpPr>
          <p:cNvPr id="31747" name="Rectangle 3"/>
          <p:cNvSpPr>
            <a:spLocks noGrp="1" noChangeArrowheads="1"/>
          </p:cNvSpPr>
          <p:nvPr>
            <p:ph type="body" idx="1"/>
          </p:nvPr>
        </p:nvSpPr>
        <p:spPr>
          <a:xfrm>
            <a:off x="762000" y="1377950"/>
            <a:ext cx="7351713" cy="4483100"/>
          </a:xfrm>
        </p:spPr>
        <p:txBody>
          <a:bodyPr/>
          <a:lstStyle/>
          <a:p>
            <a:endParaRPr lang="en-US" sz="2000" dirty="0"/>
          </a:p>
          <a:p>
            <a:r>
              <a:rPr lang="en-US" sz="2000" dirty="0"/>
              <a:t>Break up the logical address space into multiple page tables</a:t>
            </a:r>
          </a:p>
          <a:p>
            <a:endParaRPr lang="en-US" sz="2000" dirty="0"/>
          </a:p>
          <a:p>
            <a:r>
              <a:rPr lang="en-US" sz="2000" dirty="0"/>
              <a:t>A simple technique is a two-level page table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defRPr/>
            </a:pPr>
            <a:r>
              <a:rPr lang="en-US"/>
              <a:t>Two-Level Paging Example</a:t>
            </a:r>
          </a:p>
        </p:txBody>
      </p:sp>
      <p:sp>
        <p:nvSpPr>
          <p:cNvPr id="32771" name="Rectangle 3"/>
          <p:cNvSpPr>
            <a:spLocks noGrp="1" noChangeArrowheads="1"/>
          </p:cNvSpPr>
          <p:nvPr>
            <p:ph type="body" idx="1"/>
          </p:nvPr>
        </p:nvSpPr>
        <p:spPr>
          <a:xfrm>
            <a:off x="335280" y="1377950"/>
            <a:ext cx="8244840" cy="4641850"/>
          </a:xfrm>
        </p:spPr>
        <p:txBody>
          <a:bodyPr/>
          <a:lstStyle/>
          <a:p>
            <a:pPr>
              <a:lnSpc>
                <a:spcPct val="90000"/>
              </a:lnSpc>
            </a:pPr>
            <a:r>
              <a:rPr lang="en-US" sz="1800" dirty="0"/>
              <a:t>A logical address (on 32-bit machine with 4K page size) is divided into:</a:t>
            </a:r>
          </a:p>
          <a:p>
            <a:pPr marL="628650" lvl="1">
              <a:lnSpc>
                <a:spcPct val="90000"/>
              </a:lnSpc>
            </a:pPr>
            <a:r>
              <a:rPr lang="en-US" sz="1800" dirty="0"/>
              <a:t>a page number consisting of 20 bits</a:t>
            </a:r>
          </a:p>
          <a:p>
            <a:pPr marL="628650" lvl="1">
              <a:lnSpc>
                <a:spcPct val="90000"/>
              </a:lnSpc>
            </a:pPr>
            <a:r>
              <a:rPr lang="en-US" sz="1800" dirty="0"/>
              <a:t>a page offset consisting of 12 bits</a:t>
            </a:r>
          </a:p>
          <a:p>
            <a:pPr>
              <a:lnSpc>
                <a:spcPct val="90000"/>
              </a:lnSpc>
            </a:pPr>
            <a:r>
              <a:rPr lang="en-US" sz="1800" dirty="0"/>
              <a:t>Thus, a logical address is as follow</a:t>
            </a:r>
            <a:br>
              <a:rPr lang="en-US" sz="1800" dirty="0"/>
            </a:br>
            <a:br>
              <a:rPr lang="en-US" sz="1800" dirty="0"/>
            </a:br>
            <a:r>
              <a:rPr lang="en-US" sz="1800" dirty="0"/>
              <a:t>where</a:t>
            </a:r>
            <a:r>
              <a:rPr lang="en-US" sz="1800" i="1" dirty="0"/>
              <a:t> p</a:t>
            </a:r>
            <a:r>
              <a:rPr lang="en-US" sz="1800" i="1" baseline="-25000" dirty="0"/>
              <a:t>i</a:t>
            </a:r>
            <a:r>
              <a:rPr lang="en-US" sz="1800" dirty="0"/>
              <a:t> is an index into the outer page table, and </a:t>
            </a:r>
            <a:r>
              <a:rPr lang="en-US" sz="1800" i="1" dirty="0"/>
              <a:t>p</a:t>
            </a:r>
            <a:r>
              <a:rPr lang="en-US" sz="1800" i="1" baseline="-25000" dirty="0"/>
              <a:t>2</a:t>
            </a:r>
            <a:r>
              <a:rPr lang="en-US" sz="1800" dirty="0"/>
              <a:t> is the displacement within the page of the outer page table</a:t>
            </a:r>
          </a:p>
        </p:txBody>
      </p:sp>
      <p:sp>
        <p:nvSpPr>
          <p:cNvPr id="32772" name="Rectangle 4"/>
          <p:cNvSpPr>
            <a:spLocks noChangeArrowheads="1"/>
          </p:cNvSpPr>
          <p:nvPr/>
        </p:nvSpPr>
        <p:spPr bwMode="auto">
          <a:xfrm>
            <a:off x="3067050" y="4387850"/>
            <a:ext cx="3105150" cy="43815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2773" name="Line 5"/>
          <p:cNvSpPr>
            <a:spLocks noChangeShapeType="1"/>
          </p:cNvSpPr>
          <p:nvPr/>
        </p:nvSpPr>
        <p:spPr bwMode="auto">
          <a:xfrm>
            <a:off x="3905250" y="4425950"/>
            <a:ext cx="0" cy="457200"/>
          </a:xfrm>
          <a:prstGeom prst="line">
            <a:avLst/>
          </a:prstGeom>
          <a:noFill/>
          <a:ln w="9525">
            <a:solidFill>
              <a:schemeClr val="tx1"/>
            </a:solidFill>
            <a:round/>
            <a:headEnd/>
            <a:tailEnd/>
          </a:ln>
        </p:spPr>
        <p:txBody>
          <a:bodyPr wrap="none" anchor="ctr"/>
          <a:lstStyle/>
          <a:p>
            <a:endParaRPr lang="en-US"/>
          </a:p>
        </p:txBody>
      </p:sp>
      <p:sp>
        <p:nvSpPr>
          <p:cNvPr id="32774" name="Line 6"/>
          <p:cNvSpPr>
            <a:spLocks noChangeShapeType="1"/>
          </p:cNvSpPr>
          <p:nvPr/>
        </p:nvSpPr>
        <p:spPr bwMode="auto">
          <a:xfrm>
            <a:off x="4700588" y="4044950"/>
            <a:ext cx="0" cy="762000"/>
          </a:xfrm>
          <a:prstGeom prst="line">
            <a:avLst/>
          </a:prstGeom>
          <a:noFill/>
          <a:ln w="9525">
            <a:solidFill>
              <a:schemeClr val="tx1"/>
            </a:solidFill>
            <a:round/>
            <a:headEnd/>
            <a:tailEnd/>
          </a:ln>
        </p:spPr>
        <p:txBody>
          <a:bodyPr wrap="none" anchor="ctr"/>
          <a:lstStyle/>
          <a:p>
            <a:endParaRPr lang="en-US"/>
          </a:p>
        </p:txBody>
      </p:sp>
      <p:sp>
        <p:nvSpPr>
          <p:cNvPr id="32775" name="Text Box 7"/>
          <p:cNvSpPr txBox="1">
            <a:spLocks noChangeArrowheads="1"/>
          </p:cNvSpPr>
          <p:nvPr/>
        </p:nvSpPr>
        <p:spPr bwMode="auto">
          <a:xfrm>
            <a:off x="2908300" y="3956050"/>
            <a:ext cx="1530350" cy="366713"/>
          </a:xfrm>
          <a:prstGeom prst="rect">
            <a:avLst/>
          </a:prstGeom>
          <a:noFill/>
          <a:ln w="9525">
            <a:noFill/>
            <a:miter lim="800000"/>
            <a:headEnd/>
            <a:tailEnd/>
          </a:ln>
        </p:spPr>
        <p:txBody>
          <a:bodyPr wrap="none" anchor="ctr">
            <a:spAutoFit/>
          </a:bodyPr>
          <a:lstStyle/>
          <a:p>
            <a:pPr algn="ctr">
              <a:spcBef>
                <a:spcPct val="50000"/>
              </a:spcBef>
            </a:pPr>
            <a:r>
              <a:rPr lang="en-US"/>
              <a:t>page number</a:t>
            </a:r>
          </a:p>
        </p:txBody>
      </p:sp>
      <p:sp>
        <p:nvSpPr>
          <p:cNvPr id="32776" name="Text Box 8"/>
          <p:cNvSpPr txBox="1">
            <a:spLocks noChangeArrowheads="1"/>
          </p:cNvSpPr>
          <p:nvPr/>
        </p:nvSpPr>
        <p:spPr bwMode="auto">
          <a:xfrm>
            <a:off x="4772025" y="3968750"/>
            <a:ext cx="1314450" cy="366713"/>
          </a:xfrm>
          <a:prstGeom prst="rect">
            <a:avLst/>
          </a:prstGeom>
          <a:noFill/>
          <a:ln w="9525">
            <a:noFill/>
            <a:miter lim="800000"/>
            <a:headEnd/>
            <a:tailEnd/>
          </a:ln>
        </p:spPr>
        <p:txBody>
          <a:bodyPr wrap="none" anchor="ctr">
            <a:spAutoFit/>
          </a:bodyPr>
          <a:lstStyle/>
          <a:p>
            <a:pPr algn="ctr">
              <a:spcBef>
                <a:spcPct val="50000"/>
              </a:spcBef>
            </a:pPr>
            <a:r>
              <a:rPr lang="en-US"/>
              <a:t>page offset</a:t>
            </a:r>
          </a:p>
        </p:txBody>
      </p:sp>
      <p:sp>
        <p:nvSpPr>
          <p:cNvPr id="32777" name="Text Box 9"/>
          <p:cNvSpPr txBox="1">
            <a:spLocks noChangeArrowheads="1"/>
          </p:cNvSpPr>
          <p:nvPr/>
        </p:nvSpPr>
        <p:spPr bwMode="auto">
          <a:xfrm>
            <a:off x="3295650" y="4414838"/>
            <a:ext cx="344488" cy="366712"/>
          </a:xfrm>
          <a:prstGeom prst="rect">
            <a:avLst/>
          </a:prstGeom>
          <a:noFill/>
          <a:ln w="9525">
            <a:noFill/>
            <a:miter lim="800000"/>
            <a:headEnd/>
            <a:tailEnd/>
          </a:ln>
        </p:spPr>
        <p:txBody>
          <a:bodyPr wrap="none" anchor="ctr">
            <a:spAutoFit/>
          </a:bodyPr>
          <a:lstStyle/>
          <a:p>
            <a:pPr algn="ctr">
              <a:spcBef>
                <a:spcPct val="50000"/>
              </a:spcBef>
            </a:pPr>
            <a:r>
              <a:rPr lang="en-US" i="1"/>
              <a:t>p</a:t>
            </a:r>
            <a:r>
              <a:rPr lang="en-US" baseline="-25000"/>
              <a:t>i</a:t>
            </a:r>
            <a:endParaRPr lang="en-US"/>
          </a:p>
        </p:txBody>
      </p:sp>
      <p:sp>
        <p:nvSpPr>
          <p:cNvPr id="32778" name="Text Box 10"/>
          <p:cNvSpPr txBox="1">
            <a:spLocks noChangeArrowheads="1"/>
          </p:cNvSpPr>
          <p:nvPr/>
        </p:nvSpPr>
        <p:spPr bwMode="auto">
          <a:xfrm>
            <a:off x="4070350" y="4406900"/>
            <a:ext cx="395288" cy="366713"/>
          </a:xfrm>
          <a:prstGeom prst="rect">
            <a:avLst/>
          </a:prstGeom>
          <a:noFill/>
          <a:ln w="9525">
            <a:noFill/>
            <a:miter lim="800000"/>
            <a:headEnd/>
            <a:tailEnd/>
          </a:ln>
        </p:spPr>
        <p:txBody>
          <a:bodyPr wrap="none" anchor="ctr">
            <a:spAutoFit/>
          </a:bodyPr>
          <a:lstStyle/>
          <a:p>
            <a:pPr algn="ctr">
              <a:spcBef>
                <a:spcPct val="50000"/>
              </a:spcBef>
            </a:pPr>
            <a:r>
              <a:rPr lang="en-US" i="1"/>
              <a:t>p</a:t>
            </a:r>
            <a:r>
              <a:rPr lang="en-US" baseline="-25000"/>
              <a:t>2</a:t>
            </a:r>
            <a:endParaRPr lang="en-US"/>
          </a:p>
        </p:txBody>
      </p:sp>
      <p:sp>
        <p:nvSpPr>
          <p:cNvPr id="32779" name="Text Box 11"/>
          <p:cNvSpPr txBox="1">
            <a:spLocks noChangeArrowheads="1"/>
          </p:cNvSpPr>
          <p:nvPr/>
        </p:nvSpPr>
        <p:spPr bwMode="auto">
          <a:xfrm>
            <a:off x="5070475" y="4445000"/>
            <a:ext cx="311150" cy="366713"/>
          </a:xfrm>
          <a:prstGeom prst="rect">
            <a:avLst/>
          </a:prstGeom>
          <a:noFill/>
          <a:ln w="9525">
            <a:noFill/>
            <a:miter lim="800000"/>
            <a:headEnd/>
            <a:tailEnd/>
          </a:ln>
        </p:spPr>
        <p:txBody>
          <a:bodyPr wrap="none" anchor="ctr">
            <a:spAutoFit/>
          </a:bodyPr>
          <a:lstStyle/>
          <a:p>
            <a:pPr algn="ctr">
              <a:spcBef>
                <a:spcPct val="50000"/>
              </a:spcBef>
            </a:pPr>
            <a:r>
              <a:rPr lang="en-US" i="1"/>
              <a:t>d</a:t>
            </a:r>
            <a:endParaRPr lang="en-US"/>
          </a:p>
        </p:txBody>
      </p:sp>
      <p:sp>
        <p:nvSpPr>
          <p:cNvPr id="32780" name="Text Box 12"/>
          <p:cNvSpPr txBox="1">
            <a:spLocks noChangeArrowheads="1"/>
          </p:cNvSpPr>
          <p:nvPr/>
        </p:nvSpPr>
        <p:spPr bwMode="auto">
          <a:xfrm>
            <a:off x="3371850" y="5064125"/>
            <a:ext cx="438150" cy="366713"/>
          </a:xfrm>
          <a:prstGeom prst="rect">
            <a:avLst/>
          </a:prstGeom>
          <a:noFill/>
          <a:ln w="9525">
            <a:noFill/>
            <a:miter lim="800000"/>
            <a:headEnd/>
            <a:tailEnd/>
          </a:ln>
        </p:spPr>
        <p:txBody>
          <a:bodyPr anchor="ctr">
            <a:spAutoFit/>
          </a:bodyPr>
          <a:lstStyle/>
          <a:p>
            <a:pPr algn="ctr">
              <a:spcBef>
                <a:spcPct val="50000"/>
              </a:spcBef>
            </a:pPr>
            <a:r>
              <a:rPr lang="en-US"/>
              <a:t>10</a:t>
            </a:r>
          </a:p>
        </p:txBody>
      </p:sp>
      <p:sp>
        <p:nvSpPr>
          <p:cNvPr id="32781" name="Text Box 13"/>
          <p:cNvSpPr txBox="1">
            <a:spLocks noChangeArrowheads="1"/>
          </p:cNvSpPr>
          <p:nvPr/>
        </p:nvSpPr>
        <p:spPr bwMode="auto">
          <a:xfrm>
            <a:off x="4038600" y="5035550"/>
            <a:ext cx="438150" cy="366713"/>
          </a:xfrm>
          <a:prstGeom prst="rect">
            <a:avLst/>
          </a:prstGeom>
          <a:noFill/>
          <a:ln w="9525">
            <a:noFill/>
            <a:miter lim="800000"/>
            <a:headEnd/>
            <a:tailEnd/>
          </a:ln>
        </p:spPr>
        <p:txBody>
          <a:bodyPr anchor="ctr">
            <a:spAutoFit/>
          </a:bodyPr>
          <a:lstStyle/>
          <a:p>
            <a:pPr algn="ctr">
              <a:spcBef>
                <a:spcPct val="50000"/>
              </a:spcBef>
            </a:pPr>
            <a:r>
              <a:rPr lang="en-US"/>
              <a:t>10</a:t>
            </a:r>
          </a:p>
        </p:txBody>
      </p:sp>
      <p:sp>
        <p:nvSpPr>
          <p:cNvPr id="32782" name="Text Box 14"/>
          <p:cNvSpPr txBox="1">
            <a:spLocks noChangeArrowheads="1"/>
          </p:cNvSpPr>
          <p:nvPr/>
        </p:nvSpPr>
        <p:spPr bwMode="auto">
          <a:xfrm>
            <a:off x="5105400" y="5035550"/>
            <a:ext cx="438150" cy="366713"/>
          </a:xfrm>
          <a:prstGeom prst="rect">
            <a:avLst/>
          </a:prstGeom>
          <a:noFill/>
          <a:ln w="9525">
            <a:noFill/>
            <a:miter lim="800000"/>
            <a:headEnd/>
            <a:tailEnd/>
          </a:ln>
        </p:spPr>
        <p:txBody>
          <a:bodyPr anchor="ctr">
            <a:spAutoFit/>
          </a:bodyPr>
          <a:lstStyle/>
          <a:p>
            <a:pPr algn="ctr">
              <a:spcBef>
                <a:spcPct val="50000"/>
              </a:spcBef>
            </a:pPr>
            <a:r>
              <a:rPr lang="en-US"/>
              <a:t>12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defRPr/>
            </a:pPr>
            <a:r>
              <a:rPr lang="en-US"/>
              <a:t>Two-Level Page-Table Scheme</a:t>
            </a:r>
            <a:endParaRPr lang="en-US" sz="2400"/>
          </a:p>
        </p:txBody>
      </p:sp>
      <p:pic>
        <p:nvPicPr>
          <p:cNvPr id="33795" name="Picture 5"/>
          <p:cNvPicPr>
            <a:picLocks noChangeAspect="1" noChangeArrowheads="1"/>
          </p:cNvPicPr>
          <p:nvPr/>
        </p:nvPicPr>
        <p:blipFill>
          <a:blip r:embed="rId2" cstate="print"/>
          <a:srcRect l="14992" t="847" r="15005" b="1042"/>
          <a:stretch>
            <a:fillRect/>
          </a:stretch>
        </p:blipFill>
        <p:spPr bwMode="auto">
          <a:xfrm>
            <a:off x="2382838" y="1598613"/>
            <a:ext cx="4213225" cy="4429125"/>
          </a:xfrm>
          <a:prstGeom prst="rect">
            <a:avLst/>
          </a:prstGeom>
          <a:noFill/>
          <a:ln w="38100" cmpd="dbl">
            <a:solidFill>
              <a:srgbClr val="CC6600"/>
            </a:solid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title"/>
          </p:nvPr>
        </p:nvSpPr>
        <p:spPr>
          <a:xfrm>
            <a:off x="671513" y="242888"/>
            <a:ext cx="8077200" cy="609600"/>
          </a:xfrm>
        </p:spPr>
        <p:txBody>
          <a:bodyPr/>
          <a:lstStyle/>
          <a:p>
            <a:pPr>
              <a:defRPr/>
            </a:pPr>
            <a:r>
              <a:rPr lang="en-US"/>
              <a:t>Address-Translation Scheme</a:t>
            </a:r>
            <a:endParaRPr lang="en-US" sz="2400"/>
          </a:p>
        </p:txBody>
      </p:sp>
      <p:sp>
        <p:nvSpPr>
          <p:cNvPr id="34819" name="Rectangle 1027"/>
          <p:cNvSpPr>
            <a:spLocks noGrp="1" noChangeArrowheads="1"/>
          </p:cNvSpPr>
          <p:nvPr>
            <p:ph type="body" idx="1"/>
          </p:nvPr>
        </p:nvSpPr>
        <p:spPr>
          <a:xfrm>
            <a:off x="762000" y="1377950"/>
            <a:ext cx="7351713" cy="944563"/>
          </a:xfrm>
        </p:spPr>
        <p:txBody>
          <a:bodyPr/>
          <a:lstStyle/>
          <a:p>
            <a:r>
              <a:rPr lang="en-US" sz="2000" dirty="0"/>
              <a:t>Address-translation scheme for a two-level 32-bit paging architecture</a:t>
            </a:r>
          </a:p>
        </p:txBody>
      </p:sp>
      <p:pic>
        <p:nvPicPr>
          <p:cNvPr id="34820" name="Picture 1033"/>
          <p:cNvPicPr>
            <a:picLocks noChangeAspect="1" noChangeArrowheads="1"/>
          </p:cNvPicPr>
          <p:nvPr/>
        </p:nvPicPr>
        <p:blipFill>
          <a:blip r:embed="rId2" cstate="print"/>
          <a:srcRect l="511" t="22414" r="511" b="22414"/>
          <a:stretch>
            <a:fillRect/>
          </a:stretch>
        </p:blipFill>
        <p:spPr bwMode="auto">
          <a:xfrm>
            <a:off x="1476375" y="2459038"/>
            <a:ext cx="6265863" cy="2619375"/>
          </a:xfrm>
          <a:prstGeom prst="rect">
            <a:avLst/>
          </a:prstGeom>
          <a:noFill/>
          <a:ln w="38100" cmpd="dbl">
            <a:solidFill>
              <a:srgbClr val="CC6600"/>
            </a:solid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a:xfrm>
            <a:off x="640080" y="152400"/>
            <a:ext cx="8077200" cy="609600"/>
          </a:xfrm>
        </p:spPr>
        <p:txBody>
          <a:bodyPr/>
          <a:lstStyle/>
          <a:p>
            <a:r>
              <a:rPr lang="en-US" sz="2800" dirty="0"/>
              <a:t>Paging</a:t>
            </a:r>
          </a:p>
        </p:txBody>
      </p:sp>
      <p:sp>
        <p:nvSpPr>
          <p:cNvPr id="94210" name="Content Placeholder 2"/>
          <p:cNvSpPr>
            <a:spLocks noGrp="1"/>
          </p:cNvSpPr>
          <p:nvPr>
            <p:ph idx="1"/>
          </p:nvPr>
        </p:nvSpPr>
        <p:spPr>
          <a:xfrm>
            <a:off x="457200" y="1023620"/>
            <a:ext cx="8397240" cy="4483100"/>
          </a:xfrm>
        </p:spPr>
        <p:txBody>
          <a:bodyPr/>
          <a:lstStyle/>
          <a:p>
            <a:endParaRPr lang="en-US" sz="2200" dirty="0"/>
          </a:p>
          <a:p>
            <a:r>
              <a:rPr lang="en-US" sz="2200" dirty="0"/>
              <a:t>Partition memory into small equal fixed-size chunks and divide each process into the same size chunks</a:t>
            </a:r>
          </a:p>
          <a:p>
            <a:endParaRPr lang="en-US" sz="2200" dirty="0"/>
          </a:p>
          <a:p>
            <a:r>
              <a:rPr lang="en-US" sz="2200" dirty="0"/>
              <a:t>The chunks of a process are called </a:t>
            </a:r>
            <a:r>
              <a:rPr lang="en-US" sz="2200" b="1" i="1" dirty="0"/>
              <a:t>pages</a:t>
            </a:r>
            <a:r>
              <a:rPr lang="en-US" sz="2200" dirty="0"/>
              <a:t> </a:t>
            </a:r>
          </a:p>
          <a:p>
            <a:r>
              <a:rPr lang="en-US" sz="2200" dirty="0"/>
              <a:t>The chunks of memory are called </a:t>
            </a:r>
            <a:r>
              <a:rPr lang="en-US" sz="2200" b="1" i="1" dirty="0"/>
              <a:t>frames</a:t>
            </a:r>
          </a:p>
          <a:p>
            <a:endParaRPr lang="en-US" sz="2200" dirty="0"/>
          </a:p>
          <a:p>
            <a:r>
              <a:rPr lang="en-US" sz="2000" dirty="0"/>
              <a:t>Keep track of all free frames</a:t>
            </a:r>
          </a:p>
          <a:p>
            <a:r>
              <a:rPr lang="en-US" sz="2000" dirty="0"/>
              <a:t>To run a program of size </a:t>
            </a:r>
            <a:r>
              <a:rPr lang="en-US" sz="2000" i="1" dirty="0"/>
              <a:t>n</a:t>
            </a:r>
            <a:r>
              <a:rPr lang="en-US" sz="2000" dirty="0"/>
              <a:t> pages, need to find </a:t>
            </a:r>
            <a:r>
              <a:rPr lang="en-US" sz="2000" i="1" dirty="0"/>
              <a:t>n</a:t>
            </a:r>
            <a:r>
              <a:rPr lang="en-US" sz="2000" dirty="0"/>
              <a:t> free frames and load program</a:t>
            </a:r>
          </a:p>
          <a:p>
            <a:r>
              <a:rPr lang="en-US" sz="2000" dirty="0"/>
              <a:t>Internal fragmentation</a:t>
            </a:r>
          </a:p>
          <a:p>
            <a:endParaRPr lang="en-US" sz="22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a:defRPr/>
            </a:pPr>
            <a:r>
              <a:rPr lang="en-US"/>
              <a:t>Hashed Page Tables</a:t>
            </a:r>
          </a:p>
        </p:txBody>
      </p:sp>
      <p:sp>
        <p:nvSpPr>
          <p:cNvPr id="35843" name="Rectangle 3"/>
          <p:cNvSpPr>
            <a:spLocks noGrp="1" noChangeArrowheads="1"/>
          </p:cNvSpPr>
          <p:nvPr>
            <p:ph type="body" idx="1"/>
          </p:nvPr>
        </p:nvSpPr>
        <p:spPr>
          <a:xfrm>
            <a:off x="762000" y="1377950"/>
            <a:ext cx="7787640" cy="4483100"/>
          </a:xfrm>
        </p:spPr>
        <p:txBody>
          <a:bodyPr/>
          <a:lstStyle/>
          <a:p>
            <a:r>
              <a:rPr lang="en-US" sz="2000" dirty="0"/>
              <a:t>Common in address spaces &gt; 32 bits</a:t>
            </a:r>
          </a:p>
          <a:p>
            <a:endParaRPr lang="en-US" sz="2000" dirty="0"/>
          </a:p>
          <a:p>
            <a:r>
              <a:rPr lang="en-US" sz="2000" dirty="0"/>
              <a:t>The virtual page number is hashed into a page table. </a:t>
            </a:r>
          </a:p>
          <a:p>
            <a:r>
              <a:rPr lang="en-US" sz="2000" dirty="0"/>
              <a:t>This page table contains a chain of elements hashing to the same location.</a:t>
            </a:r>
          </a:p>
          <a:p>
            <a:endParaRPr lang="en-US" sz="2000" dirty="0"/>
          </a:p>
          <a:p>
            <a:r>
              <a:rPr lang="en-US" sz="2000" dirty="0"/>
              <a:t>Virtual page numbers are compared in this chain searching for a match. If a match is found, the corresponding physical frame is extracted.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a:defRPr/>
            </a:pPr>
            <a:r>
              <a:rPr lang="en-US"/>
              <a:t>Hashed Page Table</a:t>
            </a:r>
            <a:endParaRPr lang="en-US" sz="2400"/>
          </a:p>
        </p:txBody>
      </p:sp>
      <p:pic>
        <p:nvPicPr>
          <p:cNvPr id="36867" name="Picture 4"/>
          <p:cNvPicPr>
            <a:picLocks noChangeAspect="1" noChangeArrowheads="1"/>
          </p:cNvPicPr>
          <p:nvPr/>
        </p:nvPicPr>
        <p:blipFill>
          <a:blip r:embed="rId2" cstate="print"/>
          <a:srcRect l="439" t="14206" r="670" b="13898"/>
          <a:stretch>
            <a:fillRect/>
          </a:stretch>
        </p:blipFill>
        <p:spPr bwMode="auto">
          <a:xfrm>
            <a:off x="1198563" y="1906588"/>
            <a:ext cx="6591300" cy="3594100"/>
          </a:xfrm>
          <a:prstGeom prst="rect">
            <a:avLst/>
          </a:prstGeom>
          <a:noFill/>
          <a:ln w="38100" cmpd="dbl">
            <a:solidFill>
              <a:srgbClr val="CC6600"/>
            </a:solid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defRPr/>
            </a:pPr>
            <a:r>
              <a:rPr lang="en-US"/>
              <a:t>Inverted Page Table</a:t>
            </a:r>
          </a:p>
        </p:txBody>
      </p:sp>
      <p:sp>
        <p:nvSpPr>
          <p:cNvPr id="37891" name="Rectangle 3"/>
          <p:cNvSpPr>
            <a:spLocks noGrp="1" noChangeArrowheads="1"/>
          </p:cNvSpPr>
          <p:nvPr>
            <p:ph type="body" idx="1"/>
          </p:nvPr>
        </p:nvSpPr>
        <p:spPr>
          <a:xfrm>
            <a:off x="577214" y="1253173"/>
            <a:ext cx="8201026" cy="4792662"/>
          </a:xfrm>
        </p:spPr>
        <p:txBody>
          <a:bodyPr/>
          <a:lstStyle/>
          <a:p>
            <a:r>
              <a:rPr lang="en-US" sz="2000" dirty="0"/>
              <a:t>One entry for each real page of memory</a:t>
            </a:r>
          </a:p>
          <a:p>
            <a:endParaRPr lang="en-US" sz="2000" dirty="0"/>
          </a:p>
          <a:p>
            <a:r>
              <a:rPr lang="en-US" sz="2000" dirty="0"/>
              <a:t>Entry consists of the virtual address of the page stored in that real memory location, with information about the process that owns that page</a:t>
            </a:r>
          </a:p>
          <a:p>
            <a:endParaRPr lang="en-US" sz="2000" dirty="0"/>
          </a:p>
          <a:p>
            <a:r>
              <a:rPr lang="en-US" sz="2000" dirty="0"/>
              <a:t>Decreases memory needed to store each page table, but increases time needed to search the table when a page reference occurs</a:t>
            </a:r>
          </a:p>
          <a:p>
            <a:endParaRPr lang="en-US" sz="2000" dirty="0"/>
          </a:p>
          <a:p>
            <a:r>
              <a:rPr lang="en-US" sz="2000" dirty="0"/>
              <a:t>Use hash table to limit the search to one — or at most a few — page-table entries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defRPr/>
            </a:pPr>
            <a:r>
              <a:rPr lang="en-US"/>
              <a:t>Inverted Page Table Architecture</a:t>
            </a:r>
            <a:endParaRPr lang="en-US" sz="2400"/>
          </a:p>
        </p:txBody>
      </p:sp>
      <p:pic>
        <p:nvPicPr>
          <p:cNvPr id="38915" name="Picture 5"/>
          <p:cNvPicPr>
            <a:picLocks noChangeAspect="1" noChangeArrowheads="1"/>
          </p:cNvPicPr>
          <p:nvPr/>
        </p:nvPicPr>
        <p:blipFill>
          <a:blip r:embed="rId2" cstate="print"/>
          <a:srcRect l="706" t="4347" r="706" b="4672"/>
          <a:stretch>
            <a:fillRect/>
          </a:stretch>
        </p:blipFill>
        <p:spPr bwMode="auto">
          <a:xfrm>
            <a:off x="1668463" y="1900238"/>
            <a:ext cx="5654675" cy="3913187"/>
          </a:xfrm>
          <a:prstGeom prst="rect">
            <a:avLst/>
          </a:prstGeom>
          <a:noFill/>
          <a:ln w="38100" cmpd="dbl">
            <a:solidFill>
              <a:srgbClr val="CC6600"/>
            </a:solid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defRPr/>
            </a:pPr>
            <a:r>
              <a:rPr lang="en-US"/>
              <a:t>Shared Pages</a:t>
            </a:r>
          </a:p>
        </p:txBody>
      </p:sp>
      <p:sp>
        <p:nvSpPr>
          <p:cNvPr id="39939" name="Rectangle 3"/>
          <p:cNvSpPr>
            <a:spLocks noGrp="1" noChangeArrowheads="1"/>
          </p:cNvSpPr>
          <p:nvPr>
            <p:ph type="body" idx="1"/>
          </p:nvPr>
        </p:nvSpPr>
        <p:spPr>
          <a:xfrm>
            <a:off x="320040" y="1264920"/>
            <a:ext cx="7940040" cy="4596130"/>
          </a:xfrm>
        </p:spPr>
        <p:txBody>
          <a:bodyPr/>
          <a:lstStyle/>
          <a:p>
            <a:r>
              <a:rPr lang="en-US" sz="2000" b="1" dirty="0">
                <a:solidFill>
                  <a:srgbClr val="A50021"/>
                </a:solidFill>
              </a:rPr>
              <a:t>Shared code</a:t>
            </a:r>
          </a:p>
          <a:p>
            <a:pPr lvl="1"/>
            <a:r>
              <a:rPr lang="en-US" sz="2000" dirty="0"/>
              <a:t>One copy of read-only (reentrant) code shared among processes (i.e., text editors, compilers, window systems).</a:t>
            </a:r>
          </a:p>
          <a:p>
            <a:pPr lvl="1"/>
            <a:r>
              <a:rPr lang="en-US" sz="2000" dirty="0"/>
              <a:t>Shared code must appear in same location in the logical address space of all processes</a:t>
            </a:r>
            <a:br>
              <a:rPr lang="en-US" sz="2000" dirty="0"/>
            </a:br>
            <a:endParaRPr lang="en-US" sz="2000" dirty="0"/>
          </a:p>
          <a:p>
            <a:r>
              <a:rPr lang="en-US" sz="2000" b="1" dirty="0">
                <a:solidFill>
                  <a:srgbClr val="A50021"/>
                </a:solidFill>
              </a:rPr>
              <a:t>Private code and data</a:t>
            </a:r>
            <a:r>
              <a:rPr lang="en-US" sz="2000" dirty="0"/>
              <a:t> </a:t>
            </a:r>
          </a:p>
          <a:p>
            <a:pPr lvl="1"/>
            <a:r>
              <a:rPr lang="en-US" sz="2000" dirty="0"/>
              <a:t>Each process keeps a separate copy of the code and data</a:t>
            </a:r>
          </a:p>
          <a:p>
            <a:pPr lvl="1"/>
            <a:r>
              <a:rPr lang="en-US" sz="2000" dirty="0"/>
              <a:t>The pages for the private code and data can appear anywhere in the logical address space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a:defRPr/>
            </a:pPr>
            <a:r>
              <a:rPr lang="en-US"/>
              <a:t>Shared Pages Example</a:t>
            </a:r>
            <a:endParaRPr lang="en-US" sz="2400"/>
          </a:p>
        </p:txBody>
      </p:sp>
      <p:pic>
        <p:nvPicPr>
          <p:cNvPr id="40963" name="Picture 5"/>
          <p:cNvPicPr>
            <a:picLocks noChangeAspect="1" noChangeArrowheads="1"/>
          </p:cNvPicPr>
          <p:nvPr/>
        </p:nvPicPr>
        <p:blipFill>
          <a:blip r:embed="rId2" cstate="print"/>
          <a:srcRect l="13399" t="1540" r="13159" b="609"/>
          <a:stretch>
            <a:fillRect/>
          </a:stretch>
        </p:blipFill>
        <p:spPr bwMode="auto">
          <a:xfrm>
            <a:off x="2290763" y="1690688"/>
            <a:ext cx="4419600" cy="4416425"/>
          </a:xfrm>
          <a:prstGeom prst="rect">
            <a:avLst/>
          </a:prstGeom>
          <a:noFill/>
          <a:ln w="38100" cmpd="dbl">
            <a:solidFill>
              <a:srgbClr val="CC6600"/>
            </a:solid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defRPr/>
            </a:pPr>
            <a:r>
              <a:rPr lang="en-US"/>
              <a:t>Segmentation</a:t>
            </a:r>
          </a:p>
        </p:txBody>
      </p:sp>
      <p:sp>
        <p:nvSpPr>
          <p:cNvPr id="41987" name="Rectangle 3"/>
          <p:cNvSpPr>
            <a:spLocks noGrp="1" noChangeArrowheads="1"/>
          </p:cNvSpPr>
          <p:nvPr>
            <p:ph type="body" idx="1"/>
          </p:nvPr>
        </p:nvSpPr>
        <p:spPr>
          <a:xfrm>
            <a:off x="396240" y="1249680"/>
            <a:ext cx="8275320" cy="4611370"/>
          </a:xfrm>
        </p:spPr>
        <p:txBody>
          <a:bodyPr/>
          <a:lstStyle/>
          <a:p>
            <a:pPr>
              <a:lnSpc>
                <a:spcPct val="90000"/>
              </a:lnSpc>
              <a:tabLst>
                <a:tab pos="1833563" algn="l"/>
              </a:tabLst>
            </a:pPr>
            <a:endParaRPr lang="en-US" sz="2000" dirty="0"/>
          </a:p>
          <a:p>
            <a:pPr>
              <a:lnSpc>
                <a:spcPct val="90000"/>
              </a:lnSpc>
              <a:tabLst>
                <a:tab pos="1833563" algn="l"/>
              </a:tabLst>
            </a:pPr>
            <a:r>
              <a:rPr lang="en-US" sz="2000" dirty="0"/>
              <a:t>Memory-management scheme that supports user view of memory </a:t>
            </a:r>
          </a:p>
          <a:p>
            <a:pPr>
              <a:lnSpc>
                <a:spcPct val="90000"/>
              </a:lnSpc>
              <a:tabLst>
                <a:tab pos="1833563" algn="l"/>
              </a:tabLst>
            </a:pPr>
            <a:r>
              <a:rPr lang="en-US" sz="2000" dirty="0"/>
              <a:t>A program is a collection of segments.  A segment is a logical unit such as:</a:t>
            </a:r>
          </a:p>
          <a:p>
            <a:pPr>
              <a:lnSpc>
                <a:spcPct val="90000"/>
              </a:lnSpc>
              <a:buFont typeface="Monotype Sorts" pitchFamily="2" charset="2"/>
              <a:buNone/>
              <a:tabLst>
                <a:tab pos="1833563" algn="l"/>
              </a:tabLst>
            </a:pPr>
            <a:r>
              <a:rPr lang="en-US" sz="2000" dirty="0"/>
              <a:t>		main program,</a:t>
            </a:r>
          </a:p>
          <a:p>
            <a:pPr>
              <a:lnSpc>
                <a:spcPct val="90000"/>
              </a:lnSpc>
              <a:buFont typeface="Monotype Sorts" pitchFamily="2" charset="2"/>
              <a:buNone/>
              <a:tabLst>
                <a:tab pos="1833563" algn="l"/>
              </a:tabLst>
            </a:pPr>
            <a:r>
              <a:rPr lang="en-US" sz="2000" dirty="0"/>
              <a:t>		procedure, </a:t>
            </a:r>
          </a:p>
          <a:p>
            <a:pPr>
              <a:lnSpc>
                <a:spcPct val="90000"/>
              </a:lnSpc>
              <a:buFont typeface="Monotype Sorts" pitchFamily="2" charset="2"/>
              <a:buNone/>
              <a:tabLst>
                <a:tab pos="1833563" algn="l"/>
              </a:tabLst>
            </a:pPr>
            <a:r>
              <a:rPr lang="en-US" sz="2000" dirty="0"/>
              <a:t>		function,</a:t>
            </a:r>
          </a:p>
          <a:p>
            <a:pPr>
              <a:lnSpc>
                <a:spcPct val="90000"/>
              </a:lnSpc>
              <a:buFont typeface="Monotype Sorts" pitchFamily="2" charset="2"/>
              <a:buNone/>
              <a:tabLst>
                <a:tab pos="1833563" algn="l"/>
              </a:tabLst>
            </a:pPr>
            <a:r>
              <a:rPr lang="en-US" sz="2000" dirty="0"/>
              <a:t>		method,</a:t>
            </a:r>
          </a:p>
          <a:p>
            <a:pPr>
              <a:lnSpc>
                <a:spcPct val="90000"/>
              </a:lnSpc>
              <a:buFont typeface="Monotype Sorts" pitchFamily="2" charset="2"/>
              <a:buNone/>
              <a:tabLst>
                <a:tab pos="1833563" algn="l"/>
              </a:tabLst>
            </a:pPr>
            <a:r>
              <a:rPr lang="en-US" sz="2000" dirty="0"/>
              <a:t>		object,</a:t>
            </a:r>
          </a:p>
          <a:p>
            <a:pPr>
              <a:lnSpc>
                <a:spcPct val="90000"/>
              </a:lnSpc>
              <a:buFont typeface="Monotype Sorts" pitchFamily="2" charset="2"/>
              <a:buNone/>
              <a:tabLst>
                <a:tab pos="1833563" algn="l"/>
              </a:tabLst>
            </a:pPr>
            <a:r>
              <a:rPr lang="en-US" sz="2000" dirty="0"/>
              <a:t>		local variables, global variables,</a:t>
            </a:r>
          </a:p>
          <a:p>
            <a:pPr>
              <a:lnSpc>
                <a:spcPct val="90000"/>
              </a:lnSpc>
              <a:buFont typeface="Monotype Sorts" pitchFamily="2" charset="2"/>
              <a:buNone/>
              <a:tabLst>
                <a:tab pos="1833563" algn="l"/>
              </a:tabLst>
            </a:pPr>
            <a:r>
              <a:rPr lang="en-US" sz="2000" dirty="0"/>
              <a:t>		common block,</a:t>
            </a:r>
          </a:p>
          <a:p>
            <a:pPr>
              <a:lnSpc>
                <a:spcPct val="90000"/>
              </a:lnSpc>
              <a:buFont typeface="Monotype Sorts" pitchFamily="2" charset="2"/>
              <a:buNone/>
              <a:tabLst>
                <a:tab pos="1833563" algn="l"/>
              </a:tabLst>
            </a:pPr>
            <a:r>
              <a:rPr lang="en-US" sz="2000" dirty="0"/>
              <a:t>		stack,</a:t>
            </a:r>
          </a:p>
          <a:p>
            <a:pPr>
              <a:lnSpc>
                <a:spcPct val="90000"/>
              </a:lnSpc>
              <a:buFont typeface="Monotype Sorts" pitchFamily="2" charset="2"/>
              <a:buNone/>
              <a:tabLst>
                <a:tab pos="1833563" algn="l"/>
              </a:tabLst>
            </a:pPr>
            <a:r>
              <a:rPr lang="en-US" sz="2000" dirty="0"/>
              <a:t>		symbol table, arrays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a:xfrm>
            <a:off x="655320" y="167640"/>
            <a:ext cx="8077200" cy="609600"/>
          </a:xfrm>
        </p:spPr>
        <p:txBody>
          <a:bodyPr/>
          <a:lstStyle/>
          <a:p>
            <a:r>
              <a:rPr lang="en-US" sz="2800" dirty="0"/>
              <a:t>Segmentation</a:t>
            </a:r>
          </a:p>
        </p:txBody>
      </p:sp>
      <p:sp>
        <p:nvSpPr>
          <p:cNvPr id="102402" name="Content Placeholder 2"/>
          <p:cNvSpPr>
            <a:spLocks noGrp="1"/>
          </p:cNvSpPr>
          <p:nvPr>
            <p:ph idx="1"/>
          </p:nvPr>
        </p:nvSpPr>
        <p:spPr>
          <a:xfrm>
            <a:off x="674688" y="1023620"/>
            <a:ext cx="7351712" cy="4483100"/>
          </a:xfrm>
        </p:spPr>
        <p:txBody>
          <a:bodyPr/>
          <a:lstStyle/>
          <a:p>
            <a:endParaRPr lang="en-US" sz="2200" dirty="0"/>
          </a:p>
          <a:p>
            <a:r>
              <a:rPr lang="en-US" sz="2200" dirty="0"/>
              <a:t>A program can be subdivided into segments</a:t>
            </a:r>
          </a:p>
          <a:p>
            <a:pPr lvl="1"/>
            <a:r>
              <a:rPr lang="en-US" sz="2200" dirty="0"/>
              <a:t>Segments may vary in length</a:t>
            </a:r>
          </a:p>
          <a:p>
            <a:pPr lvl="1"/>
            <a:r>
              <a:rPr lang="en-US" sz="2200" dirty="0"/>
              <a:t>There is a maximum segment length</a:t>
            </a:r>
          </a:p>
          <a:p>
            <a:endParaRPr lang="en-US" sz="2200" dirty="0"/>
          </a:p>
          <a:p>
            <a:r>
              <a:rPr lang="en-US" sz="2200" dirty="0"/>
              <a:t>Addressing consist of two parts</a:t>
            </a:r>
          </a:p>
          <a:p>
            <a:pPr lvl="1"/>
            <a:r>
              <a:rPr lang="en-US" sz="2200" dirty="0"/>
              <a:t>a segment number and </a:t>
            </a:r>
          </a:p>
          <a:p>
            <a:pPr lvl="1"/>
            <a:r>
              <a:rPr lang="en-US" sz="2200" dirty="0"/>
              <a:t>an offset</a:t>
            </a:r>
          </a:p>
          <a:p>
            <a:endParaRPr lang="en-US" sz="2200" dirty="0"/>
          </a:p>
          <a:p>
            <a:r>
              <a:rPr lang="en-US" sz="2200" dirty="0"/>
              <a:t>Segmentation is similar to dynamic partitioning</a:t>
            </a:r>
          </a:p>
          <a:p>
            <a:endParaRPr lang="en-US" sz="22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r>
              <a:rPr lang="en-US"/>
              <a:t>Logical Addresses</a:t>
            </a:r>
          </a:p>
        </p:txBody>
      </p:sp>
      <p:pic>
        <p:nvPicPr>
          <p:cNvPr id="104450" name="Content Placeholder 3" descr="Fig07_11.gif"/>
          <p:cNvPicPr>
            <a:picLocks noGrp="1" noChangeAspect="1"/>
          </p:cNvPicPr>
          <p:nvPr>
            <p:ph idx="1"/>
          </p:nvPr>
        </p:nvPicPr>
        <p:blipFill>
          <a:blip r:embed="rId3" cstate="print"/>
          <a:srcRect/>
          <a:stretch>
            <a:fillRect/>
          </a:stretch>
        </p:blipFill>
        <p:spPr>
          <a:xfrm>
            <a:off x="1295400" y="1219200"/>
            <a:ext cx="6842125" cy="5483225"/>
          </a:xfr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a:lstStyle/>
          <a:p>
            <a:r>
              <a:rPr lang="en-US"/>
              <a:t>Paging</a:t>
            </a:r>
          </a:p>
        </p:txBody>
      </p:sp>
      <p:pic>
        <p:nvPicPr>
          <p:cNvPr id="106498" name="Content Placeholder 3" descr="Fig07_12a.gif"/>
          <p:cNvPicPr>
            <a:picLocks noGrp="1" noChangeAspect="1"/>
          </p:cNvPicPr>
          <p:nvPr>
            <p:ph idx="1"/>
          </p:nvPr>
        </p:nvPicPr>
        <p:blipFill>
          <a:blip r:embed="rId3" cstate="print"/>
          <a:srcRect/>
          <a:stretch>
            <a:fillRect/>
          </a:stretch>
        </p:blipFill>
        <p:spPr>
          <a:xfrm>
            <a:off x="381000" y="1295400"/>
            <a:ext cx="8623300" cy="5411788"/>
          </a:xfr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r>
              <a:rPr lang="en-NZ"/>
              <a:t>Processes and Frames</a:t>
            </a:r>
          </a:p>
        </p:txBody>
      </p:sp>
      <p:pic>
        <p:nvPicPr>
          <p:cNvPr id="98306" name="Picture 2"/>
          <p:cNvPicPr>
            <a:picLocks noChangeAspect="1" noChangeArrowheads="1"/>
          </p:cNvPicPr>
          <p:nvPr/>
        </p:nvPicPr>
        <p:blipFill>
          <a:blip r:embed="rId3" cstate="print"/>
          <a:srcRect/>
          <a:stretch>
            <a:fillRect/>
          </a:stretch>
        </p:blipFill>
        <p:spPr bwMode="auto">
          <a:xfrm>
            <a:off x="960120" y="1463040"/>
            <a:ext cx="4419600" cy="5410200"/>
          </a:xfrm>
          <a:prstGeom prst="rect">
            <a:avLst/>
          </a:prstGeom>
          <a:noFill/>
          <a:ln w="9525">
            <a:noFill/>
            <a:miter lim="800000"/>
            <a:headEnd/>
            <a:tailEnd/>
          </a:ln>
        </p:spPr>
      </p:pic>
      <p:sp>
        <p:nvSpPr>
          <p:cNvPr id="6" name="Rectangle 5"/>
          <p:cNvSpPr/>
          <p:nvPr/>
        </p:nvSpPr>
        <p:spPr>
          <a:xfrm>
            <a:off x="2514600" y="19812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a:solidFill>
                  <a:schemeClr val="tx1"/>
                </a:solidFill>
              </a:rPr>
              <a:t>A.0</a:t>
            </a:r>
            <a:endParaRPr lang="en-NZ" dirty="0">
              <a:solidFill>
                <a:schemeClr val="tx1"/>
              </a:solidFill>
            </a:endParaRPr>
          </a:p>
        </p:txBody>
      </p:sp>
      <p:sp>
        <p:nvSpPr>
          <p:cNvPr id="7" name="Rectangle 6"/>
          <p:cNvSpPr/>
          <p:nvPr/>
        </p:nvSpPr>
        <p:spPr>
          <a:xfrm>
            <a:off x="2514600" y="22860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a:solidFill>
                  <a:schemeClr val="tx1"/>
                </a:solidFill>
              </a:rPr>
              <a:t>A.1</a:t>
            </a:r>
            <a:endParaRPr lang="en-NZ" dirty="0">
              <a:solidFill>
                <a:schemeClr val="tx1"/>
              </a:solidFill>
            </a:endParaRPr>
          </a:p>
        </p:txBody>
      </p:sp>
      <p:sp>
        <p:nvSpPr>
          <p:cNvPr id="8" name="Rectangle 7"/>
          <p:cNvSpPr/>
          <p:nvPr/>
        </p:nvSpPr>
        <p:spPr>
          <a:xfrm>
            <a:off x="2514600" y="25908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a:solidFill>
                  <a:schemeClr val="tx1"/>
                </a:solidFill>
              </a:rPr>
              <a:t>A.2</a:t>
            </a:r>
            <a:endParaRPr lang="en-NZ" dirty="0">
              <a:solidFill>
                <a:schemeClr val="tx1"/>
              </a:solidFill>
            </a:endParaRPr>
          </a:p>
        </p:txBody>
      </p:sp>
      <p:sp>
        <p:nvSpPr>
          <p:cNvPr id="9" name="Rectangle 8"/>
          <p:cNvSpPr/>
          <p:nvPr/>
        </p:nvSpPr>
        <p:spPr>
          <a:xfrm>
            <a:off x="2514600" y="28956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a:solidFill>
                  <a:schemeClr val="tx1"/>
                </a:solidFill>
              </a:rPr>
              <a:t>A.3</a:t>
            </a:r>
            <a:endParaRPr lang="en-NZ" dirty="0">
              <a:solidFill>
                <a:schemeClr val="tx1"/>
              </a:solidFill>
            </a:endParaRPr>
          </a:p>
        </p:txBody>
      </p:sp>
      <p:sp>
        <p:nvSpPr>
          <p:cNvPr id="10" name="Rectangle 9"/>
          <p:cNvSpPr/>
          <p:nvPr/>
        </p:nvSpPr>
        <p:spPr>
          <a:xfrm>
            <a:off x="2514600" y="32004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B.0</a:t>
            </a:r>
          </a:p>
        </p:txBody>
      </p:sp>
      <p:sp>
        <p:nvSpPr>
          <p:cNvPr id="11" name="Rectangle 10"/>
          <p:cNvSpPr/>
          <p:nvPr/>
        </p:nvSpPr>
        <p:spPr>
          <a:xfrm>
            <a:off x="2514600" y="35052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B.1</a:t>
            </a:r>
          </a:p>
        </p:txBody>
      </p:sp>
      <p:sp>
        <p:nvSpPr>
          <p:cNvPr id="12" name="Rectangle 11"/>
          <p:cNvSpPr/>
          <p:nvPr/>
        </p:nvSpPr>
        <p:spPr>
          <a:xfrm>
            <a:off x="2514600" y="38100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B.2</a:t>
            </a:r>
          </a:p>
        </p:txBody>
      </p:sp>
      <p:sp>
        <p:nvSpPr>
          <p:cNvPr id="13" name="Rectangle 12"/>
          <p:cNvSpPr/>
          <p:nvPr/>
        </p:nvSpPr>
        <p:spPr>
          <a:xfrm>
            <a:off x="2514600" y="4154488"/>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C.0</a:t>
            </a:r>
          </a:p>
        </p:txBody>
      </p:sp>
      <p:sp>
        <p:nvSpPr>
          <p:cNvPr id="14" name="Rectangle 13"/>
          <p:cNvSpPr/>
          <p:nvPr/>
        </p:nvSpPr>
        <p:spPr>
          <a:xfrm>
            <a:off x="2514600" y="4459288"/>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C.1</a:t>
            </a:r>
          </a:p>
        </p:txBody>
      </p:sp>
      <p:sp>
        <p:nvSpPr>
          <p:cNvPr id="15" name="Rectangle 14"/>
          <p:cNvSpPr/>
          <p:nvPr/>
        </p:nvSpPr>
        <p:spPr>
          <a:xfrm>
            <a:off x="2514600" y="4764088"/>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C.2</a:t>
            </a:r>
          </a:p>
        </p:txBody>
      </p:sp>
      <p:sp>
        <p:nvSpPr>
          <p:cNvPr id="16" name="Rectangle 15"/>
          <p:cNvSpPr/>
          <p:nvPr/>
        </p:nvSpPr>
        <p:spPr>
          <a:xfrm>
            <a:off x="2514600" y="5068888"/>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C.3</a:t>
            </a:r>
          </a:p>
        </p:txBody>
      </p:sp>
      <p:sp>
        <p:nvSpPr>
          <p:cNvPr id="17" name="Rectangle 16"/>
          <p:cNvSpPr/>
          <p:nvPr/>
        </p:nvSpPr>
        <p:spPr>
          <a:xfrm>
            <a:off x="2514600" y="32004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D.0</a:t>
            </a:r>
          </a:p>
        </p:txBody>
      </p:sp>
      <p:sp>
        <p:nvSpPr>
          <p:cNvPr id="18" name="Rectangle 17"/>
          <p:cNvSpPr/>
          <p:nvPr/>
        </p:nvSpPr>
        <p:spPr>
          <a:xfrm>
            <a:off x="2514600" y="35052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D.1</a:t>
            </a:r>
          </a:p>
        </p:txBody>
      </p:sp>
      <p:sp>
        <p:nvSpPr>
          <p:cNvPr id="19" name="Rectangle 18"/>
          <p:cNvSpPr/>
          <p:nvPr/>
        </p:nvSpPr>
        <p:spPr>
          <a:xfrm>
            <a:off x="2514600" y="38100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D.2</a:t>
            </a:r>
          </a:p>
        </p:txBody>
      </p:sp>
      <p:sp>
        <p:nvSpPr>
          <p:cNvPr id="20" name="Rectangle 19"/>
          <p:cNvSpPr/>
          <p:nvPr/>
        </p:nvSpPr>
        <p:spPr>
          <a:xfrm>
            <a:off x="2514600" y="54102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D.3</a:t>
            </a:r>
          </a:p>
        </p:txBody>
      </p:sp>
      <p:sp>
        <p:nvSpPr>
          <p:cNvPr id="21" name="Rectangle 20"/>
          <p:cNvSpPr/>
          <p:nvPr/>
        </p:nvSpPr>
        <p:spPr>
          <a:xfrm>
            <a:off x="2514600" y="57150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D.4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6"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 presetClass="entr" presetSubtype="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par>
                          <p:cTn id="45" fill="hold">
                            <p:stCondLst>
                              <p:cond delay="2000"/>
                            </p:stCondLst>
                            <p:childTnLst>
                              <p:par>
                                <p:cTn id="46" presetID="2" presetClass="entr" presetSubtype="6"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1+#ppt_w/2"/>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par>
                          <p:cTn id="50" fill="hold">
                            <p:stCondLst>
                              <p:cond delay="2500"/>
                            </p:stCondLst>
                            <p:childTnLst>
                              <p:par>
                                <p:cTn id="51" presetID="2" presetClass="entr" presetSubtype="6"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1+#ppt_w/2"/>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par>
                          <p:cTn id="55" fill="hold">
                            <p:stCondLst>
                              <p:cond delay="3000"/>
                            </p:stCondLst>
                            <p:childTnLst>
                              <p:par>
                                <p:cTn id="56" presetID="2" presetClass="entr" presetSubtype="6"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xit" presetSubtype="6" fill="hold" grpId="1" nodeType="clickEffect">
                                  <p:stCondLst>
                                    <p:cond delay="0"/>
                                  </p:stCondLst>
                                  <p:childTnLst>
                                    <p:anim calcmode="lin" valueType="num">
                                      <p:cBhvr additive="base">
                                        <p:cTn id="63" dur="500"/>
                                        <p:tgtEl>
                                          <p:spTgt spid="10"/>
                                        </p:tgtEl>
                                        <p:attrNameLst>
                                          <p:attrName>ppt_x</p:attrName>
                                        </p:attrNameLst>
                                      </p:cBhvr>
                                      <p:tavLst>
                                        <p:tav tm="0">
                                          <p:val>
                                            <p:strVal val="ppt_x"/>
                                          </p:val>
                                        </p:tav>
                                        <p:tav tm="100000">
                                          <p:val>
                                            <p:strVal val="1+ppt_w/2"/>
                                          </p:val>
                                        </p:tav>
                                      </p:tavLst>
                                    </p:anim>
                                    <p:anim calcmode="lin" valueType="num">
                                      <p:cBhvr additive="base">
                                        <p:cTn id="64" dur="500"/>
                                        <p:tgtEl>
                                          <p:spTgt spid="10"/>
                                        </p:tgtEl>
                                        <p:attrNameLst>
                                          <p:attrName>ppt_y</p:attrName>
                                        </p:attrNameLst>
                                      </p:cBhvr>
                                      <p:tavLst>
                                        <p:tav tm="0">
                                          <p:val>
                                            <p:strVal val="ppt_y"/>
                                          </p:val>
                                        </p:tav>
                                        <p:tav tm="100000">
                                          <p:val>
                                            <p:strVal val="1+ppt_h/2"/>
                                          </p:val>
                                        </p:tav>
                                      </p:tavLst>
                                    </p:anim>
                                    <p:set>
                                      <p:cBhvr>
                                        <p:cTn id="65" dur="1" fill="hold">
                                          <p:stCondLst>
                                            <p:cond delay="499"/>
                                          </p:stCondLst>
                                        </p:cTn>
                                        <p:tgtEl>
                                          <p:spTgt spid="10"/>
                                        </p:tgtEl>
                                        <p:attrNameLst>
                                          <p:attrName>style.visibility</p:attrName>
                                        </p:attrNameLst>
                                      </p:cBhvr>
                                      <p:to>
                                        <p:strVal val="hidden"/>
                                      </p:to>
                                    </p:set>
                                  </p:childTnLst>
                                </p:cTn>
                              </p:par>
                              <p:par>
                                <p:cTn id="66" presetID="2" presetClass="exit" presetSubtype="6" fill="hold" grpId="1" nodeType="withEffect">
                                  <p:stCondLst>
                                    <p:cond delay="0"/>
                                  </p:stCondLst>
                                  <p:childTnLst>
                                    <p:anim calcmode="lin" valueType="num">
                                      <p:cBhvr additive="base">
                                        <p:cTn id="67" dur="500"/>
                                        <p:tgtEl>
                                          <p:spTgt spid="11"/>
                                        </p:tgtEl>
                                        <p:attrNameLst>
                                          <p:attrName>ppt_x</p:attrName>
                                        </p:attrNameLst>
                                      </p:cBhvr>
                                      <p:tavLst>
                                        <p:tav tm="0">
                                          <p:val>
                                            <p:strVal val="ppt_x"/>
                                          </p:val>
                                        </p:tav>
                                        <p:tav tm="100000">
                                          <p:val>
                                            <p:strVal val="1+ppt_w/2"/>
                                          </p:val>
                                        </p:tav>
                                      </p:tavLst>
                                    </p:anim>
                                    <p:anim calcmode="lin" valueType="num">
                                      <p:cBhvr additive="base">
                                        <p:cTn id="68" dur="500"/>
                                        <p:tgtEl>
                                          <p:spTgt spid="11"/>
                                        </p:tgtEl>
                                        <p:attrNameLst>
                                          <p:attrName>ppt_y</p:attrName>
                                        </p:attrNameLst>
                                      </p:cBhvr>
                                      <p:tavLst>
                                        <p:tav tm="0">
                                          <p:val>
                                            <p:strVal val="ppt_y"/>
                                          </p:val>
                                        </p:tav>
                                        <p:tav tm="100000">
                                          <p:val>
                                            <p:strVal val="1+ppt_h/2"/>
                                          </p:val>
                                        </p:tav>
                                      </p:tavLst>
                                    </p:anim>
                                    <p:set>
                                      <p:cBhvr>
                                        <p:cTn id="69" dur="1" fill="hold">
                                          <p:stCondLst>
                                            <p:cond delay="499"/>
                                          </p:stCondLst>
                                        </p:cTn>
                                        <p:tgtEl>
                                          <p:spTgt spid="11"/>
                                        </p:tgtEl>
                                        <p:attrNameLst>
                                          <p:attrName>style.visibility</p:attrName>
                                        </p:attrNameLst>
                                      </p:cBhvr>
                                      <p:to>
                                        <p:strVal val="hidden"/>
                                      </p:to>
                                    </p:set>
                                  </p:childTnLst>
                                </p:cTn>
                              </p:par>
                              <p:par>
                                <p:cTn id="70" presetID="2" presetClass="exit" presetSubtype="6" fill="hold" grpId="1" nodeType="withEffect">
                                  <p:stCondLst>
                                    <p:cond delay="0"/>
                                  </p:stCondLst>
                                  <p:childTnLst>
                                    <p:anim calcmode="lin" valueType="num">
                                      <p:cBhvr additive="base">
                                        <p:cTn id="71" dur="500"/>
                                        <p:tgtEl>
                                          <p:spTgt spid="12"/>
                                        </p:tgtEl>
                                        <p:attrNameLst>
                                          <p:attrName>ppt_x</p:attrName>
                                        </p:attrNameLst>
                                      </p:cBhvr>
                                      <p:tavLst>
                                        <p:tav tm="0">
                                          <p:val>
                                            <p:strVal val="ppt_x"/>
                                          </p:val>
                                        </p:tav>
                                        <p:tav tm="100000">
                                          <p:val>
                                            <p:strVal val="1+ppt_w/2"/>
                                          </p:val>
                                        </p:tav>
                                      </p:tavLst>
                                    </p:anim>
                                    <p:anim calcmode="lin" valueType="num">
                                      <p:cBhvr additive="base">
                                        <p:cTn id="72" dur="500"/>
                                        <p:tgtEl>
                                          <p:spTgt spid="12"/>
                                        </p:tgtEl>
                                        <p:attrNameLst>
                                          <p:attrName>ppt_y</p:attrName>
                                        </p:attrNameLst>
                                      </p:cBhvr>
                                      <p:tavLst>
                                        <p:tav tm="0">
                                          <p:val>
                                            <p:strVal val="ppt_y"/>
                                          </p:val>
                                        </p:tav>
                                        <p:tav tm="100000">
                                          <p:val>
                                            <p:strVal val="1+ppt_h/2"/>
                                          </p:val>
                                        </p:tav>
                                      </p:tavLst>
                                    </p:anim>
                                    <p:set>
                                      <p:cBhvr>
                                        <p:cTn id="73" dur="1" fill="hold">
                                          <p:stCondLst>
                                            <p:cond delay="499"/>
                                          </p:stCondLst>
                                        </p:cTn>
                                        <p:tgtEl>
                                          <p:spTgt spid="12"/>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6"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additive="base">
                                        <p:cTn id="78" dur="500" fill="hold"/>
                                        <p:tgtEl>
                                          <p:spTgt spid="17"/>
                                        </p:tgtEl>
                                        <p:attrNameLst>
                                          <p:attrName>ppt_x</p:attrName>
                                        </p:attrNameLst>
                                      </p:cBhvr>
                                      <p:tavLst>
                                        <p:tav tm="0">
                                          <p:val>
                                            <p:strVal val="1+#ppt_w/2"/>
                                          </p:val>
                                        </p:tav>
                                        <p:tav tm="100000">
                                          <p:val>
                                            <p:strVal val="#ppt_x"/>
                                          </p:val>
                                        </p:tav>
                                      </p:tavLst>
                                    </p:anim>
                                    <p:anim calcmode="lin" valueType="num">
                                      <p:cBhvr additive="base">
                                        <p:cTn id="79" dur="500" fill="hold"/>
                                        <p:tgtEl>
                                          <p:spTgt spid="17"/>
                                        </p:tgtEl>
                                        <p:attrNameLst>
                                          <p:attrName>ppt_y</p:attrName>
                                        </p:attrNameLst>
                                      </p:cBhvr>
                                      <p:tavLst>
                                        <p:tav tm="0">
                                          <p:val>
                                            <p:strVal val="1+#ppt_h/2"/>
                                          </p:val>
                                        </p:tav>
                                        <p:tav tm="100000">
                                          <p:val>
                                            <p:strVal val="#ppt_y"/>
                                          </p:val>
                                        </p:tav>
                                      </p:tavLst>
                                    </p:anim>
                                  </p:childTnLst>
                                </p:cTn>
                              </p:par>
                            </p:childTnLst>
                          </p:cTn>
                        </p:par>
                        <p:par>
                          <p:cTn id="80" fill="hold">
                            <p:stCondLst>
                              <p:cond delay="500"/>
                            </p:stCondLst>
                            <p:childTnLst>
                              <p:par>
                                <p:cTn id="81" presetID="2" presetClass="entr" presetSubtype="6"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fill="hold"/>
                                        <p:tgtEl>
                                          <p:spTgt spid="18"/>
                                        </p:tgtEl>
                                        <p:attrNameLst>
                                          <p:attrName>ppt_x</p:attrName>
                                        </p:attrNameLst>
                                      </p:cBhvr>
                                      <p:tavLst>
                                        <p:tav tm="0">
                                          <p:val>
                                            <p:strVal val="1+#ppt_w/2"/>
                                          </p:val>
                                        </p:tav>
                                        <p:tav tm="100000">
                                          <p:val>
                                            <p:strVal val="#ppt_x"/>
                                          </p:val>
                                        </p:tav>
                                      </p:tavLst>
                                    </p:anim>
                                    <p:anim calcmode="lin" valueType="num">
                                      <p:cBhvr additive="base">
                                        <p:cTn id="84" dur="500" fill="hold"/>
                                        <p:tgtEl>
                                          <p:spTgt spid="18"/>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2" presetClass="entr" presetSubtype="6" fill="hold" grpId="0" nodeType="afterEffect">
                                  <p:stCondLst>
                                    <p:cond delay="0"/>
                                  </p:stCondLst>
                                  <p:childTnLst>
                                    <p:set>
                                      <p:cBhvr>
                                        <p:cTn id="87" dur="1" fill="hold">
                                          <p:stCondLst>
                                            <p:cond delay="0"/>
                                          </p:stCondLst>
                                        </p:cTn>
                                        <p:tgtEl>
                                          <p:spTgt spid="19"/>
                                        </p:tgtEl>
                                        <p:attrNameLst>
                                          <p:attrName>style.visibility</p:attrName>
                                        </p:attrNameLst>
                                      </p:cBhvr>
                                      <p:to>
                                        <p:strVal val="visible"/>
                                      </p:to>
                                    </p:set>
                                    <p:anim calcmode="lin" valueType="num">
                                      <p:cBhvr additive="base">
                                        <p:cTn id="88" dur="500" fill="hold"/>
                                        <p:tgtEl>
                                          <p:spTgt spid="19"/>
                                        </p:tgtEl>
                                        <p:attrNameLst>
                                          <p:attrName>ppt_x</p:attrName>
                                        </p:attrNameLst>
                                      </p:cBhvr>
                                      <p:tavLst>
                                        <p:tav tm="0">
                                          <p:val>
                                            <p:strVal val="1+#ppt_w/2"/>
                                          </p:val>
                                        </p:tav>
                                        <p:tav tm="100000">
                                          <p:val>
                                            <p:strVal val="#ppt_x"/>
                                          </p:val>
                                        </p:tav>
                                      </p:tavLst>
                                    </p:anim>
                                    <p:anim calcmode="lin" valueType="num">
                                      <p:cBhvr additive="base">
                                        <p:cTn id="89" dur="500" fill="hold"/>
                                        <p:tgtEl>
                                          <p:spTgt spid="19"/>
                                        </p:tgtEl>
                                        <p:attrNameLst>
                                          <p:attrName>ppt_y</p:attrName>
                                        </p:attrNameLst>
                                      </p:cBhvr>
                                      <p:tavLst>
                                        <p:tav tm="0">
                                          <p:val>
                                            <p:strVal val="1+#ppt_h/2"/>
                                          </p:val>
                                        </p:tav>
                                        <p:tav tm="100000">
                                          <p:val>
                                            <p:strVal val="#ppt_y"/>
                                          </p:val>
                                        </p:tav>
                                      </p:tavLst>
                                    </p:anim>
                                  </p:childTnLst>
                                </p:cTn>
                              </p:par>
                            </p:childTnLst>
                          </p:cTn>
                        </p:par>
                        <p:par>
                          <p:cTn id="90" fill="hold">
                            <p:stCondLst>
                              <p:cond delay="1500"/>
                            </p:stCondLst>
                            <p:childTnLst>
                              <p:par>
                                <p:cTn id="91" presetID="2" presetClass="entr" presetSubtype="6"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 calcmode="lin" valueType="num">
                                      <p:cBhvr additive="base">
                                        <p:cTn id="99" dur="500" fill="hold"/>
                                        <p:tgtEl>
                                          <p:spTgt spid="21"/>
                                        </p:tgtEl>
                                        <p:attrNameLst>
                                          <p:attrName>ppt_x</p:attrName>
                                        </p:attrNameLst>
                                      </p:cBhvr>
                                      <p:tavLst>
                                        <p:tav tm="0">
                                          <p:val>
                                            <p:strVal val="#ppt_x"/>
                                          </p:val>
                                        </p:tav>
                                        <p:tav tm="100000">
                                          <p:val>
                                            <p:strVal val="#ppt_x"/>
                                          </p:val>
                                        </p:tav>
                                      </p:tavLst>
                                    </p:anim>
                                    <p:anim calcmode="lin" valueType="num">
                                      <p:cBhvr additive="base">
                                        <p:cTn id="10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p:txBody>
          <a:bodyPr/>
          <a:lstStyle/>
          <a:p>
            <a:r>
              <a:rPr lang="en-US"/>
              <a:t>Segmentation</a:t>
            </a:r>
          </a:p>
        </p:txBody>
      </p:sp>
      <p:pic>
        <p:nvPicPr>
          <p:cNvPr id="108546" name="Content Placeholder 3" descr="Fig07_12b.gif"/>
          <p:cNvPicPr>
            <a:picLocks noGrp="1" noChangeAspect="1"/>
          </p:cNvPicPr>
          <p:nvPr>
            <p:ph idx="1"/>
          </p:nvPr>
        </p:nvPicPr>
        <p:blipFill>
          <a:blip r:embed="rId3" cstate="print"/>
          <a:srcRect/>
          <a:stretch>
            <a:fillRect/>
          </a:stretch>
        </p:blipFill>
        <p:spPr>
          <a:xfrm>
            <a:off x="682625" y="1295400"/>
            <a:ext cx="8080375" cy="5492750"/>
          </a:xfr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a:defRPr/>
            </a:pPr>
            <a:r>
              <a:rPr lang="en-US"/>
              <a:t>User’s View of a Program</a:t>
            </a:r>
            <a:endParaRPr lang="en-US" sz="2400"/>
          </a:p>
        </p:txBody>
      </p:sp>
      <p:pic>
        <p:nvPicPr>
          <p:cNvPr id="43011" name="Picture 4"/>
          <p:cNvPicPr>
            <a:picLocks noChangeAspect="1" noChangeArrowheads="1"/>
          </p:cNvPicPr>
          <p:nvPr/>
        </p:nvPicPr>
        <p:blipFill>
          <a:blip r:embed="rId2" cstate="print"/>
          <a:srcRect l="21812" t="632" r="21811" b="964"/>
          <a:stretch>
            <a:fillRect/>
          </a:stretch>
        </p:blipFill>
        <p:spPr bwMode="auto">
          <a:xfrm>
            <a:off x="2836863" y="1784350"/>
            <a:ext cx="3232150" cy="4230688"/>
          </a:xfrm>
          <a:prstGeom prst="rect">
            <a:avLst/>
          </a:prstGeom>
          <a:noFill/>
          <a:ln w="38100" cmpd="dbl">
            <a:solidFill>
              <a:srgbClr val="CC6600"/>
            </a:solid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defRPr/>
            </a:pPr>
            <a:r>
              <a:rPr lang="en-US"/>
              <a:t>Logical View of Segmentation</a:t>
            </a:r>
          </a:p>
        </p:txBody>
      </p:sp>
      <p:sp>
        <p:nvSpPr>
          <p:cNvPr id="44035" name="Oval 3"/>
          <p:cNvSpPr>
            <a:spLocks noChangeArrowheads="1"/>
          </p:cNvSpPr>
          <p:nvPr/>
        </p:nvSpPr>
        <p:spPr bwMode="auto">
          <a:xfrm>
            <a:off x="1371600" y="1171575"/>
            <a:ext cx="2895600" cy="3962400"/>
          </a:xfrm>
          <a:prstGeom prst="ellipse">
            <a:avLst/>
          </a:prstGeom>
          <a:solidFill>
            <a:schemeClr val="bg1"/>
          </a:solidFill>
          <a:ln w="9525">
            <a:solidFill>
              <a:schemeClr val="tx1"/>
            </a:solidFill>
            <a:round/>
            <a:headEnd/>
            <a:tailEnd/>
          </a:ln>
        </p:spPr>
        <p:txBody>
          <a:bodyPr wrap="none" anchor="ctr"/>
          <a:lstStyle/>
          <a:p>
            <a:endParaRPr lang="en-US"/>
          </a:p>
        </p:txBody>
      </p:sp>
      <p:sp>
        <p:nvSpPr>
          <p:cNvPr id="44036" name="Rectangle 4"/>
          <p:cNvSpPr>
            <a:spLocks noChangeArrowheads="1"/>
          </p:cNvSpPr>
          <p:nvPr/>
        </p:nvSpPr>
        <p:spPr bwMode="auto">
          <a:xfrm>
            <a:off x="1905000" y="1857375"/>
            <a:ext cx="990600" cy="533400"/>
          </a:xfrm>
          <a:prstGeom prst="rect">
            <a:avLst/>
          </a:prstGeom>
          <a:solidFill>
            <a:schemeClr val="bg1"/>
          </a:solidFill>
          <a:ln w="9525">
            <a:solidFill>
              <a:schemeClr val="tx1"/>
            </a:solidFill>
            <a:miter lim="800000"/>
            <a:headEnd/>
            <a:tailEnd/>
          </a:ln>
        </p:spPr>
        <p:txBody>
          <a:bodyPr wrap="none" anchor="ctr"/>
          <a:lstStyle/>
          <a:p>
            <a:pPr algn="ctr"/>
            <a:r>
              <a:rPr lang="en-US"/>
              <a:t>1</a:t>
            </a:r>
          </a:p>
        </p:txBody>
      </p:sp>
      <p:sp>
        <p:nvSpPr>
          <p:cNvPr id="44037" name="Rectangle 5"/>
          <p:cNvSpPr>
            <a:spLocks noChangeArrowheads="1"/>
          </p:cNvSpPr>
          <p:nvPr/>
        </p:nvSpPr>
        <p:spPr bwMode="auto">
          <a:xfrm>
            <a:off x="1752600" y="3000375"/>
            <a:ext cx="914400" cy="914400"/>
          </a:xfrm>
          <a:prstGeom prst="rect">
            <a:avLst/>
          </a:prstGeom>
          <a:solidFill>
            <a:schemeClr val="bg1"/>
          </a:solidFill>
          <a:ln w="9525">
            <a:solidFill>
              <a:schemeClr val="tx1"/>
            </a:solidFill>
            <a:miter lim="800000"/>
            <a:headEnd/>
            <a:tailEnd/>
          </a:ln>
        </p:spPr>
        <p:txBody>
          <a:bodyPr wrap="none" anchor="ctr"/>
          <a:lstStyle/>
          <a:p>
            <a:pPr algn="ctr"/>
            <a:r>
              <a:rPr lang="en-US"/>
              <a:t>3</a:t>
            </a:r>
          </a:p>
        </p:txBody>
      </p:sp>
      <p:sp>
        <p:nvSpPr>
          <p:cNvPr id="44038" name="Rectangle 6"/>
          <p:cNvSpPr>
            <a:spLocks noChangeArrowheads="1"/>
          </p:cNvSpPr>
          <p:nvPr/>
        </p:nvSpPr>
        <p:spPr bwMode="auto">
          <a:xfrm>
            <a:off x="3200400" y="2466975"/>
            <a:ext cx="914400" cy="381000"/>
          </a:xfrm>
          <a:prstGeom prst="rect">
            <a:avLst/>
          </a:prstGeom>
          <a:solidFill>
            <a:schemeClr val="bg1"/>
          </a:solidFill>
          <a:ln w="9525">
            <a:solidFill>
              <a:schemeClr val="tx1"/>
            </a:solidFill>
            <a:miter lim="800000"/>
            <a:headEnd/>
            <a:tailEnd/>
          </a:ln>
        </p:spPr>
        <p:txBody>
          <a:bodyPr wrap="none" anchor="ctr"/>
          <a:lstStyle/>
          <a:p>
            <a:pPr algn="ctr"/>
            <a:r>
              <a:rPr lang="en-US"/>
              <a:t>2</a:t>
            </a:r>
          </a:p>
        </p:txBody>
      </p:sp>
      <p:sp>
        <p:nvSpPr>
          <p:cNvPr id="44039" name="Rectangle 7"/>
          <p:cNvSpPr>
            <a:spLocks noChangeArrowheads="1"/>
          </p:cNvSpPr>
          <p:nvPr/>
        </p:nvSpPr>
        <p:spPr bwMode="auto">
          <a:xfrm>
            <a:off x="3124200" y="3457575"/>
            <a:ext cx="914400" cy="533400"/>
          </a:xfrm>
          <a:prstGeom prst="rect">
            <a:avLst/>
          </a:prstGeom>
          <a:solidFill>
            <a:schemeClr val="bg1"/>
          </a:solidFill>
          <a:ln w="9525">
            <a:solidFill>
              <a:schemeClr val="tx1"/>
            </a:solidFill>
            <a:miter lim="800000"/>
            <a:headEnd/>
            <a:tailEnd/>
          </a:ln>
        </p:spPr>
        <p:txBody>
          <a:bodyPr wrap="none" anchor="ctr"/>
          <a:lstStyle/>
          <a:p>
            <a:pPr algn="ctr"/>
            <a:r>
              <a:rPr lang="en-US"/>
              <a:t>4</a:t>
            </a:r>
          </a:p>
        </p:txBody>
      </p:sp>
      <p:grpSp>
        <p:nvGrpSpPr>
          <p:cNvPr id="44040" name="Group 24"/>
          <p:cNvGrpSpPr>
            <a:grpSpLocks/>
          </p:cNvGrpSpPr>
          <p:nvPr/>
        </p:nvGrpSpPr>
        <p:grpSpPr bwMode="auto">
          <a:xfrm>
            <a:off x="5638800" y="1171575"/>
            <a:ext cx="1143000" cy="3962400"/>
            <a:chOff x="3888" y="1056"/>
            <a:chExt cx="720" cy="2496"/>
          </a:xfrm>
        </p:grpSpPr>
        <p:grpSp>
          <p:nvGrpSpPr>
            <p:cNvPr id="44043" name="Group 11"/>
            <p:cNvGrpSpPr>
              <a:grpSpLocks/>
            </p:cNvGrpSpPr>
            <p:nvPr/>
          </p:nvGrpSpPr>
          <p:grpSpPr bwMode="auto">
            <a:xfrm>
              <a:off x="3888" y="1056"/>
              <a:ext cx="720" cy="672"/>
              <a:chOff x="3888" y="1056"/>
              <a:chExt cx="720" cy="672"/>
            </a:xfrm>
          </p:grpSpPr>
          <p:sp>
            <p:nvSpPr>
              <p:cNvPr id="44054" name="Rectangle 8"/>
              <p:cNvSpPr>
                <a:spLocks noChangeArrowheads="1"/>
              </p:cNvSpPr>
              <p:nvPr/>
            </p:nvSpPr>
            <p:spPr bwMode="auto">
              <a:xfrm>
                <a:off x="3888" y="1056"/>
                <a:ext cx="720" cy="67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4055" name="Line 9"/>
              <p:cNvSpPr>
                <a:spLocks noChangeShapeType="1"/>
              </p:cNvSpPr>
              <p:nvPr/>
            </p:nvSpPr>
            <p:spPr bwMode="auto">
              <a:xfrm>
                <a:off x="3888" y="1392"/>
                <a:ext cx="720" cy="0"/>
              </a:xfrm>
              <a:prstGeom prst="line">
                <a:avLst/>
              </a:prstGeom>
              <a:noFill/>
              <a:ln w="9525">
                <a:solidFill>
                  <a:schemeClr val="tx1"/>
                </a:solidFill>
                <a:round/>
                <a:headEnd/>
                <a:tailEnd/>
              </a:ln>
            </p:spPr>
            <p:txBody>
              <a:bodyPr wrap="none" anchor="ctr"/>
              <a:lstStyle/>
              <a:p>
                <a:endParaRPr lang="en-US"/>
              </a:p>
            </p:txBody>
          </p:sp>
        </p:grpSp>
        <p:grpSp>
          <p:nvGrpSpPr>
            <p:cNvPr id="44044" name="Group 12"/>
            <p:cNvGrpSpPr>
              <a:grpSpLocks/>
            </p:cNvGrpSpPr>
            <p:nvPr/>
          </p:nvGrpSpPr>
          <p:grpSpPr bwMode="auto">
            <a:xfrm>
              <a:off x="3888" y="1728"/>
              <a:ext cx="720" cy="672"/>
              <a:chOff x="3888" y="1056"/>
              <a:chExt cx="720" cy="672"/>
            </a:xfrm>
          </p:grpSpPr>
          <p:sp>
            <p:nvSpPr>
              <p:cNvPr id="44052" name="Rectangle 13"/>
              <p:cNvSpPr>
                <a:spLocks noChangeArrowheads="1"/>
              </p:cNvSpPr>
              <p:nvPr/>
            </p:nvSpPr>
            <p:spPr bwMode="auto">
              <a:xfrm>
                <a:off x="3888" y="1056"/>
                <a:ext cx="720" cy="672"/>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4053" name="Line 14"/>
              <p:cNvSpPr>
                <a:spLocks noChangeShapeType="1"/>
              </p:cNvSpPr>
              <p:nvPr/>
            </p:nvSpPr>
            <p:spPr bwMode="auto">
              <a:xfrm>
                <a:off x="3888" y="1392"/>
                <a:ext cx="720" cy="0"/>
              </a:xfrm>
              <a:prstGeom prst="line">
                <a:avLst/>
              </a:prstGeom>
              <a:noFill/>
              <a:ln w="9525">
                <a:solidFill>
                  <a:schemeClr val="tx1"/>
                </a:solidFill>
                <a:round/>
                <a:headEnd/>
                <a:tailEnd/>
              </a:ln>
            </p:spPr>
            <p:txBody>
              <a:bodyPr wrap="none" anchor="ctr"/>
              <a:lstStyle/>
              <a:p>
                <a:endParaRPr lang="en-US"/>
              </a:p>
            </p:txBody>
          </p:sp>
        </p:grpSp>
        <p:sp>
          <p:nvSpPr>
            <p:cNvPr id="44045" name="Text Box 15"/>
            <p:cNvSpPr txBox="1">
              <a:spLocks noChangeArrowheads="1"/>
            </p:cNvSpPr>
            <p:nvPr/>
          </p:nvSpPr>
          <p:spPr bwMode="auto">
            <a:xfrm>
              <a:off x="4126" y="1133"/>
              <a:ext cx="196" cy="231"/>
            </a:xfrm>
            <a:prstGeom prst="rect">
              <a:avLst/>
            </a:prstGeom>
            <a:noFill/>
            <a:ln w="9525">
              <a:noFill/>
              <a:miter lim="800000"/>
              <a:headEnd/>
              <a:tailEnd/>
            </a:ln>
          </p:spPr>
          <p:txBody>
            <a:bodyPr wrap="none" anchor="ctr">
              <a:spAutoFit/>
            </a:bodyPr>
            <a:lstStyle/>
            <a:p>
              <a:pPr algn="ctr">
                <a:spcBef>
                  <a:spcPct val="50000"/>
                </a:spcBef>
              </a:pPr>
              <a:r>
                <a:rPr lang="en-US"/>
                <a:t>1</a:t>
              </a:r>
            </a:p>
          </p:txBody>
        </p:sp>
        <p:sp>
          <p:nvSpPr>
            <p:cNvPr id="44046" name="Text Box 16"/>
            <p:cNvSpPr txBox="1">
              <a:spLocks noChangeArrowheads="1"/>
            </p:cNvSpPr>
            <p:nvPr/>
          </p:nvSpPr>
          <p:spPr bwMode="auto">
            <a:xfrm>
              <a:off x="4128" y="1440"/>
              <a:ext cx="196" cy="231"/>
            </a:xfrm>
            <a:prstGeom prst="rect">
              <a:avLst/>
            </a:prstGeom>
            <a:noFill/>
            <a:ln w="9525">
              <a:noFill/>
              <a:miter lim="800000"/>
              <a:headEnd/>
              <a:tailEnd/>
            </a:ln>
          </p:spPr>
          <p:txBody>
            <a:bodyPr wrap="none" anchor="ctr">
              <a:spAutoFit/>
            </a:bodyPr>
            <a:lstStyle/>
            <a:p>
              <a:pPr algn="ctr">
                <a:spcBef>
                  <a:spcPct val="50000"/>
                </a:spcBef>
              </a:pPr>
              <a:r>
                <a:rPr lang="en-US"/>
                <a:t>4</a:t>
              </a:r>
            </a:p>
          </p:txBody>
        </p:sp>
        <p:sp>
          <p:nvSpPr>
            <p:cNvPr id="44047" name="Rectangle 17"/>
            <p:cNvSpPr>
              <a:spLocks noChangeArrowheads="1"/>
            </p:cNvSpPr>
            <p:nvPr/>
          </p:nvSpPr>
          <p:spPr bwMode="auto">
            <a:xfrm>
              <a:off x="3888" y="2400"/>
              <a:ext cx="720" cy="91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4048" name="Rectangle 18"/>
            <p:cNvSpPr>
              <a:spLocks noChangeArrowheads="1"/>
            </p:cNvSpPr>
            <p:nvPr/>
          </p:nvSpPr>
          <p:spPr bwMode="auto">
            <a:xfrm>
              <a:off x="3888" y="3312"/>
              <a:ext cx="72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4049" name="Line 19"/>
            <p:cNvSpPr>
              <a:spLocks noChangeShapeType="1"/>
            </p:cNvSpPr>
            <p:nvPr/>
          </p:nvSpPr>
          <p:spPr bwMode="auto">
            <a:xfrm>
              <a:off x="3888" y="2640"/>
              <a:ext cx="720" cy="0"/>
            </a:xfrm>
            <a:prstGeom prst="line">
              <a:avLst/>
            </a:prstGeom>
            <a:noFill/>
            <a:ln w="9525">
              <a:solidFill>
                <a:schemeClr val="tx1"/>
              </a:solidFill>
              <a:round/>
              <a:headEnd/>
              <a:tailEnd/>
            </a:ln>
          </p:spPr>
          <p:txBody>
            <a:bodyPr wrap="none" anchor="ctr"/>
            <a:lstStyle/>
            <a:p>
              <a:endParaRPr lang="en-US"/>
            </a:p>
          </p:txBody>
        </p:sp>
        <p:sp>
          <p:nvSpPr>
            <p:cNvPr id="44050" name="Text Box 20"/>
            <p:cNvSpPr txBox="1">
              <a:spLocks noChangeArrowheads="1"/>
            </p:cNvSpPr>
            <p:nvPr/>
          </p:nvSpPr>
          <p:spPr bwMode="auto">
            <a:xfrm>
              <a:off x="4128" y="2429"/>
              <a:ext cx="196" cy="231"/>
            </a:xfrm>
            <a:prstGeom prst="rect">
              <a:avLst/>
            </a:prstGeom>
            <a:noFill/>
            <a:ln w="9525">
              <a:noFill/>
              <a:miter lim="800000"/>
              <a:headEnd/>
              <a:tailEnd/>
            </a:ln>
          </p:spPr>
          <p:txBody>
            <a:bodyPr wrap="none" anchor="ctr">
              <a:spAutoFit/>
            </a:bodyPr>
            <a:lstStyle/>
            <a:p>
              <a:pPr algn="ctr">
                <a:spcBef>
                  <a:spcPct val="50000"/>
                </a:spcBef>
              </a:pPr>
              <a:r>
                <a:rPr lang="en-US"/>
                <a:t>2</a:t>
              </a:r>
            </a:p>
          </p:txBody>
        </p:sp>
        <p:sp>
          <p:nvSpPr>
            <p:cNvPr id="44051" name="Text Box 21"/>
            <p:cNvSpPr txBox="1">
              <a:spLocks noChangeArrowheads="1"/>
            </p:cNvSpPr>
            <p:nvPr/>
          </p:nvSpPr>
          <p:spPr bwMode="auto">
            <a:xfrm>
              <a:off x="4128" y="2889"/>
              <a:ext cx="196" cy="231"/>
            </a:xfrm>
            <a:prstGeom prst="rect">
              <a:avLst/>
            </a:prstGeom>
            <a:noFill/>
            <a:ln w="9525">
              <a:noFill/>
              <a:miter lim="800000"/>
              <a:headEnd/>
              <a:tailEnd/>
            </a:ln>
          </p:spPr>
          <p:txBody>
            <a:bodyPr wrap="none" anchor="ctr">
              <a:spAutoFit/>
            </a:bodyPr>
            <a:lstStyle/>
            <a:p>
              <a:pPr algn="ctr">
                <a:spcBef>
                  <a:spcPct val="50000"/>
                </a:spcBef>
              </a:pPr>
              <a:r>
                <a:rPr lang="en-US"/>
                <a:t>3</a:t>
              </a:r>
            </a:p>
          </p:txBody>
        </p:sp>
      </p:grpSp>
      <p:sp>
        <p:nvSpPr>
          <p:cNvPr id="44041" name="Text Box 22"/>
          <p:cNvSpPr txBox="1">
            <a:spLocks noChangeArrowheads="1"/>
          </p:cNvSpPr>
          <p:nvPr/>
        </p:nvSpPr>
        <p:spPr bwMode="auto">
          <a:xfrm>
            <a:off x="2022475" y="5256213"/>
            <a:ext cx="1365250" cy="366712"/>
          </a:xfrm>
          <a:prstGeom prst="rect">
            <a:avLst/>
          </a:prstGeom>
          <a:noFill/>
          <a:ln w="9525">
            <a:noFill/>
            <a:miter lim="800000"/>
            <a:headEnd/>
            <a:tailEnd/>
          </a:ln>
        </p:spPr>
        <p:txBody>
          <a:bodyPr wrap="none" anchor="ctr">
            <a:spAutoFit/>
          </a:bodyPr>
          <a:lstStyle/>
          <a:p>
            <a:pPr algn="ctr">
              <a:spcBef>
                <a:spcPct val="50000"/>
              </a:spcBef>
            </a:pPr>
            <a:r>
              <a:rPr lang="en-US"/>
              <a:t>user space </a:t>
            </a:r>
          </a:p>
        </p:txBody>
      </p:sp>
      <p:sp>
        <p:nvSpPr>
          <p:cNvPr id="44042" name="Text Box 23"/>
          <p:cNvSpPr txBox="1">
            <a:spLocks noChangeArrowheads="1"/>
          </p:cNvSpPr>
          <p:nvPr/>
        </p:nvSpPr>
        <p:spPr bwMode="auto">
          <a:xfrm>
            <a:off x="4883150" y="5256213"/>
            <a:ext cx="2571750" cy="366712"/>
          </a:xfrm>
          <a:prstGeom prst="rect">
            <a:avLst/>
          </a:prstGeom>
          <a:noFill/>
          <a:ln w="9525">
            <a:noFill/>
            <a:miter lim="800000"/>
            <a:headEnd/>
            <a:tailEnd/>
          </a:ln>
        </p:spPr>
        <p:txBody>
          <a:bodyPr wrap="none" anchor="ctr">
            <a:spAutoFit/>
          </a:bodyPr>
          <a:lstStyle/>
          <a:p>
            <a:pPr algn="ctr">
              <a:spcBef>
                <a:spcPct val="50000"/>
              </a:spcBef>
            </a:pPr>
            <a:r>
              <a:rPr lang="en-US"/>
              <a:t>physical memory space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defRPr/>
            </a:pPr>
            <a:r>
              <a:rPr lang="en-US"/>
              <a:t>Segmentation Architecture </a:t>
            </a:r>
          </a:p>
        </p:txBody>
      </p:sp>
      <p:sp>
        <p:nvSpPr>
          <p:cNvPr id="45059" name="Rectangle 3"/>
          <p:cNvSpPr>
            <a:spLocks noGrp="1" noChangeArrowheads="1"/>
          </p:cNvSpPr>
          <p:nvPr>
            <p:ph type="body" idx="1"/>
          </p:nvPr>
        </p:nvSpPr>
        <p:spPr>
          <a:xfrm>
            <a:off x="472440" y="1477963"/>
            <a:ext cx="8046720" cy="4527550"/>
          </a:xfrm>
        </p:spPr>
        <p:txBody>
          <a:bodyPr/>
          <a:lstStyle/>
          <a:p>
            <a:pPr>
              <a:tabLst>
                <a:tab pos="1830388" algn="l"/>
                <a:tab pos="2857500" algn="ctr"/>
              </a:tabLst>
            </a:pPr>
            <a:r>
              <a:rPr lang="en-US" sz="1800" dirty="0"/>
              <a:t>Logical address consists of a two </a:t>
            </a:r>
            <a:r>
              <a:rPr lang="en-US" sz="1800" dirty="0" err="1"/>
              <a:t>tuple</a:t>
            </a:r>
            <a:r>
              <a:rPr lang="en-US" sz="1800" dirty="0"/>
              <a:t>:</a:t>
            </a:r>
          </a:p>
          <a:p>
            <a:pPr>
              <a:buFont typeface="Monotype Sorts" pitchFamily="2" charset="2"/>
              <a:buNone/>
              <a:tabLst>
                <a:tab pos="1830388" algn="l"/>
                <a:tab pos="2857500" algn="ctr"/>
              </a:tabLst>
            </a:pPr>
            <a:r>
              <a:rPr lang="en-US" sz="1800" dirty="0"/>
              <a:t>		&lt;segment-number, offset&gt;,</a:t>
            </a:r>
          </a:p>
          <a:p>
            <a:pPr>
              <a:tabLst>
                <a:tab pos="1830388" algn="l"/>
                <a:tab pos="2857500" algn="ctr"/>
              </a:tabLst>
            </a:pPr>
            <a:r>
              <a:rPr lang="en-US" sz="1800" b="1" dirty="0">
                <a:solidFill>
                  <a:srgbClr val="A50021"/>
                </a:solidFill>
              </a:rPr>
              <a:t>Segment table</a:t>
            </a:r>
            <a:r>
              <a:rPr lang="en-US" sz="1800" dirty="0"/>
              <a:t> – maps two-dimensional physical addresses; each table entry has:</a:t>
            </a:r>
          </a:p>
          <a:p>
            <a:pPr lvl="1">
              <a:tabLst>
                <a:tab pos="1830388" algn="l"/>
                <a:tab pos="2857500" algn="ctr"/>
              </a:tabLst>
            </a:pPr>
            <a:r>
              <a:rPr lang="en-US" sz="1800" dirty="0"/>
              <a:t>base – contains the starting physical address where the segments reside in memory</a:t>
            </a:r>
          </a:p>
          <a:p>
            <a:pPr lvl="1">
              <a:tabLst>
                <a:tab pos="1830388" algn="l"/>
                <a:tab pos="2857500" algn="ctr"/>
              </a:tabLst>
            </a:pPr>
            <a:r>
              <a:rPr lang="en-US" sz="1800" i="1" dirty="0"/>
              <a:t>limit</a:t>
            </a:r>
            <a:r>
              <a:rPr lang="en-US" sz="1800" dirty="0"/>
              <a:t> – specifies the length of the segment</a:t>
            </a:r>
          </a:p>
          <a:p>
            <a:pPr>
              <a:tabLst>
                <a:tab pos="1830388" algn="l"/>
                <a:tab pos="2857500" algn="ctr"/>
              </a:tabLst>
            </a:pPr>
            <a:r>
              <a:rPr lang="en-US" sz="1800" i="1" dirty="0"/>
              <a:t>Segment-table base register (STBR)</a:t>
            </a:r>
            <a:r>
              <a:rPr lang="en-US" sz="1800" dirty="0"/>
              <a:t> points to the segment table’s location in memory</a:t>
            </a:r>
          </a:p>
          <a:p>
            <a:pPr>
              <a:tabLst>
                <a:tab pos="1830388" algn="l"/>
                <a:tab pos="2857500" algn="ctr"/>
              </a:tabLst>
            </a:pPr>
            <a:r>
              <a:rPr lang="en-US" sz="1800" i="1" dirty="0"/>
              <a:t>Segment-table length register (STLR)</a:t>
            </a:r>
            <a:r>
              <a:rPr lang="en-US" sz="1800" dirty="0"/>
              <a:t> indicates number of segments used by a program;</a:t>
            </a:r>
          </a:p>
          <a:p>
            <a:pPr>
              <a:buFont typeface="Monotype Sorts" pitchFamily="2" charset="2"/>
              <a:buNone/>
              <a:tabLst>
                <a:tab pos="1830388" algn="l"/>
                <a:tab pos="2857500" algn="ctr"/>
              </a:tabLst>
            </a:pPr>
            <a:r>
              <a:rPr lang="en-US" sz="1800" dirty="0"/>
              <a:t>	                  segment number </a:t>
            </a:r>
            <a:r>
              <a:rPr lang="en-US" sz="1800" i="1" dirty="0"/>
              <a:t>s</a:t>
            </a:r>
            <a:r>
              <a:rPr lang="en-US" sz="1800" dirty="0"/>
              <a:t> is legal if </a:t>
            </a:r>
            <a:r>
              <a:rPr lang="en-US" sz="1800" i="1" dirty="0"/>
              <a:t>s</a:t>
            </a:r>
            <a:r>
              <a:rPr lang="en-US" sz="1800" dirty="0"/>
              <a:t> &lt; STLR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a:t>Segmentation Architecture (Cont.)</a:t>
            </a:r>
          </a:p>
        </p:txBody>
      </p:sp>
      <p:sp>
        <p:nvSpPr>
          <p:cNvPr id="46083" name="Rectangle 3"/>
          <p:cNvSpPr>
            <a:spLocks noGrp="1" noChangeArrowheads="1"/>
          </p:cNvSpPr>
          <p:nvPr>
            <p:ph type="body" idx="1"/>
          </p:nvPr>
        </p:nvSpPr>
        <p:spPr>
          <a:xfrm>
            <a:off x="762000" y="1377950"/>
            <a:ext cx="7351713" cy="4483100"/>
          </a:xfrm>
        </p:spPr>
        <p:txBody>
          <a:bodyPr/>
          <a:lstStyle/>
          <a:p>
            <a:r>
              <a:rPr lang="en-US" sz="1800" b="1">
                <a:solidFill>
                  <a:srgbClr val="A50021"/>
                </a:solidFill>
              </a:rPr>
              <a:t>Relocation</a:t>
            </a:r>
            <a:r>
              <a:rPr lang="en-US" sz="1800"/>
              <a:t>.</a:t>
            </a:r>
          </a:p>
          <a:p>
            <a:pPr lvl="1"/>
            <a:r>
              <a:rPr lang="en-US" sz="1800"/>
              <a:t>dynamic</a:t>
            </a:r>
          </a:p>
          <a:p>
            <a:pPr lvl="1"/>
            <a:r>
              <a:rPr lang="en-US" sz="1800"/>
              <a:t>by segment table </a:t>
            </a:r>
            <a:br>
              <a:rPr lang="en-US" sz="1800"/>
            </a:br>
            <a:endParaRPr lang="en-US" sz="1800"/>
          </a:p>
          <a:p>
            <a:r>
              <a:rPr lang="en-US" sz="1800" b="1">
                <a:solidFill>
                  <a:srgbClr val="A50021"/>
                </a:solidFill>
              </a:rPr>
              <a:t>Sharing</a:t>
            </a:r>
            <a:r>
              <a:rPr lang="en-US" sz="1800"/>
              <a:t>.</a:t>
            </a:r>
          </a:p>
          <a:p>
            <a:pPr lvl="1"/>
            <a:r>
              <a:rPr lang="en-US" sz="1800"/>
              <a:t>shared segments</a:t>
            </a:r>
          </a:p>
          <a:p>
            <a:pPr lvl="1"/>
            <a:r>
              <a:rPr lang="en-US" sz="1800"/>
              <a:t>same segment number </a:t>
            </a:r>
            <a:br>
              <a:rPr lang="en-US" sz="1800"/>
            </a:br>
            <a:endParaRPr lang="en-US" sz="1800"/>
          </a:p>
          <a:p>
            <a:r>
              <a:rPr lang="en-US" sz="1800" b="1">
                <a:solidFill>
                  <a:srgbClr val="A50021"/>
                </a:solidFill>
              </a:rPr>
              <a:t>Allocation</a:t>
            </a:r>
            <a:r>
              <a:rPr lang="en-US" sz="1800"/>
              <a:t>.</a:t>
            </a:r>
          </a:p>
          <a:p>
            <a:pPr lvl="1"/>
            <a:r>
              <a:rPr lang="en-US" sz="1800"/>
              <a:t>first fit/best fit</a:t>
            </a:r>
          </a:p>
          <a:p>
            <a:pPr lvl="1"/>
            <a:r>
              <a:rPr lang="en-US" sz="1800"/>
              <a:t>external fragmentation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a:defRPr/>
            </a:pPr>
            <a:r>
              <a:rPr lang="en-US"/>
              <a:t>Example of Segmentation</a:t>
            </a:r>
            <a:endParaRPr lang="en-US" sz="2400"/>
          </a:p>
        </p:txBody>
      </p:sp>
      <p:pic>
        <p:nvPicPr>
          <p:cNvPr id="49155" name="Picture 4"/>
          <p:cNvPicPr>
            <a:picLocks noChangeAspect="1" noChangeArrowheads="1"/>
          </p:cNvPicPr>
          <p:nvPr/>
        </p:nvPicPr>
        <p:blipFill>
          <a:blip r:embed="rId2" cstate="print"/>
          <a:srcRect l="7814" t="926" r="7814" b="1534"/>
          <a:stretch>
            <a:fillRect/>
          </a:stretch>
        </p:blipFill>
        <p:spPr bwMode="auto">
          <a:xfrm>
            <a:off x="2038350" y="1776413"/>
            <a:ext cx="4865688" cy="4217987"/>
          </a:xfrm>
          <a:prstGeom prst="rect">
            <a:avLst/>
          </a:prstGeom>
          <a:noFill/>
          <a:ln w="38100" cmpd="dbl">
            <a:solidFill>
              <a:srgbClr val="CC6600"/>
            </a:solid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ctrTitle"/>
          </p:nvPr>
        </p:nvSpPr>
        <p:spPr/>
        <p:txBody>
          <a:bodyPr/>
          <a:lstStyle/>
          <a:p>
            <a:pPr>
              <a:defRPr/>
            </a:pPr>
            <a:r>
              <a:rPr lang="en-US"/>
              <a:t>End of Chapter 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r>
              <a:rPr lang="en-US" sz="2800" dirty="0"/>
              <a:t>Page Table</a:t>
            </a:r>
          </a:p>
        </p:txBody>
      </p:sp>
      <p:sp>
        <p:nvSpPr>
          <p:cNvPr id="96258" name="Content Placeholder 2"/>
          <p:cNvSpPr>
            <a:spLocks noGrp="1"/>
          </p:cNvSpPr>
          <p:nvPr>
            <p:ph idx="1"/>
          </p:nvPr>
        </p:nvSpPr>
        <p:spPr>
          <a:xfrm>
            <a:off x="350520" y="1219200"/>
            <a:ext cx="8351520" cy="4998720"/>
          </a:xfrm>
        </p:spPr>
        <p:txBody>
          <a:bodyPr/>
          <a:lstStyle/>
          <a:p>
            <a:r>
              <a:rPr lang="en-US" sz="2200" dirty="0"/>
              <a:t>Operating system maintains a page table for each process</a:t>
            </a:r>
          </a:p>
          <a:p>
            <a:pPr lvl="1"/>
            <a:endParaRPr lang="en-US" sz="2200" dirty="0"/>
          </a:p>
          <a:p>
            <a:pPr lvl="1"/>
            <a:r>
              <a:rPr lang="en-US" sz="2200" dirty="0"/>
              <a:t>Contains the frame location for each page in the process</a:t>
            </a:r>
          </a:p>
          <a:p>
            <a:pPr lvl="1"/>
            <a:r>
              <a:rPr lang="en-US" sz="2200" dirty="0"/>
              <a:t>Address generated by CPU is divided into:</a:t>
            </a:r>
            <a:br>
              <a:rPr lang="en-US" sz="2200" dirty="0"/>
            </a:br>
            <a:endParaRPr lang="en-US" sz="2200" dirty="0"/>
          </a:p>
          <a:p>
            <a:pPr lvl="1"/>
            <a:r>
              <a:rPr lang="en-US" sz="2000" i="1" dirty="0"/>
              <a:t>Page number</a:t>
            </a:r>
            <a:r>
              <a:rPr lang="en-US" sz="2000" dirty="0"/>
              <a:t> </a:t>
            </a:r>
            <a:r>
              <a:rPr lang="en-US" sz="2000" i="1" dirty="0"/>
              <a:t>(p)</a:t>
            </a:r>
            <a:r>
              <a:rPr lang="en-US" sz="2000" dirty="0"/>
              <a:t> – used as an index into a </a:t>
            </a:r>
            <a:r>
              <a:rPr lang="en-US" sz="2000" i="1" dirty="0"/>
              <a:t>page</a:t>
            </a:r>
            <a:r>
              <a:rPr lang="en-US" sz="2000" dirty="0"/>
              <a:t> </a:t>
            </a:r>
            <a:r>
              <a:rPr lang="en-US" sz="2000" i="1" dirty="0"/>
              <a:t>table</a:t>
            </a:r>
            <a:r>
              <a:rPr lang="en-US" sz="2000" dirty="0"/>
              <a:t> which contains base address of each page in physical memory</a:t>
            </a:r>
            <a:br>
              <a:rPr lang="en-US" sz="2000" dirty="0"/>
            </a:br>
            <a:endParaRPr lang="en-US" sz="2000" dirty="0"/>
          </a:p>
          <a:p>
            <a:pPr lvl="1"/>
            <a:r>
              <a:rPr lang="en-US" sz="2000" i="1" dirty="0"/>
              <a:t>Page offset</a:t>
            </a:r>
            <a:r>
              <a:rPr lang="en-US" sz="2000" dirty="0"/>
              <a:t> </a:t>
            </a:r>
            <a:r>
              <a:rPr lang="en-US" sz="2000" i="1" dirty="0"/>
              <a:t>(d)</a:t>
            </a:r>
            <a:r>
              <a:rPr lang="en-US" sz="2000" dirty="0"/>
              <a:t> – combined with base address to define the physical memory address. It is the displacement within the page table</a:t>
            </a:r>
          </a:p>
          <a:p>
            <a:pPr lvl="1"/>
            <a:endParaRPr lang="en-US" sz="2200" dirty="0"/>
          </a:p>
          <a:p>
            <a:endParaRPr lang="en-US" sz="22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a:xfrm>
            <a:off x="624840" y="152400"/>
            <a:ext cx="8077200" cy="609600"/>
          </a:xfrm>
        </p:spPr>
        <p:txBody>
          <a:bodyPr/>
          <a:lstStyle/>
          <a:p>
            <a:r>
              <a:rPr lang="en-US" sz="2800" dirty="0"/>
              <a:t>Page Table</a:t>
            </a:r>
          </a:p>
        </p:txBody>
      </p:sp>
      <p:pic>
        <p:nvPicPr>
          <p:cNvPr id="100354" name="Content Placeholder 3" descr="Fig07_10.gif"/>
          <p:cNvPicPr>
            <a:picLocks noGrp="1" noChangeAspect="1"/>
          </p:cNvPicPr>
          <p:nvPr>
            <p:ph idx="1"/>
          </p:nvPr>
        </p:nvPicPr>
        <p:blipFill>
          <a:blip r:embed="rId3" cstate="print"/>
          <a:srcRect/>
          <a:stretch>
            <a:fillRect/>
          </a:stretch>
        </p:blipFill>
        <p:spPr>
          <a:xfrm>
            <a:off x="228600" y="1661160"/>
            <a:ext cx="8750300" cy="3495675"/>
          </a:xfr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a:defRPr/>
            </a:pPr>
            <a:r>
              <a:rPr lang="en-US"/>
              <a:t>Address Translation Architecture</a:t>
            </a:r>
          </a:p>
        </p:txBody>
      </p:sp>
      <p:pic>
        <p:nvPicPr>
          <p:cNvPr id="20483" name="Picture 3"/>
          <p:cNvPicPr>
            <a:picLocks noChangeAspect="1" noChangeArrowheads="1"/>
          </p:cNvPicPr>
          <p:nvPr/>
        </p:nvPicPr>
        <p:blipFill>
          <a:blip r:embed="rId2" cstate="print"/>
          <a:srcRect l="479" t="1534" r="455" b="1854"/>
          <a:stretch>
            <a:fillRect/>
          </a:stretch>
        </p:blipFill>
        <p:spPr bwMode="auto">
          <a:xfrm>
            <a:off x="1589088" y="1681163"/>
            <a:ext cx="5822950" cy="4259262"/>
          </a:xfrm>
          <a:prstGeom prst="rect">
            <a:avLst/>
          </a:prstGeom>
          <a:noFill/>
          <a:ln w="38100" cmpd="dbl">
            <a:solidFill>
              <a:srgbClr val="CC6600"/>
            </a:solid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26"/>
          <p:cNvSpPr>
            <a:spLocks noGrp="1" noChangeArrowheads="1"/>
          </p:cNvSpPr>
          <p:nvPr>
            <p:ph type="title"/>
          </p:nvPr>
        </p:nvSpPr>
        <p:spPr/>
        <p:txBody>
          <a:bodyPr/>
          <a:lstStyle/>
          <a:p>
            <a:pPr>
              <a:defRPr/>
            </a:pPr>
            <a:r>
              <a:rPr lang="en-US"/>
              <a:t>Paging Example </a:t>
            </a:r>
            <a:endParaRPr lang="en-US" sz="2400"/>
          </a:p>
        </p:txBody>
      </p:sp>
      <p:pic>
        <p:nvPicPr>
          <p:cNvPr id="21507" name="Picture 1029"/>
          <p:cNvPicPr>
            <a:picLocks noChangeAspect="1" noChangeArrowheads="1"/>
          </p:cNvPicPr>
          <p:nvPr/>
        </p:nvPicPr>
        <p:blipFill>
          <a:blip r:embed="rId2" cstate="print"/>
          <a:srcRect l="10391" t="623" r="10611" b="951"/>
          <a:stretch>
            <a:fillRect/>
          </a:stretch>
        </p:blipFill>
        <p:spPr bwMode="auto">
          <a:xfrm>
            <a:off x="2225675" y="1824038"/>
            <a:ext cx="4429125" cy="4138612"/>
          </a:xfrm>
          <a:prstGeom prst="rect">
            <a:avLst/>
          </a:prstGeom>
          <a:noFill/>
          <a:ln w="38100" cmpd="dbl">
            <a:solidFill>
              <a:srgbClr val="CC6600"/>
            </a:solid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a:defRPr/>
            </a:pPr>
            <a:r>
              <a:rPr lang="en-US"/>
              <a:t>Free Frames</a:t>
            </a:r>
          </a:p>
        </p:txBody>
      </p:sp>
      <p:sp>
        <p:nvSpPr>
          <p:cNvPr id="23555" name="Text Box 4"/>
          <p:cNvSpPr txBox="1">
            <a:spLocks noChangeArrowheads="1"/>
          </p:cNvSpPr>
          <p:nvPr/>
        </p:nvSpPr>
        <p:spPr bwMode="auto">
          <a:xfrm>
            <a:off x="2357438" y="5516563"/>
            <a:ext cx="1885950" cy="366712"/>
          </a:xfrm>
          <a:prstGeom prst="rect">
            <a:avLst/>
          </a:prstGeom>
          <a:noFill/>
          <a:ln w="9525">
            <a:noFill/>
            <a:miter lim="800000"/>
            <a:headEnd/>
            <a:tailEnd/>
          </a:ln>
        </p:spPr>
        <p:txBody>
          <a:bodyPr wrap="none" anchor="ctr">
            <a:spAutoFit/>
          </a:bodyPr>
          <a:lstStyle/>
          <a:p>
            <a:pPr algn="ctr">
              <a:spcBef>
                <a:spcPct val="50000"/>
              </a:spcBef>
            </a:pPr>
            <a:r>
              <a:rPr lang="en-US"/>
              <a:t>Before allocation</a:t>
            </a:r>
          </a:p>
        </p:txBody>
      </p:sp>
      <p:sp>
        <p:nvSpPr>
          <p:cNvPr id="23556" name="Text Box 5"/>
          <p:cNvSpPr txBox="1">
            <a:spLocks noChangeArrowheads="1"/>
          </p:cNvSpPr>
          <p:nvPr/>
        </p:nvSpPr>
        <p:spPr bwMode="auto">
          <a:xfrm>
            <a:off x="5813425" y="5526088"/>
            <a:ext cx="1695450" cy="366712"/>
          </a:xfrm>
          <a:prstGeom prst="rect">
            <a:avLst/>
          </a:prstGeom>
          <a:noFill/>
          <a:ln w="9525">
            <a:noFill/>
            <a:miter lim="800000"/>
            <a:headEnd/>
            <a:tailEnd/>
          </a:ln>
        </p:spPr>
        <p:txBody>
          <a:bodyPr wrap="none" anchor="ctr">
            <a:spAutoFit/>
          </a:bodyPr>
          <a:lstStyle/>
          <a:p>
            <a:pPr algn="ctr">
              <a:spcBef>
                <a:spcPct val="50000"/>
              </a:spcBef>
            </a:pPr>
            <a:r>
              <a:rPr lang="en-US"/>
              <a:t>After allocation</a:t>
            </a:r>
          </a:p>
        </p:txBody>
      </p:sp>
      <p:pic>
        <p:nvPicPr>
          <p:cNvPr id="23557" name="Picture 6"/>
          <p:cNvPicPr>
            <a:picLocks noChangeAspect="1" noChangeArrowheads="1"/>
          </p:cNvPicPr>
          <p:nvPr/>
        </p:nvPicPr>
        <p:blipFill>
          <a:blip r:embed="rId2" cstate="print"/>
          <a:srcRect l="699" t="2477" r="699" b="3087"/>
          <a:stretch>
            <a:fillRect/>
          </a:stretch>
        </p:blipFill>
        <p:spPr bwMode="auto">
          <a:xfrm>
            <a:off x="1595438" y="1797050"/>
            <a:ext cx="5729287" cy="4114800"/>
          </a:xfrm>
          <a:prstGeom prst="rect">
            <a:avLst/>
          </a:prstGeom>
          <a:noFill/>
          <a:ln w="38100" cmpd="dbl">
            <a:solidFill>
              <a:srgbClr val="CC6600"/>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defRPr/>
            </a:pPr>
            <a:r>
              <a:rPr lang="en-US"/>
              <a:t>Implementation of Page Table</a:t>
            </a:r>
          </a:p>
        </p:txBody>
      </p:sp>
      <p:sp>
        <p:nvSpPr>
          <p:cNvPr id="24579" name="Rectangle 3"/>
          <p:cNvSpPr>
            <a:spLocks noGrp="1" noChangeArrowheads="1"/>
          </p:cNvSpPr>
          <p:nvPr>
            <p:ph type="body" idx="1"/>
          </p:nvPr>
        </p:nvSpPr>
        <p:spPr>
          <a:xfrm>
            <a:off x="762000" y="1377950"/>
            <a:ext cx="8138160" cy="4454525"/>
          </a:xfrm>
        </p:spPr>
        <p:txBody>
          <a:bodyPr/>
          <a:lstStyle/>
          <a:p>
            <a:r>
              <a:rPr lang="en-US" sz="2000" dirty="0"/>
              <a:t>Page table is kept in main memory</a:t>
            </a:r>
          </a:p>
          <a:p>
            <a:endParaRPr lang="en-US" sz="2000" i="1" dirty="0"/>
          </a:p>
          <a:p>
            <a:r>
              <a:rPr lang="en-US" sz="2000" i="1" dirty="0"/>
              <a:t>Page-table</a:t>
            </a:r>
            <a:r>
              <a:rPr lang="en-US" sz="2000" dirty="0"/>
              <a:t> </a:t>
            </a:r>
            <a:r>
              <a:rPr lang="en-US" sz="2000" i="1" dirty="0"/>
              <a:t>base register (</a:t>
            </a:r>
            <a:r>
              <a:rPr lang="en-US" sz="2000" dirty="0"/>
              <a:t>PTBR) points to the page table</a:t>
            </a:r>
          </a:p>
          <a:p>
            <a:r>
              <a:rPr lang="en-US" sz="2000" i="1" dirty="0"/>
              <a:t>Page-table length register</a:t>
            </a:r>
            <a:r>
              <a:rPr lang="en-US" sz="2000" dirty="0"/>
              <a:t> (PRLR) indicates size of the page table</a:t>
            </a:r>
          </a:p>
          <a:p>
            <a:endParaRPr lang="en-US" sz="2000" dirty="0"/>
          </a:p>
          <a:p>
            <a:r>
              <a:rPr lang="en-US" sz="2000" dirty="0"/>
              <a:t>In this scheme every data/instruction access requires two memory accesses.  One for the page table and one for the data/instruction.</a:t>
            </a:r>
          </a:p>
          <a:p>
            <a:endParaRPr lang="en-US" sz="2000" dirty="0"/>
          </a:p>
          <a:p>
            <a:r>
              <a:rPr lang="en-US" sz="2000" dirty="0"/>
              <a:t>The two memory access problem can be solved by the use of a special fast-lookup hardware cache called </a:t>
            </a:r>
            <a:r>
              <a:rPr lang="en-US" sz="2000" b="1" dirty="0">
                <a:solidFill>
                  <a:srgbClr val="A50021"/>
                </a:solidFill>
              </a:rPr>
              <a:t>associative memory </a:t>
            </a:r>
            <a:r>
              <a:rPr lang="en-US" sz="2000" dirty="0"/>
              <a:t>or </a:t>
            </a:r>
            <a:r>
              <a:rPr lang="en-US" sz="2000" b="1" dirty="0">
                <a:solidFill>
                  <a:srgbClr val="A50021"/>
                </a:solidFill>
              </a:rPr>
              <a:t>translation look-aside buffers (TLBs)</a:t>
            </a:r>
          </a:p>
        </p:txBody>
      </p:sp>
    </p:spTree>
  </p:cSld>
  <p:clrMapOvr>
    <a:masterClrMapping/>
  </p:clrMapOvr>
</p:sld>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7058</TotalTime>
  <Words>1379</Words>
  <Application>Microsoft Macintosh PowerPoint</Application>
  <PresentationFormat>On-screen Show (4:3)</PresentationFormat>
  <Paragraphs>255</Paragraphs>
  <Slides>36</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3" baseType="lpstr">
      <vt:lpstr>Helvetica</vt:lpstr>
      <vt:lpstr>Monotype Sorts</vt:lpstr>
      <vt:lpstr>Symbol</vt:lpstr>
      <vt:lpstr>Times New Roman</vt:lpstr>
      <vt:lpstr>Webdings</vt:lpstr>
      <vt:lpstr>os-w-java</vt:lpstr>
      <vt:lpstr>Clip</vt:lpstr>
      <vt:lpstr>Memory Management</vt:lpstr>
      <vt:lpstr>Paging</vt:lpstr>
      <vt:lpstr>Processes and Frames</vt:lpstr>
      <vt:lpstr>Page Table</vt:lpstr>
      <vt:lpstr>Page Table</vt:lpstr>
      <vt:lpstr>Address Translation Architecture</vt:lpstr>
      <vt:lpstr>Paging Example </vt:lpstr>
      <vt:lpstr>Free Frames</vt:lpstr>
      <vt:lpstr>Implementation of Page Table</vt:lpstr>
      <vt:lpstr>Associative Memory</vt:lpstr>
      <vt:lpstr>Paging Hardware With TLB</vt:lpstr>
      <vt:lpstr>Effective Access Time</vt:lpstr>
      <vt:lpstr>Memory Protection</vt:lpstr>
      <vt:lpstr>Valid (v) or Invalid (i) Bit In A Page Table</vt:lpstr>
      <vt:lpstr>Page Table Structure</vt:lpstr>
      <vt:lpstr>Hierarchical Page Tables</vt:lpstr>
      <vt:lpstr>Two-Level Paging Example</vt:lpstr>
      <vt:lpstr>Two-Level Page-Table Scheme</vt:lpstr>
      <vt:lpstr>Address-Translation Scheme</vt:lpstr>
      <vt:lpstr>Hashed Page Tables</vt:lpstr>
      <vt:lpstr>Hashed Page Table</vt:lpstr>
      <vt:lpstr>Inverted Page Table</vt:lpstr>
      <vt:lpstr>Inverted Page Table Architecture</vt:lpstr>
      <vt:lpstr>Shared Pages</vt:lpstr>
      <vt:lpstr>Shared Pages Example</vt:lpstr>
      <vt:lpstr>Segmentation</vt:lpstr>
      <vt:lpstr>Segmentation</vt:lpstr>
      <vt:lpstr>Logical Addresses</vt:lpstr>
      <vt:lpstr>Paging</vt:lpstr>
      <vt:lpstr>Segmentation</vt:lpstr>
      <vt:lpstr>User’s View of a Program</vt:lpstr>
      <vt:lpstr>Logical View of Segmentation</vt:lpstr>
      <vt:lpstr>Segmentation Architecture </vt:lpstr>
      <vt:lpstr>Segmentation Architecture (Cont.)</vt:lpstr>
      <vt:lpstr>Example of Segmentation</vt:lpstr>
      <vt:lpstr>End of Chapter 8</vt:lpstr>
    </vt:vector>
  </TitlesOfParts>
  <Company>Lucent Technologies</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9.01</dc:title>
  <dc:creator>Marilyn Turnamian</dc:creator>
  <cp:lastModifiedBy>Test Account</cp:lastModifiedBy>
  <cp:revision>171</cp:revision>
  <cp:lastPrinted>2001-06-14T19:17:20Z</cp:lastPrinted>
  <dcterms:created xsi:type="dcterms:W3CDTF">1999-08-02T20:13:57Z</dcterms:created>
  <dcterms:modified xsi:type="dcterms:W3CDTF">2018-07-12T20:35:10Z</dcterms:modified>
</cp:coreProperties>
</file>