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70"/>
  </p:notesMasterIdLst>
  <p:handoutMasterIdLst>
    <p:handoutMasterId r:id="rId71"/>
  </p:handoutMasterIdLst>
  <p:sldIdLst>
    <p:sldId id="313" r:id="rId2"/>
    <p:sldId id="262" r:id="rId3"/>
    <p:sldId id="311" r:id="rId4"/>
    <p:sldId id="317" r:id="rId5"/>
    <p:sldId id="263" r:id="rId6"/>
    <p:sldId id="304" r:id="rId7"/>
    <p:sldId id="264" r:id="rId8"/>
    <p:sldId id="318" r:id="rId9"/>
    <p:sldId id="319" r:id="rId10"/>
    <p:sldId id="265" r:id="rId11"/>
    <p:sldId id="266" r:id="rId12"/>
    <p:sldId id="321" r:id="rId13"/>
    <p:sldId id="267" r:id="rId14"/>
    <p:sldId id="322" r:id="rId15"/>
    <p:sldId id="268" r:id="rId16"/>
    <p:sldId id="323" r:id="rId17"/>
    <p:sldId id="269" r:id="rId18"/>
    <p:sldId id="270" r:id="rId19"/>
    <p:sldId id="315" r:id="rId20"/>
    <p:sldId id="320" r:id="rId21"/>
    <p:sldId id="271" r:id="rId22"/>
    <p:sldId id="324" r:id="rId23"/>
    <p:sldId id="272" r:id="rId24"/>
    <p:sldId id="273" r:id="rId25"/>
    <p:sldId id="274" r:id="rId26"/>
    <p:sldId id="275" r:id="rId27"/>
    <p:sldId id="276" r:id="rId28"/>
    <p:sldId id="277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279" r:id="rId38"/>
    <p:sldId id="280" r:id="rId39"/>
    <p:sldId id="281" r:id="rId40"/>
    <p:sldId id="334" r:id="rId41"/>
    <p:sldId id="282" r:id="rId42"/>
    <p:sldId id="283" r:id="rId43"/>
    <p:sldId id="333" r:id="rId44"/>
    <p:sldId id="284" r:id="rId45"/>
    <p:sldId id="305" r:id="rId46"/>
    <p:sldId id="285" r:id="rId47"/>
    <p:sldId id="286" r:id="rId48"/>
    <p:sldId id="287" r:id="rId49"/>
    <p:sldId id="288" r:id="rId50"/>
    <p:sldId id="316" r:id="rId51"/>
    <p:sldId id="306" r:id="rId52"/>
    <p:sldId id="307" r:id="rId53"/>
    <p:sldId id="289" r:id="rId54"/>
    <p:sldId id="291" r:id="rId55"/>
    <p:sldId id="308" r:id="rId56"/>
    <p:sldId id="292" r:id="rId57"/>
    <p:sldId id="309" r:id="rId58"/>
    <p:sldId id="310" r:id="rId59"/>
    <p:sldId id="293" r:id="rId60"/>
    <p:sldId id="294" r:id="rId61"/>
    <p:sldId id="295" r:id="rId62"/>
    <p:sldId id="296" r:id="rId63"/>
    <p:sldId id="297" r:id="rId64"/>
    <p:sldId id="298" r:id="rId65"/>
    <p:sldId id="299" r:id="rId66"/>
    <p:sldId id="300" r:id="rId67"/>
    <p:sldId id="301" r:id="rId68"/>
    <p:sldId id="314" r:id="rId6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8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8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8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8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8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-8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-8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-8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6">
          <p15:clr>
            <a:srgbClr val="A4A3A4"/>
          </p15:clr>
        </p15:guide>
        <p15:guide id="2" pos="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3" autoAdjust="0"/>
    <p:restoredTop sz="94290" autoAdjust="0"/>
  </p:normalViewPr>
  <p:slideViewPr>
    <p:cSldViewPr snapToGrid="0">
      <p:cViewPr varScale="1">
        <p:scale>
          <a:sx n="63" d="100"/>
          <a:sy n="63" d="100"/>
        </p:scale>
        <p:origin x="1436" y="48"/>
      </p:cViewPr>
      <p:guideLst>
        <p:guide orient="horz" pos="796"/>
        <p:guide pos="5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4" tIns="48326" rIns="96654" bIns="48326" numCol="1" anchor="ctr" anchorCtr="0" compatLnSpc="1">
            <a:prstTxWarp prst="textNoShape">
              <a:avLst/>
            </a:prstTxWarp>
          </a:bodyPr>
          <a:lstStyle>
            <a:lvl1pPr defTabSz="966788">
              <a:defRPr sz="1400" b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4" tIns="48326" rIns="96654" bIns="48326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400" b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400" b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b="0">
                <a:latin typeface="Helvetica" pitchFamily="34" charset="0"/>
              </a:defRPr>
            </a:lvl1pPr>
          </a:lstStyle>
          <a:p>
            <a:pPr>
              <a:defRPr/>
            </a:pPr>
            <a:fld id="{98FA78A4-8C3B-4355-83D1-CCD3CC92A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4" tIns="48326" rIns="96654" bIns="48326" numCol="1" anchor="ctr" anchorCtr="0" compatLnSpc="1">
            <a:prstTxWarp prst="textNoShape">
              <a:avLst/>
            </a:prstTxWarp>
          </a:bodyPr>
          <a:lstStyle>
            <a:lvl1pPr defTabSz="966788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4" tIns="48326" rIns="96654" bIns="48326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4" tIns="48326" rIns="96654" bIns="483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31706C3B-64D2-43C0-B986-AA13DFE96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hekhargulati.com/2018/09/05/two-phase-commit-protocol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800">
                <a:latin typeface="Times" pitchFamily="-84" charset="0"/>
              </a:rPr>
              <a:t>Advantages:</a:t>
            </a:r>
          </a:p>
          <a:p>
            <a:r>
              <a:rPr lang="en-US" sz="1800">
                <a:latin typeface="Times" pitchFamily="-84" charset="0"/>
              </a:rPr>
              <a:t>	Only 3 messages/CS</a:t>
            </a:r>
          </a:p>
          <a:p>
            <a:r>
              <a:rPr lang="en-US" sz="1800">
                <a:latin typeface="Times" pitchFamily="-84" charset="0"/>
              </a:rPr>
              <a:t>	Only need to know who the coordinator is (not all participants)</a:t>
            </a:r>
          </a:p>
          <a:p>
            <a:r>
              <a:rPr lang="en-US" sz="1800">
                <a:latin typeface="Times" pitchFamily="-84" charset="0"/>
              </a:rPr>
              <a:t>Disadvantages:</a:t>
            </a:r>
          </a:p>
          <a:p>
            <a:r>
              <a:rPr lang="en-US" sz="1800">
                <a:latin typeface="Times" pitchFamily="-84" charset="0"/>
              </a:rPr>
              <a:t>	Coordinator can become bottleneck.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800">
                <a:latin typeface="Times" pitchFamily="-84" charset="0"/>
              </a:rPr>
              <a:t>Advantages:</a:t>
            </a:r>
          </a:p>
          <a:p>
            <a:r>
              <a:rPr lang="en-US" sz="1800">
                <a:latin typeface="Times" pitchFamily="-84" charset="0"/>
              </a:rPr>
              <a:t>	Don’t need a server</a:t>
            </a:r>
          </a:p>
          <a:p>
            <a:r>
              <a:rPr lang="en-US" sz="1800">
                <a:latin typeface="Times" pitchFamily="-84" charset="0"/>
              </a:rPr>
              <a:t>Disadvantages</a:t>
            </a:r>
          </a:p>
          <a:p>
            <a:r>
              <a:rPr lang="en-US" sz="1800">
                <a:latin typeface="Times" pitchFamily="-84" charset="0"/>
              </a:rPr>
              <a:t>	2 * (n-1) messages</a:t>
            </a:r>
          </a:p>
          <a:p>
            <a:r>
              <a:rPr lang="en-US" sz="1800">
                <a:latin typeface="Times" pitchFamily="-84" charset="0"/>
              </a:rPr>
              <a:t>	Must know all cooperating processes</a:t>
            </a:r>
          </a:p>
          <a:p>
            <a:r>
              <a:rPr lang="en-US" sz="1800">
                <a:latin typeface="Times" pitchFamily="-84" charset="0"/>
              </a:rPr>
              <a:t>	If set of processes change, hard to coordinate.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https://shekhargulati.com/2018/09/05/two-phase-commit-protocol/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706C3B-64D2-43C0-B986-AA13DFE9690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The general area of CC provides rules, methods, design methodologies, and theories to maintain the consistency of components operating simultaneously while interacting with the same object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A24A6-AEEC-4CFF-8448-FF7299F89F3B}" type="slidenum">
              <a:rPr lang="sv-SE" smtClean="0"/>
              <a:pPr/>
              <a:t>29</a:t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Hanna 6-7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A24A6-AEEC-4CFF-8448-FF7299F89F3B}" type="slidenum">
              <a:rPr lang="sv-SE" smtClean="0"/>
              <a:pPr/>
              <a:t>31</a:t>
            </a:fld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Deadlock</a:t>
            </a:r>
            <a:r>
              <a:rPr lang="sv-SE" dirty="0"/>
              <a:t> prevention s 540</a:t>
            </a:r>
          </a:p>
          <a:p>
            <a:endParaRPr lang="sv-SE" dirty="0"/>
          </a:p>
          <a:p>
            <a:r>
              <a:rPr lang="sv-SE" dirty="0"/>
              <a:t>Liv 8-10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A24A6-AEEC-4CFF-8448-FF7299F89F3B}" type="slidenum">
              <a:rPr lang="sv-SE" smtClean="0"/>
              <a:pPr/>
              <a:t>35</a:t>
            </a:fld>
            <a:endParaRPr lang="sv-S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A24A6-AEEC-4CFF-8448-FF7299F89F3B}" type="slidenum">
              <a:rPr lang="sv-SE" smtClean="0"/>
              <a:pPr/>
              <a:t>36</a:t>
            </a:fld>
            <a:endParaRPr lang="sv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Stina 15-17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A24A6-AEEC-4CFF-8448-FF7299F89F3B}" type="slidenum">
              <a:rPr lang="sv-SE" smtClean="0"/>
              <a:pPr/>
              <a:t>43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3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Rectangle 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 descr="Slide_iconblue_p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" name="Picture 8" descr="BD21332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4232275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>
                <a:solidFill>
                  <a:srgbClr val="993300"/>
                </a:solidFill>
                <a:latin typeface="Helvetica" pitchFamily="34" charset="0"/>
              </a:rPr>
              <a:t>18.</a:t>
            </a:r>
            <a:fld id="{FABCAFE9-D98B-46BB-A6DD-C9AC0A604D90}" type="slidenum">
              <a:rPr lang="en-US" sz="1000">
                <a:solidFill>
                  <a:srgbClr val="993300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rgbClr val="993300"/>
              </a:solidFill>
              <a:latin typeface="Helvetica" pitchFamily="34" charset="0"/>
            </a:endParaRP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4693" name="Freeform 5"/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/>
            <a:ahLst/>
            <a:cxnLst>
              <a:cxn ang="0">
                <a:pos x="20" y="4"/>
              </a:cxn>
              <a:cxn ang="0">
                <a:pos x="0" y="0"/>
              </a:cxn>
              <a:cxn ang="0">
                <a:pos x="16" y="0"/>
              </a:cxn>
              <a:cxn ang="0">
                <a:pos x="20" y="4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pitchFamily="34" charset="0"/>
            </a:endParaRPr>
          </a:p>
        </p:txBody>
      </p:sp>
      <p:sp>
        <p:nvSpPr>
          <p:cNvPr id="114694" name="Freeform 6"/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/>
            <a:ahLst/>
            <a:cxnLst>
              <a:cxn ang="0">
                <a:pos x="12" y="4"/>
              </a:cxn>
              <a:cxn ang="0">
                <a:pos x="0" y="0"/>
              </a:cxn>
              <a:cxn ang="0">
                <a:pos x="12" y="0"/>
              </a:cxn>
              <a:cxn ang="0">
                <a:pos x="12" y="4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pitchFamily="34" charset="0"/>
            </a:endParaRPr>
          </a:p>
        </p:txBody>
      </p:sp>
      <p:sp>
        <p:nvSpPr>
          <p:cNvPr id="114695" name="Freeform 7"/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/>
            <a:ahLst/>
            <a:cxnLst>
              <a:cxn ang="0">
                <a:pos x="7" y="12"/>
              </a:cxn>
              <a:cxn ang="0">
                <a:pos x="0" y="10"/>
              </a:cxn>
              <a:cxn ang="0">
                <a:pos x="12" y="0"/>
              </a:cxn>
              <a:cxn ang="0">
                <a:pos x="7" y="12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pitchFamily="34" charset="0"/>
            </a:endParaRP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>
                <a:solidFill>
                  <a:srgbClr val="993300"/>
                </a:solidFill>
                <a:latin typeface="Helvetica" pitchFamily="34" charset="0"/>
              </a:rPr>
              <a:t>Silberschatz, Galvin and Gagne ©2005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0" y="6613525"/>
            <a:ext cx="3443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>
                <a:solidFill>
                  <a:srgbClr val="993300"/>
                </a:solidFill>
                <a:latin typeface="Helvetica" pitchFamily="34" charset="0"/>
              </a:rPr>
              <a:t>Operating System Concepts – 7</a:t>
            </a:r>
            <a:r>
              <a:rPr lang="en-US" sz="1000" baseline="30000">
                <a:solidFill>
                  <a:srgbClr val="993300"/>
                </a:solidFill>
                <a:latin typeface="Helvetica" pitchFamily="34" charset="0"/>
              </a:rPr>
              <a:t>th</a:t>
            </a:r>
            <a:r>
              <a:rPr lang="en-US" sz="1000">
                <a:solidFill>
                  <a:srgbClr val="993300"/>
                </a:solidFill>
                <a:latin typeface="Helvetica" pitchFamily="34" charset="0"/>
              </a:rPr>
              <a:t> Edition, Apr 11, 2005</a:t>
            </a:r>
          </a:p>
        </p:txBody>
      </p:sp>
      <p:sp>
        <p:nvSpPr>
          <p:cNvPr id="114698" name="Freeform 10"/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0"/>
              </a:cxn>
              <a:cxn ang="0">
                <a:pos x="7" y="0"/>
              </a:cxn>
              <a:cxn ang="0">
                <a:pos x="13" y="0"/>
              </a:cxn>
            </a:cxnLst>
            <a:rect l="0" t="0" r="r" b="b"/>
            <a:pathLst>
              <a:path w="13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pitchFamily="34" charset="0"/>
            </a:endParaRPr>
          </a:p>
        </p:txBody>
      </p:sp>
      <p:sp>
        <p:nvSpPr>
          <p:cNvPr id="114699" name="Freeform 11"/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0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10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pitchFamily="34" charset="0"/>
            </a:endParaRPr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pitchFamily="34" charset="0"/>
            </a:endParaRPr>
          </a:p>
        </p:txBody>
      </p:sp>
      <p:sp>
        <p:nvSpPr>
          <p:cNvPr id="114701" name="Freeform 13"/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2" y="0"/>
              </a:cxn>
              <a:cxn ang="0">
                <a:pos x="18" y="0"/>
              </a:cxn>
              <a:cxn ang="0">
                <a:pos x="0" y="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pitchFamily="34" charset="0"/>
            </a:endParaRPr>
          </a:p>
        </p:txBody>
      </p:sp>
      <p:sp>
        <p:nvSpPr>
          <p:cNvPr id="114702" name="Freeform 14"/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6" y="0"/>
              </a:cxn>
              <a:cxn ang="0">
                <a:pos x="3" y="13"/>
              </a:cxn>
              <a:cxn ang="0">
                <a:pos x="0" y="16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pitchFamily="34" charset="0"/>
            </a:endParaRPr>
          </a:p>
        </p:txBody>
      </p:sp>
      <p:sp>
        <p:nvSpPr>
          <p:cNvPr id="114703" name="Freeform 15"/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/>
            <a:ahLst/>
            <a:cxnLst>
              <a:cxn ang="0">
                <a:pos x="8" y="20"/>
              </a:cxn>
              <a:cxn ang="0">
                <a:pos x="0" y="0"/>
              </a:cxn>
              <a:cxn ang="0">
                <a:pos x="11" y="16"/>
              </a:cxn>
              <a:cxn ang="0">
                <a:pos x="8" y="20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pitchFamily="34" charset="0"/>
            </a:endParaRPr>
          </a:p>
        </p:txBody>
      </p:sp>
      <p:sp>
        <p:nvSpPr>
          <p:cNvPr id="114704" name="Freeform 16"/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/>
            <a:ahLst/>
            <a:cxnLst>
              <a:cxn ang="0">
                <a:pos x="0" y="14"/>
              </a:cxn>
              <a:cxn ang="0">
                <a:pos x="7" y="0"/>
              </a:cxn>
              <a:cxn ang="0">
                <a:pos x="7" y="7"/>
              </a:cxn>
              <a:cxn ang="0">
                <a:pos x="0" y="14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pitchFamily="34" charset="0"/>
            </a:endParaRPr>
          </a:p>
        </p:txBody>
      </p:sp>
      <p:sp>
        <p:nvSpPr>
          <p:cNvPr id="114705" name="Freeform 17"/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5" y="0"/>
              </a:cxn>
              <a:cxn ang="0">
                <a:pos x="30" y="0"/>
              </a:cxn>
              <a:cxn ang="0">
                <a:pos x="0" y="3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pitchFamily="34" charset="0"/>
            </a:endParaRPr>
          </a:p>
        </p:txBody>
      </p:sp>
      <p:sp>
        <p:nvSpPr>
          <p:cNvPr id="114706" name="Freeform 18"/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9" y="0"/>
              </a:cxn>
              <a:cxn ang="0">
                <a:pos x="6" y="17"/>
              </a:cxn>
              <a:cxn ang="0">
                <a:pos x="0" y="24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pitchFamily="34" charset="0"/>
            </a:endParaRPr>
          </a:p>
        </p:txBody>
      </p:sp>
      <p:pic>
        <p:nvPicPr>
          <p:cNvPr id="3091" name="Picture 19" descr="Slide_iconblue_p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" name="Picture 20" descr="Slide_iconvertica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Coordination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5984875" y="5167313"/>
            <a:ext cx="2827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Dr. Muazzam A. Khan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Mutual Exclusion (DME)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527" y="1288472"/>
            <a:ext cx="8769927" cy="4477327"/>
          </a:xfrm>
        </p:spPr>
        <p:txBody>
          <a:bodyPr/>
          <a:lstStyle/>
          <a:p>
            <a:r>
              <a:rPr lang="en-US" sz="2000" dirty="0"/>
              <a:t>Assumptions</a:t>
            </a:r>
          </a:p>
          <a:p>
            <a:pPr lvl="1"/>
            <a:r>
              <a:rPr lang="en-US" sz="2000" dirty="0"/>
              <a:t>The system consists of  </a:t>
            </a:r>
            <a:r>
              <a:rPr lang="en-US" sz="2000" i="1" dirty="0"/>
              <a:t>n</a:t>
            </a:r>
            <a:r>
              <a:rPr lang="en-US" sz="2000" dirty="0"/>
              <a:t> processes; each process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i="1" dirty="0"/>
              <a:t> </a:t>
            </a:r>
            <a:r>
              <a:rPr lang="en-US" sz="2000" dirty="0"/>
              <a:t>resides at a different processor</a:t>
            </a:r>
          </a:p>
          <a:p>
            <a:pPr lvl="1"/>
            <a:r>
              <a:rPr lang="en-US" sz="2000" dirty="0"/>
              <a:t>Each process has a critical section that requires mutual exclusion</a:t>
            </a:r>
          </a:p>
          <a:p>
            <a:endParaRPr lang="en-US" sz="2000" dirty="0"/>
          </a:p>
          <a:p>
            <a:r>
              <a:rPr lang="en-US" sz="2000" dirty="0"/>
              <a:t>Requirement</a:t>
            </a:r>
          </a:p>
          <a:p>
            <a:pPr lvl="1"/>
            <a:r>
              <a:rPr lang="en-US" sz="2000" dirty="0"/>
              <a:t>If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is executing in its critical section, then no other process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 is executing in its critical section</a:t>
            </a:r>
          </a:p>
          <a:p>
            <a:endParaRPr lang="en-US" sz="2000" dirty="0"/>
          </a:p>
          <a:p>
            <a:r>
              <a:rPr lang="en-US" sz="2000" dirty="0"/>
              <a:t>We present two algorithms to ensure the mutual exclusion execution of processes in their critical sections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DME:  Centralized Approach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54" y="1238827"/>
            <a:ext cx="8825345" cy="5072063"/>
          </a:xfrm>
        </p:spPr>
        <p:txBody>
          <a:bodyPr/>
          <a:lstStyle/>
          <a:p>
            <a:pPr algn="just"/>
            <a:r>
              <a:rPr lang="en-US" sz="2000" dirty="0"/>
              <a:t>One of the processes in the system is chosen to coordinate the entry to the critical section</a:t>
            </a:r>
          </a:p>
          <a:p>
            <a:pPr algn="just"/>
            <a:r>
              <a:rPr lang="en-US" sz="2000" dirty="0"/>
              <a:t>A process that wants to enter its critical section sends a request message to the coordinator</a:t>
            </a:r>
          </a:p>
          <a:p>
            <a:pPr algn="just"/>
            <a:r>
              <a:rPr lang="en-US" sz="2000" dirty="0"/>
              <a:t>The coordinator decides which process can enter the critical section next, and its sends that process a reply message</a:t>
            </a:r>
          </a:p>
          <a:p>
            <a:pPr algn="just"/>
            <a:r>
              <a:rPr lang="en-US" sz="2000" dirty="0"/>
              <a:t>When the process receives a reply message from the coordinator, it enters its critical section</a:t>
            </a:r>
          </a:p>
          <a:p>
            <a:pPr algn="just"/>
            <a:r>
              <a:rPr lang="en-US" sz="2000" dirty="0"/>
              <a:t>After exiting its critical section, the process sends a release message to the coordinator and proceeds with its execution </a:t>
            </a:r>
          </a:p>
          <a:p>
            <a:pPr algn="just"/>
            <a:r>
              <a:rPr lang="en-US" sz="2000" dirty="0"/>
              <a:t>This scheme requires three messages per critical-section entry:</a:t>
            </a:r>
          </a:p>
          <a:p>
            <a:pPr lvl="1" algn="just"/>
            <a:r>
              <a:rPr lang="en-US" sz="2000" dirty="0"/>
              <a:t>request </a:t>
            </a:r>
          </a:p>
          <a:p>
            <a:pPr lvl="1" algn="just"/>
            <a:r>
              <a:rPr lang="en-US" sz="2000" dirty="0"/>
              <a:t>reply</a:t>
            </a:r>
          </a:p>
          <a:p>
            <a:pPr lvl="1" algn="just"/>
            <a:r>
              <a:rPr lang="en-US" sz="2000" dirty="0"/>
              <a:t>release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Example: Centralized Approach </a:t>
            </a:r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 flipV="1">
            <a:off x="1631950" y="1593850"/>
            <a:ext cx="3121025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1577975" y="3211513"/>
            <a:ext cx="31861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>
            <a:off x="4692650" y="3441700"/>
            <a:ext cx="2795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Line 9"/>
          <p:cNvSpPr>
            <a:spLocks noChangeShapeType="1"/>
          </p:cNvSpPr>
          <p:nvPr/>
        </p:nvSpPr>
        <p:spPr bwMode="auto">
          <a:xfrm flipH="1">
            <a:off x="4745038" y="1952625"/>
            <a:ext cx="27289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H="1">
            <a:off x="1619250" y="2195513"/>
            <a:ext cx="3121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 flipH="1">
            <a:off x="4648200" y="4430713"/>
            <a:ext cx="2820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1425575" y="965200"/>
            <a:ext cx="10080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P1</a:t>
            </a: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7242175" y="1038225"/>
            <a:ext cx="10080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P2</a:t>
            </a:r>
          </a:p>
        </p:txBody>
      </p:sp>
      <p:sp>
        <p:nvSpPr>
          <p:cNvPr id="15371" name="Text Box 14"/>
          <p:cNvSpPr txBox="1">
            <a:spLocks noChangeArrowheads="1"/>
          </p:cNvSpPr>
          <p:nvPr/>
        </p:nvSpPr>
        <p:spPr bwMode="auto">
          <a:xfrm>
            <a:off x="3802063" y="949325"/>
            <a:ext cx="19161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Coordinator</a:t>
            </a:r>
          </a:p>
        </p:txBody>
      </p:sp>
      <p:sp>
        <p:nvSpPr>
          <p:cNvPr id="15372" name="Text Box 15"/>
          <p:cNvSpPr txBox="1">
            <a:spLocks noChangeArrowheads="1"/>
          </p:cNvSpPr>
          <p:nvPr/>
        </p:nvSpPr>
        <p:spPr bwMode="auto">
          <a:xfrm>
            <a:off x="2138363" y="1201738"/>
            <a:ext cx="10636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request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6530975" y="1576388"/>
            <a:ext cx="10636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request</a:t>
            </a:r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2290763" y="1811338"/>
            <a:ext cx="8096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reply</a:t>
            </a:r>
          </a:p>
        </p:txBody>
      </p:sp>
      <p:sp>
        <p:nvSpPr>
          <p:cNvPr id="15375" name="Text Box 18"/>
          <p:cNvSpPr txBox="1">
            <a:spLocks noChangeArrowheads="1"/>
          </p:cNvSpPr>
          <p:nvPr/>
        </p:nvSpPr>
        <p:spPr bwMode="auto">
          <a:xfrm>
            <a:off x="1027113" y="2298700"/>
            <a:ext cx="1320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Critical Section</a:t>
            </a:r>
          </a:p>
        </p:txBody>
      </p:sp>
      <p:sp>
        <p:nvSpPr>
          <p:cNvPr id="15376" name="Text Box 19"/>
          <p:cNvSpPr txBox="1">
            <a:spLocks noChangeArrowheads="1"/>
          </p:cNvSpPr>
          <p:nvPr/>
        </p:nvSpPr>
        <p:spPr bwMode="auto">
          <a:xfrm>
            <a:off x="6648450" y="3495675"/>
            <a:ext cx="1320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Critical Section</a:t>
            </a:r>
          </a:p>
        </p:txBody>
      </p:sp>
      <p:sp>
        <p:nvSpPr>
          <p:cNvPr id="15377" name="Text Box 21"/>
          <p:cNvSpPr txBox="1">
            <a:spLocks noChangeArrowheads="1"/>
          </p:cNvSpPr>
          <p:nvPr/>
        </p:nvSpPr>
        <p:spPr bwMode="auto">
          <a:xfrm>
            <a:off x="6473825" y="2968625"/>
            <a:ext cx="8096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reply</a:t>
            </a:r>
          </a:p>
        </p:txBody>
      </p:sp>
      <p:sp>
        <p:nvSpPr>
          <p:cNvPr id="15378" name="Text Box 22"/>
          <p:cNvSpPr txBox="1">
            <a:spLocks noChangeArrowheads="1"/>
          </p:cNvSpPr>
          <p:nvPr/>
        </p:nvSpPr>
        <p:spPr bwMode="auto">
          <a:xfrm>
            <a:off x="2351088" y="3205163"/>
            <a:ext cx="10287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release</a:t>
            </a:r>
          </a:p>
        </p:txBody>
      </p:sp>
      <p:sp>
        <p:nvSpPr>
          <p:cNvPr id="15379" name="Text Box 23"/>
          <p:cNvSpPr txBox="1">
            <a:spLocks noChangeArrowheads="1"/>
          </p:cNvSpPr>
          <p:nvPr/>
        </p:nvSpPr>
        <p:spPr bwMode="auto">
          <a:xfrm>
            <a:off x="6443663" y="4456113"/>
            <a:ext cx="10287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release</a:t>
            </a:r>
          </a:p>
        </p:txBody>
      </p:sp>
      <p:sp>
        <p:nvSpPr>
          <p:cNvPr id="15380" name="Text Box 24"/>
          <p:cNvSpPr txBox="1">
            <a:spLocks noChangeArrowheads="1"/>
          </p:cNvSpPr>
          <p:nvPr/>
        </p:nvSpPr>
        <p:spPr bwMode="auto">
          <a:xfrm>
            <a:off x="757238" y="5461000"/>
            <a:ext cx="3422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Advantages?</a:t>
            </a:r>
          </a:p>
        </p:txBody>
      </p:sp>
      <p:sp>
        <p:nvSpPr>
          <p:cNvPr id="15381" name="Text Box 25"/>
          <p:cNvSpPr txBox="1">
            <a:spLocks noChangeArrowheads="1"/>
          </p:cNvSpPr>
          <p:nvPr/>
        </p:nvSpPr>
        <p:spPr bwMode="auto">
          <a:xfrm>
            <a:off x="4437063" y="5416550"/>
            <a:ext cx="3422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Disadvantages?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DME:  Fully Distributed Approach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800" dirty="0"/>
          </a:p>
          <a:p>
            <a:pPr algn="just"/>
            <a:r>
              <a:rPr lang="en-US" sz="1800" dirty="0"/>
              <a:t>When process </a:t>
            </a:r>
            <a:r>
              <a:rPr lang="en-US" sz="1800" i="1" dirty="0"/>
              <a:t>P</a:t>
            </a:r>
            <a:r>
              <a:rPr lang="en-US" sz="1800" i="1" baseline="-25000" dirty="0"/>
              <a:t>i</a:t>
            </a:r>
            <a:r>
              <a:rPr lang="en-US" sz="1800" i="1" dirty="0"/>
              <a:t> </a:t>
            </a:r>
            <a:r>
              <a:rPr lang="en-US" sz="1800" dirty="0"/>
              <a:t>wants to enter its critical section, it generates a new timestamp, </a:t>
            </a:r>
            <a:r>
              <a:rPr lang="en-US" sz="1800" i="1" dirty="0"/>
              <a:t>TS</a:t>
            </a:r>
            <a:r>
              <a:rPr lang="en-US" sz="1800" dirty="0"/>
              <a:t>, and sends the message </a:t>
            </a:r>
            <a:r>
              <a:rPr lang="en-US" sz="1800" i="1" dirty="0"/>
              <a:t>request </a:t>
            </a:r>
            <a:r>
              <a:rPr lang="en-US" sz="1800" dirty="0"/>
              <a:t>(</a:t>
            </a:r>
            <a:r>
              <a:rPr lang="en-US" sz="1800" i="1" dirty="0"/>
              <a:t>P</a:t>
            </a:r>
            <a:r>
              <a:rPr lang="en-US" sz="1800" i="1" baseline="-25000" dirty="0"/>
              <a:t>i</a:t>
            </a:r>
            <a:r>
              <a:rPr lang="en-US" sz="1800" i="1" dirty="0"/>
              <a:t>, TS</a:t>
            </a:r>
            <a:r>
              <a:rPr lang="en-US" sz="1800" dirty="0"/>
              <a:t>) to all other processes in the system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When process </a:t>
            </a:r>
            <a:r>
              <a:rPr lang="en-US" sz="1800" i="1" dirty="0"/>
              <a:t>P</a:t>
            </a:r>
            <a:r>
              <a:rPr lang="en-US" sz="1800" i="1" baseline="-25000" dirty="0"/>
              <a:t>j</a:t>
            </a:r>
            <a:r>
              <a:rPr lang="en-US" sz="1800" baseline="-25000" dirty="0"/>
              <a:t> </a:t>
            </a:r>
            <a:r>
              <a:rPr lang="en-US" sz="1800" dirty="0"/>
              <a:t>receives a </a:t>
            </a:r>
            <a:r>
              <a:rPr lang="en-US" sz="1800" i="1" dirty="0"/>
              <a:t>request</a:t>
            </a:r>
            <a:r>
              <a:rPr lang="en-US" sz="1800" dirty="0"/>
              <a:t> message, it may reply immediately or it may defer sending a reply back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When process </a:t>
            </a:r>
            <a:r>
              <a:rPr lang="en-US" sz="1800" i="1" dirty="0"/>
              <a:t>P</a:t>
            </a:r>
            <a:r>
              <a:rPr lang="en-US" sz="1800" i="1" baseline="-25000" dirty="0"/>
              <a:t>i </a:t>
            </a:r>
            <a:r>
              <a:rPr lang="en-US" sz="1800" dirty="0"/>
              <a:t>receives a </a:t>
            </a:r>
            <a:r>
              <a:rPr lang="en-US" sz="1800" i="1" dirty="0"/>
              <a:t>reply</a:t>
            </a:r>
            <a:r>
              <a:rPr lang="en-US" sz="1800" dirty="0"/>
              <a:t> message from all other processes in the system, it can enter its critical section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After exiting its critical section, the process sends </a:t>
            </a:r>
            <a:r>
              <a:rPr lang="en-US" sz="1800" i="1" dirty="0"/>
              <a:t>reply</a:t>
            </a:r>
            <a:r>
              <a:rPr lang="en-US" sz="1800" dirty="0"/>
              <a:t> messages to all its deferred requests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– Decentralized Approach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941388" y="5905500"/>
            <a:ext cx="3422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Advantages?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3614738" y="5900738"/>
            <a:ext cx="5319712" cy="1406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Disadvantages?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US">
                <a:solidFill>
                  <a:schemeClr val="folHlink"/>
                </a:solidFill>
              </a:rPr>
              <a:t>Lost reply hangs entire system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 flipV="1">
            <a:off x="1631950" y="1593850"/>
            <a:ext cx="3121025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 flipV="1">
            <a:off x="1577975" y="4479925"/>
            <a:ext cx="595471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 flipH="1">
            <a:off x="4629150" y="2028825"/>
            <a:ext cx="2794000" cy="1270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 flipH="1">
            <a:off x="1619250" y="2728913"/>
            <a:ext cx="3121025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1425575" y="965200"/>
            <a:ext cx="10080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P1</a:t>
            </a:r>
          </a:p>
        </p:txBody>
      </p:sp>
      <p:sp>
        <p:nvSpPr>
          <p:cNvPr id="17418" name="Text Box 13"/>
          <p:cNvSpPr txBox="1">
            <a:spLocks noChangeArrowheads="1"/>
          </p:cNvSpPr>
          <p:nvPr/>
        </p:nvSpPr>
        <p:spPr bwMode="auto">
          <a:xfrm>
            <a:off x="7242175" y="1038225"/>
            <a:ext cx="10080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669900"/>
                </a:solidFill>
              </a:rPr>
              <a:t>P3</a:t>
            </a:r>
          </a:p>
        </p:txBody>
      </p:sp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4337050" y="936625"/>
            <a:ext cx="1766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00"/>
                </a:solidFill>
              </a:rPr>
              <a:t>P2</a:t>
            </a:r>
          </a:p>
        </p:txBody>
      </p:sp>
      <p:sp>
        <p:nvSpPr>
          <p:cNvPr id="17420" name="Text Box 15"/>
          <p:cNvSpPr txBox="1">
            <a:spLocks noChangeArrowheads="1"/>
          </p:cNvSpPr>
          <p:nvPr/>
        </p:nvSpPr>
        <p:spPr bwMode="auto">
          <a:xfrm>
            <a:off x="2138363" y="1201738"/>
            <a:ext cx="15716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request (1) </a:t>
            </a:r>
          </a:p>
        </p:txBody>
      </p:sp>
      <p:sp>
        <p:nvSpPr>
          <p:cNvPr id="17421" name="Text Box 16"/>
          <p:cNvSpPr txBox="1">
            <a:spLocks noChangeArrowheads="1"/>
          </p:cNvSpPr>
          <p:nvPr/>
        </p:nvSpPr>
        <p:spPr bwMode="auto">
          <a:xfrm>
            <a:off x="6480175" y="1652588"/>
            <a:ext cx="1495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9900"/>
                </a:solidFill>
              </a:rPr>
              <a:t>request (2)</a:t>
            </a:r>
          </a:p>
        </p:txBody>
      </p:sp>
      <p:sp>
        <p:nvSpPr>
          <p:cNvPr id="17422" name="Text Box 17"/>
          <p:cNvSpPr txBox="1">
            <a:spLocks noChangeArrowheads="1"/>
          </p:cNvSpPr>
          <p:nvPr/>
        </p:nvSpPr>
        <p:spPr bwMode="auto">
          <a:xfrm>
            <a:off x="4002088" y="2346325"/>
            <a:ext cx="8096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reply</a:t>
            </a:r>
          </a:p>
        </p:txBody>
      </p:sp>
      <p:sp>
        <p:nvSpPr>
          <p:cNvPr id="17423" name="Text Box 18"/>
          <p:cNvSpPr txBox="1">
            <a:spLocks noChangeArrowheads="1"/>
          </p:cNvSpPr>
          <p:nvPr/>
        </p:nvSpPr>
        <p:spPr bwMode="auto">
          <a:xfrm>
            <a:off x="1027113" y="3568700"/>
            <a:ext cx="1320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Critical Section</a:t>
            </a:r>
          </a:p>
        </p:txBody>
      </p:sp>
      <p:sp>
        <p:nvSpPr>
          <p:cNvPr id="17424" name="Text Box 19"/>
          <p:cNvSpPr txBox="1">
            <a:spLocks noChangeArrowheads="1"/>
          </p:cNvSpPr>
          <p:nvPr/>
        </p:nvSpPr>
        <p:spPr bwMode="auto">
          <a:xfrm>
            <a:off x="6648450" y="4664075"/>
            <a:ext cx="1320800" cy="835025"/>
          </a:xfrm>
          <a:prstGeom prst="rect">
            <a:avLst/>
          </a:prstGeom>
          <a:noFill/>
          <a:ln w="12700">
            <a:solidFill>
              <a:srgbClr val="66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669900"/>
                </a:solidFill>
              </a:rPr>
              <a:t>Critical Section</a:t>
            </a:r>
          </a:p>
        </p:txBody>
      </p:sp>
      <p:sp>
        <p:nvSpPr>
          <p:cNvPr id="17425" name="Text Box 21"/>
          <p:cNvSpPr txBox="1">
            <a:spLocks noChangeArrowheads="1"/>
          </p:cNvSpPr>
          <p:nvPr/>
        </p:nvSpPr>
        <p:spPr bwMode="auto">
          <a:xfrm>
            <a:off x="1724025" y="4343400"/>
            <a:ext cx="8096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reply</a:t>
            </a:r>
          </a:p>
        </p:txBody>
      </p:sp>
      <p:sp>
        <p:nvSpPr>
          <p:cNvPr id="17426" name="Line 23"/>
          <p:cNvSpPr>
            <a:spLocks noChangeShapeType="1"/>
          </p:cNvSpPr>
          <p:nvPr/>
        </p:nvSpPr>
        <p:spPr bwMode="auto">
          <a:xfrm flipV="1">
            <a:off x="1641475" y="1747838"/>
            <a:ext cx="5811838" cy="2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24"/>
          <p:cNvSpPr>
            <a:spLocks noChangeShapeType="1"/>
          </p:cNvSpPr>
          <p:nvPr/>
        </p:nvSpPr>
        <p:spPr bwMode="auto">
          <a:xfrm flipH="1" flipV="1">
            <a:off x="1671638" y="2181225"/>
            <a:ext cx="5734050" cy="1270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25"/>
          <p:cNvSpPr>
            <a:spLocks noChangeShapeType="1"/>
          </p:cNvSpPr>
          <p:nvPr/>
        </p:nvSpPr>
        <p:spPr bwMode="auto">
          <a:xfrm>
            <a:off x="4722813" y="2855913"/>
            <a:ext cx="2874962" cy="14287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Text Box 26"/>
          <p:cNvSpPr txBox="1">
            <a:spLocks noChangeArrowheads="1"/>
          </p:cNvSpPr>
          <p:nvPr/>
        </p:nvSpPr>
        <p:spPr bwMode="auto">
          <a:xfrm>
            <a:off x="4832350" y="2513013"/>
            <a:ext cx="8096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reply</a:t>
            </a:r>
          </a:p>
        </p:txBody>
      </p:sp>
      <p:sp>
        <p:nvSpPr>
          <p:cNvPr id="17430" name="Line 29"/>
          <p:cNvSpPr>
            <a:spLocks noChangeShapeType="1"/>
          </p:cNvSpPr>
          <p:nvPr/>
        </p:nvSpPr>
        <p:spPr bwMode="auto">
          <a:xfrm flipH="1" flipV="1">
            <a:off x="1673225" y="3409950"/>
            <a:ext cx="5889625" cy="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Text Box 30"/>
          <p:cNvSpPr txBox="1">
            <a:spLocks noChangeArrowheads="1"/>
          </p:cNvSpPr>
          <p:nvPr/>
        </p:nvSpPr>
        <p:spPr bwMode="auto">
          <a:xfrm>
            <a:off x="6653213" y="3067050"/>
            <a:ext cx="8858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9900"/>
                </a:solidFill>
              </a:rPr>
              <a:t> reply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515225" cy="457200"/>
          </a:xfrm>
        </p:spPr>
        <p:txBody>
          <a:bodyPr/>
          <a:lstStyle/>
          <a:p>
            <a:pPr>
              <a:defRPr/>
            </a:pPr>
            <a:r>
              <a:rPr lang="en-US" sz="2800"/>
              <a:t>DME:  Fully Distributed Approach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835" y="1282700"/>
            <a:ext cx="8880765" cy="4881563"/>
          </a:xfrm>
        </p:spPr>
        <p:txBody>
          <a:bodyPr/>
          <a:lstStyle/>
          <a:p>
            <a:pPr algn="just"/>
            <a:r>
              <a:rPr lang="en-US" sz="2000" dirty="0"/>
              <a:t>The decision whether process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i="1" dirty="0"/>
              <a:t> </a:t>
            </a:r>
            <a:r>
              <a:rPr lang="en-US" sz="2000" dirty="0"/>
              <a:t>replies immediately to a </a:t>
            </a:r>
            <a:r>
              <a:rPr lang="en-US" sz="2000" i="1" dirty="0"/>
              <a:t>request </a:t>
            </a:r>
            <a:r>
              <a:rPr lang="en-US" sz="2000" dirty="0"/>
              <a:t>(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i="1" dirty="0"/>
              <a:t>, TS</a:t>
            </a:r>
            <a:r>
              <a:rPr lang="en-US" sz="2000" dirty="0"/>
              <a:t>) message or defers its reply is based on three factors: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If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 is in its critical section, then it defers its reply to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If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 does </a:t>
            </a:r>
            <a:r>
              <a:rPr lang="en-US" sz="2000" i="1" dirty="0"/>
              <a:t>not</a:t>
            </a:r>
            <a:r>
              <a:rPr lang="en-US" sz="2000" dirty="0"/>
              <a:t> want to enter its critical section, then it sends a </a:t>
            </a:r>
            <a:r>
              <a:rPr lang="en-US" sz="2000" i="1" dirty="0"/>
              <a:t>reply</a:t>
            </a:r>
            <a:r>
              <a:rPr lang="en-US" sz="2000" dirty="0"/>
              <a:t> immediately to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If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 wants to enter its critical section but has not yet entered it, then it compares its own request timestamp with the timestamp </a:t>
            </a:r>
            <a:r>
              <a:rPr lang="en-US" sz="2000" i="1" dirty="0"/>
              <a:t>TS</a:t>
            </a:r>
            <a:endParaRPr lang="en-US" sz="2000" dirty="0"/>
          </a:p>
          <a:p>
            <a:pPr lvl="2" algn="just"/>
            <a:r>
              <a:rPr lang="en-US" sz="2000" dirty="0"/>
              <a:t>If its own request timestamp is greater than </a:t>
            </a:r>
            <a:r>
              <a:rPr lang="en-US" sz="2000" i="1" dirty="0"/>
              <a:t>TS</a:t>
            </a:r>
            <a:r>
              <a:rPr lang="en-US" sz="2000" dirty="0"/>
              <a:t>, then it sends a </a:t>
            </a:r>
            <a:r>
              <a:rPr lang="en-US" sz="2000" i="1" dirty="0"/>
              <a:t>reply</a:t>
            </a:r>
            <a:r>
              <a:rPr lang="en-US" sz="2000" dirty="0"/>
              <a:t> immediately to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(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i="1" dirty="0"/>
              <a:t> </a:t>
            </a:r>
            <a:r>
              <a:rPr lang="en-US" sz="2000" dirty="0"/>
              <a:t>asked first)</a:t>
            </a:r>
          </a:p>
          <a:p>
            <a:pPr lvl="2" algn="just"/>
            <a:r>
              <a:rPr lang="en-US" sz="2000" dirty="0"/>
              <a:t>Otherwise, the reply is deferred</a:t>
            </a:r>
          </a:p>
          <a:p>
            <a:pPr lvl="1" algn="just"/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Generals coordinate with link failures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143000"/>
            <a:ext cx="7391400" cy="2705100"/>
          </a:xfrm>
        </p:spPr>
        <p:txBody>
          <a:bodyPr/>
          <a:lstStyle/>
          <a:p>
            <a:r>
              <a:rPr lang="en-US" sz="1800"/>
              <a:t>Problem:</a:t>
            </a:r>
          </a:p>
          <a:p>
            <a:pPr lvl="1"/>
            <a:r>
              <a:rPr lang="en-US" sz="1800"/>
              <a:t>Two generals are on two separate mountains</a:t>
            </a:r>
          </a:p>
          <a:p>
            <a:pPr lvl="1"/>
            <a:r>
              <a:rPr lang="en-US" sz="1800"/>
              <a:t>Can communicate only via messengers; but messengers can get lost or captured by enemy</a:t>
            </a:r>
          </a:p>
          <a:p>
            <a:pPr lvl="1"/>
            <a:r>
              <a:rPr lang="en-US" sz="1800"/>
              <a:t>Goal is to coordinate their attack</a:t>
            </a:r>
          </a:p>
          <a:p>
            <a:pPr lvl="2"/>
            <a:r>
              <a:rPr lang="en-US" sz="1800"/>
              <a:t>If attack at different times </a:t>
            </a:r>
            <a:r>
              <a:rPr lang="en-US" sz="1800">
                <a:sym typeface="Wingdings" pitchFamily="2" charset="2"/>
              </a:rPr>
              <a:t> they loose !</a:t>
            </a:r>
          </a:p>
          <a:p>
            <a:pPr lvl="2"/>
            <a:r>
              <a:rPr lang="en-US" sz="1800">
                <a:sym typeface="Wingdings" pitchFamily="2" charset="2"/>
              </a:rPr>
              <a:t>If attack at the same time  they win !</a:t>
            </a:r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2794000" y="4254500"/>
            <a:ext cx="0" cy="209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5092700" y="4229100"/>
            <a:ext cx="0" cy="209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600325" y="3840163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873625" y="381476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794000" y="4344988"/>
            <a:ext cx="2286000" cy="557212"/>
            <a:chOff x="1624" y="2721"/>
            <a:chExt cx="1440" cy="351"/>
          </a:xfrm>
        </p:grpSpPr>
        <p:sp>
          <p:nvSpPr>
            <p:cNvPr id="19473" name="Line 9"/>
            <p:cNvSpPr>
              <a:spLocks noChangeShapeType="1"/>
            </p:cNvSpPr>
            <p:nvPr/>
          </p:nvSpPr>
          <p:spPr bwMode="auto">
            <a:xfrm>
              <a:off x="1624" y="2800"/>
              <a:ext cx="144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Text Box 10"/>
            <p:cNvSpPr txBox="1">
              <a:spLocks noChangeArrowheads="1"/>
            </p:cNvSpPr>
            <p:nvPr/>
          </p:nvSpPr>
          <p:spPr bwMode="auto">
            <a:xfrm>
              <a:off x="1958" y="2721"/>
              <a:ext cx="79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Is 11AM OK?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794000" y="4827588"/>
            <a:ext cx="2298700" cy="442912"/>
            <a:chOff x="1624" y="3025"/>
            <a:chExt cx="1448" cy="279"/>
          </a:xfrm>
        </p:grpSpPr>
        <p:sp>
          <p:nvSpPr>
            <p:cNvPr id="19471" name="Line 12"/>
            <p:cNvSpPr>
              <a:spLocks noChangeShapeType="1"/>
            </p:cNvSpPr>
            <p:nvPr/>
          </p:nvSpPr>
          <p:spPr bwMode="auto">
            <a:xfrm flipH="1">
              <a:off x="1624" y="3080"/>
              <a:ext cx="1448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Text Box 13"/>
            <p:cNvSpPr txBox="1">
              <a:spLocks noChangeArrowheads="1"/>
            </p:cNvSpPr>
            <p:nvPr/>
          </p:nvSpPr>
          <p:spPr bwMode="auto">
            <a:xfrm>
              <a:off x="1670" y="3025"/>
              <a:ext cx="108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11AM sounds good!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794000" y="5145088"/>
            <a:ext cx="2401888" cy="417512"/>
            <a:chOff x="1624" y="3225"/>
            <a:chExt cx="1513" cy="263"/>
          </a:xfrm>
        </p:grpSpPr>
        <p:sp>
          <p:nvSpPr>
            <p:cNvPr id="19469" name="Line 15"/>
            <p:cNvSpPr>
              <a:spLocks noChangeShapeType="1"/>
            </p:cNvSpPr>
            <p:nvPr/>
          </p:nvSpPr>
          <p:spPr bwMode="auto">
            <a:xfrm>
              <a:off x="1624" y="3312"/>
              <a:ext cx="1448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Text Box 16"/>
            <p:cNvSpPr txBox="1">
              <a:spLocks noChangeArrowheads="1"/>
            </p:cNvSpPr>
            <p:nvPr/>
          </p:nvSpPr>
          <p:spPr bwMode="auto">
            <a:xfrm>
              <a:off x="2174" y="3225"/>
              <a:ext cx="963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11AM it is, then.</a:t>
              </a:r>
            </a:p>
          </p:txBody>
        </p:sp>
      </p:grpSp>
      <p:sp>
        <p:nvSpPr>
          <p:cNvPr id="262161" name="Text Box 17"/>
          <p:cNvSpPr txBox="1">
            <a:spLocks noChangeArrowheads="1"/>
          </p:cNvSpPr>
          <p:nvPr/>
        </p:nvSpPr>
        <p:spPr bwMode="auto">
          <a:xfrm>
            <a:off x="3163888" y="5664200"/>
            <a:ext cx="164465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Does A know that</a:t>
            </a:r>
          </a:p>
          <a:p>
            <a:r>
              <a:rPr lang="en-US" sz="1400">
                <a:latin typeface="Comic Sans MS" pitchFamily="66" charset="0"/>
              </a:rPr>
              <a:t>this message was</a:t>
            </a:r>
          </a:p>
          <a:p>
            <a:r>
              <a:rPr lang="en-US" sz="1400">
                <a:latin typeface="Comic Sans MS" pitchFamily="66" charset="0"/>
              </a:rPr>
              <a:t>delivered?</a:t>
            </a:r>
          </a:p>
        </p:txBody>
      </p:sp>
      <p:sp>
        <p:nvSpPr>
          <p:cNvPr id="262162" name="Text Box 18"/>
          <p:cNvSpPr txBox="1">
            <a:spLocks noChangeArrowheads="1"/>
          </p:cNvSpPr>
          <p:nvPr/>
        </p:nvSpPr>
        <p:spPr bwMode="auto">
          <a:xfrm>
            <a:off x="5557838" y="4186238"/>
            <a:ext cx="3370262" cy="228917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pitchFamily="66" charset="0"/>
              </a:rPr>
              <a:t>Even if all previous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messages get through,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the generals still can’t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coordinate their actions,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since the last message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could be lost, always requiring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another confirmation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message.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61" grpId="0"/>
      <p:bldP spid="26216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525" y="152400"/>
            <a:ext cx="8118475" cy="623888"/>
          </a:xfrm>
        </p:spPr>
        <p:txBody>
          <a:bodyPr/>
          <a:lstStyle/>
          <a:p>
            <a:pPr>
              <a:defRPr/>
            </a:pPr>
            <a:r>
              <a:rPr lang="en-US" sz="2600" dirty="0"/>
              <a:t>Desirable Behavior of Fully Distributed Approach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353" y="1236401"/>
            <a:ext cx="8513681" cy="4483100"/>
          </a:xfrm>
        </p:spPr>
        <p:txBody>
          <a:bodyPr/>
          <a:lstStyle/>
          <a:p>
            <a:pPr algn="just"/>
            <a:r>
              <a:rPr lang="en-US" sz="2000" dirty="0"/>
              <a:t>Freedom from Deadlock is ensured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Freedom from starvation is ensured, since entry to the critical section is scheduled according to the timestamp ordering</a:t>
            </a:r>
          </a:p>
          <a:p>
            <a:pPr lvl="1" algn="just"/>
            <a:r>
              <a:rPr lang="en-US" sz="2000" dirty="0"/>
              <a:t>The timestamp ordering ensures that processes are served in a first-come, first served order </a:t>
            </a:r>
          </a:p>
          <a:p>
            <a:pPr algn="just"/>
            <a:endParaRPr lang="en-US" sz="2000" dirty="0"/>
          </a:p>
          <a:p>
            <a:r>
              <a:rPr lang="en-US" sz="2000" dirty="0"/>
              <a:t>The number of messages per critical-section entry is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		2 x (</a:t>
            </a:r>
            <a:r>
              <a:rPr lang="en-US" sz="2000" i="1" dirty="0"/>
              <a:t>n</a:t>
            </a:r>
            <a:r>
              <a:rPr lang="en-US" sz="2000" dirty="0"/>
              <a:t>  – 1)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This is the minimum number of required messages per critical-section entry when processes act independently and concurrently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Three Undesirable Consequences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517" y="1282700"/>
            <a:ext cx="8634714" cy="4483100"/>
          </a:xfrm>
        </p:spPr>
        <p:txBody>
          <a:bodyPr/>
          <a:lstStyle/>
          <a:p>
            <a:r>
              <a:rPr lang="en-US" sz="2000" dirty="0"/>
              <a:t>The processes need to know the identity of all other processes in the system, which makes the dynamic addition and removal of processes more complex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If one of the processes fails, then the entire scheme collapses</a:t>
            </a:r>
          </a:p>
          <a:p>
            <a:pPr lvl="1"/>
            <a:r>
              <a:rPr lang="en-US" sz="2000" dirty="0"/>
              <a:t>This can be dealt with by continuously monitoring the state of all the processes in the system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Processes that have not entered their critical section must pause frequently to assure other processes that they intend to enter the critical section</a:t>
            </a:r>
          </a:p>
          <a:p>
            <a:pPr lvl="1"/>
            <a:r>
              <a:rPr lang="en-US" sz="2000" dirty="0"/>
              <a:t>This protocol is therefore suited for small, stable sets of cooperating processes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Token-Passing Approach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367" y="1282700"/>
            <a:ext cx="8576841" cy="4483100"/>
          </a:xfrm>
        </p:spPr>
        <p:txBody>
          <a:bodyPr/>
          <a:lstStyle/>
          <a:p>
            <a:r>
              <a:rPr lang="en-US" sz="2000" dirty="0"/>
              <a:t>Circulate a token among processes in system</a:t>
            </a:r>
          </a:p>
          <a:p>
            <a:pPr lvl="1"/>
            <a:r>
              <a:rPr lang="en-US" sz="2000" b="1" dirty="0"/>
              <a:t>Token</a:t>
            </a:r>
            <a:r>
              <a:rPr lang="en-US" sz="2000" dirty="0"/>
              <a:t> is special type of message</a:t>
            </a:r>
          </a:p>
          <a:p>
            <a:pPr lvl="1"/>
            <a:r>
              <a:rPr lang="en-US" sz="2000" dirty="0"/>
              <a:t>Possession of token entitles holder to enter critical section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Processes </a:t>
            </a:r>
            <a:r>
              <a:rPr lang="en-US" sz="2000" i="1" dirty="0"/>
              <a:t>logically</a:t>
            </a:r>
            <a:r>
              <a:rPr lang="en-US" sz="2000" dirty="0"/>
              <a:t> organized in a </a:t>
            </a:r>
            <a:r>
              <a:rPr lang="en-US" sz="2000" b="1" dirty="0"/>
              <a:t>ring structure</a:t>
            </a:r>
          </a:p>
          <a:p>
            <a:r>
              <a:rPr lang="en-US" sz="2000" dirty="0"/>
              <a:t>Unidirectional ring guarantees freedom from starvation</a:t>
            </a:r>
          </a:p>
          <a:p>
            <a:r>
              <a:rPr lang="en-US" sz="2000" dirty="0"/>
              <a:t>Two types of failures</a:t>
            </a:r>
          </a:p>
          <a:p>
            <a:pPr lvl="1"/>
            <a:r>
              <a:rPr lang="en-US" sz="2000" dirty="0"/>
              <a:t>Lost token </a:t>
            </a:r>
          </a:p>
          <a:p>
            <a:pPr lvl="1"/>
            <a:r>
              <a:rPr lang="en-US" sz="2000" dirty="0"/>
              <a:t>Failed processes</a:t>
            </a:r>
          </a:p>
          <a:p>
            <a:pPr lvl="1"/>
            <a:r>
              <a:rPr lang="en-US" sz="2000" dirty="0"/>
              <a:t>Ring breaks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18  Distributed Coordination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7" y="1402195"/>
            <a:ext cx="7411171" cy="3783013"/>
          </a:xfrm>
        </p:spPr>
        <p:txBody>
          <a:bodyPr/>
          <a:lstStyle/>
          <a:p>
            <a:r>
              <a:rPr lang="en-US" sz="2000" dirty="0"/>
              <a:t>Event Ordering</a:t>
            </a:r>
          </a:p>
          <a:p>
            <a:r>
              <a:rPr lang="en-US" sz="2000" dirty="0"/>
              <a:t>Mutual Exclusion </a:t>
            </a:r>
          </a:p>
          <a:p>
            <a:r>
              <a:rPr lang="en-US" sz="2000" dirty="0"/>
              <a:t>Atomicity</a:t>
            </a:r>
          </a:p>
          <a:p>
            <a:r>
              <a:rPr lang="en-US" sz="2000" dirty="0"/>
              <a:t>Concurrency Control</a:t>
            </a:r>
          </a:p>
          <a:p>
            <a:r>
              <a:rPr lang="en-US" sz="2000" dirty="0"/>
              <a:t>Deadlock Handling</a:t>
            </a:r>
          </a:p>
          <a:p>
            <a:r>
              <a:rPr lang="en-US" sz="2000" dirty="0"/>
              <a:t>Election Algorithms</a:t>
            </a:r>
          </a:p>
          <a:p>
            <a:r>
              <a:rPr lang="en-US" sz="2000" dirty="0"/>
              <a:t>Reaching Agreement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 Token Passing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4495800"/>
            <a:ext cx="8083550" cy="1776413"/>
          </a:xfrm>
        </p:spPr>
        <p:txBody>
          <a:bodyPr/>
          <a:lstStyle/>
          <a:p>
            <a:r>
              <a:rPr lang="th-TH" sz="2000"/>
              <a:t>When a process has the token, it can enter its critical section (if it wants to), or pass it on.</a:t>
            </a:r>
          </a:p>
        </p:txBody>
      </p:sp>
      <p:sp>
        <p:nvSpPr>
          <p:cNvPr id="23556" name="Oval 5"/>
          <p:cNvSpPr>
            <a:spLocks noChangeArrowheads="1"/>
          </p:cNvSpPr>
          <p:nvPr/>
        </p:nvSpPr>
        <p:spPr bwMode="auto">
          <a:xfrm>
            <a:off x="6265863" y="2652713"/>
            <a:ext cx="865187" cy="11255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6440488" y="3089275"/>
            <a:ext cx="52705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th-TH"/>
              <a:t>c.s</a:t>
            </a: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7056438" y="2749550"/>
            <a:ext cx="506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th-TH"/>
              <a:t>P2</a:t>
            </a:r>
          </a:p>
        </p:txBody>
      </p:sp>
      <p:sp>
        <p:nvSpPr>
          <p:cNvPr id="23559" name="Oval 8"/>
          <p:cNvSpPr>
            <a:spLocks noChangeArrowheads="1"/>
          </p:cNvSpPr>
          <p:nvPr/>
        </p:nvSpPr>
        <p:spPr bwMode="auto">
          <a:xfrm>
            <a:off x="4340225" y="1800225"/>
            <a:ext cx="865188" cy="1125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4514850" y="2236788"/>
            <a:ext cx="52705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th-TH"/>
              <a:t>c.s</a:t>
            </a:r>
          </a:p>
        </p:txBody>
      </p:sp>
      <p:sp>
        <p:nvSpPr>
          <p:cNvPr id="23561" name="Text Box 10"/>
          <p:cNvSpPr txBox="1">
            <a:spLocks noChangeArrowheads="1"/>
          </p:cNvSpPr>
          <p:nvPr/>
        </p:nvSpPr>
        <p:spPr bwMode="auto">
          <a:xfrm>
            <a:off x="5130800" y="1897063"/>
            <a:ext cx="5064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th-TH"/>
              <a:t>P1</a:t>
            </a:r>
          </a:p>
        </p:txBody>
      </p:sp>
      <p:sp>
        <p:nvSpPr>
          <p:cNvPr id="23562" name="Oval 11"/>
          <p:cNvSpPr>
            <a:spLocks noChangeArrowheads="1"/>
          </p:cNvSpPr>
          <p:nvPr/>
        </p:nvSpPr>
        <p:spPr bwMode="auto">
          <a:xfrm>
            <a:off x="2154238" y="2419350"/>
            <a:ext cx="865187" cy="1125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2328863" y="2855913"/>
            <a:ext cx="52705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th-TH"/>
              <a:t>c.s</a:t>
            </a:r>
          </a:p>
        </p:txBody>
      </p: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2944813" y="2516188"/>
            <a:ext cx="506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th-TH"/>
              <a:t>P0</a:t>
            </a: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>
            <a:off x="5195888" y="2546350"/>
            <a:ext cx="1108075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 flipV="1">
            <a:off x="2909888" y="3308350"/>
            <a:ext cx="342900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 flipV="1">
            <a:off x="2822575" y="2182813"/>
            <a:ext cx="1524000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8" name="Rectangle 17"/>
          <p:cNvSpPr>
            <a:spLocks noChangeArrowheads="1"/>
          </p:cNvSpPr>
          <p:nvPr/>
        </p:nvSpPr>
        <p:spPr bwMode="auto">
          <a:xfrm>
            <a:off x="4243388" y="3567113"/>
            <a:ext cx="657225" cy="27781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9" name="Text Box 18"/>
          <p:cNvSpPr txBox="1">
            <a:spLocks noChangeArrowheads="1"/>
          </p:cNvSpPr>
          <p:nvPr/>
        </p:nvSpPr>
        <p:spPr bwMode="auto">
          <a:xfrm>
            <a:off x="4873625" y="3544888"/>
            <a:ext cx="860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th-TH"/>
              <a:t>token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Atomicity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494" y="1282700"/>
            <a:ext cx="8531506" cy="4483100"/>
          </a:xfrm>
        </p:spPr>
        <p:txBody>
          <a:bodyPr/>
          <a:lstStyle/>
          <a:p>
            <a:r>
              <a:rPr lang="en-US" sz="2000" dirty="0"/>
              <a:t>Either all the operations associated with a program unit are executed to completion.</a:t>
            </a:r>
          </a:p>
          <a:p>
            <a:pPr>
              <a:buFont typeface="Monotype Sorts" pitchFamily="2" charset="2"/>
              <a:buNone/>
            </a:pPr>
            <a:endParaRPr lang="en-US" sz="2000" dirty="0"/>
          </a:p>
          <a:p>
            <a:r>
              <a:rPr lang="en-US" sz="2000" dirty="0"/>
              <a:t>Ensuring </a:t>
            </a:r>
            <a:r>
              <a:rPr lang="en-US" sz="2000" b="1" dirty="0"/>
              <a:t>atomicity</a:t>
            </a:r>
            <a:r>
              <a:rPr lang="en-US" sz="2000" dirty="0"/>
              <a:t> in a distributed system requires a </a:t>
            </a:r>
            <a:r>
              <a:rPr lang="en-US" sz="2000" b="1" dirty="0"/>
              <a:t>transaction coordinator</a:t>
            </a:r>
            <a:r>
              <a:rPr lang="en-US" sz="2000" dirty="0"/>
              <a:t>, which is responsible for the following: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Starting the execution of the transaction</a:t>
            </a:r>
          </a:p>
          <a:p>
            <a:pPr lvl="1"/>
            <a:r>
              <a:rPr lang="en-US" sz="2000" dirty="0"/>
              <a:t>Breaking the transaction into a number of sub-transactions, and distribution of these sub-transactions to the appropriate sites for execution</a:t>
            </a:r>
          </a:p>
          <a:p>
            <a:pPr lvl="1"/>
            <a:r>
              <a:rPr lang="en-US" sz="2000" dirty="0"/>
              <a:t>Coordinating the termination of the transaction, which may result in the transaction being committed at all sites or aborted at all sites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Transactions -- The Problem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195" y="1054100"/>
            <a:ext cx="8958805" cy="55499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1900" dirty="0"/>
          </a:p>
          <a:p>
            <a:pPr>
              <a:lnSpc>
                <a:spcPct val="80000"/>
              </a:lnSpc>
            </a:pPr>
            <a:r>
              <a:rPr lang="en-US" sz="1900" dirty="0"/>
              <a:t>How can we atomically update state on two different systems?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Generalization of the problem we discussed earlier !</a:t>
            </a:r>
          </a:p>
          <a:p>
            <a:pPr lvl="4">
              <a:lnSpc>
                <a:spcPct val="80000"/>
              </a:lnSpc>
            </a:pPr>
            <a:endParaRPr lang="en-US" sz="1900" dirty="0"/>
          </a:p>
          <a:p>
            <a:pPr>
              <a:lnSpc>
                <a:spcPct val="80000"/>
              </a:lnSpc>
            </a:pPr>
            <a:r>
              <a:rPr lang="en-US" sz="1900" dirty="0"/>
              <a:t>Examples: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Atomically move a file from server A to server B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Atomically move $100 from one bank to another</a:t>
            </a:r>
          </a:p>
          <a:p>
            <a:pPr lvl="4">
              <a:lnSpc>
                <a:spcPct val="80000"/>
              </a:lnSpc>
            </a:pPr>
            <a:endParaRPr lang="en-US" sz="1900" dirty="0"/>
          </a:p>
          <a:p>
            <a:pPr>
              <a:lnSpc>
                <a:spcPct val="80000"/>
              </a:lnSpc>
            </a:pPr>
            <a:r>
              <a:rPr lang="en-US" sz="1900" dirty="0"/>
              <a:t>Issues: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Messages exchanged by systems can be lost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Systems can crash </a:t>
            </a:r>
          </a:p>
          <a:p>
            <a:pPr lvl="4">
              <a:lnSpc>
                <a:spcPct val="80000"/>
              </a:lnSpc>
            </a:pPr>
            <a:endParaRPr lang="en-US" sz="1900" dirty="0"/>
          </a:p>
          <a:p>
            <a:pPr>
              <a:lnSpc>
                <a:spcPct val="80000"/>
              </a:lnSpc>
            </a:pPr>
            <a:r>
              <a:rPr lang="en-US" sz="1900" dirty="0"/>
              <a:t>Use messages and retries over an unreliable network to </a:t>
            </a:r>
            <a:r>
              <a:rPr lang="en-US" sz="1900" i="1" u="sng" dirty="0"/>
              <a:t>synchronize</a:t>
            </a:r>
            <a:r>
              <a:rPr lang="en-US" sz="1900" dirty="0"/>
              <a:t> the actions of two machines?</a:t>
            </a:r>
          </a:p>
          <a:p>
            <a:pPr>
              <a:lnSpc>
                <a:spcPct val="80000"/>
              </a:lnSpc>
            </a:pPr>
            <a:r>
              <a:rPr lang="en-US" sz="1900" dirty="0"/>
              <a:t>The two-phase commit protocol allows coordination under reasonable operating conditions.</a:t>
            </a:r>
          </a:p>
          <a:p>
            <a:pPr lvl="4">
              <a:lnSpc>
                <a:spcPct val="80000"/>
              </a:lnSpc>
            </a:pPr>
            <a:endParaRPr lang="en-US" sz="1900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Two-Phase Commit Protocol (2PC)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666" y="1282700"/>
            <a:ext cx="8646288" cy="4483100"/>
          </a:xfrm>
        </p:spPr>
        <p:txBody>
          <a:bodyPr/>
          <a:lstStyle/>
          <a:p>
            <a:r>
              <a:rPr lang="en-US" sz="2000" dirty="0"/>
              <a:t>Assumes fail-stop model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Execution of the protocol is initiated by the coordinator after the last step of the transaction has been reached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When the protocol is initiated, the transaction may still be executing at some of the local sites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The protocol involves all the local sites at which the transaction executed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Example:  Let </a:t>
            </a:r>
            <a:r>
              <a:rPr lang="en-US" sz="2000" i="1" dirty="0"/>
              <a:t>T</a:t>
            </a:r>
            <a:r>
              <a:rPr lang="en-US" sz="2000" dirty="0"/>
              <a:t> be a transaction initiated at site</a:t>
            </a:r>
            <a:r>
              <a:rPr lang="en-US" sz="2000" i="1" dirty="0"/>
              <a:t> S</a:t>
            </a:r>
            <a:r>
              <a:rPr lang="en-US" sz="2000" i="1" baseline="-25000" dirty="0"/>
              <a:t>i</a:t>
            </a:r>
            <a:r>
              <a:rPr lang="en-US" sz="2000" dirty="0"/>
              <a:t> and let the transaction coordinator at </a:t>
            </a:r>
            <a:r>
              <a:rPr lang="en-US" sz="2000" i="1" dirty="0"/>
              <a:t>S</a:t>
            </a:r>
            <a:r>
              <a:rPr lang="en-US" sz="2000" i="1" baseline="-25000" dirty="0"/>
              <a:t>i</a:t>
            </a:r>
            <a:r>
              <a:rPr lang="en-US" sz="2000" i="1" dirty="0"/>
              <a:t> </a:t>
            </a:r>
            <a:r>
              <a:rPr lang="en-US" sz="2000" dirty="0"/>
              <a:t>be</a:t>
            </a:r>
            <a:r>
              <a:rPr lang="en-US" sz="2000" i="1" dirty="0"/>
              <a:t> C</a:t>
            </a:r>
            <a:r>
              <a:rPr lang="en-US" sz="2000" i="1" baseline="-25000" dirty="0"/>
              <a:t>i</a:t>
            </a:r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Phase 1:  Obtaining a Decision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666" y="1294275"/>
            <a:ext cx="8612529" cy="4483100"/>
          </a:xfrm>
        </p:spPr>
        <p:txBody>
          <a:bodyPr/>
          <a:lstStyle/>
          <a:p>
            <a:r>
              <a:rPr lang="en-US" sz="2000" i="1" dirty="0"/>
              <a:t>C</a:t>
            </a:r>
            <a:r>
              <a:rPr lang="en-US" sz="2000" i="1" baseline="-25000" dirty="0"/>
              <a:t>i</a:t>
            </a:r>
            <a:r>
              <a:rPr lang="en-US" sz="2000" i="1" dirty="0"/>
              <a:t> </a:t>
            </a:r>
            <a:r>
              <a:rPr lang="en-US" sz="2000" dirty="0"/>
              <a:t>adds &lt;prepare </a:t>
            </a:r>
            <a:r>
              <a:rPr lang="en-US" sz="2000" i="1" dirty="0"/>
              <a:t>T</a:t>
            </a:r>
            <a:r>
              <a:rPr lang="en-US" sz="2000" dirty="0"/>
              <a:t>&gt; record to the log </a:t>
            </a:r>
          </a:p>
          <a:p>
            <a:endParaRPr lang="en-US" sz="2000" i="1" dirty="0"/>
          </a:p>
          <a:p>
            <a:r>
              <a:rPr lang="en-US" sz="2000" i="1" dirty="0"/>
              <a:t>C</a:t>
            </a:r>
            <a:r>
              <a:rPr lang="en-US" sz="2000" i="1" baseline="-25000" dirty="0"/>
              <a:t>i</a:t>
            </a:r>
            <a:r>
              <a:rPr lang="en-US" sz="2000" dirty="0"/>
              <a:t> sends &lt;prepare </a:t>
            </a:r>
            <a:r>
              <a:rPr lang="en-US" sz="2000" i="1" dirty="0"/>
              <a:t>T</a:t>
            </a:r>
            <a:r>
              <a:rPr lang="en-US" sz="2000" dirty="0"/>
              <a:t>&gt; message to all sites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When a site receives a &lt;prepare </a:t>
            </a:r>
            <a:r>
              <a:rPr lang="en-US" sz="2000" i="1" dirty="0"/>
              <a:t>T</a:t>
            </a:r>
            <a:r>
              <a:rPr lang="en-US" sz="2000" dirty="0"/>
              <a:t>&gt; message, the transaction manager determines if it can commit the transaction</a:t>
            </a:r>
          </a:p>
          <a:p>
            <a:pPr lvl="1"/>
            <a:r>
              <a:rPr lang="en-US" sz="2000" dirty="0"/>
              <a:t>If no:  add &lt;no </a:t>
            </a:r>
            <a:r>
              <a:rPr lang="en-US" sz="2000" i="1" dirty="0"/>
              <a:t>T</a:t>
            </a:r>
            <a:r>
              <a:rPr lang="en-US" sz="2000" dirty="0"/>
              <a:t>&gt; record to the log and respond to </a:t>
            </a:r>
            <a:r>
              <a:rPr lang="en-US" sz="2000" i="1" dirty="0"/>
              <a:t>C</a:t>
            </a:r>
            <a:r>
              <a:rPr lang="en-US" sz="2000" i="1" baseline="-25000" dirty="0"/>
              <a:t>i</a:t>
            </a:r>
            <a:r>
              <a:rPr lang="en-US" sz="2000" dirty="0"/>
              <a:t> with &lt;abort </a:t>
            </a:r>
            <a:r>
              <a:rPr lang="en-US" sz="2000" i="1" dirty="0"/>
              <a:t>T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/>
              <a:t>If yes:</a:t>
            </a:r>
          </a:p>
          <a:p>
            <a:pPr lvl="2"/>
            <a:r>
              <a:rPr lang="en-US" sz="2000" dirty="0"/>
              <a:t>add &lt;ready </a:t>
            </a:r>
            <a:r>
              <a:rPr lang="en-US" sz="2000" i="1" dirty="0"/>
              <a:t>T</a:t>
            </a:r>
            <a:r>
              <a:rPr lang="en-US" sz="2000" dirty="0"/>
              <a:t>&gt; record to the log</a:t>
            </a:r>
          </a:p>
          <a:p>
            <a:pPr lvl="2"/>
            <a:r>
              <a:rPr lang="en-US" sz="2000" dirty="0"/>
              <a:t>send &lt;ready </a:t>
            </a:r>
            <a:r>
              <a:rPr lang="en-US" sz="2000" i="1" dirty="0"/>
              <a:t>T</a:t>
            </a:r>
            <a:r>
              <a:rPr lang="en-US" sz="2000" dirty="0"/>
              <a:t>&gt; message to </a:t>
            </a:r>
            <a:r>
              <a:rPr lang="en-US" sz="2000" i="1" dirty="0"/>
              <a:t>C</a:t>
            </a:r>
            <a:r>
              <a:rPr lang="en-US" sz="2000" i="1" baseline="-25000" dirty="0"/>
              <a:t>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Phase 1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435" y="1282700"/>
            <a:ext cx="7646365" cy="4483100"/>
          </a:xfrm>
        </p:spPr>
        <p:txBody>
          <a:bodyPr/>
          <a:lstStyle/>
          <a:p>
            <a:r>
              <a:rPr lang="en-US" sz="2000" dirty="0"/>
              <a:t>Coordinator collects responses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All respond “ready”, </a:t>
            </a:r>
            <a:br>
              <a:rPr lang="en-US" sz="2000" dirty="0"/>
            </a:br>
            <a:r>
              <a:rPr lang="en-US" sz="2000" dirty="0"/>
              <a:t>decision is </a:t>
            </a:r>
            <a:r>
              <a:rPr lang="en-US" sz="2000" i="1" dirty="0"/>
              <a:t>commit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At least one response is “abort”,</a:t>
            </a:r>
            <a:br>
              <a:rPr lang="en-US" sz="2000" dirty="0"/>
            </a:br>
            <a:r>
              <a:rPr lang="en-US" sz="2000" dirty="0"/>
              <a:t>decision is </a:t>
            </a:r>
            <a:r>
              <a:rPr lang="en-US" sz="2000" i="1" dirty="0"/>
              <a:t>abort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At least one participant fails to respond within time out period,</a:t>
            </a:r>
            <a:br>
              <a:rPr lang="en-US" sz="2000" dirty="0"/>
            </a:br>
            <a:r>
              <a:rPr lang="en-US" sz="2000" dirty="0"/>
              <a:t>decision is </a:t>
            </a:r>
            <a:r>
              <a:rPr lang="en-US" sz="2000" i="1" dirty="0"/>
              <a:t>abort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74625"/>
            <a:ext cx="8001000" cy="457200"/>
          </a:xfrm>
        </p:spPr>
        <p:txBody>
          <a:bodyPr/>
          <a:lstStyle/>
          <a:p>
            <a:pPr>
              <a:defRPr/>
            </a:pPr>
            <a:r>
              <a:rPr lang="en-US" sz="2800"/>
              <a:t>Phase 2:  Recording Decision in the Database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413" y="1282699"/>
            <a:ext cx="8229600" cy="4631963"/>
          </a:xfrm>
        </p:spPr>
        <p:txBody>
          <a:bodyPr/>
          <a:lstStyle/>
          <a:p>
            <a:pPr>
              <a:tabLst>
                <a:tab pos="2397125" algn="l"/>
              </a:tabLst>
            </a:pPr>
            <a:r>
              <a:rPr lang="en-US" sz="2000" dirty="0"/>
              <a:t>Coordinator adds a decision record </a:t>
            </a:r>
          </a:p>
          <a:p>
            <a:pPr>
              <a:buFont typeface="Monotype Sorts" pitchFamily="2" charset="2"/>
              <a:buNone/>
              <a:tabLst>
                <a:tab pos="2397125" algn="l"/>
              </a:tabLst>
            </a:pPr>
            <a:r>
              <a:rPr lang="en-US" sz="2000" dirty="0"/>
              <a:t>		&lt;abort </a:t>
            </a:r>
            <a:r>
              <a:rPr lang="en-US" sz="2000" i="1" dirty="0"/>
              <a:t>T</a:t>
            </a:r>
            <a:r>
              <a:rPr lang="en-US" sz="2000" dirty="0"/>
              <a:t>&gt; or &lt;commit </a:t>
            </a:r>
            <a:r>
              <a:rPr lang="en-US" sz="2000" i="1" dirty="0"/>
              <a:t>T</a:t>
            </a:r>
            <a:r>
              <a:rPr lang="en-US" sz="2000" dirty="0"/>
              <a:t>&gt;</a:t>
            </a:r>
          </a:p>
          <a:p>
            <a:pPr>
              <a:buFont typeface="Monotype Sorts" pitchFamily="2" charset="2"/>
              <a:buNone/>
              <a:tabLst>
                <a:tab pos="2397125" algn="l"/>
              </a:tabLst>
            </a:pPr>
            <a:r>
              <a:rPr lang="en-US" sz="2000" dirty="0"/>
              <a:t>	to its log and forces record onto stable storage</a:t>
            </a:r>
          </a:p>
          <a:p>
            <a:pPr>
              <a:tabLst>
                <a:tab pos="2397125" algn="l"/>
              </a:tabLst>
            </a:pPr>
            <a:endParaRPr lang="en-US" sz="2000" dirty="0"/>
          </a:p>
          <a:p>
            <a:pPr>
              <a:tabLst>
                <a:tab pos="2397125" algn="l"/>
              </a:tabLst>
            </a:pPr>
            <a:r>
              <a:rPr lang="en-US" sz="2000" dirty="0"/>
              <a:t>Coordinator sends a message to each participant informing it of the decision (commit or abort)</a:t>
            </a:r>
          </a:p>
          <a:p>
            <a:pPr>
              <a:tabLst>
                <a:tab pos="2397125" algn="l"/>
              </a:tabLst>
            </a:pPr>
            <a:endParaRPr lang="en-US" sz="2000" dirty="0"/>
          </a:p>
          <a:p>
            <a:pPr>
              <a:tabLst>
                <a:tab pos="2397125" algn="l"/>
              </a:tabLst>
            </a:pPr>
            <a:r>
              <a:rPr lang="en-US" sz="2000" dirty="0"/>
              <a:t>Participants take appropriate action.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Failure Handling in 2PC – Site Failure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091" y="1120655"/>
            <a:ext cx="8576841" cy="4483100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If a site fails and than recover we need to check the log file for next decision</a:t>
            </a:r>
          </a:p>
          <a:p>
            <a:r>
              <a:rPr lang="en-US" sz="2000" dirty="0"/>
              <a:t>The log contains a &lt;commit </a:t>
            </a:r>
            <a:r>
              <a:rPr lang="en-US" sz="2000" i="1" dirty="0"/>
              <a:t>T</a:t>
            </a:r>
            <a:r>
              <a:rPr lang="en-US" sz="2000" dirty="0"/>
              <a:t>&gt; record</a:t>
            </a:r>
          </a:p>
          <a:p>
            <a:pPr lvl="1"/>
            <a:r>
              <a:rPr lang="en-US" sz="2000" dirty="0"/>
              <a:t>In this case, the site executes </a:t>
            </a:r>
            <a:r>
              <a:rPr lang="en-US" sz="2000" b="1" dirty="0"/>
              <a:t>redo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</a:t>
            </a:r>
          </a:p>
          <a:p>
            <a:r>
              <a:rPr lang="en-US" sz="2000" dirty="0"/>
              <a:t>The log contains an &lt;abort </a:t>
            </a:r>
            <a:r>
              <a:rPr lang="en-US" sz="2000" i="1" dirty="0"/>
              <a:t>T</a:t>
            </a:r>
            <a:r>
              <a:rPr lang="en-US" sz="2000" dirty="0"/>
              <a:t>&gt; record</a:t>
            </a:r>
          </a:p>
          <a:p>
            <a:pPr lvl="1"/>
            <a:r>
              <a:rPr lang="en-US" sz="2000" dirty="0"/>
              <a:t>In this case, the site executes </a:t>
            </a:r>
            <a:r>
              <a:rPr lang="en-US" sz="2000" b="1" dirty="0"/>
              <a:t>undo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</a:t>
            </a:r>
          </a:p>
          <a:p>
            <a:r>
              <a:rPr lang="en-US" sz="2000" dirty="0"/>
              <a:t>The log contains a &lt;ready </a:t>
            </a:r>
            <a:r>
              <a:rPr lang="en-US" sz="2000" i="1" dirty="0"/>
              <a:t>T</a:t>
            </a:r>
            <a:r>
              <a:rPr lang="en-US" sz="2000" dirty="0"/>
              <a:t>&gt; record; consult </a:t>
            </a:r>
            <a:r>
              <a:rPr lang="en-US" sz="2000" i="1" dirty="0"/>
              <a:t>C</a:t>
            </a:r>
            <a:r>
              <a:rPr lang="en-US" sz="2000" i="1" baseline="-25000" dirty="0"/>
              <a:t>i</a:t>
            </a:r>
            <a:endParaRPr lang="en-US" sz="2000" dirty="0"/>
          </a:p>
          <a:p>
            <a:pPr lvl="1"/>
            <a:r>
              <a:rPr lang="en-US" sz="2000" dirty="0"/>
              <a:t>If </a:t>
            </a:r>
            <a:r>
              <a:rPr lang="en-US" sz="2000" i="1" dirty="0"/>
              <a:t>C</a:t>
            </a:r>
            <a:r>
              <a:rPr lang="en-US" sz="2000" i="1" baseline="-25000" dirty="0"/>
              <a:t>i</a:t>
            </a:r>
            <a:r>
              <a:rPr lang="en-US" sz="2000" dirty="0"/>
              <a:t> is down, site sends </a:t>
            </a:r>
            <a:r>
              <a:rPr lang="en-US" sz="2000" b="1" dirty="0"/>
              <a:t>query-status</a:t>
            </a:r>
            <a:r>
              <a:rPr lang="en-US" sz="2000" dirty="0"/>
              <a:t> </a:t>
            </a:r>
            <a:r>
              <a:rPr lang="en-US" sz="2000" i="1" dirty="0"/>
              <a:t>T</a:t>
            </a:r>
            <a:r>
              <a:rPr lang="en-US" sz="2000" dirty="0"/>
              <a:t> message to the other sites</a:t>
            </a:r>
          </a:p>
          <a:p>
            <a:endParaRPr lang="en-US" sz="2000" dirty="0"/>
          </a:p>
          <a:p>
            <a:r>
              <a:rPr lang="en-US" sz="2000" dirty="0"/>
              <a:t>The log contains no control records concerning </a:t>
            </a:r>
            <a:r>
              <a:rPr lang="en-US" sz="2000" i="1" dirty="0"/>
              <a:t>T</a:t>
            </a:r>
            <a:endParaRPr lang="en-US" sz="2000" dirty="0"/>
          </a:p>
          <a:p>
            <a:pPr lvl="1"/>
            <a:r>
              <a:rPr lang="en-US" sz="2000" dirty="0"/>
              <a:t>In this case, the </a:t>
            </a:r>
            <a:r>
              <a:rPr lang="en-US" sz="2000" i="1" dirty="0"/>
              <a:t>C</a:t>
            </a:r>
            <a:r>
              <a:rPr lang="en-US" sz="2000" i="1" baseline="-25000" dirty="0"/>
              <a:t>i  </a:t>
            </a:r>
            <a:r>
              <a:rPr lang="en-US" sz="2000" dirty="0"/>
              <a:t>must have aborted </a:t>
            </a:r>
            <a:r>
              <a:rPr lang="en-US" sz="2000" i="1" dirty="0"/>
              <a:t>(T) and the </a:t>
            </a:r>
            <a:r>
              <a:rPr lang="en-US" sz="2000" dirty="0"/>
              <a:t>Site executes </a:t>
            </a:r>
            <a:r>
              <a:rPr lang="en-US" sz="2000" b="1" dirty="0"/>
              <a:t>undo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533400"/>
            <a:ext cx="8915400" cy="457200"/>
          </a:xfrm>
        </p:spPr>
        <p:txBody>
          <a:bodyPr/>
          <a:lstStyle/>
          <a:p>
            <a:pPr>
              <a:defRPr/>
            </a:pPr>
            <a:r>
              <a:rPr lang="en-US" sz="2700"/>
              <a:t>Failure Handling in 2PC – Coordinator </a:t>
            </a:r>
            <a:r>
              <a:rPr lang="en-US" sz="2700" i="1"/>
              <a:t>C</a:t>
            </a:r>
            <a:r>
              <a:rPr lang="en-US" sz="2700" i="1" baseline="-25000"/>
              <a:t>i</a:t>
            </a:r>
            <a:r>
              <a:rPr lang="en-US" sz="2700" i="1"/>
              <a:t> </a:t>
            </a:r>
            <a:r>
              <a:rPr lang="en-US" sz="2700"/>
              <a:t>Failure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367" y="1282699"/>
            <a:ext cx="8773609" cy="4689837"/>
          </a:xfrm>
        </p:spPr>
        <p:txBody>
          <a:bodyPr/>
          <a:lstStyle/>
          <a:p>
            <a:r>
              <a:rPr lang="en-US" sz="2000" dirty="0"/>
              <a:t>If an active site contains a &lt;commit </a:t>
            </a:r>
            <a:r>
              <a:rPr lang="en-US" sz="2000" i="1" dirty="0"/>
              <a:t>T</a:t>
            </a:r>
            <a:r>
              <a:rPr lang="en-US" sz="2000" dirty="0"/>
              <a:t>&gt; record in its log, the </a:t>
            </a:r>
            <a:r>
              <a:rPr lang="en-US" sz="2000" i="1" dirty="0"/>
              <a:t>T</a:t>
            </a:r>
            <a:r>
              <a:rPr lang="en-US" sz="2000" dirty="0"/>
              <a:t> must be committed</a:t>
            </a:r>
          </a:p>
          <a:p>
            <a:r>
              <a:rPr lang="en-US" sz="2000" dirty="0"/>
              <a:t>If an active site contains an &lt;abort </a:t>
            </a:r>
            <a:r>
              <a:rPr lang="en-US" sz="2000" i="1" dirty="0"/>
              <a:t>T</a:t>
            </a:r>
            <a:r>
              <a:rPr lang="en-US" sz="2000" dirty="0"/>
              <a:t>&gt; record in its log, then </a:t>
            </a:r>
            <a:r>
              <a:rPr lang="en-US" sz="2000" i="1" dirty="0"/>
              <a:t>T</a:t>
            </a:r>
            <a:r>
              <a:rPr lang="en-US" sz="2000" dirty="0"/>
              <a:t> must be aborted</a:t>
            </a:r>
          </a:p>
          <a:p>
            <a:r>
              <a:rPr lang="en-US" sz="2000" dirty="0"/>
              <a:t>If some active site does </a:t>
            </a:r>
            <a:r>
              <a:rPr lang="en-US" sz="2000" i="1" dirty="0"/>
              <a:t>not</a:t>
            </a:r>
            <a:r>
              <a:rPr lang="en-US" sz="2000" dirty="0"/>
              <a:t> contain the record &lt;ready </a:t>
            </a:r>
            <a:r>
              <a:rPr lang="en-US" sz="2000" i="1" dirty="0"/>
              <a:t>T</a:t>
            </a:r>
            <a:r>
              <a:rPr lang="en-US" sz="2000" dirty="0"/>
              <a:t>&gt; in its log then the failed coordinator </a:t>
            </a:r>
            <a:r>
              <a:rPr lang="en-US" sz="2000" i="1" dirty="0"/>
              <a:t>C</a:t>
            </a:r>
            <a:r>
              <a:rPr lang="en-US" sz="2000" i="1" baseline="-25000" dirty="0"/>
              <a:t>i</a:t>
            </a:r>
            <a:r>
              <a:rPr lang="en-US" sz="2000" i="1" dirty="0"/>
              <a:t> </a:t>
            </a:r>
            <a:r>
              <a:rPr lang="en-US" sz="2000" dirty="0"/>
              <a:t>cannot have decided to commit </a:t>
            </a:r>
            <a:r>
              <a:rPr lang="en-US" sz="2000" i="1" dirty="0"/>
              <a:t>T</a:t>
            </a:r>
            <a:endParaRPr lang="en-US" sz="2000" dirty="0"/>
          </a:p>
          <a:p>
            <a:pPr lvl="1"/>
            <a:r>
              <a:rPr lang="en-US" sz="2000" dirty="0"/>
              <a:t>Rather than wait for </a:t>
            </a:r>
            <a:r>
              <a:rPr lang="en-US" sz="2000" i="1" dirty="0"/>
              <a:t>C</a:t>
            </a:r>
            <a:r>
              <a:rPr lang="en-US" sz="2000" i="1" baseline="-25000" dirty="0"/>
              <a:t>i</a:t>
            </a:r>
            <a:r>
              <a:rPr lang="en-US" sz="2000" i="1" dirty="0"/>
              <a:t> </a:t>
            </a:r>
            <a:r>
              <a:rPr lang="en-US" sz="2000" dirty="0"/>
              <a:t>to recover, it is preferable to abort </a:t>
            </a:r>
            <a:r>
              <a:rPr lang="en-US" sz="2000" i="1" dirty="0"/>
              <a:t>T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All active sites have a &lt;ready </a:t>
            </a:r>
            <a:r>
              <a:rPr lang="en-US" sz="2000" i="1" dirty="0"/>
              <a:t>T</a:t>
            </a:r>
            <a:r>
              <a:rPr lang="en-US" sz="2000" dirty="0"/>
              <a:t>&gt; record in their logs, but no additional control records</a:t>
            </a:r>
          </a:p>
          <a:p>
            <a:pPr lvl="1"/>
            <a:r>
              <a:rPr lang="en-US" sz="2000" dirty="0"/>
              <a:t>In this case we must wait for the coordinator to recover</a:t>
            </a:r>
          </a:p>
          <a:p>
            <a:pPr lvl="1"/>
            <a:r>
              <a:rPr lang="en-US" sz="2000" dirty="0"/>
              <a:t>Blocking problem  – </a:t>
            </a:r>
            <a:r>
              <a:rPr lang="en-US" sz="2000" i="1" dirty="0"/>
              <a:t>T</a:t>
            </a:r>
            <a:r>
              <a:rPr lang="en-US" sz="2000" dirty="0"/>
              <a:t> is blocked pending the recovery of site </a:t>
            </a:r>
            <a:r>
              <a:rPr lang="en-US" sz="2000" i="1" dirty="0"/>
              <a:t>S</a:t>
            </a:r>
            <a:r>
              <a:rPr lang="en-US" sz="2000" i="1" baseline="-25000" dirty="0"/>
              <a:t>i</a:t>
            </a: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  <a:r>
              <a:rPr lang="sv-SE" dirty="0"/>
              <a:t> </a:t>
            </a:r>
            <a:r>
              <a:rPr lang="en-US" dirty="0"/>
              <a:t>control 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84909" y="1282699"/>
            <a:ext cx="8077199" cy="5395191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Concurrency – multiple users want to access the same data/resource at the same time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Concurrency control (CC) ensures that correct results for parallel operations are generated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CC provides rules, methods, design methodologies and theories to maintain the consistency of components operating simultaneously.</a:t>
            </a:r>
          </a:p>
          <a:p>
            <a:r>
              <a:rPr lang="en-US" sz="2000" dirty="0"/>
              <a:t>Transaction manager coordinates execution of transactions (or sub-transactions) that access data at local sites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Local transaction only executes at that site </a:t>
            </a:r>
          </a:p>
          <a:p>
            <a:pPr lvl="1"/>
            <a:r>
              <a:rPr lang="en-US" sz="1800" dirty="0"/>
              <a:t>Global transaction executes at several sites </a:t>
            </a:r>
          </a:p>
          <a:p>
            <a:pPr algn="just"/>
            <a:endParaRPr lang="sv-SE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036" y="990600"/>
            <a:ext cx="8194964" cy="4197350"/>
          </a:xfrm>
        </p:spPr>
        <p:txBody>
          <a:bodyPr/>
          <a:lstStyle/>
          <a:p>
            <a:pPr algn="just"/>
            <a:endParaRPr lang="en-US" sz="2000" dirty="0"/>
          </a:p>
          <a:p>
            <a:pPr algn="just"/>
            <a:r>
              <a:rPr lang="en-US" sz="2000" dirty="0"/>
              <a:t>To describe various methods for achieving mutual exclusion in a distributed system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To explain how atomic transactions can be implemented in a distributed system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To show how some of the concurrency-control schemes discussed in Chapter 6 can be modified for use in a distributed environment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To present schemes for handling deadlock prevention, deadlock avoidance, and deadlock detection in a distributed system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Why Concurrency Control?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4091" y="1282700"/>
            <a:ext cx="8275899" cy="4483100"/>
          </a:xfrm>
        </p:spPr>
        <p:txBody>
          <a:bodyPr/>
          <a:lstStyle/>
          <a:p>
            <a:r>
              <a:rPr lang="en-US" sz="2000" dirty="0"/>
              <a:t>Concurrency control is needed because there are a lot of things that can go wrong</a:t>
            </a:r>
          </a:p>
          <a:p>
            <a:endParaRPr lang="en-US" sz="2000" dirty="0"/>
          </a:p>
          <a:p>
            <a:r>
              <a:rPr lang="en-US" sz="2000" dirty="0"/>
              <a:t>Each transaction itself can be okay, but the concurrency generates problems such as:</a:t>
            </a:r>
          </a:p>
          <a:p>
            <a:pPr marL="914400" lvl="1" indent="-514350"/>
            <a:endParaRPr lang="en-US" sz="2000" dirty="0"/>
          </a:p>
          <a:p>
            <a:pPr marL="914400" lvl="1" indent="-514350"/>
            <a:r>
              <a:rPr lang="en-US" sz="2000" dirty="0"/>
              <a:t>The lost update problem</a:t>
            </a:r>
          </a:p>
          <a:p>
            <a:pPr marL="914400" lvl="1" indent="-514350"/>
            <a:r>
              <a:rPr lang="en-US" sz="2000" dirty="0"/>
              <a:t>The dirty read problem</a:t>
            </a:r>
          </a:p>
          <a:p>
            <a:pPr marL="914400" lvl="1" indent="-514350"/>
            <a:r>
              <a:rPr lang="en-US" sz="2000" dirty="0"/>
              <a:t>The incorrect summary problem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 and Write Conflicts</a:t>
            </a:r>
          </a:p>
        </p:txBody>
      </p:sp>
      <p:pic>
        <p:nvPicPr>
          <p:cNvPr id="74" name="Bildobjekt 73" descr="conc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80488"/>
            <a:ext cx="9144000" cy="28970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Three Methods For CC Control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There are many methods for concurrency control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main methods are:</a:t>
            </a:r>
          </a:p>
          <a:p>
            <a:pPr lvl="1" algn="just"/>
            <a:r>
              <a:rPr lang="en-US" sz="2000" dirty="0"/>
              <a:t>Locks</a:t>
            </a:r>
          </a:p>
          <a:p>
            <a:pPr lvl="1" algn="just"/>
            <a:r>
              <a:rPr lang="en-US" sz="2000" dirty="0"/>
              <a:t>Optimistic concurrency control</a:t>
            </a:r>
          </a:p>
          <a:p>
            <a:pPr lvl="1" algn="just"/>
            <a:r>
              <a:rPr lang="en-US" sz="2000" dirty="0"/>
              <a:t>Timestamp ordering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Locks are used to order transactions that access the same objects according to the order of arrival of their operations at the objects.</a:t>
            </a:r>
          </a:p>
          <a:p>
            <a:endParaRPr lang="en-US" sz="2000" dirty="0"/>
          </a:p>
          <a:p>
            <a:r>
              <a:rPr lang="en-US" sz="2000" dirty="0"/>
              <a:t>Mechanism for enforcing limits on access to the object</a:t>
            </a:r>
          </a:p>
          <a:p>
            <a:endParaRPr lang="en-US" sz="2000" dirty="0"/>
          </a:p>
          <a:p>
            <a:r>
              <a:rPr lang="en-US" sz="2000" dirty="0"/>
              <a:t>If the access to the object is locked other users have to wait until it’s unlocked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Lock Compability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2300288"/>
            <a:ext cx="86391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 problem with lock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use of locks can lead to deadlocks</a:t>
            </a:r>
          </a:p>
          <a:p>
            <a:endParaRPr lang="en-US" sz="2000" dirty="0"/>
          </a:p>
          <a:p>
            <a:r>
              <a:rPr lang="en-US" sz="2000" dirty="0"/>
              <a:t>Ex: Two transactions are waiting and each is dependent on the other to release a lock so it can resume</a:t>
            </a:r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9553" y="3976389"/>
            <a:ext cx="7344815" cy="2116907"/>
            <a:chOff x="692" y="1474"/>
            <a:chExt cx="5155" cy="165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270" y="2673"/>
              <a:ext cx="107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325" y="1829"/>
              <a:ext cx="107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/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auto">
            <a:xfrm>
              <a:off x="5371" y="2319"/>
              <a:ext cx="90" cy="135"/>
            </a:xfrm>
            <a:custGeom>
              <a:avLst/>
              <a:gdLst>
                <a:gd name="G0" fmla="+- 10240 0 0"/>
                <a:gd name="G1" fmla="+- 0 0 0"/>
                <a:gd name="G2" fmla="+- 21600 0 0"/>
                <a:gd name="T0" fmla="*/ 14476 w 14476"/>
                <a:gd name="T1" fmla="*/ 21180 h 21600"/>
                <a:gd name="T2" fmla="*/ 0 w 14476"/>
                <a:gd name="T3" fmla="*/ 19018 h 21600"/>
                <a:gd name="T4" fmla="*/ 10240 w 1447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76" h="21600" fill="none" extrusionOk="0">
                  <a:moveTo>
                    <a:pt x="14476" y="21180"/>
                  </a:moveTo>
                  <a:cubicBezTo>
                    <a:pt x="13081" y="21459"/>
                    <a:pt x="11662" y="21599"/>
                    <a:pt x="10240" y="21600"/>
                  </a:cubicBezTo>
                  <a:cubicBezTo>
                    <a:pt x="6665" y="21600"/>
                    <a:pt x="3147" y="20712"/>
                    <a:pt x="-1" y="19018"/>
                  </a:cubicBezTo>
                </a:path>
                <a:path w="14476" h="21600" stroke="0" extrusionOk="0">
                  <a:moveTo>
                    <a:pt x="14476" y="21180"/>
                  </a:moveTo>
                  <a:cubicBezTo>
                    <a:pt x="13081" y="21459"/>
                    <a:pt x="11662" y="21599"/>
                    <a:pt x="10240" y="21600"/>
                  </a:cubicBezTo>
                  <a:cubicBezTo>
                    <a:pt x="6665" y="21600"/>
                    <a:pt x="3147" y="20712"/>
                    <a:pt x="-1" y="19018"/>
                  </a:cubicBezTo>
                  <a:lnTo>
                    <a:pt x="1024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8" name="Arc 7"/>
            <p:cNvSpPr>
              <a:spLocks/>
            </p:cNvSpPr>
            <p:nvPr/>
          </p:nvSpPr>
          <p:spPr bwMode="auto">
            <a:xfrm>
              <a:off x="4397" y="2319"/>
              <a:ext cx="1025" cy="653"/>
            </a:xfrm>
            <a:custGeom>
              <a:avLst/>
              <a:gdLst>
                <a:gd name="G0" fmla="+- 20 0 0"/>
                <a:gd name="G1" fmla="+- 0 0 0"/>
                <a:gd name="G2" fmla="+- 21600 0 0"/>
                <a:gd name="T0" fmla="*/ 21358 w 21358"/>
                <a:gd name="T1" fmla="*/ 3349 h 21600"/>
                <a:gd name="T2" fmla="*/ 0 w 21358"/>
                <a:gd name="T3" fmla="*/ 21599 h 21600"/>
                <a:gd name="T4" fmla="*/ 20 w 2135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58" h="21600" fill="none" extrusionOk="0">
                  <a:moveTo>
                    <a:pt x="21358" y="3349"/>
                  </a:moveTo>
                  <a:cubicBezTo>
                    <a:pt x="19709" y="13856"/>
                    <a:pt x="10656" y="21599"/>
                    <a:pt x="20" y="21600"/>
                  </a:cubicBezTo>
                  <a:cubicBezTo>
                    <a:pt x="13" y="21600"/>
                    <a:pt x="6" y="21599"/>
                    <a:pt x="-1" y="21599"/>
                  </a:cubicBezTo>
                </a:path>
                <a:path w="21358" h="21600" stroke="0" extrusionOk="0">
                  <a:moveTo>
                    <a:pt x="21358" y="3349"/>
                  </a:moveTo>
                  <a:cubicBezTo>
                    <a:pt x="19709" y="13856"/>
                    <a:pt x="10656" y="21599"/>
                    <a:pt x="20" y="21600"/>
                  </a:cubicBezTo>
                  <a:cubicBezTo>
                    <a:pt x="13" y="21600"/>
                    <a:pt x="6" y="21599"/>
                    <a:pt x="-1" y="21599"/>
                  </a:cubicBezTo>
                  <a:lnTo>
                    <a:pt x="2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849" y="2750"/>
              <a:ext cx="631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Waits for</a:t>
              </a:r>
              <a:endParaRPr lang="en-GB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008" y="1554"/>
              <a:ext cx="543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Held by</a:t>
              </a:r>
              <a:endParaRPr lang="en-GB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191" y="2802"/>
              <a:ext cx="543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Held by</a:t>
              </a:r>
              <a:endParaRPr lang="en-GB"/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777" y="1915"/>
              <a:ext cx="91" cy="144"/>
            </a:xfrm>
            <a:custGeom>
              <a:avLst/>
              <a:gdLst>
                <a:gd name="G0" fmla="+- 5016 0 0"/>
                <a:gd name="G1" fmla="+- 21600 0 0"/>
                <a:gd name="G2" fmla="+- 21600 0 0"/>
                <a:gd name="T0" fmla="*/ 0 w 14635"/>
                <a:gd name="T1" fmla="*/ 591 h 21600"/>
                <a:gd name="T2" fmla="*/ 14635 w 14635"/>
                <a:gd name="T3" fmla="*/ 2261 h 21600"/>
                <a:gd name="T4" fmla="*/ 5016 w 1463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35" h="21600" fill="none" extrusionOk="0">
                  <a:moveTo>
                    <a:pt x="-1" y="590"/>
                  </a:moveTo>
                  <a:cubicBezTo>
                    <a:pt x="1643" y="198"/>
                    <a:pt x="3326" y="-1"/>
                    <a:pt x="5016" y="0"/>
                  </a:cubicBezTo>
                  <a:cubicBezTo>
                    <a:pt x="8354" y="0"/>
                    <a:pt x="11646" y="773"/>
                    <a:pt x="14635" y="2260"/>
                  </a:cubicBezTo>
                </a:path>
                <a:path w="14635" h="21600" stroke="0" extrusionOk="0">
                  <a:moveTo>
                    <a:pt x="-1" y="590"/>
                  </a:moveTo>
                  <a:cubicBezTo>
                    <a:pt x="1643" y="198"/>
                    <a:pt x="3326" y="-1"/>
                    <a:pt x="5016" y="0"/>
                  </a:cubicBezTo>
                  <a:cubicBezTo>
                    <a:pt x="8354" y="0"/>
                    <a:pt x="11646" y="773"/>
                    <a:pt x="14635" y="2260"/>
                  </a:cubicBezTo>
                  <a:lnTo>
                    <a:pt x="5016" y="2160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822" y="1531"/>
              <a:ext cx="1329" cy="519"/>
            </a:xfrm>
            <a:custGeom>
              <a:avLst/>
              <a:gdLst>
                <a:gd name="G0" fmla="+- 21125 0 0"/>
                <a:gd name="G1" fmla="+- 21600 0 0"/>
                <a:gd name="G2" fmla="+- 21600 0 0"/>
                <a:gd name="T0" fmla="*/ 0 w 42724"/>
                <a:gd name="T1" fmla="*/ 17100 h 21600"/>
                <a:gd name="T2" fmla="*/ 42724 w 42724"/>
                <a:gd name="T3" fmla="*/ 21559 h 21600"/>
                <a:gd name="T4" fmla="*/ 21125 w 4272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724" h="21600" fill="none" extrusionOk="0">
                  <a:moveTo>
                    <a:pt x="-2" y="17099"/>
                  </a:moveTo>
                  <a:cubicBezTo>
                    <a:pt x="2123" y="7128"/>
                    <a:pt x="10929" y="-1"/>
                    <a:pt x="21125" y="0"/>
                  </a:cubicBezTo>
                  <a:cubicBezTo>
                    <a:pt x="33038" y="0"/>
                    <a:pt x="42702" y="9645"/>
                    <a:pt x="42724" y="21558"/>
                  </a:cubicBezTo>
                </a:path>
                <a:path w="42724" h="21600" stroke="0" extrusionOk="0">
                  <a:moveTo>
                    <a:pt x="-2" y="17099"/>
                  </a:moveTo>
                  <a:cubicBezTo>
                    <a:pt x="2123" y="7128"/>
                    <a:pt x="10929" y="-1"/>
                    <a:pt x="21125" y="0"/>
                  </a:cubicBezTo>
                  <a:cubicBezTo>
                    <a:pt x="33038" y="0"/>
                    <a:pt x="42702" y="9645"/>
                    <a:pt x="42724" y="21558"/>
                  </a:cubicBezTo>
                  <a:lnTo>
                    <a:pt x="21125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14" name="Arc 13"/>
            <p:cNvSpPr>
              <a:spLocks/>
            </p:cNvSpPr>
            <p:nvPr/>
          </p:nvSpPr>
          <p:spPr bwMode="auto">
            <a:xfrm>
              <a:off x="2057" y="2300"/>
              <a:ext cx="98" cy="135"/>
            </a:xfrm>
            <a:custGeom>
              <a:avLst/>
              <a:gdLst>
                <a:gd name="G0" fmla="+- 9816 0 0"/>
                <a:gd name="G1" fmla="+- 0 0 0"/>
                <a:gd name="G2" fmla="+- 21600 0 0"/>
                <a:gd name="T0" fmla="*/ 14655 w 14655"/>
                <a:gd name="T1" fmla="*/ 21050 h 21600"/>
                <a:gd name="T2" fmla="*/ 0 w 14655"/>
                <a:gd name="T3" fmla="*/ 19240 h 21600"/>
                <a:gd name="T4" fmla="*/ 9816 w 1465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55" h="21600" fill="none" extrusionOk="0">
                  <a:moveTo>
                    <a:pt x="14655" y="21050"/>
                  </a:moveTo>
                  <a:cubicBezTo>
                    <a:pt x="13068" y="21415"/>
                    <a:pt x="11444" y="21599"/>
                    <a:pt x="9816" y="21600"/>
                  </a:cubicBezTo>
                  <a:cubicBezTo>
                    <a:pt x="6403" y="21600"/>
                    <a:pt x="3039" y="20791"/>
                    <a:pt x="-1" y="19240"/>
                  </a:cubicBezTo>
                </a:path>
                <a:path w="14655" h="21600" stroke="0" extrusionOk="0">
                  <a:moveTo>
                    <a:pt x="14655" y="21050"/>
                  </a:moveTo>
                  <a:cubicBezTo>
                    <a:pt x="13068" y="21415"/>
                    <a:pt x="11444" y="21599"/>
                    <a:pt x="9816" y="21600"/>
                  </a:cubicBezTo>
                  <a:cubicBezTo>
                    <a:pt x="6403" y="21600"/>
                    <a:pt x="3039" y="20791"/>
                    <a:pt x="-1" y="19240"/>
                  </a:cubicBezTo>
                  <a:lnTo>
                    <a:pt x="9816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15" name="Arc 14"/>
            <p:cNvSpPr>
              <a:spLocks/>
            </p:cNvSpPr>
            <p:nvPr/>
          </p:nvSpPr>
          <p:spPr bwMode="auto">
            <a:xfrm>
              <a:off x="826" y="2299"/>
              <a:ext cx="1290" cy="48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42655 w 42655"/>
                <a:gd name="T1" fmla="*/ 4819 h 21600"/>
                <a:gd name="T2" fmla="*/ 0 w 42655"/>
                <a:gd name="T3" fmla="*/ 0 h 21600"/>
                <a:gd name="T4" fmla="*/ 21600 w 4265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655" h="21600" fill="none" extrusionOk="0">
                  <a:moveTo>
                    <a:pt x="42655" y="4819"/>
                  </a:moveTo>
                  <a:cubicBezTo>
                    <a:pt x="40408" y="14637"/>
                    <a:pt x="31672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2655" h="21600" stroke="0" extrusionOk="0">
                  <a:moveTo>
                    <a:pt x="42655" y="4819"/>
                  </a:moveTo>
                  <a:cubicBezTo>
                    <a:pt x="40408" y="14637"/>
                    <a:pt x="31672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92" y="2050"/>
              <a:ext cx="288" cy="288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92" y="2050"/>
              <a:ext cx="307" cy="30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75" y="2092"/>
              <a:ext cx="9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281" y="2050"/>
              <a:ext cx="288" cy="288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281" y="2050"/>
              <a:ext cx="307" cy="30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386" y="2111"/>
              <a:ext cx="116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GB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78" y="2050"/>
              <a:ext cx="308" cy="268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978" y="2050"/>
              <a:ext cx="327" cy="2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081" y="2092"/>
              <a:ext cx="116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GB" dirty="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207" y="2069"/>
              <a:ext cx="288" cy="288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207" y="2069"/>
              <a:ext cx="307" cy="30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310" y="2130"/>
              <a:ext cx="9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436" y="1550"/>
              <a:ext cx="192" cy="96"/>
            </a:xfrm>
            <a:custGeom>
              <a:avLst/>
              <a:gdLst/>
              <a:ahLst/>
              <a:cxnLst>
                <a:cxn ang="0">
                  <a:pos x="192" y="58"/>
                </a:cxn>
                <a:cxn ang="0">
                  <a:pos x="173" y="96"/>
                </a:cxn>
                <a:cxn ang="0">
                  <a:pos x="0" y="39"/>
                </a:cxn>
                <a:cxn ang="0">
                  <a:pos x="192" y="0"/>
                </a:cxn>
                <a:cxn ang="0">
                  <a:pos x="192" y="58"/>
                </a:cxn>
              </a:cxnLst>
              <a:rect l="0" t="0" r="r" b="b"/>
              <a:pathLst>
                <a:path w="192" h="96">
                  <a:moveTo>
                    <a:pt x="192" y="58"/>
                  </a:moveTo>
                  <a:lnTo>
                    <a:pt x="173" y="96"/>
                  </a:lnTo>
                  <a:lnTo>
                    <a:pt x="0" y="39"/>
                  </a:lnTo>
                  <a:lnTo>
                    <a:pt x="192" y="0"/>
                  </a:lnTo>
                  <a:lnTo>
                    <a:pt x="192" y="58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628" y="1608"/>
              <a:ext cx="768" cy="4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38"/>
                </a:cxn>
                <a:cxn ang="0">
                  <a:pos x="557" y="154"/>
                </a:cxn>
                <a:cxn ang="0">
                  <a:pos x="710" y="288"/>
                </a:cxn>
                <a:cxn ang="0">
                  <a:pos x="768" y="461"/>
                </a:cxn>
              </a:cxnLst>
              <a:rect l="0" t="0" r="r" b="b"/>
              <a:pathLst>
                <a:path w="768" h="461">
                  <a:moveTo>
                    <a:pt x="0" y="0"/>
                  </a:moveTo>
                  <a:lnTo>
                    <a:pt x="307" y="38"/>
                  </a:lnTo>
                  <a:lnTo>
                    <a:pt x="557" y="154"/>
                  </a:lnTo>
                  <a:lnTo>
                    <a:pt x="710" y="288"/>
                  </a:lnTo>
                  <a:lnTo>
                    <a:pt x="768" y="461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216" y="1554"/>
              <a:ext cx="631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Waits for</a:t>
              </a:r>
              <a:endParaRPr lang="en-GB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071" y="2914"/>
              <a:ext cx="173" cy="11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0" y="0"/>
                </a:cxn>
                <a:cxn ang="0">
                  <a:pos x="173" y="76"/>
                </a:cxn>
                <a:cxn ang="0">
                  <a:pos x="0" y="115"/>
                </a:cxn>
                <a:cxn ang="0">
                  <a:pos x="0" y="57"/>
                </a:cxn>
              </a:cxnLst>
              <a:rect l="0" t="0" r="r" b="b"/>
              <a:pathLst>
                <a:path w="173" h="115">
                  <a:moveTo>
                    <a:pt x="0" y="57"/>
                  </a:moveTo>
                  <a:lnTo>
                    <a:pt x="0" y="0"/>
                  </a:lnTo>
                  <a:lnTo>
                    <a:pt x="173" y="76"/>
                  </a:lnTo>
                  <a:lnTo>
                    <a:pt x="0" y="11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361" y="2376"/>
              <a:ext cx="710" cy="595"/>
            </a:xfrm>
            <a:custGeom>
              <a:avLst/>
              <a:gdLst/>
              <a:ahLst/>
              <a:cxnLst>
                <a:cxn ang="0">
                  <a:pos x="710" y="595"/>
                </a:cxn>
                <a:cxn ang="0">
                  <a:pos x="422" y="518"/>
                </a:cxn>
                <a:cxn ang="0">
                  <a:pos x="192" y="384"/>
                </a:cxn>
                <a:cxn ang="0">
                  <a:pos x="38" y="211"/>
                </a:cxn>
                <a:cxn ang="0">
                  <a:pos x="0" y="0"/>
                </a:cxn>
              </a:cxnLst>
              <a:rect l="0" t="0" r="r" b="b"/>
              <a:pathLst>
                <a:path w="710" h="595">
                  <a:moveTo>
                    <a:pt x="710" y="595"/>
                  </a:moveTo>
                  <a:lnTo>
                    <a:pt x="422" y="518"/>
                  </a:lnTo>
                  <a:lnTo>
                    <a:pt x="192" y="384"/>
                  </a:lnTo>
                  <a:lnTo>
                    <a:pt x="38" y="211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361" y="1858"/>
              <a:ext cx="115" cy="172"/>
            </a:xfrm>
            <a:custGeom>
              <a:avLst/>
              <a:gdLst/>
              <a:ahLst/>
              <a:cxnLst>
                <a:cxn ang="0">
                  <a:pos x="57" y="19"/>
                </a:cxn>
                <a:cxn ang="0">
                  <a:pos x="115" y="38"/>
                </a:cxn>
                <a:cxn ang="0">
                  <a:pos x="0" y="172"/>
                </a:cxn>
                <a:cxn ang="0">
                  <a:pos x="19" y="0"/>
                </a:cxn>
                <a:cxn ang="0">
                  <a:pos x="57" y="19"/>
                </a:cxn>
              </a:cxnLst>
              <a:rect l="0" t="0" r="r" b="b"/>
              <a:pathLst>
                <a:path w="115" h="172">
                  <a:moveTo>
                    <a:pt x="57" y="19"/>
                  </a:moveTo>
                  <a:lnTo>
                    <a:pt x="115" y="38"/>
                  </a:lnTo>
                  <a:lnTo>
                    <a:pt x="0" y="172"/>
                  </a:lnTo>
                  <a:lnTo>
                    <a:pt x="19" y="0"/>
                  </a:lnTo>
                  <a:lnTo>
                    <a:pt x="57" y="19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3438" y="1608"/>
              <a:ext cx="825" cy="250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115" y="134"/>
                </a:cxn>
                <a:cxn ang="0">
                  <a:pos x="307" y="58"/>
                </a:cxn>
                <a:cxn ang="0">
                  <a:pos x="825" y="0"/>
                </a:cxn>
              </a:cxnLst>
              <a:rect l="0" t="0" r="r" b="b"/>
              <a:pathLst>
                <a:path w="825" h="250">
                  <a:moveTo>
                    <a:pt x="0" y="250"/>
                  </a:moveTo>
                  <a:lnTo>
                    <a:pt x="115" y="134"/>
                  </a:lnTo>
                  <a:lnTo>
                    <a:pt x="307" y="58"/>
                  </a:lnTo>
                  <a:lnTo>
                    <a:pt x="82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35" name="AutoShape 34"/>
            <p:cNvSpPr>
              <a:spLocks noChangeArrowheads="1"/>
            </p:cNvSpPr>
            <p:nvPr/>
          </p:nvSpPr>
          <p:spPr bwMode="auto">
            <a:xfrm>
              <a:off x="4282" y="2856"/>
              <a:ext cx="154" cy="250"/>
            </a:xfrm>
            <a:prstGeom prst="roundRect">
              <a:avLst>
                <a:gd name="adj" fmla="val 50000"/>
              </a:avLst>
            </a:prstGeom>
            <a:solidFill>
              <a:srgbClr val="FFDC99"/>
            </a:soli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4282" y="2856"/>
              <a:ext cx="173" cy="269"/>
            </a:xfrm>
            <a:prstGeom prst="roundRect">
              <a:avLst>
                <a:gd name="adj" fmla="val 47111"/>
              </a:avLst>
            </a:prstGeom>
            <a:noFill/>
            <a:ln w="25400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282" y="2856"/>
              <a:ext cx="154" cy="134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282" y="2856"/>
              <a:ext cx="173" cy="154"/>
            </a:xfrm>
            <a:prstGeom prst="rect">
              <a:avLst/>
            </a:prstGeom>
            <a:noFill/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39" name="AutoShape 38"/>
            <p:cNvSpPr>
              <a:spLocks noChangeArrowheads="1"/>
            </p:cNvSpPr>
            <p:nvPr/>
          </p:nvSpPr>
          <p:spPr bwMode="auto">
            <a:xfrm>
              <a:off x="4282" y="2856"/>
              <a:ext cx="173" cy="269"/>
            </a:xfrm>
            <a:prstGeom prst="roundRect">
              <a:avLst>
                <a:gd name="adj" fmla="val 47111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282" y="2990"/>
              <a:ext cx="15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41" name="AutoShape 40"/>
            <p:cNvSpPr>
              <a:spLocks noChangeArrowheads="1"/>
            </p:cNvSpPr>
            <p:nvPr/>
          </p:nvSpPr>
          <p:spPr bwMode="auto">
            <a:xfrm>
              <a:off x="4282" y="1474"/>
              <a:ext cx="154" cy="249"/>
            </a:xfrm>
            <a:prstGeom prst="roundRect">
              <a:avLst>
                <a:gd name="adj" fmla="val 50000"/>
              </a:avLst>
            </a:prstGeom>
            <a:solidFill>
              <a:srgbClr val="FFDC99"/>
            </a:soli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42" name="AutoShape 41"/>
            <p:cNvSpPr>
              <a:spLocks noChangeArrowheads="1"/>
            </p:cNvSpPr>
            <p:nvPr/>
          </p:nvSpPr>
          <p:spPr bwMode="auto">
            <a:xfrm>
              <a:off x="4282" y="1474"/>
              <a:ext cx="173" cy="268"/>
            </a:xfrm>
            <a:prstGeom prst="roundRect">
              <a:avLst>
                <a:gd name="adj" fmla="val 47111"/>
              </a:avLst>
            </a:prstGeom>
            <a:noFill/>
            <a:ln w="25400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282" y="1474"/>
              <a:ext cx="154" cy="134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282" y="1474"/>
              <a:ext cx="173" cy="153"/>
            </a:xfrm>
            <a:prstGeom prst="rect">
              <a:avLst/>
            </a:prstGeom>
            <a:noFill/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45" name="AutoShape 44"/>
            <p:cNvSpPr>
              <a:spLocks noChangeArrowheads="1"/>
            </p:cNvSpPr>
            <p:nvPr/>
          </p:nvSpPr>
          <p:spPr bwMode="auto">
            <a:xfrm>
              <a:off x="4282" y="1474"/>
              <a:ext cx="173" cy="268"/>
            </a:xfrm>
            <a:prstGeom prst="roundRect">
              <a:avLst>
                <a:gd name="adj" fmla="val 47111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4282" y="1608"/>
              <a:ext cx="15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Optimistic concurrency control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Optimistic concurrency control (OCC) is based on the assumption that two transactions won’t occur at the same time</a:t>
            </a:r>
          </a:p>
          <a:p>
            <a:endParaRPr lang="en-US" sz="2000" dirty="0"/>
          </a:p>
          <a:p>
            <a:r>
              <a:rPr lang="en-US" sz="2000" dirty="0"/>
              <a:t>OCC is generally used in environments with low data contention</a:t>
            </a:r>
          </a:p>
          <a:p>
            <a:r>
              <a:rPr lang="en-US" sz="2000" dirty="0"/>
              <a:t>OCC Phases</a:t>
            </a:r>
          </a:p>
          <a:p>
            <a:pPr lvl="1"/>
            <a:r>
              <a:rPr lang="sv-SE" sz="1600" dirty="0"/>
              <a:t>Begin</a:t>
            </a:r>
          </a:p>
          <a:p>
            <a:pPr lvl="1"/>
            <a:r>
              <a:rPr lang="sv-SE" sz="1600" dirty="0"/>
              <a:t>Working phase</a:t>
            </a:r>
          </a:p>
          <a:p>
            <a:pPr lvl="1"/>
            <a:r>
              <a:rPr lang="sv-SE" sz="1600" dirty="0"/>
              <a:t>Validation phase</a:t>
            </a:r>
          </a:p>
          <a:p>
            <a:pPr lvl="1"/>
            <a:r>
              <a:rPr lang="sv-SE" sz="1600" dirty="0"/>
              <a:t>Update phase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Locking Protocols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96" y="1294275"/>
            <a:ext cx="8166441" cy="4483100"/>
          </a:xfrm>
        </p:spPr>
        <p:txBody>
          <a:bodyPr/>
          <a:lstStyle/>
          <a:p>
            <a:r>
              <a:rPr lang="en-US" sz="2000" dirty="0"/>
              <a:t>Can use the two-phase locking protocol in a distributed environment by changing how the lock manager is implemented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Non-Replicated scheme – each site maintains a local lock manager which administers lock and unlock requests for those data items that are stored in that site</a:t>
            </a:r>
          </a:p>
          <a:p>
            <a:endParaRPr lang="en-US" sz="2000" dirty="0"/>
          </a:p>
          <a:p>
            <a:pPr lvl="1"/>
            <a:r>
              <a:rPr lang="en-US" sz="2000" dirty="0"/>
              <a:t>Simple implementation involves two message transfers for handling lock requests, and one message transfer for handling unlock requests</a:t>
            </a:r>
          </a:p>
          <a:p>
            <a:pPr lvl="1"/>
            <a:r>
              <a:rPr lang="en-US" sz="2000" dirty="0"/>
              <a:t>Deadlock handling is more complex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Single-Coordinator Approach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 single lock manager resides in a single chosen site, all lock and unlock requests are made at that site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Simple implementation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Simple deadlock handling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Possibility of bottleneck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Vulnerable to loss of concurrency controller if single site fails 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Multiple-coordinator approach</a:t>
            </a:r>
            <a:r>
              <a:rPr lang="en-US" sz="2000" dirty="0"/>
              <a:t> distributes lock-manager function over several sites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Majority Protocol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287" y="1282699"/>
            <a:ext cx="8171726" cy="504882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Local lock manager at each site administers lock and unlock requests for data items stored at that site.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When a transaction wishes to lock an un replicated data item </a:t>
            </a:r>
            <a:r>
              <a:rPr lang="en-US" sz="2000" i="1" dirty="0"/>
              <a:t>Q</a:t>
            </a:r>
            <a:r>
              <a:rPr lang="en-US" sz="2000" dirty="0"/>
              <a:t> residing at site S</a:t>
            </a:r>
            <a:r>
              <a:rPr lang="en-US" sz="2000" i="1" baseline="-25000" dirty="0"/>
              <a:t>i</a:t>
            </a:r>
            <a:r>
              <a:rPr lang="en-US" sz="2000" dirty="0"/>
              <a:t>, a message is sent to S</a:t>
            </a:r>
            <a:r>
              <a:rPr lang="en-US" sz="2000" i="1" baseline="-25000" dirty="0"/>
              <a:t>i</a:t>
            </a:r>
            <a:r>
              <a:rPr lang="en-US" sz="2000" dirty="0"/>
              <a:t> ‘s lock manager.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If </a:t>
            </a:r>
            <a:r>
              <a:rPr lang="en-US" sz="2000" i="1" dirty="0"/>
              <a:t>Q</a:t>
            </a:r>
            <a:r>
              <a:rPr lang="en-US" sz="2000" dirty="0"/>
              <a:t> is locked in an incompatible mode, then the request is delayed until it can be granted.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When the lock request can be granted, the lock manager sends a message back to the initiator indicating that the lock request has been granted.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Event Ordering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109" y="1150938"/>
            <a:ext cx="8825346" cy="5237162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Coordination of requests (especially in a fair way) requires events (requests) to be ordered.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Stand-alone systems: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Shared Clock /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 a time-stamp to determine ordering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Distributed Systems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 global clock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clock runs at different speeds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How do we order events running on physically separated systems?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Messages (the only mechanism for communicating between systems) can only be received after they have been sent.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Majority Protocol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82699"/>
            <a:ext cx="7351712" cy="484100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In case of replicated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If </a:t>
            </a:r>
            <a:r>
              <a:rPr lang="en-US" sz="2000" i="1" dirty="0"/>
              <a:t>Q </a:t>
            </a:r>
            <a:r>
              <a:rPr lang="en-US" sz="2000" dirty="0"/>
              <a:t>is replicated at n sites, then a lock request message must be sent to more than half of the n sites in which </a:t>
            </a:r>
            <a:r>
              <a:rPr lang="en-US" sz="2000" i="1" dirty="0"/>
              <a:t>Q</a:t>
            </a:r>
            <a:r>
              <a:rPr lang="en-US" sz="2000" dirty="0"/>
              <a:t> is stored.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 transaction does not operate on </a:t>
            </a:r>
            <a:r>
              <a:rPr lang="en-US" sz="2000" i="1" dirty="0"/>
              <a:t>Q</a:t>
            </a:r>
            <a:r>
              <a:rPr lang="en-US" sz="2000" dirty="0"/>
              <a:t> until it has obtained a lock on a majority of the replicas of </a:t>
            </a:r>
            <a:r>
              <a:rPr lang="en-US" sz="2000" i="1" dirty="0"/>
              <a:t>Q</a:t>
            </a:r>
            <a:r>
              <a:rPr lang="en-US" sz="20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When writing the data item, transaction performs writes on </a:t>
            </a:r>
            <a:r>
              <a:rPr lang="en-US" sz="2000" i="1" dirty="0"/>
              <a:t>all</a:t>
            </a:r>
            <a:r>
              <a:rPr lang="en-US" sz="2000" dirty="0"/>
              <a:t> replicas.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Benefit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Can be used even when some sites are unavailable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Drawback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Requires many messages for handling lock requests and for handling unlock requests.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Potential of deadlock.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Biased Protocol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Similar to majority protocol, but requests for shared locks have priority over requests for exclusive locks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Less overhead on read operations than in majority protocol; but has additional overhead on writes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Like majority protocol, deadlock handling is complex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Primary Copy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One of the sites at which a replica resides is designated as the primary site  </a:t>
            </a:r>
          </a:p>
          <a:p>
            <a:pPr lvl="1"/>
            <a:r>
              <a:rPr lang="en-US" sz="2000" dirty="0"/>
              <a:t>Request to lock a data item is made at the primary site of that data item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Concurrency control for replicated data handled in a manner similar to that of un-replicated data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Simple implementation, but if primary site fails, the data item is unavailable, even though other sites may have a replica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Time Stamp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Whenever a transaction starts, it is given a timestamp</a:t>
            </a:r>
          </a:p>
          <a:p>
            <a:endParaRPr lang="en-US" sz="2000" dirty="0"/>
          </a:p>
          <a:p>
            <a:r>
              <a:rPr lang="en-US" sz="2000" dirty="0"/>
              <a:t>The timestamp tells in which order, the transactions are supposed to be applied in</a:t>
            </a:r>
          </a:p>
          <a:p>
            <a:endParaRPr lang="en-US" sz="2000" dirty="0"/>
          </a:p>
          <a:p>
            <a:r>
              <a:rPr lang="en-US" sz="2000" dirty="0"/>
              <a:t>The transaction with the earliest timestamp is executed  first</a:t>
            </a:r>
          </a:p>
          <a:p>
            <a:endParaRPr lang="en-US" sz="2000" dirty="0"/>
          </a:p>
          <a:p>
            <a:r>
              <a:rPr lang="en-US" sz="2000" dirty="0"/>
              <a:t>Every object in the system has a read timestamp and a write timestamp</a:t>
            </a:r>
            <a:endParaRPr lang="sv-SE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Time-stamping in Distributed Sys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562" y="1273215"/>
            <a:ext cx="8495818" cy="4492585"/>
          </a:xfrm>
        </p:spPr>
        <p:txBody>
          <a:bodyPr/>
          <a:lstStyle/>
          <a:p>
            <a:r>
              <a:rPr lang="en-US" sz="2000" dirty="0"/>
              <a:t>Generate unique timestamps in distributed scheme:</a:t>
            </a:r>
          </a:p>
          <a:p>
            <a:endParaRPr lang="en-US" sz="2000" dirty="0"/>
          </a:p>
          <a:p>
            <a:pPr lvl="1"/>
            <a:r>
              <a:rPr lang="en-US" sz="2000" dirty="0"/>
              <a:t>Each site generates a unique local timestamp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global unique timestamp is obtained by concatenation of the unique local timestamp with the unique site identifier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Use a </a:t>
            </a:r>
            <a:r>
              <a:rPr lang="en-US" sz="2000" i="1" dirty="0"/>
              <a:t>logical clock</a:t>
            </a:r>
            <a:r>
              <a:rPr lang="en-US" sz="2000" dirty="0"/>
              <a:t> defined within each site to ensure the fair generation of timestamps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Generation of Unique Timestamps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 cstate="print"/>
          <a:srcRect l="539" t="28326" r="746" b="28635"/>
          <a:stretch>
            <a:fillRect/>
          </a:stretch>
        </p:blipFill>
        <p:spPr bwMode="auto">
          <a:xfrm>
            <a:off x="1133475" y="1263650"/>
            <a:ext cx="7583488" cy="24796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Deadlock Prevention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769" y="1282700"/>
            <a:ext cx="8727311" cy="4921330"/>
          </a:xfrm>
        </p:spPr>
        <p:txBody>
          <a:bodyPr/>
          <a:lstStyle/>
          <a:p>
            <a:r>
              <a:rPr lang="en-US" sz="2000" dirty="0"/>
              <a:t>Resource-ordering deadlock-prevention – define a </a:t>
            </a:r>
            <a:r>
              <a:rPr lang="en-US" sz="2000" i="1" dirty="0"/>
              <a:t>global</a:t>
            </a:r>
            <a:r>
              <a:rPr lang="en-US" sz="2000" dirty="0"/>
              <a:t> ordering among the system resources</a:t>
            </a:r>
          </a:p>
          <a:p>
            <a:pPr lvl="1"/>
            <a:r>
              <a:rPr lang="en-US" sz="2000" dirty="0"/>
              <a:t>Assign a unique number to all system resources</a:t>
            </a:r>
          </a:p>
          <a:p>
            <a:pPr lvl="1"/>
            <a:r>
              <a:rPr lang="en-US" sz="2000" dirty="0"/>
              <a:t>A process may request a resource with unique number </a:t>
            </a:r>
            <a:r>
              <a:rPr lang="en-US" sz="2000" i="1" dirty="0" err="1"/>
              <a:t>i</a:t>
            </a:r>
            <a:r>
              <a:rPr lang="en-US" sz="2000" dirty="0"/>
              <a:t> only if it is not holding a resource with a unique number greater than</a:t>
            </a:r>
            <a:r>
              <a:rPr lang="en-US" sz="2000" i="1" dirty="0"/>
              <a:t> </a:t>
            </a:r>
            <a:r>
              <a:rPr lang="en-US" sz="2000" i="1" dirty="0" err="1"/>
              <a:t>i</a:t>
            </a:r>
            <a:endParaRPr lang="en-US" sz="2000" dirty="0"/>
          </a:p>
          <a:p>
            <a:pPr lvl="1"/>
            <a:r>
              <a:rPr lang="en-US" sz="2000" dirty="0"/>
              <a:t>Simple to implement; requires little overhead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Banker’s algorithm – designate one of the processes in the system as the process that maintains the information necessary to carry out the Banker’s algorithm</a:t>
            </a:r>
          </a:p>
          <a:p>
            <a:pPr lvl="1"/>
            <a:r>
              <a:rPr lang="en-US" sz="2000" dirty="0"/>
              <a:t>Also implemented easily, but may require too much overhead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152400"/>
            <a:ext cx="7743825" cy="457200"/>
          </a:xfrm>
        </p:spPr>
        <p:txBody>
          <a:bodyPr/>
          <a:lstStyle/>
          <a:p>
            <a:pPr>
              <a:defRPr/>
            </a:pPr>
            <a:r>
              <a:rPr lang="en-US" sz="2800"/>
              <a:t>Timestamped Deadlock-Prevention Scheme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Each process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i="1" dirty="0"/>
              <a:t> </a:t>
            </a:r>
            <a:r>
              <a:rPr lang="en-US" sz="2000" dirty="0"/>
              <a:t>is assigned a unique priority number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Priority numbers are used to decide whether a process</a:t>
            </a:r>
            <a:r>
              <a:rPr lang="en-US" sz="2000" i="1" dirty="0"/>
              <a:t> P</a:t>
            </a:r>
            <a:r>
              <a:rPr lang="en-US" sz="2000" i="1" baseline="-25000" dirty="0"/>
              <a:t>i</a:t>
            </a:r>
            <a:r>
              <a:rPr lang="en-US" sz="2000" dirty="0"/>
              <a:t> should wait for a process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; otherwise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is rolled back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The scheme prevents deadlocks </a:t>
            </a:r>
          </a:p>
          <a:p>
            <a:pPr lvl="1"/>
            <a:r>
              <a:rPr lang="en-US" sz="2000" dirty="0"/>
              <a:t>For every edge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 </a:t>
            </a:r>
            <a:r>
              <a:rPr lang="en-US" sz="2000" i="1" dirty="0">
                <a:sym typeface="Symbol" pitchFamily="18" charset="2"/>
              </a:rPr>
              <a:t>P</a:t>
            </a:r>
            <a:r>
              <a:rPr lang="en-US" sz="2000" i="1" baseline="-25000" dirty="0">
                <a:sym typeface="Symbol" pitchFamily="18" charset="2"/>
              </a:rPr>
              <a:t>j</a:t>
            </a:r>
            <a:r>
              <a:rPr lang="en-US" sz="2000" dirty="0">
                <a:sym typeface="Symbol" pitchFamily="18" charset="2"/>
              </a:rPr>
              <a:t> in the wait-for graph, </a:t>
            </a:r>
            <a:r>
              <a:rPr lang="en-US" sz="2000" i="1" dirty="0">
                <a:sym typeface="Symbol" pitchFamily="18" charset="2"/>
              </a:rPr>
              <a:t>P</a:t>
            </a:r>
            <a:r>
              <a:rPr lang="en-US" sz="2000" i="1" baseline="-25000" dirty="0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has a higher priority than </a:t>
            </a:r>
            <a:r>
              <a:rPr lang="en-US" sz="2000" i="1" dirty="0">
                <a:sym typeface="Symbol" pitchFamily="18" charset="2"/>
              </a:rPr>
              <a:t>P</a:t>
            </a:r>
            <a:r>
              <a:rPr lang="en-US" sz="2000" i="1" baseline="-25000" dirty="0">
                <a:sym typeface="Symbol" pitchFamily="18" charset="2"/>
              </a:rPr>
              <a:t>j</a:t>
            </a:r>
            <a:endParaRPr lang="en-US" sz="2000" dirty="0">
              <a:sym typeface="Symbol" pitchFamily="18" charset="2"/>
            </a:endParaRPr>
          </a:p>
          <a:p>
            <a:pPr lvl="1"/>
            <a:r>
              <a:rPr lang="en-US" sz="2000" dirty="0">
                <a:sym typeface="Symbol" pitchFamily="18" charset="2"/>
              </a:rPr>
              <a:t>Thus a cycle cannot exist</a:t>
            </a:r>
            <a:endParaRPr 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Wait-Die Scheme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7112000" cy="4483100"/>
          </a:xfrm>
        </p:spPr>
        <p:txBody>
          <a:bodyPr/>
          <a:lstStyle/>
          <a:p>
            <a:r>
              <a:rPr lang="en-US" sz="2000" dirty="0"/>
              <a:t>Based on a non-preemptive technique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If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requests a resource currently held by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i="1" dirty="0"/>
              <a:t>, P</a:t>
            </a:r>
            <a:r>
              <a:rPr lang="en-US" sz="2000" i="1" baseline="-25000" dirty="0"/>
              <a:t>i</a:t>
            </a:r>
            <a:r>
              <a:rPr lang="en-US" sz="2000" dirty="0"/>
              <a:t> is allowed to wait only if it has a smaller timestamp than does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 (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is older than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Otherwise, P</a:t>
            </a:r>
            <a:r>
              <a:rPr lang="en-US" sz="2000" i="1" baseline="-25000" dirty="0"/>
              <a:t>i</a:t>
            </a:r>
            <a:r>
              <a:rPr lang="en-US" sz="2000" dirty="0"/>
              <a:t> is rolled back (dies)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Example:  Suppose that processes </a:t>
            </a:r>
            <a:r>
              <a:rPr lang="en-US" sz="2000" i="1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, and </a:t>
            </a: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 have timestamps 5, 10, and 15 respectively</a:t>
            </a:r>
          </a:p>
          <a:p>
            <a:pPr lvl="1"/>
            <a:r>
              <a:rPr lang="en-US" sz="2000" dirty="0"/>
              <a:t>if </a:t>
            </a:r>
            <a:r>
              <a:rPr lang="en-US" sz="2000" i="1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request a resource held by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, then </a:t>
            </a:r>
            <a:r>
              <a:rPr lang="en-US" sz="2000" i="1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will wait</a:t>
            </a:r>
          </a:p>
          <a:p>
            <a:pPr lvl="1"/>
            <a:r>
              <a:rPr lang="en-US" sz="2000" dirty="0"/>
              <a:t>If </a:t>
            </a: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 requests a resource held by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, then </a:t>
            </a: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 will be rolled back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Would-Wait Scheme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Based on a preemptive technique; counterpart to the wait-die system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If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requests a resource currently held by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,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is allowed to wait only if it has a larger timestamp than does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 (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is younger than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).  Otherwise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 is rolled back (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 is wounded by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Example:  Suppose that processes </a:t>
            </a:r>
            <a:r>
              <a:rPr lang="en-US" sz="2000" i="1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P</a:t>
            </a:r>
            <a:r>
              <a:rPr lang="en-US" sz="2000" baseline="-25000" dirty="0"/>
              <a:t>2, </a:t>
            </a:r>
            <a:r>
              <a:rPr lang="en-US" sz="2000" dirty="0"/>
              <a:t>and </a:t>
            </a: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 have timestamps 5, 10, and 15 respectively</a:t>
            </a:r>
          </a:p>
          <a:p>
            <a:pPr lvl="1"/>
            <a:r>
              <a:rPr lang="en-US" sz="2000" dirty="0"/>
              <a:t>If </a:t>
            </a:r>
            <a:r>
              <a:rPr lang="en-US" sz="2000" i="1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requests a resource held by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, then the resource will be preempted from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 and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 will be rolled back</a:t>
            </a:r>
          </a:p>
          <a:p>
            <a:pPr lvl="1"/>
            <a:r>
              <a:rPr lang="en-US" sz="2000" dirty="0"/>
              <a:t>If </a:t>
            </a: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 requests a resource held by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, then </a:t>
            </a: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 will wait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Event Ordering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45" y="1282700"/>
            <a:ext cx="8472055" cy="4483100"/>
          </a:xfrm>
        </p:spPr>
        <p:txBody>
          <a:bodyPr/>
          <a:lstStyle/>
          <a:p>
            <a:endParaRPr lang="en-US" sz="2000" i="1" dirty="0"/>
          </a:p>
          <a:p>
            <a:r>
              <a:rPr lang="en-US" sz="2000" i="1" dirty="0"/>
              <a:t>Happened-before</a:t>
            </a:r>
            <a:r>
              <a:rPr lang="en-US" sz="2000" dirty="0"/>
              <a:t> relation (denoted by </a:t>
            </a:r>
            <a:r>
              <a:rPr lang="en-US" sz="2000" dirty="0">
                <a:sym typeface="Symbol" pitchFamily="18" charset="2"/>
              </a:rPr>
              <a:t>)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If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 are events in the same process, and </a:t>
            </a:r>
            <a:r>
              <a:rPr lang="en-US" sz="2000" i="1" dirty="0"/>
              <a:t>A</a:t>
            </a:r>
            <a:r>
              <a:rPr lang="en-US" sz="2000" dirty="0"/>
              <a:t> was executed before </a:t>
            </a:r>
            <a:r>
              <a:rPr lang="en-US" sz="2000" i="1" dirty="0"/>
              <a:t>B</a:t>
            </a:r>
            <a:r>
              <a:rPr lang="en-US" sz="2000" dirty="0"/>
              <a:t>, then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 </a:t>
            </a:r>
            <a:r>
              <a:rPr lang="en-US" sz="2000" i="1" dirty="0">
                <a:sym typeface="Symbol" pitchFamily="18" charset="2"/>
              </a:rPr>
              <a:t>B</a:t>
            </a:r>
            <a:endParaRPr lang="en-US" sz="2000" dirty="0">
              <a:sym typeface="Symbol" pitchFamily="18" charset="2"/>
            </a:endParaRPr>
          </a:p>
          <a:p>
            <a:pPr lvl="1"/>
            <a:endParaRPr lang="en-US" sz="2000" dirty="0">
              <a:sym typeface="Symbol" pitchFamily="18" charset="2"/>
            </a:endParaRPr>
          </a:p>
          <a:p>
            <a:pPr lvl="1"/>
            <a:r>
              <a:rPr lang="en-US" sz="2000" dirty="0">
                <a:sym typeface="Symbol" pitchFamily="18" charset="2"/>
              </a:rPr>
              <a:t>If 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 is the event of sending a message by one process and </a:t>
            </a:r>
            <a:r>
              <a:rPr lang="en-US" sz="2000" i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 is the event of receiving that message by another process, then 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  </a:t>
            </a:r>
            <a:r>
              <a:rPr lang="en-US" sz="2000" i="1" dirty="0">
                <a:sym typeface="Symbol" pitchFamily="18" charset="2"/>
              </a:rPr>
              <a:t>B</a:t>
            </a:r>
            <a:endParaRPr lang="en-US" sz="2000" dirty="0">
              <a:sym typeface="Symbol" pitchFamily="18" charset="2"/>
            </a:endParaRPr>
          </a:p>
          <a:p>
            <a:pPr lvl="1"/>
            <a:endParaRPr lang="en-US" sz="2000" dirty="0">
              <a:sym typeface="Symbol" pitchFamily="18" charset="2"/>
            </a:endParaRPr>
          </a:p>
          <a:p>
            <a:pPr lvl="1"/>
            <a:r>
              <a:rPr lang="en-US" sz="2000" dirty="0">
                <a:sym typeface="Symbol" pitchFamily="18" charset="2"/>
              </a:rPr>
              <a:t>If 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  </a:t>
            </a:r>
            <a:r>
              <a:rPr lang="en-US" sz="2000" i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 and B  </a:t>
            </a:r>
            <a:r>
              <a:rPr lang="en-US" sz="2000" i="1" dirty="0">
                <a:sym typeface="Symbol" pitchFamily="18" charset="2"/>
              </a:rPr>
              <a:t>C </a:t>
            </a:r>
            <a:r>
              <a:rPr lang="en-US" sz="2000" dirty="0">
                <a:sym typeface="Symbol" pitchFamily="18" charset="2"/>
              </a:rPr>
              <a:t>then</a:t>
            </a:r>
            <a:r>
              <a:rPr lang="en-US" sz="2000" i="1" dirty="0">
                <a:sym typeface="Symbol" pitchFamily="18" charset="2"/>
              </a:rPr>
              <a:t> 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i="1" dirty="0">
                <a:sym typeface="Symbol" pitchFamily="18" charset="2"/>
              </a:rPr>
              <a:t> C</a:t>
            </a: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8818" y="180109"/>
            <a:ext cx="8305800" cy="457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Deadlock Detection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308100"/>
            <a:ext cx="7623752" cy="4114800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b="1" dirty="0">
                <a:solidFill>
                  <a:srgbClr val="FF0000"/>
                </a:solidFill>
              </a:rPr>
              <a:t>wait-for</a:t>
            </a:r>
            <a:r>
              <a:rPr lang="en-US" sz="2000" dirty="0"/>
              <a:t> graphs</a:t>
            </a:r>
          </a:p>
          <a:p>
            <a:endParaRPr lang="en-US" sz="2000" dirty="0"/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Local wait-for graphs at each local site</a:t>
            </a:r>
            <a:r>
              <a:rPr lang="en-US" sz="2000" dirty="0"/>
              <a:t>. The nodes of the graph correspond to all the processes that are currently either holding or requesting any of the resources local to that site</a:t>
            </a:r>
          </a:p>
          <a:p>
            <a:pPr lvl="1"/>
            <a:r>
              <a:rPr lang="en-US" sz="2000" dirty="0"/>
              <a:t>May also use a </a:t>
            </a:r>
            <a:r>
              <a:rPr lang="en-US" sz="2000" b="1" dirty="0">
                <a:solidFill>
                  <a:srgbClr val="FF0000"/>
                </a:solidFill>
              </a:rPr>
              <a:t>global wait-for graph.  </a:t>
            </a:r>
            <a:r>
              <a:rPr lang="en-US" sz="2000" dirty="0"/>
              <a:t>This graph is the union of all local wait-for graphs.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Two Local Wait-For Graphs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 cstate="print"/>
          <a:srcRect l="459" t="22290" r="459" b="22614"/>
          <a:stretch>
            <a:fillRect/>
          </a:stretch>
        </p:blipFill>
        <p:spPr bwMode="auto">
          <a:xfrm>
            <a:off x="1373188" y="2162175"/>
            <a:ext cx="6270625" cy="26146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Global Wait-For Graph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 cstate="print"/>
          <a:srcRect l="2344" t="17079" r="1091" b="18121"/>
          <a:stretch>
            <a:fillRect/>
          </a:stretch>
        </p:blipFill>
        <p:spPr bwMode="auto">
          <a:xfrm>
            <a:off x="1452563" y="2205038"/>
            <a:ext cx="6116637" cy="30781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305800" cy="457200"/>
          </a:xfrm>
        </p:spPr>
        <p:txBody>
          <a:bodyPr/>
          <a:lstStyle/>
          <a:p>
            <a:pPr>
              <a:defRPr/>
            </a:pPr>
            <a:r>
              <a:rPr lang="en-US" sz="2800"/>
              <a:t>Deadlock Detection – Centralized Approach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308100"/>
            <a:ext cx="7873134" cy="4098925"/>
          </a:xfrm>
        </p:spPr>
        <p:txBody>
          <a:bodyPr/>
          <a:lstStyle/>
          <a:p>
            <a:r>
              <a:rPr lang="en-US" sz="2000" dirty="0"/>
              <a:t>Each site keeps a local wait-for graph  </a:t>
            </a:r>
          </a:p>
          <a:p>
            <a:r>
              <a:rPr lang="en-US" sz="2000" dirty="0"/>
              <a:t>A global wait-for graph is maintained in a single coordination process.</a:t>
            </a:r>
          </a:p>
          <a:p>
            <a:r>
              <a:rPr lang="en-US" sz="2000" dirty="0"/>
              <a:t>There are three different options (points in time) when the wait-for graph may be constructed: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1. 	Whenever a new edge is inserted or removed in one of the local wait-for graphs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2.	Periodically, when a number of changes have occurred in a wait-for graph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3.	Whenever the coordinator needs to invoke the cycle-detection algorithm</a:t>
            </a:r>
          </a:p>
          <a:p>
            <a:r>
              <a:rPr lang="en-US" sz="2000" dirty="0"/>
              <a:t>Unnecessary rollbacks may occur as a result of false cycles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Detection Algorithm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4" y="1191492"/>
            <a:ext cx="8492837" cy="468514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dirty="0"/>
              <a:t>1.	The controller sends an initiating message to each site in the system 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2.	On receiving this message, a site sends its local wait-for graph to the controller/coordinator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3.	When the controller has received a reply from each site, it constructs a graph as follows:</a:t>
            </a:r>
          </a:p>
          <a:p>
            <a:pPr marL="922338" lvl="1" indent="-465138">
              <a:buFont typeface="Monotype Sorts" pitchFamily="2" charset="2"/>
              <a:buNone/>
            </a:pPr>
            <a:r>
              <a:rPr lang="en-US" sz="2000" dirty="0"/>
              <a:t>(a)	The constructed graph contains a vertex for every process in the system</a:t>
            </a:r>
          </a:p>
          <a:p>
            <a:pPr marL="922338" lvl="1" indent="-465138">
              <a:buFont typeface="Monotype Sorts" pitchFamily="2" charset="2"/>
              <a:buNone/>
            </a:pPr>
            <a:r>
              <a:rPr lang="en-US" sz="2000" dirty="0"/>
              <a:t>(b)   The graph has an edge Pi </a:t>
            </a:r>
            <a:r>
              <a:rPr lang="en-US" sz="2000" dirty="0">
                <a:sym typeface="Symbol" pitchFamily="18" charset="2"/>
              </a:rPr>
              <a:t> Pj if and only if </a:t>
            </a:r>
          </a:p>
          <a:p>
            <a:pPr marL="1379538" lvl="2" indent="-342900">
              <a:buFont typeface="Monotype Sorts" pitchFamily="2" charset="2"/>
              <a:buAutoNum type="arabicParenBoth"/>
            </a:pPr>
            <a:r>
              <a:rPr lang="en-US" sz="2000" dirty="0">
                <a:sym typeface="Symbol" pitchFamily="18" charset="2"/>
              </a:rPr>
              <a:t>there is an edge </a:t>
            </a:r>
            <a:r>
              <a:rPr lang="en-US" sz="2000" dirty="0"/>
              <a:t>Pi </a:t>
            </a:r>
            <a:r>
              <a:rPr lang="en-US" sz="2000" dirty="0">
                <a:sym typeface="Symbol" pitchFamily="18" charset="2"/>
              </a:rPr>
              <a:t> Pj in one of the wait-for graphs, or</a:t>
            </a:r>
          </a:p>
          <a:p>
            <a:pPr marL="1379538" lvl="2" indent="-342900">
              <a:buFont typeface="Monotype Sorts" pitchFamily="2" charset="2"/>
              <a:buAutoNum type="arabicParenBoth"/>
            </a:pPr>
            <a:r>
              <a:rPr lang="en-US" sz="2000" dirty="0">
                <a:sym typeface="Symbol" pitchFamily="18" charset="2"/>
              </a:rPr>
              <a:t>an edge </a:t>
            </a:r>
            <a:r>
              <a:rPr lang="en-US" sz="2000" dirty="0"/>
              <a:t>Pi </a:t>
            </a:r>
            <a:r>
              <a:rPr lang="en-US" sz="2000" dirty="0">
                <a:sym typeface="Symbol" pitchFamily="18" charset="2"/>
              </a:rPr>
              <a:t> Pj with some label TS appears in more than one wait-for graph</a:t>
            </a:r>
          </a:p>
          <a:p>
            <a:pPr>
              <a:buFont typeface="Monotype Sorts" pitchFamily="2" charset="2"/>
              <a:buNone/>
            </a:pPr>
            <a:r>
              <a:rPr lang="en-US" sz="2000" dirty="0">
                <a:sym typeface="Symbol" pitchFamily="18" charset="2"/>
              </a:rPr>
              <a:t>If the constructed graph contains a cycle  deadlock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Local and Global Wait-For Graphs</a:t>
            </a:r>
          </a:p>
        </p:txBody>
      </p:sp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2" cstate="print"/>
          <a:srcRect l="484" t="31592" r="739" b="31931"/>
          <a:stretch>
            <a:fillRect/>
          </a:stretch>
        </p:blipFill>
        <p:spPr bwMode="auto">
          <a:xfrm>
            <a:off x="844550" y="1703388"/>
            <a:ext cx="7521575" cy="2082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Fully Distributed Approach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927" y="1282700"/>
            <a:ext cx="8506691" cy="4483100"/>
          </a:xfrm>
        </p:spPr>
        <p:txBody>
          <a:bodyPr/>
          <a:lstStyle/>
          <a:p>
            <a:r>
              <a:rPr lang="en-US" sz="2000" dirty="0"/>
              <a:t>All controllers/sites equally share the responsibility for detecting deadlock</a:t>
            </a:r>
          </a:p>
          <a:p>
            <a:endParaRPr lang="en-US" sz="2000" dirty="0"/>
          </a:p>
          <a:p>
            <a:r>
              <a:rPr lang="en-US" sz="2000" dirty="0"/>
              <a:t>Every site constructs a wait-for graph that represents a part of the total graph</a:t>
            </a:r>
          </a:p>
          <a:p>
            <a:r>
              <a:rPr lang="en-US" sz="2000" dirty="0"/>
              <a:t>We add one additional node </a:t>
            </a:r>
            <a:r>
              <a:rPr lang="en-US" sz="2000" i="1" dirty="0" err="1"/>
              <a:t>P</a:t>
            </a:r>
            <a:r>
              <a:rPr lang="en-US" sz="2000" i="1" baseline="-25000" dirty="0" err="1"/>
              <a:t>ex</a:t>
            </a:r>
            <a:r>
              <a:rPr lang="en-US" sz="2000" dirty="0"/>
              <a:t> to each local wait-for graph</a:t>
            </a:r>
          </a:p>
          <a:p>
            <a:endParaRPr lang="en-US" sz="2000" dirty="0"/>
          </a:p>
          <a:p>
            <a:r>
              <a:rPr lang="en-US" sz="2000" dirty="0"/>
              <a:t>If a local wait-for graph contains a cycle that does not involve node </a:t>
            </a:r>
            <a:r>
              <a:rPr lang="en-US" sz="2000" i="1" dirty="0" err="1"/>
              <a:t>P</a:t>
            </a:r>
            <a:r>
              <a:rPr lang="en-US" sz="2000" i="1" baseline="-25000" dirty="0" err="1"/>
              <a:t>ex</a:t>
            </a:r>
            <a:r>
              <a:rPr lang="en-US" sz="2000" dirty="0"/>
              <a:t>, then the system is in a deadlock state</a:t>
            </a:r>
          </a:p>
          <a:p>
            <a:endParaRPr lang="en-US" sz="2000" dirty="0"/>
          </a:p>
          <a:p>
            <a:r>
              <a:rPr lang="en-US" sz="2000" dirty="0"/>
              <a:t>A cycle involving </a:t>
            </a:r>
            <a:r>
              <a:rPr lang="en-US" sz="2000" i="1" dirty="0" err="1"/>
              <a:t>P</a:t>
            </a:r>
            <a:r>
              <a:rPr lang="en-US" sz="2000" i="1" baseline="-25000" dirty="0" err="1"/>
              <a:t>ex</a:t>
            </a:r>
            <a:r>
              <a:rPr lang="en-US" sz="2000" dirty="0"/>
              <a:t> implies the possibility of a deadlock</a:t>
            </a:r>
          </a:p>
          <a:p>
            <a:pPr lvl="1"/>
            <a:r>
              <a:rPr lang="en-US" sz="2000" dirty="0"/>
              <a:t>To ascertain whether a deadlock does exist, a distributed deadlock-detection algorithm must be invoked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Augmented Local Wait-For Graphs </a:t>
            </a:r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2" cstate="print"/>
          <a:srcRect l="478" t="28279" r="478" b="28281"/>
          <a:stretch>
            <a:fillRect/>
          </a:stretch>
        </p:blipFill>
        <p:spPr bwMode="auto">
          <a:xfrm>
            <a:off x="846138" y="1263650"/>
            <a:ext cx="7513637" cy="2471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Augmented Local Wait-For Graph in Site S2</a:t>
            </a:r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2" cstate="print"/>
          <a:srcRect l="459" t="5257" r="1161" b="5579"/>
          <a:stretch>
            <a:fillRect/>
          </a:stretch>
        </p:blipFill>
        <p:spPr bwMode="auto">
          <a:xfrm>
            <a:off x="1325563" y="1293813"/>
            <a:ext cx="6457950" cy="43894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Election Algorithms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094509"/>
            <a:ext cx="8492836" cy="5043055"/>
          </a:xfrm>
        </p:spPr>
        <p:txBody>
          <a:bodyPr/>
          <a:lstStyle/>
          <a:p>
            <a:r>
              <a:rPr lang="en-US" sz="2000" dirty="0"/>
              <a:t>If the coordinator process fails due to failure of site </a:t>
            </a:r>
          </a:p>
          <a:p>
            <a:endParaRPr lang="en-US" sz="2000" dirty="0"/>
          </a:p>
          <a:p>
            <a:r>
              <a:rPr lang="en-US" sz="2000" dirty="0"/>
              <a:t>The algorithm which determine where a new copy of the coordinator should be restarted</a:t>
            </a:r>
          </a:p>
          <a:p>
            <a:r>
              <a:rPr lang="en-US" sz="2000" dirty="0"/>
              <a:t>Assume that a unique priority number is associated with each active process in the system, and assume that the priority number of process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 is </a:t>
            </a:r>
            <a:r>
              <a:rPr lang="en-US" sz="2000" i="1" dirty="0" err="1"/>
              <a:t>i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Assume a one-to-one correspondence between processes and sites</a:t>
            </a:r>
          </a:p>
          <a:p>
            <a:endParaRPr lang="en-US" sz="2000" dirty="0"/>
          </a:p>
          <a:p>
            <a:r>
              <a:rPr lang="en-US" sz="2000" dirty="0"/>
              <a:t>The coordinator is always the process with the largest priority number.  When a coordinator fails, the algorithm must elect that active process with the largest priority number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600"/>
              <a:t>Relative Time for Three Concurrent Processes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 cstate="print"/>
          <a:srcRect l="696" t="4602" r="455" b="4921"/>
          <a:stretch>
            <a:fillRect/>
          </a:stretch>
        </p:blipFill>
        <p:spPr bwMode="auto">
          <a:xfrm>
            <a:off x="790575" y="1281113"/>
            <a:ext cx="6546850" cy="44942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4" name="Line 50"/>
          <p:cNvSpPr>
            <a:spLocks noChangeShapeType="1"/>
          </p:cNvSpPr>
          <p:nvPr/>
        </p:nvSpPr>
        <p:spPr bwMode="auto">
          <a:xfrm flipV="1">
            <a:off x="7794625" y="2794000"/>
            <a:ext cx="0" cy="1752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21" name="Text Box 51"/>
          <p:cNvSpPr txBox="1">
            <a:spLocks noChangeArrowheads="1"/>
          </p:cNvSpPr>
          <p:nvPr/>
        </p:nvSpPr>
        <p:spPr bwMode="auto">
          <a:xfrm>
            <a:off x="8140700" y="3062288"/>
            <a:ext cx="696913" cy="374650"/>
          </a:xfrm>
          <a:prstGeom prst="rect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7489825" y="1031875"/>
            <a:ext cx="15811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Event Ordering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Bully Algorithm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509" y="1282700"/>
            <a:ext cx="8520546" cy="4757882"/>
          </a:xfrm>
        </p:spPr>
        <p:txBody>
          <a:bodyPr/>
          <a:lstStyle/>
          <a:p>
            <a:r>
              <a:rPr lang="en-US" sz="2000" dirty="0"/>
              <a:t>Two algorithms, the bully algorithm and a ring algorithm, can be used to elect a new coordinator in case of failures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Bully </a:t>
            </a:r>
            <a:r>
              <a:rPr lang="en-US" sz="2000" dirty="0" err="1"/>
              <a:t>Algo</a:t>
            </a:r>
            <a:r>
              <a:rPr lang="en-US" sz="2000" dirty="0"/>
              <a:t> Applicable to systems where every process can send a message to every other process in the system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If process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sends a request that is not answered by the coordinator within a time interval </a:t>
            </a:r>
            <a:r>
              <a:rPr lang="en-US" sz="2000" i="1" dirty="0"/>
              <a:t>T</a:t>
            </a:r>
            <a:r>
              <a:rPr lang="en-US" sz="2000" dirty="0"/>
              <a:t>, assume that the coordinator has failed;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tries to elect itself as the new coordinator</a:t>
            </a:r>
            <a:br>
              <a:rPr lang="en-US" sz="2000" dirty="0"/>
            </a:br>
            <a:endParaRPr lang="en-US" sz="2000" dirty="0"/>
          </a:p>
          <a:p>
            <a:r>
              <a:rPr lang="en-US" sz="2000" i="1" dirty="0"/>
              <a:t>P</a:t>
            </a:r>
            <a:r>
              <a:rPr lang="en-US" sz="2000" baseline="-25000" dirty="0"/>
              <a:t>i</a:t>
            </a:r>
            <a:r>
              <a:rPr lang="en-US" sz="2000" dirty="0"/>
              <a:t> sends an election message to every process with a higher priority number,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then waits for any of these processes to answer within </a:t>
            </a:r>
            <a:r>
              <a:rPr lang="en-US" sz="2000" i="1" dirty="0"/>
              <a:t>T</a:t>
            </a:r>
            <a:endParaRPr lang="en-US" sz="20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Bully Algorithm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7" y="1282700"/>
            <a:ext cx="8091055" cy="4483100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If no response within </a:t>
            </a:r>
            <a:r>
              <a:rPr lang="en-US" sz="2000" i="1" dirty="0"/>
              <a:t>T</a:t>
            </a:r>
            <a:r>
              <a:rPr lang="en-US" sz="2000" dirty="0"/>
              <a:t>, it assume that all processes with numbers greater than </a:t>
            </a:r>
            <a:r>
              <a:rPr lang="en-US" sz="2000" dirty="0" err="1"/>
              <a:t>i</a:t>
            </a:r>
            <a:r>
              <a:rPr lang="en-US" sz="2000" dirty="0"/>
              <a:t> have failed;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i="1" dirty="0"/>
              <a:t> </a:t>
            </a:r>
            <a:r>
              <a:rPr lang="en-US" sz="2000" dirty="0"/>
              <a:t>elects itself the new coordinator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If answer is received,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begins time interval </a:t>
            </a:r>
            <a:r>
              <a:rPr lang="en-US" sz="2000" i="1" dirty="0"/>
              <a:t>T´,</a:t>
            </a:r>
            <a:r>
              <a:rPr lang="en-US" sz="2000" dirty="0"/>
              <a:t> waiting to receive a message that a process with a higher priority number has been elected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If no message is sent within </a:t>
            </a:r>
            <a:r>
              <a:rPr lang="en-US" sz="2000" i="1" dirty="0"/>
              <a:t>T´,</a:t>
            </a:r>
            <a:r>
              <a:rPr lang="en-US" sz="2000" dirty="0"/>
              <a:t> assume the process with a higher number has failed;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should restart the algorithm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Bully Algorithm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091" y="1066801"/>
            <a:ext cx="8520545" cy="505690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If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is not the coordinator, then, at any time during execution, </a:t>
            </a:r>
            <a:r>
              <a:rPr lang="en-US" sz="2000" i="1" dirty="0"/>
              <a:t>P</a:t>
            </a:r>
            <a:r>
              <a:rPr lang="en-US" sz="2000" i="1" baseline="-25000" dirty="0"/>
              <a:t>i </a:t>
            </a:r>
            <a:r>
              <a:rPr lang="en-US" sz="2000" dirty="0"/>
              <a:t>may receive one of the following two messages from process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 is the new coordinator (</a:t>
            </a:r>
            <a:r>
              <a:rPr lang="en-US" sz="2000" i="1" dirty="0"/>
              <a:t>j &gt; </a:t>
            </a:r>
            <a:r>
              <a:rPr lang="en-US" sz="2000" i="1" dirty="0" err="1"/>
              <a:t>i</a:t>
            </a:r>
            <a:r>
              <a:rPr lang="en-US" sz="2000" dirty="0"/>
              <a:t>). 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, in turn, records this information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 started an election (</a:t>
            </a:r>
            <a:r>
              <a:rPr lang="en-US" sz="2000" i="1" dirty="0"/>
              <a:t>j is less than </a:t>
            </a:r>
            <a:r>
              <a:rPr lang="en-US" sz="2000" i="1" dirty="0" err="1"/>
              <a:t>i</a:t>
            </a:r>
            <a:r>
              <a:rPr lang="en-US" sz="2000" dirty="0"/>
              <a:t>). 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, sends a response to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 and begins its own election algorithm, provided that </a:t>
            </a:r>
            <a:r>
              <a:rPr lang="en-US" sz="2000" i="1" dirty="0"/>
              <a:t>Pi </a:t>
            </a:r>
            <a:r>
              <a:rPr lang="en-US" sz="2000" dirty="0"/>
              <a:t>has not already initiated such an election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After a failed process recovers, it immediately begins execution of the same algorithm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If there are no active processes with higher numbers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The recovered process forces all processes with lower number to let it become the coordinator process, </a:t>
            </a:r>
            <a:r>
              <a:rPr lang="en-US" sz="1600" dirty="0">
                <a:solidFill>
                  <a:srgbClr val="FF0000"/>
                </a:solidFill>
              </a:rPr>
              <a:t>even if there is currently an active coordinator with a lower number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Ring Algorithm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927" y="1136074"/>
            <a:ext cx="8520546" cy="4740852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Applicable to systems organized as a ring (logically or physically)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Assumes that the links are unidirectional, and that processes send their messages to their right neighbors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Each process maintains an active list, consisting of all the priority numbers of all active processes in the system when the algorithm ends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If process Pi detects a coordinator failure, It creates a new active list that is initially empty.  It then sends a message elect(</a:t>
            </a:r>
            <a:r>
              <a:rPr lang="en-US" sz="2000" dirty="0" err="1"/>
              <a:t>i</a:t>
            </a:r>
            <a:r>
              <a:rPr lang="en-US" sz="2000" dirty="0"/>
              <a:t>) to its right neighbor, and adds the number </a:t>
            </a:r>
            <a:r>
              <a:rPr lang="en-US" sz="2000" dirty="0" err="1"/>
              <a:t>i</a:t>
            </a:r>
            <a:r>
              <a:rPr lang="en-US" sz="2000" dirty="0"/>
              <a:t> to its active list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Ring Algorithm (Cont.)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073" y="1094509"/>
            <a:ext cx="8492835" cy="4987636"/>
          </a:xfrm>
        </p:spPr>
        <p:txBody>
          <a:bodyPr/>
          <a:lstStyle/>
          <a:p>
            <a:pPr marL="381000" indent="-381000"/>
            <a:r>
              <a:rPr lang="en-US" sz="1900" dirty="0"/>
              <a:t>If </a:t>
            </a:r>
            <a:r>
              <a:rPr lang="en-US" sz="1900" i="1" dirty="0"/>
              <a:t>P</a:t>
            </a:r>
            <a:r>
              <a:rPr lang="en-US" sz="1900" i="1" baseline="-25000" dirty="0"/>
              <a:t>i</a:t>
            </a:r>
            <a:r>
              <a:rPr lang="en-US" sz="1900" dirty="0"/>
              <a:t> receives a message elect(</a:t>
            </a:r>
            <a:r>
              <a:rPr lang="en-US" sz="1900" i="1" dirty="0"/>
              <a:t>j</a:t>
            </a:r>
            <a:r>
              <a:rPr lang="en-US" sz="1900" dirty="0"/>
              <a:t>) from the process on the left, it must respond in one of three ways:</a:t>
            </a:r>
            <a:br>
              <a:rPr lang="en-US" sz="1900" dirty="0"/>
            </a:br>
            <a:endParaRPr lang="en-US" sz="1900" dirty="0"/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sz="1900" dirty="0"/>
              <a:t>If this is the first </a:t>
            </a:r>
            <a:r>
              <a:rPr lang="en-US" sz="1900" i="1" dirty="0"/>
              <a:t>elect</a:t>
            </a:r>
            <a:r>
              <a:rPr lang="en-US" sz="1900" dirty="0"/>
              <a:t> message it has seen or sent, </a:t>
            </a:r>
            <a:r>
              <a:rPr lang="en-US" sz="1900" i="1" dirty="0"/>
              <a:t>P</a:t>
            </a:r>
            <a:r>
              <a:rPr lang="en-US" sz="1900" i="1" baseline="-25000" dirty="0"/>
              <a:t>i</a:t>
            </a:r>
            <a:r>
              <a:rPr lang="en-US" sz="1900" dirty="0"/>
              <a:t> creates a new active list with the numbers </a:t>
            </a:r>
            <a:r>
              <a:rPr lang="en-US" sz="1900" i="1" dirty="0" err="1"/>
              <a:t>i</a:t>
            </a:r>
            <a:r>
              <a:rPr lang="en-US" sz="1900" dirty="0"/>
              <a:t> and </a:t>
            </a:r>
            <a:r>
              <a:rPr lang="en-US" sz="1900" i="1" dirty="0"/>
              <a:t>j</a:t>
            </a:r>
          </a:p>
          <a:p>
            <a:pPr marL="1257300" lvl="2" indent="-400050">
              <a:buFont typeface="Monotype Sorts" pitchFamily="2" charset="2"/>
              <a:buChar char="F"/>
            </a:pPr>
            <a:r>
              <a:rPr lang="en-US" sz="1900" dirty="0"/>
              <a:t>It then sends the message </a:t>
            </a:r>
            <a:r>
              <a:rPr lang="en-US" sz="1900" i="1" dirty="0"/>
              <a:t>elect(</a:t>
            </a:r>
            <a:r>
              <a:rPr lang="en-US" sz="1900" i="1" dirty="0" err="1"/>
              <a:t>i</a:t>
            </a:r>
            <a:r>
              <a:rPr lang="en-US" sz="1900" i="1" dirty="0"/>
              <a:t>),</a:t>
            </a:r>
            <a:r>
              <a:rPr lang="en-US" sz="1900" dirty="0"/>
              <a:t> followed by the message </a:t>
            </a:r>
            <a:r>
              <a:rPr lang="en-US" sz="1900" i="1" dirty="0"/>
              <a:t>elect(j)</a:t>
            </a:r>
            <a:endParaRPr lang="en-US" sz="1900" dirty="0"/>
          </a:p>
          <a:p>
            <a:pPr marL="800100" lvl="1" indent="-342900">
              <a:buFont typeface="Monotype Sorts" pitchFamily="2" charset="2"/>
              <a:buAutoNum type="arabicPeriod" startAt="2"/>
            </a:pPr>
            <a:r>
              <a:rPr lang="en-US" sz="1900" dirty="0"/>
              <a:t>If </a:t>
            </a:r>
            <a:r>
              <a:rPr lang="en-US" sz="1900" i="1" dirty="0" err="1"/>
              <a:t>i</a:t>
            </a:r>
            <a:r>
              <a:rPr lang="en-US" sz="1900" i="1" dirty="0"/>
              <a:t> </a:t>
            </a:r>
            <a:r>
              <a:rPr lang="en-US" sz="1900" i="1" dirty="0">
                <a:sym typeface="Symbol" pitchFamily="18" charset="2"/>
              </a:rPr>
              <a:t> j</a:t>
            </a:r>
            <a:r>
              <a:rPr lang="en-US" sz="1900" dirty="0">
                <a:sym typeface="Symbol" pitchFamily="18" charset="2"/>
              </a:rPr>
              <a:t>, then the active list for </a:t>
            </a:r>
            <a:r>
              <a:rPr lang="en-US" sz="1900" i="1" dirty="0">
                <a:sym typeface="Symbol" pitchFamily="18" charset="2"/>
              </a:rPr>
              <a:t>P</a:t>
            </a:r>
            <a:r>
              <a:rPr lang="en-US" sz="1900" i="1" baseline="-25000" dirty="0">
                <a:sym typeface="Symbol" pitchFamily="18" charset="2"/>
              </a:rPr>
              <a:t>i</a:t>
            </a:r>
            <a:r>
              <a:rPr lang="en-US" sz="1900" dirty="0">
                <a:sym typeface="Symbol" pitchFamily="18" charset="2"/>
              </a:rPr>
              <a:t> now contains the numbers of all the active processes in the system  </a:t>
            </a:r>
          </a:p>
          <a:p>
            <a:pPr marL="1257300" lvl="2" indent="-400050">
              <a:buFont typeface="Monotype Sorts" pitchFamily="2" charset="2"/>
              <a:buChar char="F"/>
            </a:pPr>
            <a:r>
              <a:rPr lang="en-US" sz="1900" i="1" dirty="0">
                <a:sym typeface="Symbol" pitchFamily="18" charset="2"/>
              </a:rPr>
              <a:t>P</a:t>
            </a:r>
            <a:r>
              <a:rPr lang="en-US" sz="1900" i="1" baseline="-25000" dirty="0">
                <a:sym typeface="Symbol" pitchFamily="18" charset="2"/>
              </a:rPr>
              <a:t>i</a:t>
            </a:r>
            <a:r>
              <a:rPr lang="en-US" sz="1900" dirty="0">
                <a:sym typeface="Symbol" pitchFamily="18" charset="2"/>
              </a:rPr>
              <a:t> can now determine the largest number in the active list to identify the new coordinator process</a:t>
            </a:r>
          </a:p>
          <a:p>
            <a:pPr marL="800100" lvl="1" indent="-342900">
              <a:buFont typeface="Monotype Sorts" pitchFamily="2" charset="2"/>
              <a:buAutoNum type="arabicPeriod" startAt="2"/>
            </a:pPr>
            <a:r>
              <a:rPr lang="en-US" sz="1900" dirty="0"/>
              <a:t>If </a:t>
            </a:r>
            <a:r>
              <a:rPr lang="en-US" sz="1900" i="1" dirty="0" err="1"/>
              <a:t>i</a:t>
            </a:r>
            <a:r>
              <a:rPr lang="en-US" sz="1900" i="1" dirty="0"/>
              <a:t> = j</a:t>
            </a:r>
            <a:r>
              <a:rPr lang="en-US" sz="1900" dirty="0"/>
              <a:t>, then </a:t>
            </a:r>
            <a:r>
              <a:rPr lang="en-US" sz="1900" i="1" dirty="0"/>
              <a:t>P</a:t>
            </a:r>
            <a:r>
              <a:rPr lang="en-US" sz="1900" i="1" baseline="-25000" dirty="0"/>
              <a:t>i</a:t>
            </a:r>
            <a:r>
              <a:rPr lang="en-US" sz="1900" dirty="0"/>
              <a:t> receives the message </a:t>
            </a:r>
            <a:r>
              <a:rPr lang="en-US" sz="1900" i="1" dirty="0"/>
              <a:t>elect(</a:t>
            </a:r>
            <a:r>
              <a:rPr lang="en-US" sz="1900" i="1" dirty="0" err="1"/>
              <a:t>i</a:t>
            </a:r>
            <a:r>
              <a:rPr lang="en-US" sz="1900" i="1" dirty="0"/>
              <a:t>)</a:t>
            </a:r>
          </a:p>
          <a:p>
            <a:pPr marL="1257300" lvl="2" indent="-400050">
              <a:buFont typeface="Monotype Sorts" pitchFamily="2" charset="2"/>
              <a:buChar char="F"/>
            </a:pPr>
            <a:r>
              <a:rPr lang="en-US" sz="1900" dirty="0"/>
              <a:t>The active list for </a:t>
            </a:r>
            <a:r>
              <a:rPr lang="en-US" sz="1900" i="1" dirty="0"/>
              <a:t>P</a:t>
            </a:r>
            <a:r>
              <a:rPr lang="en-US" sz="1900" i="1" baseline="-25000" dirty="0"/>
              <a:t>i</a:t>
            </a:r>
            <a:r>
              <a:rPr lang="en-US" sz="1900" dirty="0"/>
              <a:t> contains all the active processes in the system</a:t>
            </a:r>
          </a:p>
          <a:p>
            <a:pPr marL="1714500" lvl="3" indent="-514350">
              <a:buFont typeface="Monotype Sorts" pitchFamily="2" charset="2"/>
              <a:buChar char="F"/>
            </a:pPr>
            <a:r>
              <a:rPr lang="en-US" sz="1900" i="1" dirty="0"/>
              <a:t>P</a:t>
            </a:r>
            <a:r>
              <a:rPr lang="en-US" sz="1900" i="1" baseline="-25000" dirty="0"/>
              <a:t>i</a:t>
            </a:r>
            <a:r>
              <a:rPr lang="en-US" sz="1900" dirty="0"/>
              <a:t> can now determine the new coordinator process.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Reaching Agreement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636" y="1282700"/>
            <a:ext cx="8312728" cy="4868718"/>
          </a:xfrm>
        </p:spPr>
        <p:txBody>
          <a:bodyPr/>
          <a:lstStyle/>
          <a:p>
            <a:r>
              <a:rPr lang="en-US" sz="2000" dirty="0"/>
              <a:t>There are applications where a set of processes wish to agree on a common “value”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Such agreement may not take place due to:</a:t>
            </a:r>
          </a:p>
          <a:p>
            <a:pPr lvl="1"/>
            <a:r>
              <a:rPr lang="en-US" sz="2000" dirty="0"/>
              <a:t>Faulty communication medium</a:t>
            </a:r>
          </a:p>
          <a:p>
            <a:pPr lvl="1"/>
            <a:r>
              <a:rPr lang="en-US" sz="2000" dirty="0"/>
              <a:t>Faulty processes </a:t>
            </a:r>
          </a:p>
          <a:p>
            <a:pPr lvl="2"/>
            <a:r>
              <a:rPr lang="en-US" sz="2000" dirty="0"/>
              <a:t>Processes may send garbled or incorrect messages to other processes</a:t>
            </a:r>
          </a:p>
          <a:p>
            <a:pPr lvl="2"/>
            <a:r>
              <a:rPr lang="en-US" sz="2000" dirty="0"/>
              <a:t>A subset of the processes may collaborate with each other in an attempt to defeat the scheme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Faulty Communications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509" y="1094509"/>
            <a:ext cx="8631381" cy="50569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Process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at site </a:t>
            </a:r>
            <a:r>
              <a:rPr lang="en-US" sz="2000" i="1" dirty="0"/>
              <a:t>A</a:t>
            </a:r>
            <a:r>
              <a:rPr lang="en-US" sz="2000" dirty="0"/>
              <a:t>, has sent a message to process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 at site </a:t>
            </a:r>
            <a:r>
              <a:rPr lang="en-US" sz="2000" i="1" dirty="0"/>
              <a:t>B</a:t>
            </a:r>
            <a:r>
              <a:rPr lang="en-US" sz="2000" dirty="0"/>
              <a:t>; to proceed,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needs to know if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 has received the message</a:t>
            </a:r>
          </a:p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Detect failures using a time-out scheme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sends out a message, it also specifies a time interval during which it is willing to wait for an acknowledgment message from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endParaRPr lang="en-US" sz="2000" dirty="0"/>
          </a:p>
          <a:p>
            <a:pPr lvl="1" algn="just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 receives the message, it immediately sends an acknowledgment to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If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i="1" dirty="0"/>
              <a:t> </a:t>
            </a:r>
            <a:r>
              <a:rPr lang="en-US" sz="2000" dirty="0"/>
              <a:t>receives the acknowledgment message within the specified time interval, it concludes that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 has received its message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If a time-out occurs,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needs to retransmit its message and wait for an acknowledgment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Continue until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either receives an acknowledgment, or is notified by the system that </a:t>
            </a:r>
            <a:r>
              <a:rPr lang="en-US" sz="2000" i="1" dirty="0"/>
              <a:t>B</a:t>
            </a:r>
            <a:r>
              <a:rPr lang="en-US" sz="2000" dirty="0"/>
              <a:t> is down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Faulty Communications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783" y="1282700"/>
            <a:ext cx="8201890" cy="4483100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Suppose that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 also needs to know that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has received its acknowledgment message, in order to decide on how to proceed</a:t>
            </a:r>
          </a:p>
          <a:p>
            <a:endParaRPr lang="en-US" sz="2000" dirty="0"/>
          </a:p>
          <a:p>
            <a:pPr lvl="1"/>
            <a:r>
              <a:rPr lang="en-US" sz="2000" dirty="0"/>
              <a:t>In the presence of failure, it is not possible to accomplish this task</a:t>
            </a:r>
          </a:p>
          <a:p>
            <a:pPr lvl="1"/>
            <a:r>
              <a:rPr lang="en-US" sz="2000" dirty="0"/>
              <a:t>It is not possible in a distributed environment for processes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and 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  <a:r>
              <a:rPr lang="en-US" sz="2000" dirty="0"/>
              <a:t> to agree completely on their respective states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Implementation of </a:t>
            </a:r>
            <a:r>
              <a:rPr lang="en-US" dirty="0">
                <a:sym typeface="Symbol" pitchFamily="18" charset="2"/>
              </a:rPr>
              <a:t>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818" y="1316182"/>
            <a:ext cx="8728364" cy="4106718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Associate a timestamp with each system event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Require that for every pair of events A and B, if A </a:t>
            </a:r>
            <a:r>
              <a:rPr lang="en-US" sz="2000" dirty="0">
                <a:sym typeface="Symbol" pitchFamily="18" charset="2"/>
              </a:rPr>
              <a:t> B, then the timestamp of A is less than the timestamp of B</a:t>
            </a:r>
          </a:p>
          <a:p>
            <a:endParaRPr lang="en-US" sz="2000" dirty="0">
              <a:sym typeface="Symbol" pitchFamily="18" charset="2"/>
            </a:endParaRPr>
          </a:p>
          <a:p>
            <a:r>
              <a:rPr lang="en-US" sz="2000" dirty="0">
                <a:sym typeface="Symbol" pitchFamily="18" charset="2"/>
              </a:rPr>
              <a:t>Within each process Pi a </a:t>
            </a:r>
            <a:r>
              <a:rPr lang="en-US" sz="2000" b="1" dirty="0">
                <a:sym typeface="Symbol" pitchFamily="18" charset="2"/>
              </a:rPr>
              <a:t>logical clock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 err="1">
                <a:sym typeface="Symbol" pitchFamily="18" charset="2"/>
              </a:rPr>
              <a:t>LCi</a:t>
            </a:r>
            <a:r>
              <a:rPr lang="en-US" sz="2000" dirty="0">
                <a:sym typeface="Symbol" pitchFamily="18" charset="2"/>
              </a:rPr>
              <a:t> is associated</a:t>
            </a:r>
          </a:p>
          <a:p>
            <a:pPr lvl="1"/>
            <a:endParaRPr lang="en-US" sz="2000" dirty="0">
              <a:sym typeface="Symbol" pitchFamily="18" charset="2"/>
            </a:endParaRPr>
          </a:p>
          <a:p>
            <a:pPr lvl="1"/>
            <a:r>
              <a:rPr lang="en-US" sz="2000" dirty="0">
                <a:sym typeface="Symbol" pitchFamily="18" charset="2"/>
              </a:rPr>
              <a:t>The logical clock can be implemented as a simple counter that is incremented between any two successive events executed within a process </a:t>
            </a:r>
          </a:p>
          <a:p>
            <a:pPr lvl="2"/>
            <a:r>
              <a:rPr lang="en-US" sz="2000" dirty="0">
                <a:sym typeface="Symbol" pitchFamily="18" charset="2"/>
              </a:rPr>
              <a:t>Logical clock is </a:t>
            </a:r>
            <a:r>
              <a:rPr lang="en-US" sz="2000" b="1" dirty="0">
                <a:sym typeface="Symbol" pitchFamily="18" charset="2"/>
              </a:rPr>
              <a:t>monotonically increasing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Implementation of </a:t>
            </a:r>
            <a:r>
              <a:rPr lang="en-US" dirty="0">
                <a:sym typeface="Symbol" pitchFamily="18" charset="2"/>
              </a:rPr>
              <a:t> 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49382" y="1282700"/>
            <a:ext cx="8513618" cy="4483100"/>
          </a:xfrm>
        </p:spPr>
        <p:txBody>
          <a:bodyPr/>
          <a:lstStyle/>
          <a:p>
            <a:endParaRPr lang="en-US" sz="2000" dirty="0">
              <a:sym typeface="Symbol" pitchFamily="18" charset="2"/>
            </a:endParaRPr>
          </a:p>
          <a:p>
            <a:endParaRPr lang="en-US" sz="2000" dirty="0">
              <a:sym typeface="Symbol" pitchFamily="18" charset="2"/>
            </a:endParaRPr>
          </a:p>
          <a:p>
            <a:r>
              <a:rPr lang="en-US" sz="2000" dirty="0">
                <a:sym typeface="Symbol" pitchFamily="18" charset="2"/>
              </a:rPr>
              <a:t>A process advances its logical clock when it receives a message whose timestamp is greater than the current value of its logical clock</a:t>
            </a:r>
          </a:p>
          <a:p>
            <a:endParaRPr lang="en-US" sz="2000" dirty="0">
              <a:sym typeface="Symbol" pitchFamily="18" charset="2"/>
            </a:endParaRPr>
          </a:p>
          <a:p>
            <a:r>
              <a:rPr lang="en-US" sz="2000" dirty="0">
                <a:sym typeface="Symbol" pitchFamily="18" charset="2"/>
              </a:rPr>
              <a:t>If the timestamps of two events A and B are the same, then the events are concurrent</a:t>
            </a:r>
          </a:p>
          <a:p>
            <a:pPr lvl="1"/>
            <a:r>
              <a:rPr lang="en-US" sz="2000" dirty="0">
                <a:sym typeface="Symbol" pitchFamily="18" charset="2"/>
              </a:rPr>
              <a:t>We may use the process identity numbers to break ties and to create a total ordering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66113" cy="609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Happened Before and Total Event Ordering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139825"/>
            <a:ext cx="7772400" cy="4989513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sz="2000" dirty="0"/>
              <a:t>Define a notion of event ordering such that: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/>
              <a:t>If A </a:t>
            </a:r>
            <a:r>
              <a:rPr lang="en-US" sz="2000" dirty="0">
                <a:sym typeface="Symbol" pitchFamily="18" charset="2"/>
              </a:rPr>
              <a:t> B, then A precedes B.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>
                <a:sym typeface="Symbol" pitchFamily="18" charset="2"/>
              </a:rPr>
              <a:t>If A and B are concurrent events, then nothing can be said about the ordering of A and B.</a:t>
            </a:r>
          </a:p>
          <a:p>
            <a:pPr marL="457200" indent="-457200"/>
            <a:r>
              <a:rPr lang="en-US" sz="2000" dirty="0">
                <a:sym typeface="Symbol" pitchFamily="18" charset="2"/>
              </a:rPr>
              <a:t>Solution: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>
                <a:sym typeface="Symbol" pitchFamily="18" charset="2"/>
              </a:rPr>
              <a:t>Each processor 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maintains a logical clock </a:t>
            </a:r>
            <a:r>
              <a:rPr lang="en-US" sz="2000" dirty="0" err="1">
                <a:sym typeface="Symbol" pitchFamily="18" charset="2"/>
              </a:rPr>
              <a:t>LC</a:t>
            </a:r>
            <a:r>
              <a:rPr lang="en-US" sz="2000" baseline="-25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>
                <a:sym typeface="Symbol" pitchFamily="18" charset="2"/>
              </a:rPr>
              <a:t>When an event occurs locally, ++ </a:t>
            </a:r>
            <a:r>
              <a:rPr lang="en-US" sz="2000" dirty="0" err="1">
                <a:sym typeface="Symbol" pitchFamily="18" charset="2"/>
              </a:rPr>
              <a:t>LC</a:t>
            </a:r>
            <a:r>
              <a:rPr lang="en-US" sz="2000" baseline="-25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>
                <a:sym typeface="Symbol" pitchFamily="18" charset="2"/>
              </a:rPr>
              <a:t>When processor X sends a message to Y, it also sends </a:t>
            </a:r>
            <a:r>
              <a:rPr lang="en-US" sz="2000" dirty="0" err="1">
                <a:sym typeface="Symbol" pitchFamily="18" charset="2"/>
              </a:rPr>
              <a:t>LC</a:t>
            </a:r>
            <a:r>
              <a:rPr lang="en-US" sz="2000" baseline="-25000" dirty="0" err="1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in the message.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>
                <a:sym typeface="Symbol" pitchFamily="18" charset="2"/>
              </a:rPr>
              <a:t>When Y receives this message, it: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	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if </a:t>
            </a:r>
            <a:r>
              <a:rPr lang="en-US" sz="2000" dirty="0" err="1">
                <a:latin typeface="Courier New" pitchFamily="49" charset="0"/>
                <a:sym typeface="Symbol" pitchFamily="18" charset="2"/>
              </a:rPr>
              <a:t>LC</a:t>
            </a:r>
            <a:r>
              <a:rPr lang="en-US" sz="2000" baseline="-25000" dirty="0" err="1">
                <a:latin typeface="Courier New" pitchFamily="49" charset="0"/>
                <a:sym typeface="Symbol" pitchFamily="18" charset="2"/>
              </a:rPr>
              <a:t>y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 &lt; (</a:t>
            </a:r>
            <a:r>
              <a:rPr lang="en-US" sz="2000" dirty="0" err="1">
                <a:latin typeface="Courier New" pitchFamily="49" charset="0"/>
                <a:sym typeface="Symbol" pitchFamily="18" charset="2"/>
              </a:rPr>
              <a:t>LC</a:t>
            </a:r>
            <a:r>
              <a:rPr lang="en-US" sz="2000" baseline="-25000" dirty="0" err="1">
                <a:latin typeface="Courier New" pitchFamily="49" charset="0"/>
                <a:sym typeface="Symbol" pitchFamily="18" charset="2"/>
              </a:rPr>
              <a:t>x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 + 1) OR </a:t>
            </a:r>
            <a:r>
              <a:rPr lang="en-US" sz="2000" dirty="0" err="1">
                <a:latin typeface="Courier New" pitchFamily="49" charset="0"/>
                <a:sym typeface="Symbol" pitchFamily="18" charset="2"/>
              </a:rPr>
              <a:t>LC</a:t>
            </a:r>
            <a:r>
              <a:rPr lang="en-US" sz="2000" baseline="-25000" dirty="0" err="1">
                <a:latin typeface="Courier New" pitchFamily="49" charset="0"/>
                <a:sym typeface="Symbol" pitchFamily="18" charset="2"/>
              </a:rPr>
              <a:t>y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  = </a:t>
            </a:r>
            <a:r>
              <a:rPr lang="en-US" sz="2000" dirty="0" err="1">
                <a:latin typeface="Courier New" pitchFamily="49" charset="0"/>
                <a:sym typeface="Symbol" pitchFamily="18" charset="2"/>
              </a:rPr>
              <a:t>LC</a:t>
            </a:r>
            <a:r>
              <a:rPr lang="en-US" sz="2000" baseline="-25000" dirty="0" err="1">
                <a:latin typeface="Courier New" pitchFamily="49" charset="0"/>
                <a:sym typeface="Symbol" pitchFamily="18" charset="2"/>
              </a:rPr>
              <a:t>x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 + 1;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 sz="2000" dirty="0">
                <a:sym typeface="Symbol" pitchFamily="18" charset="2"/>
              </a:rPr>
              <a:t> Note: If “time” of A precedes “time” of B, then ???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sz="2000" baseline="-25000" dirty="0">
              <a:sym typeface="Symbol" pitchFamily="18" charset="2"/>
            </a:endParaRPr>
          </a:p>
          <a:p>
            <a:pPr marL="457200" indent="-457200">
              <a:buFont typeface="Monotype Sorts" pitchFamily="2" charset="2"/>
              <a:buAutoNum type="arabicPeriod"/>
            </a:pPr>
            <a:endParaRPr lang="en-US" sz="2000" baseline="-25000" dirty="0">
              <a:sym typeface="Symbol" pitchFamily="18" charset="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12544</TotalTime>
  <Words>3295</Words>
  <Application>Microsoft Office PowerPoint</Application>
  <PresentationFormat>On-screen Show (4:3)</PresentationFormat>
  <Paragraphs>540</Paragraphs>
  <Slides>68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</vt:lpstr>
      <vt:lpstr>Comic Sans MS</vt:lpstr>
      <vt:lpstr>Courier New</vt:lpstr>
      <vt:lpstr>Helvetica</vt:lpstr>
      <vt:lpstr>Monotype Sorts</vt:lpstr>
      <vt:lpstr>Times</vt:lpstr>
      <vt:lpstr>Times New Roman</vt:lpstr>
      <vt:lpstr>Webdings</vt:lpstr>
      <vt:lpstr>Wingdings</vt:lpstr>
      <vt:lpstr>os-w-java</vt:lpstr>
      <vt:lpstr>Clip</vt:lpstr>
      <vt:lpstr>Distributed Coordination</vt:lpstr>
      <vt:lpstr>Chapter 18  Distributed Coordination</vt:lpstr>
      <vt:lpstr>Chapter Objectives</vt:lpstr>
      <vt:lpstr>Event Ordering</vt:lpstr>
      <vt:lpstr>Event Ordering</vt:lpstr>
      <vt:lpstr>Relative Time for Three Concurrent Processes</vt:lpstr>
      <vt:lpstr>Implementation of  </vt:lpstr>
      <vt:lpstr>Implementation of  </vt:lpstr>
      <vt:lpstr>Happened Before and Total Event Ordering</vt:lpstr>
      <vt:lpstr>Distributed Mutual Exclusion (DME) </vt:lpstr>
      <vt:lpstr>DME:  Centralized Approach</vt:lpstr>
      <vt:lpstr>Example: Centralized Approach </vt:lpstr>
      <vt:lpstr>DME:  Fully Distributed Approach</vt:lpstr>
      <vt:lpstr>Example – Decentralized Approach</vt:lpstr>
      <vt:lpstr>DME:  Fully Distributed Approach (Cont.)</vt:lpstr>
      <vt:lpstr>Generals coordinate with link failures</vt:lpstr>
      <vt:lpstr>Desirable Behavior of Fully Distributed Approach</vt:lpstr>
      <vt:lpstr>Three Undesirable Consequences</vt:lpstr>
      <vt:lpstr>Token-Passing Approach</vt:lpstr>
      <vt:lpstr> Token Passing</vt:lpstr>
      <vt:lpstr>Atomicity </vt:lpstr>
      <vt:lpstr>Distributed Transactions -- The Problem</vt:lpstr>
      <vt:lpstr>Two-Phase Commit Protocol (2PC)</vt:lpstr>
      <vt:lpstr>Phase 1:  Obtaining a Decision</vt:lpstr>
      <vt:lpstr>Phase 1 (Cont.)</vt:lpstr>
      <vt:lpstr>Phase 2:  Recording Decision in the Database</vt:lpstr>
      <vt:lpstr>Failure Handling in 2PC – Site Failure</vt:lpstr>
      <vt:lpstr>Failure Handling in 2PC – Coordinator Ci Failure</vt:lpstr>
      <vt:lpstr>Concurrency control </vt:lpstr>
      <vt:lpstr>Why Concurrency Control?</vt:lpstr>
      <vt:lpstr>Read and Write Conflicts</vt:lpstr>
      <vt:lpstr>Three Methods For CC Control</vt:lpstr>
      <vt:lpstr>Locks</vt:lpstr>
      <vt:lpstr>Lock Compability</vt:lpstr>
      <vt:lpstr>A problem with lock</vt:lpstr>
      <vt:lpstr>Optimistic concurrency control </vt:lpstr>
      <vt:lpstr>Locking Protocols</vt:lpstr>
      <vt:lpstr>Single-Coordinator Approach</vt:lpstr>
      <vt:lpstr>Majority Protocol</vt:lpstr>
      <vt:lpstr>Majority Protocol (Cont.)</vt:lpstr>
      <vt:lpstr>Biased Protocol</vt:lpstr>
      <vt:lpstr>Primary Copy</vt:lpstr>
      <vt:lpstr>Time Stamp</vt:lpstr>
      <vt:lpstr>Time-stamping in Distributed Sys</vt:lpstr>
      <vt:lpstr>Generation of Unique Timestamps</vt:lpstr>
      <vt:lpstr>Deadlock Prevention</vt:lpstr>
      <vt:lpstr>Timestamped Deadlock-Prevention Scheme</vt:lpstr>
      <vt:lpstr>Wait-Die Scheme</vt:lpstr>
      <vt:lpstr>Would-Wait Scheme</vt:lpstr>
      <vt:lpstr>Deadlock Detection</vt:lpstr>
      <vt:lpstr>Two Local Wait-For Graphs</vt:lpstr>
      <vt:lpstr>Global Wait-For Graph</vt:lpstr>
      <vt:lpstr>Deadlock Detection – Centralized Approach</vt:lpstr>
      <vt:lpstr>The Detection Algorithm </vt:lpstr>
      <vt:lpstr>Local and Global Wait-For Graphs</vt:lpstr>
      <vt:lpstr>Fully Distributed Approach</vt:lpstr>
      <vt:lpstr>Augmented Local Wait-For Graphs </vt:lpstr>
      <vt:lpstr>Augmented Local Wait-For Graph in Site S2</vt:lpstr>
      <vt:lpstr>Election Algorithms</vt:lpstr>
      <vt:lpstr>Bully Algorithm</vt:lpstr>
      <vt:lpstr>Bully Algorithm (Cont.)</vt:lpstr>
      <vt:lpstr>Bully Algorithm (Cont.)</vt:lpstr>
      <vt:lpstr>Ring Algorithm</vt:lpstr>
      <vt:lpstr>Ring Algorithm (Cont.)</vt:lpstr>
      <vt:lpstr>Reaching Agreement</vt:lpstr>
      <vt:lpstr>Faulty Communications</vt:lpstr>
      <vt:lpstr>Faulty Communications (Cont.)</vt:lpstr>
      <vt:lpstr>The End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16.01</dc:title>
  <dc:creator>Marilyn Turnamian</dc:creator>
  <cp:lastModifiedBy>premchand lingamgunta</cp:lastModifiedBy>
  <cp:revision>195</cp:revision>
  <cp:lastPrinted>2001-07-09T17:38:11Z</cp:lastPrinted>
  <dcterms:created xsi:type="dcterms:W3CDTF">1999-08-24T15:20:22Z</dcterms:created>
  <dcterms:modified xsi:type="dcterms:W3CDTF">2019-07-23T19:55:58Z</dcterms:modified>
</cp:coreProperties>
</file>