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77" r:id="rId14"/>
    <p:sldId id="269" r:id="rId15"/>
    <p:sldId id="275" r:id="rId16"/>
    <p:sldId id="271" r:id="rId17"/>
    <p:sldId id="278" r:id="rId18"/>
    <p:sldId id="274" r:id="rId19"/>
    <p:sldId id="272" r:id="rId20"/>
    <p:sldId id="273" r:id="rId21"/>
    <p:sldId id="26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92" d="100"/>
          <a:sy n="92" d="100"/>
        </p:scale>
        <p:origin x="8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竖排文字占位符 16"/>
          <p:cNvSpPr>
            <a:spLocks noGrp="1"/>
          </p:cNvSpPr>
          <p:nvPr>
            <p:ph type="body" orient="vert" sz="quarter" idx="13"/>
          </p:nvPr>
        </p:nvSpPr>
        <p:spPr>
          <a:xfrm>
            <a:off x="107504" y="260648"/>
            <a:ext cx="432048" cy="5904656"/>
          </a:xfrm>
        </p:spPr>
        <p:txBody>
          <a:bodyPr vert="vert27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 smtClean="0"/>
              <a:t>单击此处编辑母版文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25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731E-BA3B-499E-8ED1-A0FD9ABBEFDE}" type="datetimeFigureOut">
              <a:rPr lang="zh-CN" altLang="en-US" smtClean="0"/>
              <a:pPr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emf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gif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://en.wikipedia.org/wiki/Computer_visi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Convolutional Neural Network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Pang Liang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Definition </a:t>
            </a:r>
            <a:r>
              <a:rPr lang="en-US" altLang="zh-CN" dirty="0"/>
              <a:t>– </a:t>
            </a:r>
            <a:r>
              <a:rPr lang="en-US" altLang="zh-CN" dirty="0" smtClean="0"/>
              <a:t>Active Function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403648" y="2492896"/>
            <a:ext cx="2929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252525"/>
                </a:solidFill>
                <a:latin typeface="Arial" panose="020B0604020202020204" pitchFamily="34" charset="0"/>
              </a:rPr>
              <a:t>ReLU</a:t>
            </a:r>
            <a:r>
              <a:rPr lang="en-US" b="1" dirty="0" smtClean="0">
                <a:solidFill>
                  <a:srgbClr val="252525"/>
                </a:solidFill>
                <a:latin typeface="Arial" panose="020B0604020202020204" pitchFamily="34" charset="0"/>
              </a:rPr>
              <a:t> : </a:t>
            </a:r>
            <a:r>
              <a:rPr lang="en-US" dirty="0"/>
              <a:t> </a:t>
            </a:r>
            <a:r>
              <a:rPr lang="en-US" b="1" dirty="0"/>
              <a:t>rectified linear unit</a:t>
            </a:r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68152"/>
            <a:ext cx="85322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Nair, Vinod, and Geoffrey E. Hinton. "Rectified linear units improve restricted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boltzmann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machines."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27th International Conference on Machine Learning (ICML-10)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. 2010.</a:t>
            </a:r>
            <a:endParaRPr lang="en-US" sz="1100" dirty="0"/>
          </a:p>
        </p:txBody>
      </p:sp>
      <p:pic>
        <p:nvPicPr>
          <p:cNvPr id="13314" name="Picture 2" descr="f(x) = \max(0, x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18048"/>
            <a:ext cx="1897451" cy="27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392" y="2132856"/>
            <a:ext cx="4583009" cy="34350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45940" y="3975447"/>
            <a:ext cx="3245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rectifier activation function </a:t>
            </a:r>
            <a:r>
              <a:rPr lang="en-US" dirty="0" smtClean="0"/>
              <a:t>allows a </a:t>
            </a:r>
            <a:r>
              <a:rPr lang="en-US" dirty="0"/>
              <a:t>network to easily obtain sparse representations.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25961" y="693857"/>
            <a:ext cx="8529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Glorot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Xavier, Antoine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Bordes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and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Yoshua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Bengio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. "Deep sparse rectifier networks."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14th International Conference on Artificial Intelligence and Statistics. JMLR W&amp;CP Volume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. Vol. 15. 2011.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666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Application – Image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5616" y="106759"/>
            <a:ext cx="689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From http</a:t>
            </a:r>
            <a:r>
              <a:rPr lang="en-US" altLang="zh-CN" sz="1400" dirty="0"/>
              <a:t>://rodrigob.github.io/are_we_there_yet/build/classification_datasets_results.html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64705"/>
            <a:ext cx="682383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Application – Image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5616" y="106759"/>
            <a:ext cx="689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From http</a:t>
            </a:r>
            <a:r>
              <a:rPr lang="en-US" altLang="zh-CN" sz="1400" dirty="0"/>
              <a:t>://rodrigob.github.io/are_we_there_yet/build/classification_datasets_results.html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654541" cy="59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Application – Image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5616" y="106759"/>
            <a:ext cx="689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From http</a:t>
            </a:r>
            <a:r>
              <a:rPr lang="en-US" altLang="zh-CN" sz="1400" dirty="0"/>
              <a:t>://rodrigob.github.io/are_we_there_yet/build/classification_datasets_results.html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50098"/>
            <a:ext cx="7344816" cy="591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Implementation – expand/</a:t>
            </a:r>
            <a:r>
              <a:rPr lang="en-US" altLang="zh-CN" dirty="0" err="1" smtClean="0"/>
              <a:t>unexpand</a:t>
            </a:r>
            <a:endParaRPr lang="en-US" altLang="zh-C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75170"/>
            <a:ext cx="5082536" cy="1992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174988"/>
            <a:ext cx="6207750" cy="19920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370" y="260648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47664" y="3676884"/>
                <a:ext cx="4552657" cy="433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𝑡𝑜𝑝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𝑡𝑜𝑝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其中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𝑡𝑜𝑝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676884"/>
                <a:ext cx="4552657" cy="433708"/>
              </a:xfrm>
              <a:prstGeom prst="rect">
                <a:avLst/>
              </a:prstGeom>
              <a:blipFill rotWithShape="0">
                <a:blip r:embed="rId4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763688" y="1124744"/>
            <a:ext cx="8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im2col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Implementation – expand/</a:t>
            </a:r>
            <a:r>
              <a:rPr lang="en-US" altLang="zh-CN" dirty="0" err="1" smtClean="0"/>
              <a:t>unexpand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90" y="1126404"/>
            <a:ext cx="5760640" cy="1771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90" y="3410273"/>
            <a:ext cx="5373681" cy="1499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332656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Backprop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11348" y="692696"/>
                <a:ext cx="4315284" cy="433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𝑡𝑜𝑝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其中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𝑡𝑜𝑝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8" y="692696"/>
                <a:ext cx="4315284" cy="433708"/>
              </a:xfrm>
              <a:prstGeom prst="rect">
                <a:avLst/>
              </a:prstGeom>
              <a:blipFill rotWithShape="0">
                <a:blip r:embed="rId4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65264" y="2963980"/>
                <a:ext cx="1667508" cy="380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264" y="2963980"/>
                <a:ext cx="1667508" cy="380425"/>
              </a:xfrm>
              <a:prstGeom prst="rect">
                <a:avLst/>
              </a:prstGeom>
              <a:blipFill rotWithShape="0">
                <a:blip r:embed="rId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4390" y="5214899"/>
            <a:ext cx="4662965" cy="133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35696" y="5030233"/>
            <a:ext cx="8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col2im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Extension – Network in Network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68760"/>
            <a:ext cx="6570514" cy="23407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227788"/>
            <a:ext cx="72545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Lin, Min, Qiang Chen, and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Shuicheng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Yan. "Network In Network." </a:t>
            </a:r>
            <a:r>
              <a:rPr lang="en-US" sz="11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arXiv:1312.4400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 (2013).</a:t>
            </a:r>
            <a:endParaRPr lang="en-US" sz="11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933056"/>
            <a:ext cx="4485714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Extension – Network in Network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116632"/>
            <a:ext cx="21602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CONVOLUTION</a:t>
            </a:r>
          </a:p>
          <a:p>
            <a:r>
              <a:rPr lang="zh-CN" altLang="en-US" dirty="0"/>
              <a:t>    num_output: 192</a:t>
            </a:r>
          </a:p>
          <a:p>
            <a:r>
              <a:rPr lang="zh-CN" altLang="en-US" dirty="0"/>
              <a:t>    pad: 2</a:t>
            </a:r>
          </a:p>
          <a:p>
            <a:r>
              <a:rPr lang="zh-CN" altLang="en-US" dirty="0"/>
              <a:t>    kernel_size: 5</a:t>
            </a:r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RELU</a:t>
            </a:r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CONVOLUTION</a:t>
            </a:r>
          </a:p>
          <a:p>
            <a:r>
              <a:rPr lang="zh-CN" altLang="en-US" dirty="0"/>
              <a:t>    num_output: 160</a:t>
            </a:r>
          </a:p>
          <a:p>
            <a:r>
              <a:rPr lang="zh-CN" altLang="en-US" dirty="0" smtClean="0"/>
              <a:t>    pad</a:t>
            </a:r>
            <a:r>
              <a:rPr lang="zh-CN" altLang="en-US" dirty="0"/>
              <a:t>: 1</a:t>
            </a:r>
          </a:p>
          <a:p>
            <a:r>
              <a:rPr lang="zh-CN" altLang="en-US" dirty="0"/>
              <a:t>    kernel_size: 1</a:t>
            </a:r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RELU</a:t>
            </a:r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CONVOLUTION</a:t>
            </a:r>
          </a:p>
          <a:p>
            <a:r>
              <a:rPr lang="zh-CN" altLang="en-US" dirty="0"/>
              <a:t>    num_output: 96</a:t>
            </a:r>
          </a:p>
          <a:p>
            <a:r>
              <a:rPr lang="zh-CN" altLang="en-US" dirty="0"/>
              <a:t>    pad: 1</a:t>
            </a:r>
          </a:p>
          <a:p>
            <a:r>
              <a:rPr lang="zh-CN" altLang="en-US" dirty="0"/>
              <a:t>    kernel_size: 1</a:t>
            </a:r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RELU</a:t>
            </a:r>
          </a:p>
          <a:p>
            <a:r>
              <a:rPr lang="zh-CN" altLang="en-US" b="1" dirty="0">
                <a:solidFill>
                  <a:srgbClr val="92D050"/>
                </a:solidFill>
              </a:rPr>
              <a:t>POOLING</a:t>
            </a:r>
          </a:p>
          <a:p>
            <a:r>
              <a:rPr lang="zh-CN" altLang="en-US" dirty="0"/>
              <a:t>    pool: MAX</a:t>
            </a:r>
          </a:p>
          <a:p>
            <a:r>
              <a:rPr lang="zh-CN" altLang="en-US" dirty="0"/>
              <a:t>    kernel_size: 3</a:t>
            </a:r>
          </a:p>
          <a:p>
            <a:r>
              <a:rPr lang="zh-CN" altLang="en-US" dirty="0"/>
              <a:t>    stride: 2</a:t>
            </a:r>
          </a:p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</a:rPr>
              <a:t>DROPOUT</a:t>
            </a:r>
          </a:p>
          <a:p>
            <a:r>
              <a:rPr lang="zh-CN" altLang="en-US" dirty="0"/>
              <a:t>    dropout_ratio: 0.5</a:t>
            </a:r>
          </a:p>
        </p:txBody>
      </p:sp>
      <p:sp>
        <p:nvSpPr>
          <p:cNvPr id="5" name="矩形 4"/>
          <p:cNvSpPr/>
          <p:nvPr/>
        </p:nvSpPr>
        <p:spPr>
          <a:xfrm>
            <a:off x="3563888" y="116632"/>
            <a:ext cx="21419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CONVOLUTION</a:t>
            </a:r>
          </a:p>
          <a:p>
            <a:r>
              <a:rPr lang="zh-CN" altLang="en-US" dirty="0"/>
              <a:t>    num_output: 192</a:t>
            </a:r>
          </a:p>
          <a:p>
            <a:r>
              <a:rPr lang="zh-CN" altLang="en-US" dirty="0"/>
              <a:t>    pad: 2</a:t>
            </a:r>
          </a:p>
          <a:p>
            <a:r>
              <a:rPr lang="zh-CN" altLang="en-US" dirty="0"/>
              <a:t>    kernel_size: 5</a:t>
            </a:r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RELU</a:t>
            </a:r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CONVOLUTION</a:t>
            </a:r>
          </a:p>
          <a:p>
            <a:r>
              <a:rPr lang="zh-CN" altLang="en-US" dirty="0"/>
              <a:t>    num_output: 192</a:t>
            </a:r>
          </a:p>
          <a:p>
            <a:r>
              <a:rPr lang="zh-CN" altLang="en-US" dirty="0"/>
              <a:t>    pad: 1</a:t>
            </a:r>
          </a:p>
          <a:p>
            <a:r>
              <a:rPr lang="zh-CN" altLang="en-US" dirty="0"/>
              <a:t>    kernel_size: 1</a:t>
            </a:r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RELU</a:t>
            </a:r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CONVOLUTION</a:t>
            </a:r>
          </a:p>
          <a:p>
            <a:r>
              <a:rPr lang="zh-CN" altLang="en-US" dirty="0"/>
              <a:t>    num_output: 192</a:t>
            </a:r>
          </a:p>
          <a:p>
            <a:r>
              <a:rPr lang="zh-CN" altLang="en-US" dirty="0"/>
              <a:t>    pad: 1</a:t>
            </a:r>
          </a:p>
          <a:p>
            <a:r>
              <a:rPr lang="zh-CN" altLang="en-US" dirty="0"/>
              <a:t>    kernel_size: 1</a:t>
            </a:r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RELU</a:t>
            </a:r>
          </a:p>
          <a:p>
            <a:r>
              <a:rPr lang="zh-CN" altLang="en-US" b="1" dirty="0">
                <a:solidFill>
                  <a:srgbClr val="92D050"/>
                </a:solidFill>
              </a:rPr>
              <a:t>POOLING</a:t>
            </a:r>
          </a:p>
          <a:p>
            <a:r>
              <a:rPr lang="zh-CN" altLang="en-US" dirty="0"/>
              <a:t>    pool: AVE</a:t>
            </a:r>
          </a:p>
          <a:p>
            <a:r>
              <a:rPr lang="zh-CN" altLang="en-US" dirty="0"/>
              <a:t>    kernel_size: 3</a:t>
            </a:r>
          </a:p>
          <a:p>
            <a:r>
              <a:rPr lang="zh-CN" altLang="en-US" dirty="0"/>
              <a:t>    stride: 2</a:t>
            </a:r>
          </a:p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</a:rPr>
              <a:t>DROPOUT</a:t>
            </a:r>
          </a:p>
          <a:p>
            <a:r>
              <a:rPr lang="zh-CN" altLang="en-US" dirty="0"/>
              <a:t>    dropout_ratio: 0.5</a:t>
            </a:r>
          </a:p>
        </p:txBody>
      </p:sp>
      <p:sp>
        <p:nvSpPr>
          <p:cNvPr id="6" name="矩形 5"/>
          <p:cNvSpPr/>
          <p:nvPr/>
        </p:nvSpPr>
        <p:spPr>
          <a:xfrm>
            <a:off x="6228184" y="116632"/>
            <a:ext cx="24300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CONVOLUTION</a:t>
            </a:r>
          </a:p>
          <a:p>
            <a:r>
              <a:rPr lang="zh-CN" altLang="en-US" dirty="0"/>
              <a:t>    num_output: 192</a:t>
            </a:r>
          </a:p>
          <a:p>
            <a:r>
              <a:rPr lang="zh-CN" altLang="en-US" dirty="0"/>
              <a:t>    pad: 1</a:t>
            </a:r>
          </a:p>
          <a:p>
            <a:r>
              <a:rPr lang="zh-CN" altLang="en-US" dirty="0"/>
              <a:t>    kernel_size: 3</a:t>
            </a:r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RELU</a:t>
            </a:r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CONVOLUTION</a:t>
            </a:r>
          </a:p>
          <a:p>
            <a:r>
              <a:rPr lang="zh-CN" altLang="en-US" dirty="0"/>
              <a:t>    num_output: 192</a:t>
            </a:r>
          </a:p>
          <a:p>
            <a:r>
              <a:rPr lang="zh-CN" altLang="en-US" dirty="0"/>
              <a:t>    pad: 1</a:t>
            </a:r>
          </a:p>
          <a:p>
            <a:r>
              <a:rPr lang="zh-CN" altLang="en-US" dirty="0"/>
              <a:t>    kernel_size: 1</a:t>
            </a:r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RELU</a:t>
            </a:r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CONVOLUTION</a:t>
            </a:r>
          </a:p>
          <a:p>
            <a:r>
              <a:rPr lang="zh-CN" altLang="en-US" dirty="0"/>
              <a:t>    num_output: 10</a:t>
            </a:r>
          </a:p>
          <a:p>
            <a:r>
              <a:rPr lang="zh-CN" altLang="en-US" dirty="0"/>
              <a:t>    pad: 1</a:t>
            </a:r>
          </a:p>
          <a:p>
            <a:r>
              <a:rPr lang="zh-CN" altLang="en-US" dirty="0"/>
              <a:t>    kernel_size: 1</a:t>
            </a:r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RELU</a:t>
            </a:r>
          </a:p>
          <a:p>
            <a:r>
              <a:rPr lang="zh-CN" altLang="en-US" b="1" dirty="0">
                <a:solidFill>
                  <a:srgbClr val="92D050"/>
                </a:solidFill>
              </a:rPr>
              <a:t>POOLING</a:t>
            </a:r>
          </a:p>
          <a:p>
            <a:r>
              <a:rPr lang="zh-CN" altLang="en-US" dirty="0"/>
              <a:t>    pool: AVE</a:t>
            </a:r>
          </a:p>
          <a:p>
            <a:r>
              <a:rPr lang="zh-CN" altLang="en-US" dirty="0"/>
              <a:t>    kernel_size: 8</a:t>
            </a:r>
          </a:p>
          <a:p>
            <a:r>
              <a:rPr lang="zh-CN" altLang="en-US" dirty="0"/>
              <a:t>    stride: </a:t>
            </a:r>
            <a:r>
              <a:rPr lang="zh-CN" altLang="en-US" dirty="0" smtClean="0"/>
              <a:t>1</a:t>
            </a:r>
            <a:endParaRPr lang="en-US" altLang="zh-CN" dirty="0" smtClean="0"/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SOFTMAX_LOSS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44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Extension – Parameterize CNN</a:t>
            </a:r>
            <a:endParaRPr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71600" y="692696"/>
            <a:ext cx="7888028" cy="2346011"/>
            <a:chOff x="2484144" y="2133600"/>
            <a:chExt cx="7888028" cy="2346011"/>
          </a:xfrm>
        </p:grpSpPr>
        <p:sp>
          <p:nvSpPr>
            <p:cNvPr id="4" name="Rectangle 3"/>
            <p:cNvSpPr/>
            <p:nvPr/>
          </p:nvSpPr>
          <p:spPr>
            <a:xfrm>
              <a:off x="2589212" y="2133600"/>
              <a:ext cx="9144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Origin Image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84144" y="3565211"/>
              <a:ext cx="1124536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Saliency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03010" y="2133600"/>
              <a:ext cx="1044324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 Map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67972" y="3565211"/>
              <a:ext cx="9144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Mask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>
              <a:off x="3503612" y="2590800"/>
              <a:ext cx="1199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3"/>
              <a:endCxn id="7" idx="1"/>
            </p:cNvCxnSpPr>
            <p:nvPr/>
          </p:nvCxnSpPr>
          <p:spPr>
            <a:xfrm>
              <a:off x="3608680" y="4022411"/>
              <a:ext cx="11592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208" y="2302917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8680" y="37206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Sal_Calc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11698" y="2672249"/>
              <a:ext cx="1063334" cy="1350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 Map After Mask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6" idx="3"/>
              <a:endCxn id="12" idx="1"/>
            </p:cNvCxnSpPr>
            <p:nvPr/>
          </p:nvCxnSpPr>
          <p:spPr>
            <a:xfrm>
              <a:off x="5747334" y="2590800"/>
              <a:ext cx="1964364" cy="756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12" idx="1"/>
            </p:cNvCxnSpPr>
            <p:nvPr/>
          </p:nvCxnSpPr>
          <p:spPr>
            <a:xfrm flipV="1">
              <a:off x="5682372" y="3347330"/>
              <a:ext cx="2029326" cy="675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8212" y="3162664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multiply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27848" y="2890130"/>
              <a:ext cx="1044324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Neural Net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2" idx="3"/>
              <a:endCxn id="16" idx="1"/>
            </p:cNvCxnSpPr>
            <p:nvPr/>
          </p:nvCxnSpPr>
          <p:spPr>
            <a:xfrm>
              <a:off x="8775032" y="3347330"/>
              <a:ext cx="5528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68" y="3212976"/>
            <a:ext cx="5984768" cy="315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Extension – </a:t>
            </a:r>
            <a:r>
              <a:rPr lang="en-US" altLang="zh-CN" dirty="0" err="1" smtClean="0"/>
              <a:t>Colinear</a:t>
            </a:r>
            <a:r>
              <a:rPr lang="en-US" altLang="zh-CN" dirty="0" smtClean="0"/>
              <a:t> CNN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0"/>
            <a:ext cx="463826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5" y="1124744"/>
            <a:ext cx="3960440" cy="35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Derivation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Definition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Application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Implementation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Extension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7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Content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Derivation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Term expand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Digital image process</a:t>
            </a: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Edge detection</a:t>
            </a: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SIFT features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Important properties</a:t>
            </a: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Local invariance</a:t>
            </a: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Hierarchical structure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Definition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Convolutional Layer (with padding)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Pooling Layer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Active function - </a:t>
            </a:r>
            <a:r>
              <a:rPr lang="en-US" altLang="zh-CN" dirty="0" err="1" smtClean="0">
                <a:solidFill>
                  <a:schemeClr val="bg1"/>
                </a:solidFill>
              </a:rPr>
              <a:t>Relu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Application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Image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Voice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Implementation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Expand / </a:t>
            </a:r>
            <a:r>
              <a:rPr lang="en-US" altLang="zh-CN" dirty="0" err="1" smtClean="0">
                <a:solidFill>
                  <a:schemeClr val="bg1"/>
                </a:solidFill>
              </a:rPr>
              <a:t>Unexpand</a:t>
            </a:r>
            <a:r>
              <a:rPr lang="en-US" altLang="zh-CN" dirty="0" smtClean="0">
                <a:solidFill>
                  <a:schemeClr val="bg1"/>
                </a:solidFill>
              </a:rPr>
              <a:t> method</a:t>
            </a:r>
          </a:p>
          <a:p>
            <a:pPr lvl="1"/>
            <a:r>
              <a:rPr lang="en-US" altLang="zh-CN" dirty="0" err="1" smtClean="0">
                <a:solidFill>
                  <a:schemeClr val="bg1"/>
                </a:solidFill>
              </a:rPr>
              <a:t>Cuda-convnet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Extension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Network in Network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Saliency base improve</a:t>
            </a:r>
          </a:p>
          <a:p>
            <a:pPr lvl="1"/>
            <a:r>
              <a:rPr lang="en-US" altLang="zh-CN" dirty="0" err="1" smtClean="0">
                <a:solidFill>
                  <a:schemeClr val="bg1"/>
                </a:solidFill>
              </a:rPr>
              <a:t>Colinear</a:t>
            </a:r>
            <a:r>
              <a:rPr lang="en-US" altLang="zh-CN" dirty="0" smtClean="0">
                <a:solidFill>
                  <a:schemeClr val="bg1"/>
                </a:solidFill>
              </a:rPr>
              <a:t> Convolutional Layer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2964857"/>
            <a:ext cx="32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116985"/>
            <a:ext cx="240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Layer/Connection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088" y="2172769"/>
            <a:ext cx="234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Back Propagation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696" y="2100761"/>
            <a:ext cx="189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Feed Forward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116985"/>
            <a:ext cx="211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Active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8904" y="4581880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Sigmoid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Tanh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Rectify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65" y="4593902"/>
            <a:ext cx="1920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Full-Conn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Conv</a:t>
            </a:r>
            <a:r>
              <a:rPr lang="en-US" altLang="zh-CN" dirty="0" smtClean="0"/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Pooling Layer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232756" y="121575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32756" y="153167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232756" y="18423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32030" y="13378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32030" y="169177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244878" y="124137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44878" y="15572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44878" y="18679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9" idx="6"/>
            <a:endCxn id="13" idx="2"/>
          </p:cNvCxnSpPr>
          <p:nvPr/>
        </p:nvCxnSpPr>
        <p:spPr>
          <a:xfrm>
            <a:off x="2376772" y="1287759"/>
            <a:ext cx="355258" cy="122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6"/>
            <a:endCxn id="13" idx="2"/>
          </p:cNvCxnSpPr>
          <p:nvPr/>
        </p:nvCxnSpPr>
        <p:spPr>
          <a:xfrm flipV="1">
            <a:off x="2376772" y="1409844"/>
            <a:ext cx="355258" cy="19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6"/>
            <a:endCxn id="14" idx="2"/>
          </p:cNvCxnSpPr>
          <p:nvPr/>
        </p:nvCxnSpPr>
        <p:spPr>
          <a:xfrm>
            <a:off x="2376772" y="1603683"/>
            <a:ext cx="355258" cy="160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6"/>
            <a:endCxn id="14" idx="2"/>
          </p:cNvCxnSpPr>
          <p:nvPr/>
        </p:nvCxnSpPr>
        <p:spPr>
          <a:xfrm flipV="1">
            <a:off x="2376772" y="1763786"/>
            <a:ext cx="355258" cy="150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3" idx="6"/>
            <a:endCxn id="15" idx="2"/>
          </p:cNvCxnSpPr>
          <p:nvPr/>
        </p:nvCxnSpPr>
        <p:spPr>
          <a:xfrm flipV="1">
            <a:off x="2876046" y="1313382"/>
            <a:ext cx="368832" cy="9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6"/>
            <a:endCxn id="16" idx="1"/>
          </p:cNvCxnSpPr>
          <p:nvPr/>
        </p:nvCxnSpPr>
        <p:spPr>
          <a:xfrm>
            <a:off x="2876046" y="1409844"/>
            <a:ext cx="389923" cy="16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3" idx="6"/>
            <a:endCxn id="17" idx="1"/>
          </p:cNvCxnSpPr>
          <p:nvPr/>
        </p:nvCxnSpPr>
        <p:spPr>
          <a:xfrm>
            <a:off x="2876046" y="1409844"/>
            <a:ext cx="389923" cy="479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4" idx="6"/>
            <a:endCxn id="15" idx="2"/>
          </p:cNvCxnSpPr>
          <p:nvPr/>
        </p:nvCxnSpPr>
        <p:spPr>
          <a:xfrm flipV="1">
            <a:off x="2876046" y="1313382"/>
            <a:ext cx="368832" cy="45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6"/>
            <a:endCxn id="16" idx="2"/>
          </p:cNvCxnSpPr>
          <p:nvPr/>
        </p:nvCxnSpPr>
        <p:spPr>
          <a:xfrm flipV="1">
            <a:off x="2876046" y="1629306"/>
            <a:ext cx="368832" cy="13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4" idx="6"/>
            <a:endCxn id="17" idx="2"/>
          </p:cNvCxnSpPr>
          <p:nvPr/>
        </p:nvCxnSpPr>
        <p:spPr>
          <a:xfrm>
            <a:off x="2876046" y="1763786"/>
            <a:ext cx="368832" cy="17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14" idx="2"/>
          </p:cNvCxnSpPr>
          <p:nvPr/>
        </p:nvCxnSpPr>
        <p:spPr>
          <a:xfrm>
            <a:off x="2376772" y="1313382"/>
            <a:ext cx="355258" cy="45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1" idx="6"/>
            <a:endCxn id="13" idx="2"/>
          </p:cNvCxnSpPr>
          <p:nvPr/>
        </p:nvCxnSpPr>
        <p:spPr>
          <a:xfrm flipV="1">
            <a:off x="2376772" y="1409844"/>
            <a:ext cx="355258" cy="504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232756" y="1050258"/>
            <a:ext cx="1156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76772" y="822073"/>
            <a:ext cx="8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Activation</a:t>
            </a:r>
            <a:endParaRPr lang="zh-CN" altLang="en-US" sz="1200" dirty="0"/>
          </a:p>
        </p:txBody>
      </p:sp>
      <p:sp>
        <p:nvSpPr>
          <p:cNvPr id="47" name="椭圆 46"/>
          <p:cNvSpPr/>
          <p:nvPr/>
        </p:nvSpPr>
        <p:spPr>
          <a:xfrm>
            <a:off x="5998591" y="1345712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998591" y="1661636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998591" y="1972307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497865" y="1467797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497865" y="1821739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10713" y="1371335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010713" y="1687259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010713" y="1997930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47" idx="6"/>
            <a:endCxn id="50" idx="2"/>
          </p:cNvCxnSpPr>
          <p:nvPr/>
        </p:nvCxnSpPr>
        <p:spPr>
          <a:xfrm>
            <a:off x="6142607" y="1417720"/>
            <a:ext cx="355258" cy="1220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6"/>
            <a:endCxn id="50" idx="2"/>
          </p:cNvCxnSpPr>
          <p:nvPr/>
        </p:nvCxnSpPr>
        <p:spPr>
          <a:xfrm flipV="1">
            <a:off x="6142607" y="1539805"/>
            <a:ext cx="355258" cy="1938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6"/>
            <a:endCxn id="51" idx="2"/>
          </p:cNvCxnSpPr>
          <p:nvPr/>
        </p:nvCxnSpPr>
        <p:spPr>
          <a:xfrm>
            <a:off x="6142607" y="1733644"/>
            <a:ext cx="355258" cy="1601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9" idx="6"/>
            <a:endCxn id="51" idx="2"/>
          </p:cNvCxnSpPr>
          <p:nvPr/>
        </p:nvCxnSpPr>
        <p:spPr>
          <a:xfrm flipV="1">
            <a:off x="6142607" y="1893747"/>
            <a:ext cx="355258" cy="1505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0" idx="6"/>
            <a:endCxn id="52" idx="2"/>
          </p:cNvCxnSpPr>
          <p:nvPr/>
        </p:nvCxnSpPr>
        <p:spPr>
          <a:xfrm flipV="1">
            <a:off x="6641881" y="1443343"/>
            <a:ext cx="368832" cy="9646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0" idx="6"/>
            <a:endCxn id="53" idx="1"/>
          </p:cNvCxnSpPr>
          <p:nvPr/>
        </p:nvCxnSpPr>
        <p:spPr>
          <a:xfrm>
            <a:off x="6641881" y="1539805"/>
            <a:ext cx="389923" cy="1685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0" idx="6"/>
            <a:endCxn id="54" idx="1"/>
          </p:cNvCxnSpPr>
          <p:nvPr/>
        </p:nvCxnSpPr>
        <p:spPr>
          <a:xfrm>
            <a:off x="6641881" y="1539805"/>
            <a:ext cx="389923" cy="4792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1" idx="6"/>
            <a:endCxn id="52" idx="2"/>
          </p:cNvCxnSpPr>
          <p:nvPr/>
        </p:nvCxnSpPr>
        <p:spPr>
          <a:xfrm flipV="1">
            <a:off x="6641881" y="1443343"/>
            <a:ext cx="368832" cy="450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1" idx="6"/>
            <a:endCxn id="53" idx="2"/>
          </p:cNvCxnSpPr>
          <p:nvPr/>
        </p:nvCxnSpPr>
        <p:spPr>
          <a:xfrm flipV="1">
            <a:off x="6641881" y="1759267"/>
            <a:ext cx="368832" cy="134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1" idx="6"/>
            <a:endCxn id="54" idx="2"/>
          </p:cNvCxnSpPr>
          <p:nvPr/>
        </p:nvCxnSpPr>
        <p:spPr>
          <a:xfrm>
            <a:off x="6641881" y="1893747"/>
            <a:ext cx="368832" cy="1761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51" idx="2"/>
          </p:cNvCxnSpPr>
          <p:nvPr/>
        </p:nvCxnSpPr>
        <p:spPr>
          <a:xfrm>
            <a:off x="6142607" y="1443343"/>
            <a:ext cx="355258" cy="450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9" idx="6"/>
            <a:endCxn id="50" idx="2"/>
          </p:cNvCxnSpPr>
          <p:nvPr/>
        </p:nvCxnSpPr>
        <p:spPr>
          <a:xfrm flipV="1">
            <a:off x="6142607" y="1539805"/>
            <a:ext cx="355258" cy="5045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6070599" y="1180219"/>
            <a:ext cx="101212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89371" y="952034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Error</a:t>
            </a:r>
            <a:endParaRPr lang="zh-CN" altLang="en-US" sz="1200" dirty="0"/>
          </a:p>
        </p:txBody>
      </p:sp>
      <p:sp>
        <p:nvSpPr>
          <p:cNvPr id="12" name="竖排文字占位符 1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Term Expansion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2692" y="2276872"/>
            <a:ext cx="2514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783838" y="1917290"/>
            <a:ext cx="929148" cy="575187"/>
          </a:xfrm>
          <a:custGeom>
            <a:avLst/>
            <a:gdLst>
              <a:gd name="connsiteX0" fmla="*/ 0 w 929148"/>
              <a:gd name="connsiteY0" fmla="*/ 0 h 575187"/>
              <a:gd name="connsiteX1" fmla="*/ 825909 w 929148"/>
              <a:gd name="connsiteY1" fmla="*/ 575187 h 575187"/>
              <a:gd name="connsiteX2" fmla="*/ 929148 w 929148"/>
              <a:gd name="connsiteY2" fmla="*/ 427704 h 575187"/>
              <a:gd name="connsiteX3" fmla="*/ 0 w 929148"/>
              <a:gd name="connsiteY3" fmla="*/ 0 h 5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148" h="575187">
                <a:moveTo>
                  <a:pt x="0" y="0"/>
                </a:moveTo>
                <a:lnTo>
                  <a:pt x="825909" y="575187"/>
                </a:lnTo>
                <a:lnTo>
                  <a:pt x="929148" y="4277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6018956" y="1844824"/>
            <a:ext cx="560438" cy="634181"/>
          </a:xfrm>
          <a:custGeom>
            <a:avLst/>
            <a:gdLst>
              <a:gd name="connsiteX0" fmla="*/ 0 w 560438"/>
              <a:gd name="connsiteY0" fmla="*/ 486697 h 634181"/>
              <a:gd name="connsiteX1" fmla="*/ 206477 w 560438"/>
              <a:gd name="connsiteY1" fmla="*/ 634181 h 634181"/>
              <a:gd name="connsiteX2" fmla="*/ 560438 w 560438"/>
              <a:gd name="connsiteY2" fmla="*/ 0 h 634181"/>
              <a:gd name="connsiteX3" fmla="*/ 0 w 560438"/>
              <a:gd name="connsiteY3" fmla="*/ 486697 h 63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38" h="634181">
                <a:moveTo>
                  <a:pt x="0" y="486697"/>
                </a:moveTo>
                <a:lnTo>
                  <a:pt x="206477" y="634181"/>
                </a:lnTo>
                <a:lnTo>
                  <a:pt x="560438" y="0"/>
                </a:lnTo>
                <a:lnTo>
                  <a:pt x="0" y="48669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642134" y="2949677"/>
            <a:ext cx="560439" cy="427704"/>
          </a:xfrm>
          <a:custGeom>
            <a:avLst/>
            <a:gdLst>
              <a:gd name="connsiteX0" fmla="*/ 0 w 560439"/>
              <a:gd name="connsiteY0" fmla="*/ 0 h 427704"/>
              <a:gd name="connsiteX1" fmla="*/ 560439 w 560439"/>
              <a:gd name="connsiteY1" fmla="*/ 0 h 427704"/>
              <a:gd name="connsiteX2" fmla="*/ 324465 w 560439"/>
              <a:gd name="connsiteY2" fmla="*/ 427704 h 427704"/>
              <a:gd name="connsiteX3" fmla="*/ 0 w 560439"/>
              <a:gd name="connsiteY3" fmla="*/ 0 h 4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39" h="427704">
                <a:moveTo>
                  <a:pt x="0" y="0"/>
                </a:moveTo>
                <a:lnTo>
                  <a:pt x="560439" y="0"/>
                </a:lnTo>
                <a:lnTo>
                  <a:pt x="324465" y="4277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30524" y="2060848"/>
            <a:ext cx="856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Math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5020" y="1916832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Signal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34780" y="3356992"/>
            <a:ext cx="94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Image</a:t>
            </a:r>
          </a:p>
        </p:txBody>
      </p:sp>
      <p:pic>
        <p:nvPicPr>
          <p:cNvPr id="10241" name="Picture 1" descr="C:\Users\aaa\AppData\Roaming\Tencent\Users\165515428\QQ\WinTemp\RichOle\{2I_6%IBE6C[M`ELO_W[Q2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364" y="404664"/>
            <a:ext cx="2933700" cy="1076325"/>
          </a:xfrm>
          <a:prstGeom prst="rect">
            <a:avLst/>
          </a:prstGeom>
          <a:noFill/>
        </p:spPr>
      </p:pic>
      <p:pic>
        <p:nvPicPr>
          <p:cNvPr id="10243" name="Picture 3" descr="Convolution of spiky function with box2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0648"/>
            <a:ext cx="4039244" cy="1285876"/>
          </a:xfrm>
          <a:prstGeom prst="rect">
            <a:avLst/>
          </a:prstGeom>
          <a:noFill/>
        </p:spPr>
      </p:pic>
      <p:sp>
        <p:nvSpPr>
          <p:cNvPr id="15" name="左大括号 14"/>
          <p:cNvSpPr/>
          <p:nvPr/>
        </p:nvSpPr>
        <p:spPr>
          <a:xfrm rot="5400000">
            <a:off x="4794820" y="-99392"/>
            <a:ext cx="288032" cy="806489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410444" y="4581128"/>
            <a:ext cx="864096" cy="864096"/>
            <a:chOff x="611560" y="4077072"/>
            <a:chExt cx="864096" cy="864096"/>
          </a:xfrm>
        </p:grpSpPr>
        <p:sp>
          <p:nvSpPr>
            <p:cNvPr id="30" name="矩形 29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482452" y="414908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Edge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082852" y="4581128"/>
            <a:ext cx="864096" cy="864096"/>
            <a:chOff x="611560" y="4077072"/>
            <a:chExt cx="864096" cy="864096"/>
          </a:xfrm>
        </p:grpSpPr>
        <p:sp>
          <p:nvSpPr>
            <p:cNvPr id="41" name="矩形 40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226868" y="41490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Blur</a:t>
            </a:r>
            <a:endParaRPr lang="zh-CN" altLang="en-US" dirty="0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446701"/>
              </p:ext>
            </p:extLst>
          </p:nvPr>
        </p:nvGraphicFramePr>
        <p:xfrm>
          <a:off x="4650804" y="4725144"/>
          <a:ext cx="31590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5" imgW="215640" imgH="393480" progId="Equation.DSMT4">
                  <p:embed/>
                </p:oleObj>
              </mc:Choice>
              <mc:Fallback>
                <p:oleObj name="Equation" r:id="rId5" imgW="2156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804" y="4725144"/>
                        <a:ext cx="315906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6" name="Picture 6" descr="http://www.cs.toronto.edu/~kriz/cifar-10-sample/automobile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94620" y="4437111"/>
            <a:ext cx="864096" cy="864099"/>
          </a:xfrm>
          <a:prstGeom prst="rect">
            <a:avLst/>
          </a:prstGeom>
          <a:noFill/>
        </p:spPr>
      </p:pic>
      <p:pic>
        <p:nvPicPr>
          <p:cNvPr id="10247" name="Picture 7" descr="C:\Users\aaa\AppData\Roaming\Tencent\Users\165515428\QQ\WinTemp\RichOle\IY7I9LML}8HKE554C_@~)TF.png"/>
          <p:cNvPicPr>
            <a:picLocks noChangeAspect="1" noChangeArrowheads="1"/>
          </p:cNvPicPr>
          <p:nvPr/>
        </p:nvPicPr>
        <p:blipFill>
          <a:blip r:embed="rId8" cstate="print">
            <a:grayscl/>
          </a:blip>
          <a:srcRect/>
          <a:stretch>
            <a:fillRect/>
          </a:stretch>
        </p:blipFill>
        <p:spPr bwMode="auto">
          <a:xfrm>
            <a:off x="2994620" y="5373216"/>
            <a:ext cx="874570" cy="864096"/>
          </a:xfrm>
          <a:prstGeom prst="rect">
            <a:avLst/>
          </a:prstGeom>
          <a:noFill/>
        </p:spPr>
      </p:pic>
      <p:pic>
        <p:nvPicPr>
          <p:cNvPr id="54" name="Picture 6" descr="http://www.cs.toronto.edu/~kriz/cifar-10-sample/automobile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95020" y="4437112"/>
            <a:ext cx="864096" cy="864099"/>
          </a:xfrm>
          <a:prstGeom prst="rect">
            <a:avLst/>
          </a:prstGeom>
          <a:noFill/>
        </p:spPr>
      </p:pic>
      <p:pic>
        <p:nvPicPr>
          <p:cNvPr id="10248" name="Picture 8" descr="C:\Users\aaa\AppData\Roaming\Tencent\Users\165515428\QQ\WinTemp\RichOle\_ZMIK`72[1W}[X6QJ`RTP7L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95020" y="5373216"/>
            <a:ext cx="895327" cy="889901"/>
          </a:xfrm>
          <a:prstGeom prst="rect">
            <a:avLst/>
          </a:prstGeom>
          <a:noFill/>
        </p:spPr>
      </p:pic>
      <p:sp>
        <p:nvSpPr>
          <p:cNvPr id="56" name="椭圆 55"/>
          <p:cNvSpPr/>
          <p:nvPr/>
        </p:nvSpPr>
        <p:spPr>
          <a:xfrm>
            <a:off x="8035180" y="5265204"/>
            <a:ext cx="108012" cy="1080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8395220" y="5265204"/>
            <a:ext cx="108012" cy="1080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8755260" y="5265204"/>
            <a:ext cx="108012" cy="1080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Term Expansion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</a:t>
            </a:r>
            <a:r>
              <a:rPr lang="en-US" altLang="zh-CN" dirty="0" smtClean="0"/>
              <a:t>Canny Edge Detection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548680"/>
            <a:ext cx="62672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Canny Edge Detection Steps:</a:t>
            </a:r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RGB image convert to Gray image.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Noise </a:t>
            </a:r>
            <a:r>
              <a:rPr lang="en-US" b="1" dirty="0" smtClean="0"/>
              <a:t>reduction</a:t>
            </a:r>
            <a:r>
              <a:rPr lang="en-US" b="1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Finding the intensity gradient of the </a:t>
            </a:r>
            <a:r>
              <a:rPr lang="en-US" b="1" dirty="0" smtClean="0"/>
              <a:t>image.</a:t>
            </a: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dirty="0"/>
              <a:t>Non-maximum </a:t>
            </a:r>
            <a:r>
              <a:rPr lang="en-US" dirty="0" smtClean="0"/>
              <a:t>suppression.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Tracing edges through the image and hysteresis </a:t>
            </a:r>
            <a:r>
              <a:rPr lang="en-US" dirty="0" err="1" smtClean="0"/>
              <a:t>thresholding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1266" name="Picture 2" descr="&#10;\mathbf{B} = \frac{1}{159} \begin{bmatrix} &#10;2 &amp; 4 &amp; 5 &amp; 4 &amp; 2 \\&#10;4 &amp; 9 &amp; 12 &amp; 9 &amp; 4 \\&#10;5 &amp; 12 &amp; 15 &amp; 12 &amp; 5 \\&#10;4 &amp; 9 &amp; 12 &amp; 9 &amp; 4 \\&#10;2 &amp; 4 &amp; 5 &amp; 4 &amp; 2&#10;\end{bmatrix} * \mathbf{A}.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19116"/>
            <a:ext cx="272415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43" y="3652466"/>
            <a:ext cx="2714625" cy="8858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114808" y="2852936"/>
            <a:ext cx="2460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Edge </a:t>
            </a:r>
            <a:r>
              <a:rPr lang="en-US" dirty="0"/>
              <a:t>detection operator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95736" y="285293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Gaussian filter</a:t>
            </a:r>
            <a:endParaRPr lang="en-US" dirty="0"/>
          </a:p>
        </p:txBody>
      </p:sp>
      <p:pic>
        <p:nvPicPr>
          <p:cNvPr id="11268" name="Picture 4" descr="http://pic002.cnblogs.com/images/2012/340413/20121213225233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61" y="4797152"/>
            <a:ext cx="1703852" cy="170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pic002.cnblogs.com/images/2012/340413/201212132253315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97152"/>
            <a:ext cx="1703852" cy="170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16632"/>
            <a:ext cx="80361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Canny, John. "A computational approach to edge detection." </a:t>
            </a:r>
            <a:r>
              <a:rPr lang="en-US" sz="1050" i="1" dirty="0"/>
              <a:t>Pattern Analysis and Machine Intelligence, IEEE Transactions on</a:t>
            </a:r>
            <a:r>
              <a:rPr lang="en-US" sz="1050" dirty="0"/>
              <a:t> 6 (1986): 679-698.</a:t>
            </a:r>
          </a:p>
        </p:txBody>
      </p:sp>
    </p:spTree>
    <p:extLst>
      <p:ext uri="{BB962C8B-B14F-4D97-AF65-F5344CB8AC3E}">
        <p14:creationId xmlns:p14="http://schemas.microsoft.com/office/powerpoint/2010/main" val="38272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</a:t>
            </a:r>
            <a:r>
              <a:rPr lang="en-US" altLang="zh-CN" dirty="0" smtClean="0"/>
              <a:t>SIFT Features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735117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Scale-invariant feature transform</a:t>
            </a:r>
            <a:r>
              <a:rPr lang="en-US" dirty="0"/>
              <a:t> (or </a:t>
            </a:r>
            <a:r>
              <a:rPr lang="en-US" b="1" dirty="0"/>
              <a:t>SIFT</a:t>
            </a:r>
            <a:r>
              <a:rPr lang="en-US" dirty="0"/>
              <a:t>) is an algorithm in </a:t>
            </a:r>
            <a:r>
              <a:rPr lang="en-US" dirty="0">
                <a:hlinkClick r:id="rId2" tooltip="Computer vision"/>
              </a:rPr>
              <a:t>computer vision</a:t>
            </a:r>
            <a:r>
              <a:rPr lang="en-US" dirty="0"/>
              <a:t> to detect and describe local features in images.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Scale-space </a:t>
            </a:r>
            <a:r>
              <a:rPr lang="en-US" b="1" dirty="0" err="1"/>
              <a:t>extrema</a:t>
            </a:r>
            <a:r>
              <a:rPr lang="en-US" b="1" dirty="0"/>
              <a:t> </a:t>
            </a:r>
            <a:r>
              <a:rPr lang="en-US" b="1" dirty="0" smtClean="0"/>
              <a:t>detection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b="1" dirty="0" err="1"/>
              <a:t>Keypoint</a:t>
            </a:r>
            <a:r>
              <a:rPr lang="en-US" b="1" dirty="0"/>
              <a:t> </a:t>
            </a:r>
            <a:r>
              <a:rPr lang="en-US" b="1" dirty="0" smtClean="0"/>
              <a:t>localization</a:t>
            </a:r>
            <a:r>
              <a:rPr lang="en-US" b="1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Orientation </a:t>
            </a:r>
            <a:r>
              <a:rPr lang="en-US" b="1" dirty="0" smtClean="0"/>
              <a:t>assignment.</a:t>
            </a: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b="1" dirty="0" err="1"/>
              <a:t>Keypoint</a:t>
            </a:r>
            <a:r>
              <a:rPr lang="en-US" b="1" dirty="0"/>
              <a:t> </a:t>
            </a:r>
            <a:r>
              <a:rPr lang="en-US" b="1" dirty="0" smtClean="0"/>
              <a:t>descriptor.</a:t>
            </a: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685" y="132929"/>
            <a:ext cx="8640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900" dirty="0"/>
              <a:t>  </a:t>
            </a:r>
            <a:r>
              <a:rPr lang="en-US" sz="900" dirty="0"/>
              <a:t>Lowe, David G. "Object recognition from local scale-invariant </a:t>
            </a:r>
            <a:r>
              <a:rPr lang="en-US" sz="900" dirty="0" err="1"/>
              <a:t>features."Computer</a:t>
            </a:r>
            <a:r>
              <a:rPr lang="en-US" sz="900" dirty="0"/>
              <a:t> vision, 1999. The proceedings of the seventh IEEE international conference on. Vol. 2. </a:t>
            </a:r>
            <a:r>
              <a:rPr lang="en-US" sz="900" dirty="0" err="1"/>
              <a:t>Ieee</a:t>
            </a:r>
            <a:r>
              <a:rPr lang="en-US" sz="900" dirty="0"/>
              <a:t>, 1999.</a:t>
            </a:r>
            <a:r>
              <a:rPr lang="en-US" altLang="en-US" sz="900" dirty="0"/>
              <a:t> </a:t>
            </a:r>
          </a:p>
        </p:txBody>
      </p:sp>
      <p:pic>
        <p:nvPicPr>
          <p:cNvPr id="12290" name="Picture 2" descr="D \left( x, y, \sigma \right) = L \left( x, y, k_i\sigma \right) - L \left( x, y, k_j\sigma \righ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82" y="3446666"/>
            <a:ext cx="31718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 \left( x, y, k\sigma \right) = G \left( x, y, k\sigma \right) * I \left( x, y \right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82" y="3975814"/>
            <a:ext cx="27717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G \left( x, y, k\sigma \right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32" y="2924164"/>
            <a:ext cx="885825" cy="20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89842" y="2843644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 </a:t>
            </a:r>
            <a:r>
              <a:rPr lang="en-US" altLang="zh-CN" dirty="0" smtClean="0"/>
              <a:t>blur</a:t>
            </a:r>
            <a:r>
              <a:rPr lang="zh-CN" altLang="en-US" dirty="0" smtClean="0"/>
              <a:t>： </a:t>
            </a:r>
            <a:endParaRPr lang="en-US" dirty="0"/>
          </a:p>
        </p:txBody>
      </p:sp>
      <p:pic>
        <p:nvPicPr>
          <p:cNvPr id="12297" name="Picture 9" descr="http://my.csdn.net/uploads/201205/17/1337254665_272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47" y="2200992"/>
            <a:ext cx="2561442" cy="234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3187" y="4618467"/>
            <a:ext cx="5122464" cy="205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</a:t>
            </a:r>
            <a:r>
              <a:rPr lang="en-US" altLang="zh-CN" dirty="0" smtClean="0"/>
              <a:t>Important properties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9732" y="1124744"/>
            <a:ext cx="5904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Convolutional Networks </a:t>
            </a:r>
            <a:r>
              <a:rPr lang="en-US" sz="2000" dirty="0" smtClean="0"/>
              <a:t>combine three architectural ideas to ensure some degree of </a:t>
            </a:r>
            <a:r>
              <a:rPr lang="en-US" sz="2000" b="1" dirty="0" smtClean="0"/>
              <a:t>shift, scale</a:t>
            </a:r>
            <a:r>
              <a:rPr lang="en-US" sz="2000" dirty="0" smtClean="0"/>
              <a:t>, and </a:t>
            </a:r>
            <a:r>
              <a:rPr lang="en-US" sz="2000" b="1" dirty="0" smtClean="0"/>
              <a:t>distortion</a:t>
            </a:r>
            <a:r>
              <a:rPr lang="en-US" sz="2000" dirty="0" smtClean="0"/>
              <a:t> </a:t>
            </a:r>
            <a:r>
              <a:rPr lang="en-US" sz="2000" i="1" dirty="0" smtClean="0"/>
              <a:t>invariance</a:t>
            </a:r>
            <a:r>
              <a:rPr lang="en-US" sz="2000" dirty="0" smtClean="0"/>
              <a:t>: </a:t>
            </a:r>
            <a:r>
              <a:rPr lang="en-US" sz="2000" u="sng" dirty="0" smtClean="0"/>
              <a:t>local receptive fields, shared weights (or weight replication), and spatial or temporal sub-sampling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43608" y="248071"/>
            <a:ext cx="81369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LeCun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Yann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et al. "Gradient-based learning applied to document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recognition."</a:t>
            </a:r>
            <a:r>
              <a:rPr lang="en-US" sz="1050" i="1" dirty="0" err="1">
                <a:solidFill>
                  <a:srgbClr val="222222"/>
                </a:solidFill>
                <a:latin typeface="Arial" panose="020B0604020202020204" pitchFamily="34" charset="0"/>
              </a:rPr>
              <a:t>Proceedings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 of the IEEE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 86.11 (1998): 2278-2324.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96952"/>
            <a:ext cx="2420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Shift invariance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Scale invariance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Distortion invariance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2996952"/>
            <a:ext cx="24350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</a:t>
            </a:r>
            <a:r>
              <a:rPr lang="en-US" dirty="0"/>
              <a:t>receptive </a:t>
            </a:r>
            <a:r>
              <a:rPr lang="en-US" dirty="0" smtClean="0"/>
              <a:t>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Shared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ub-sampling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845753"/>
            <a:ext cx="6770465" cy="18288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616" y="4530606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LeNet-5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Definition </a:t>
            </a:r>
            <a:r>
              <a:rPr lang="en-US" altLang="zh-CN" dirty="0"/>
              <a:t>– </a:t>
            </a:r>
            <a:r>
              <a:rPr lang="en-US" altLang="zh-CN" dirty="0" smtClean="0"/>
              <a:t>Convolutional Layer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548681"/>
            <a:ext cx="1737231" cy="15756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25162"/>
            <a:ext cx="1737231" cy="1575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368" y="263082"/>
            <a:ext cx="1190900" cy="1080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368" y="1988840"/>
            <a:ext cx="1190901" cy="10801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124309"/>
            <a:ext cx="1552575" cy="1724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176" y="2425162"/>
            <a:ext cx="1243841" cy="207863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771800" y="2204864"/>
            <a:ext cx="165618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04334" y="2986321"/>
            <a:ext cx="1155898" cy="22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167" y="217190"/>
            <a:ext cx="1409700" cy="17716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88" y="574551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6300192" y="1031751"/>
            <a:ext cx="73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79971" y="1503527"/>
            <a:ext cx="632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Image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988901" y="1816532"/>
            <a:ext cx="1462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RGB – 3 Channels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947485" y="4226799"/>
            <a:ext cx="303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 count = Output channels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35000" y="3765873"/>
            <a:ext cx="1177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Feature maps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623210" y="4432116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 Channels</a:t>
            </a:r>
            <a:endParaRPr lang="en-US" sz="14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675" y="4799826"/>
            <a:ext cx="2458617" cy="45389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90050" y="5445804"/>
            <a:ext cx="4897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i,j</a:t>
            </a:r>
            <a:r>
              <a:rPr lang="en-US" dirty="0" smtClean="0"/>
              <a:t> stands for input patch centered at location (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k is the index of output feature map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721" y="5039739"/>
            <a:ext cx="2014978" cy="14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Definition </a:t>
            </a:r>
            <a:r>
              <a:rPr lang="en-US" altLang="zh-CN" dirty="0"/>
              <a:t>– </a:t>
            </a:r>
            <a:r>
              <a:rPr lang="en-US" altLang="zh-CN" dirty="0" smtClean="0"/>
              <a:t>Pooling Layer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692696"/>
            <a:ext cx="18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Pooling Layer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717032"/>
            <a:ext cx="22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Pooling Layer</a:t>
            </a:r>
            <a:endParaRPr lang="en-US" dirty="0"/>
          </a:p>
        </p:txBody>
      </p:sp>
      <p:grpSp>
        <p:nvGrpSpPr>
          <p:cNvPr id="5" name="组合 28"/>
          <p:cNvGrpSpPr/>
          <p:nvPr/>
        </p:nvGrpSpPr>
        <p:grpSpPr>
          <a:xfrm>
            <a:off x="1484971" y="1772816"/>
            <a:ext cx="864096" cy="864096"/>
            <a:chOff x="611560" y="4077072"/>
            <a:chExt cx="864096" cy="864096"/>
          </a:xfrm>
        </p:grpSpPr>
        <p:sp>
          <p:nvSpPr>
            <p:cNvPr id="6" name="矩形 29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30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31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32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33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34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35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36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37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523859" y="206084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36"/>
          <p:cNvSpPr/>
          <p:nvPr/>
        </p:nvSpPr>
        <p:spPr>
          <a:xfrm>
            <a:off x="3356038" y="2024844"/>
            <a:ext cx="288032" cy="2880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8736" y="1294892"/>
            <a:ext cx="878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Forward</a:t>
            </a:r>
            <a:endParaRPr lang="en-US" sz="1600" dirty="0"/>
          </a:p>
        </p:txBody>
      </p:sp>
      <p:grpSp>
        <p:nvGrpSpPr>
          <p:cNvPr id="18" name="组合 28"/>
          <p:cNvGrpSpPr/>
          <p:nvPr/>
        </p:nvGrpSpPr>
        <p:grpSpPr>
          <a:xfrm>
            <a:off x="1484971" y="4783277"/>
            <a:ext cx="864096" cy="864096"/>
            <a:chOff x="611560" y="4077072"/>
            <a:chExt cx="864096" cy="864096"/>
          </a:xfrm>
        </p:grpSpPr>
        <p:sp>
          <p:nvSpPr>
            <p:cNvPr id="19" name="矩形 29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30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31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32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33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34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35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36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37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2523859" y="5071309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36"/>
          <p:cNvSpPr/>
          <p:nvPr/>
        </p:nvSpPr>
        <p:spPr>
          <a:xfrm>
            <a:off x="3356038" y="5035305"/>
            <a:ext cx="288032" cy="2880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08736" y="4305353"/>
            <a:ext cx="878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Forward</a:t>
            </a:r>
            <a:endParaRPr lang="en-US" sz="1600" dirty="0"/>
          </a:p>
        </p:txBody>
      </p:sp>
      <p:grpSp>
        <p:nvGrpSpPr>
          <p:cNvPr id="31" name="组合 28"/>
          <p:cNvGrpSpPr/>
          <p:nvPr/>
        </p:nvGrpSpPr>
        <p:grpSpPr>
          <a:xfrm>
            <a:off x="5088395" y="1768271"/>
            <a:ext cx="864096" cy="864096"/>
            <a:chOff x="611560" y="4077072"/>
            <a:chExt cx="864096" cy="864096"/>
          </a:xfrm>
        </p:grpSpPr>
        <p:sp>
          <p:nvSpPr>
            <p:cNvPr id="32" name="矩形 29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0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1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2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3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4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5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6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7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Right Arrow 40"/>
          <p:cNvSpPr/>
          <p:nvPr/>
        </p:nvSpPr>
        <p:spPr>
          <a:xfrm rot="10800000">
            <a:off x="6127283" y="2056303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36"/>
          <p:cNvSpPr/>
          <p:nvPr/>
        </p:nvSpPr>
        <p:spPr>
          <a:xfrm>
            <a:off x="6959462" y="2020299"/>
            <a:ext cx="288032" cy="2880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12160" y="1290347"/>
            <a:ext cx="966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Backprop</a:t>
            </a:r>
            <a:endParaRPr lang="en-US" sz="1600" dirty="0"/>
          </a:p>
        </p:txBody>
      </p:sp>
      <p:grpSp>
        <p:nvGrpSpPr>
          <p:cNvPr id="44" name="组合 28"/>
          <p:cNvGrpSpPr/>
          <p:nvPr/>
        </p:nvGrpSpPr>
        <p:grpSpPr>
          <a:xfrm>
            <a:off x="5203518" y="4783277"/>
            <a:ext cx="864096" cy="864096"/>
            <a:chOff x="611560" y="4077072"/>
            <a:chExt cx="864096" cy="864096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5" name="矩形 29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30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31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32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33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34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35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36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grpFill/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37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Right Arrow 53"/>
          <p:cNvSpPr/>
          <p:nvPr/>
        </p:nvSpPr>
        <p:spPr>
          <a:xfrm rot="10800000">
            <a:off x="6242406" y="5071309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36"/>
          <p:cNvSpPr/>
          <p:nvPr/>
        </p:nvSpPr>
        <p:spPr>
          <a:xfrm>
            <a:off x="7074585" y="5035305"/>
            <a:ext cx="288032" cy="2880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27283" y="4305353"/>
            <a:ext cx="966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Backprop</a:t>
            </a:r>
            <a:endParaRPr lang="en-US" sz="160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17" y="2921205"/>
            <a:ext cx="4599037" cy="3720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441" y="5905054"/>
            <a:ext cx="5498595" cy="4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754</Words>
  <Application>Microsoft Office PowerPoint</Application>
  <PresentationFormat>全屏显示(4:3)</PresentationFormat>
  <Paragraphs>262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Cambria Math</vt:lpstr>
      <vt:lpstr>Office 主题</vt:lpstr>
      <vt:lpstr>Equation</vt:lpstr>
      <vt:lpstr>Convolutional Neural Network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Content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pangliang</dc:creator>
  <cp:lastModifiedBy>ML</cp:lastModifiedBy>
  <cp:revision>50</cp:revision>
  <dcterms:created xsi:type="dcterms:W3CDTF">2014-10-12T15:34:09Z</dcterms:created>
  <dcterms:modified xsi:type="dcterms:W3CDTF">2014-10-23T05:31:42Z</dcterms:modified>
</cp:coreProperties>
</file>