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竖排文字占位符 16"/>
          <p:cNvSpPr>
            <a:spLocks noGrp="1"/>
          </p:cNvSpPr>
          <p:nvPr>
            <p:ph type="body" orient="vert" sz="quarter" idx="13"/>
          </p:nvPr>
        </p:nvSpPr>
        <p:spPr>
          <a:xfrm>
            <a:off x="107504" y="260648"/>
            <a:ext cx="432048" cy="5904656"/>
          </a:xfrm>
        </p:spPr>
        <p:txBody>
          <a:bodyPr vert="vert27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gif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://en.wikipedia.org/wiki/Computer_vis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692696"/>
            <a:ext cx="18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Pooling 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203684"/>
            <a:ext cx="22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Pooling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Active Function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403648" y="2492896"/>
            <a:ext cx="2929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252525"/>
                </a:solidFill>
                <a:latin typeface="Arial" panose="020B0604020202020204" pitchFamily="34" charset="0"/>
              </a:rPr>
              <a:t>ReLU</a:t>
            </a:r>
            <a:r>
              <a:rPr lang="en-US" b="1" dirty="0" smtClean="0">
                <a:solidFill>
                  <a:srgbClr val="252525"/>
                </a:solidFill>
                <a:latin typeface="Arial" panose="020B0604020202020204" pitchFamily="34" charset="0"/>
              </a:rPr>
              <a:t> : </a:t>
            </a:r>
            <a:r>
              <a:rPr lang="en-US" dirty="0"/>
              <a:t> </a:t>
            </a:r>
            <a:r>
              <a:rPr lang="en-US" b="1" dirty="0"/>
              <a:t>rectified linear unit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268152"/>
            <a:ext cx="85322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Nair, Vinod, and Geoffrey E. Hinton. "Rectified linear units improve restricted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boltzmann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machines."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27th International Conference on Machine Learning (ICML-10)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2010.</a:t>
            </a:r>
            <a:endParaRPr lang="en-US" sz="1100" dirty="0"/>
          </a:p>
        </p:txBody>
      </p:sp>
      <p:pic>
        <p:nvPicPr>
          <p:cNvPr id="13314" name="Picture 2" descr="f(x) = \max(0, 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18048"/>
            <a:ext cx="1897451" cy="2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92" y="2132856"/>
            <a:ext cx="4583009" cy="34350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5940" y="3975447"/>
            <a:ext cx="3245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rectifier activation function </a:t>
            </a:r>
            <a:r>
              <a:rPr lang="en-US" dirty="0" smtClean="0"/>
              <a:t>allows a </a:t>
            </a:r>
            <a:r>
              <a:rPr lang="en-US" dirty="0"/>
              <a:t>network to easily obtain sparse representations.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961" y="693857"/>
            <a:ext cx="8529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Glorot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Xavier, Antoine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Bordes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Yoshua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"Deep sparse rectifier networks."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14th International Conference on Artificial Intelligence and Statistics. JMLR W&amp;CP Volume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Vol. 15. 2011.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6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 – Image</a:t>
            </a:r>
          </a:p>
        </p:txBody>
      </p:sp>
    </p:spTree>
    <p:extLst>
      <p:ext uri="{BB962C8B-B14F-4D97-AF65-F5344CB8AC3E}">
        <p14:creationId xmlns:p14="http://schemas.microsoft.com/office/powerpoint/2010/main" val="9427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 – Voice &amp; Text</a:t>
            </a:r>
          </a:p>
        </p:txBody>
      </p:sp>
    </p:spTree>
    <p:extLst>
      <p:ext uri="{BB962C8B-B14F-4D97-AF65-F5344CB8AC3E}">
        <p14:creationId xmlns:p14="http://schemas.microsoft.com/office/powerpoint/2010/main" val="29509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Implementation – expand/</a:t>
            </a:r>
            <a:r>
              <a:rPr lang="en-US" altLang="zh-CN" dirty="0" err="1" smtClean="0"/>
              <a:t>unexpand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Implementation – </a:t>
            </a:r>
            <a:r>
              <a:rPr lang="en-US" altLang="zh-CN" dirty="0" err="1" smtClean="0"/>
              <a:t>duda-convnet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31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Network in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0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Parameterize 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1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</a:t>
            </a:r>
            <a:r>
              <a:rPr lang="en-US" altLang="zh-CN" dirty="0" err="1" smtClean="0"/>
              <a:t>Colinear</a:t>
            </a:r>
            <a:r>
              <a:rPr lang="en-US" altLang="zh-CN" dirty="0" smtClean="0"/>
              <a:t> 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2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7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Derivation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Definition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Application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Implementation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Extension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Derivation</a:t>
            </a:r>
          </a:p>
          <a:p>
            <a:pPr lvl="1"/>
            <a:r>
              <a:rPr lang="en-US" altLang="zh-CN" dirty="0" smtClean="0"/>
              <a:t>Term expand</a:t>
            </a:r>
          </a:p>
          <a:p>
            <a:pPr lvl="1"/>
            <a:r>
              <a:rPr lang="en-US" altLang="zh-CN" dirty="0" smtClean="0"/>
              <a:t>Digital image process</a:t>
            </a:r>
          </a:p>
          <a:p>
            <a:pPr lvl="2"/>
            <a:r>
              <a:rPr lang="en-US" altLang="zh-CN" dirty="0" smtClean="0"/>
              <a:t>Edge detection</a:t>
            </a:r>
          </a:p>
          <a:p>
            <a:pPr lvl="2"/>
            <a:r>
              <a:rPr lang="en-US" altLang="zh-CN" dirty="0" smtClean="0"/>
              <a:t>SIFT features</a:t>
            </a:r>
          </a:p>
          <a:p>
            <a:pPr lvl="1"/>
            <a:r>
              <a:rPr lang="en-US" altLang="zh-CN" dirty="0" smtClean="0"/>
              <a:t>Important properties</a:t>
            </a:r>
          </a:p>
          <a:p>
            <a:pPr lvl="2"/>
            <a:r>
              <a:rPr lang="en-US" altLang="zh-CN" dirty="0" smtClean="0"/>
              <a:t>Local invariance</a:t>
            </a:r>
          </a:p>
          <a:p>
            <a:pPr lvl="2"/>
            <a:r>
              <a:rPr lang="en-US" altLang="zh-CN" dirty="0" smtClean="0"/>
              <a:t>Hierarchical structure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Definition</a:t>
            </a:r>
          </a:p>
          <a:p>
            <a:pPr lvl="1"/>
            <a:r>
              <a:rPr lang="en-US" altLang="zh-CN" dirty="0" smtClean="0"/>
              <a:t>Convolutional Layer (with padding)</a:t>
            </a:r>
          </a:p>
          <a:p>
            <a:pPr lvl="1"/>
            <a:r>
              <a:rPr lang="en-US" altLang="zh-CN" dirty="0" smtClean="0"/>
              <a:t>Pooling Layer</a:t>
            </a:r>
          </a:p>
          <a:p>
            <a:pPr lvl="1"/>
            <a:r>
              <a:rPr lang="en-US" altLang="zh-CN" dirty="0" smtClean="0"/>
              <a:t>Active function - </a:t>
            </a:r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</a:p>
          <a:p>
            <a:pPr lvl="1"/>
            <a:r>
              <a:rPr lang="en-US" altLang="zh-CN" dirty="0" smtClean="0"/>
              <a:t>Image</a:t>
            </a:r>
          </a:p>
          <a:p>
            <a:pPr lvl="1"/>
            <a:r>
              <a:rPr lang="en-US" altLang="zh-CN" dirty="0" smtClean="0"/>
              <a:t>Voice</a:t>
            </a:r>
          </a:p>
          <a:p>
            <a:pPr lvl="1"/>
            <a:r>
              <a:rPr lang="en-US" altLang="zh-CN" dirty="0" smtClean="0"/>
              <a:t>Text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Implementation</a:t>
            </a:r>
          </a:p>
          <a:p>
            <a:pPr lvl="1"/>
            <a:r>
              <a:rPr lang="en-US" altLang="zh-CN" dirty="0" smtClean="0"/>
              <a:t>Expand / </a:t>
            </a:r>
            <a:r>
              <a:rPr lang="en-US" altLang="zh-CN" dirty="0" err="1" smtClean="0"/>
              <a:t>Unexpand</a:t>
            </a:r>
            <a:r>
              <a:rPr lang="en-US" altLang="zh-CN" dirty="0" smtClean="0"/>
              <a:t> method</a:t>
            </a:r>
          </a:p>
          <a:p>
            <a:pPr lvl="1"/>
            <a:r>
              <a:rPr lang="en-US" altLang="zh-CN" dirty="0" err="1" smtClean="0"/>
              <a:t>Cuda-convnet</a:t>
            </a:r>
            <a:endParaRPr lang="en-US" altLang="zh-CN" dirty="0" smtClean="0"/>
          </a:p>
          <a:p>
            <a:r>
              <a:rPr lang="en-US" altLang="zh-CN" dirty="0" smtClean="0"/>
              <a:t>Extension</a:t>
            </a:r>
          </a:p>
          <a:p>
            <a:pPr lvl="1"/>
            <a:r>
              <a:rPr lang="en-US" altLang="zh-CN" dirty="0" smtClean="0"/>
              <a:t>Network in Network</a:t>
            </a:r>
          </a:p>
          <a:p>
            <a:pPr lvl="1"/>
            <a:r>
              <a:rPr lang="en-US" altLang="zh-CN" dirty="0" smtClean="0"/>
              <a:t>Saliency base improve</a:t>
            </a:r>
          </a:p>
          <a:p>
            <a:pPr lvl="1"/>
            <a:r>
              <a:rPr lang="en-US" altLang="zh-CN" dirty="0" err="1" smtClean="0"/>
              <a:t>Colinear</a:t>
            </a:r>
            <a:r>
              <a:rPr lang="en-US" altLang="zh-CN" dirty="0" smtClean="0"/>
              <a:t> Convolutional Layer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4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964857"/>
            <a:ext cx="32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116985"/>
            <a:ext cx="240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Layer/Connection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2172769"/>
            <a:ext cx="234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Back Propagation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2100761"/>
            <a:ext cx="189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Feed Forward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116985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Active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904" y="4581880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Tanh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Rectify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65" y="4593902"/>
            <a:ext cx="192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Full-Conn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32756" y="12157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2756" y="15316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32756" y="18423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32030" y="13378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32030" y="16917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44878" y="12413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44878" y="15572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44878" y="18679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9" idx="6"/>
            <a:endCxn id="13" idx="2"/>
          </p:cNvCxnSpPr>
          <p:nvPr/>
        </p:nvCxnSpPr>
        <p:spPr>
          <a:xfrm>
            <a:off x="2376772" y="1287759"/>
            <a:ext cx="355258" cy="12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6"/>
            <a:endCxn id="13" idx="2"/>
          </p:cNvCxnSpPr>
          <p:nvPr/>
        </p:nvCxnSpPr>
        <p:spPr>
          <a:xfrm flipV="1">
            <a:off x="2376772" y="1409844"/>
            <a:ext cx="355258" cy="1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6"/>
            <a:endCxn id="14" idx="2"/>
          </p:cNvCxnSpPr>
          <p:nvPr/>
        </p:nvCxnSpPr>
        <p:spPr>
          <a:xfrm>
            <a:off x="2376772" y="1603683"/>
            <a:ext cx="355258" cy="16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6"/>
            <a:endCxn id="14" idx="2"/>
          </p:cNvCxnSpPr>
          <p:nvPr/>
        </p:nvCxnSpPr>
        <p:spPr>
          <a:xfrm flipV="1">
            <a:off x="2376772" y="1763786"/>
            <a:ext cx="355258" cy="15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6"/>
            <a:endCxn id="15" idx="2"/>
          </p:cNvCxnSpPr>
          <p:nvPr/>
        </p:nvCxnSpPr>
        <p:spPr>
          <a:xfrm flipV="1">
            <a:off x="2876046" y="1313382"/>
            <a:ext cx="368832" cy="9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6"/>
            <a:endCxn id="16" idx="1"/>
          </p:cNvCxnSpPr>
          <p:nvPr/>
        </p:nvCxnSpPr>
        <p:spPr>
          <a:xfrm>
            <a:off x="2876046" y="1409844"/>
            <a:ext cx="389923" cy="16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6"/>
            <a:endCxn id="17" idx="1"/>
          </p:cNvCxnSpPr>
          <p:nvPr/>
        </p:nvCxnSpPr>
        <p:spPr>
          <a:xfrm>
            <a:off x="2876046" y="1409844"/>
            <a:ext cx="389923" cy="47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6"/>
            <a:endCxn id="15" idx="2"/>
          </p:cNvCxnSpPr>
          <p:nvPr/>
        </p:nvCxnSpPr>
        <p:spPr>
          <a:xfrm flipV="1">
            <a:off x="2876046" y="1313382"/>
            <a:ext cx="368832" cy="45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6"/>
            <a:endCxn id="16" idx="2"/>
          </p:cNvCxnSpPr>
          <p:nvPr/>
        </p:nvCxnSpPr>
        <p:spPr>
          <a:xfrm flipV="1">
            <a:off x="2876046" y="1629306"/>
            <a:ext cx="368832" cy="13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6"/>
            <a:endCxn id="17" idx="2"/>
          </p:cNvCxnSpPr>
          <p:nvPr/>
        </p:nvCxnSpPr>
        <p:spPr>
          <a:xfrm>
            <a:off x="2876046" y="1763786"/>
            <a:ext cx="368832" cy="17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14" idx="2"/>
          </p:cNvCxnSpPr>
          <p:nvPr/>
        </p:nvCxnSpPr>
        <p:spPr>
          <a:xfrm>
            <a:off x="2376772" y="1313382"/>
            <a:ext cx="355258" cy="45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1" idx="6"/>
            <a:endCxn id="13" idx="2"/>
          </p:cNvCxnSpPr>
          <p:nvPr/>
        </p:nvCxnSpPr>
        <p:spPr>
          <a:xfrm flipV="1">
            <a:off x="2376772" y="1409844"/>
            <a:ext cx="355258" cy="50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232756" y="1050258"/>
            <a:ext cx="1156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76772" y="822073"/>
            <a:ext cx="8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Activation</a:t>
            </a:r>
            <a:endParaRPr lang="zh-CN" altLang="en-US" sz="1200" dirty="0"/>
          </a:p>
        </p:txBody>
      </p:sp>
      <p:sp>
        <p:nvSpPr>
          <p:cNvPr id="47" name="椭圆 46"/>
          <p:cNvSpPr/>
          <p:nvPr/>
        </p:nvSpPr>
        <p:spPr>
          <a:xfrm>
            <a:off x="5998591" y="1345712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998591" y="1661636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998591" y="1972307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497865" y="1467797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497865" y="1821739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10713" y="1371335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010713" y="1687259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010713" y="1997930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7" idx="6"/>
            <a:endCxn id="50" idx="2"/>
          </p:cNvCxnSpPr>
          <p:nvPr/>
        </p:nvCxnSpPr>
        <p:spPr>
          <a:xfrm>
            <a:off x="6142607" y="1417720"/>
            <a:ext cx="355258" cy="1220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6"/>
            <a:endCxn id="50" idx="2"/>
          </p:cNvCxnSpPr>
          <p:nvPr/>
        </p:nvCxnSpPr>
        <p:spPr>
          <a:xfrm flipV="1">
            <a:off x="6142607" y="1539805"/>
            <a:ext cx="355258" cy="1938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6"/>
            <a:endCxn id="51" idx="2"/>
          </p:cNvCxnSpPr>
          <p:nvPr/>
        </p:nvCxnSpPr>
        <p:spPr>
          <a:xfrm>
            <a:off x="6142607" y="1733644"/>
            <a:ext cx="355258" cy="160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9" idx="6"/>
            <a:endCxn id="51" idx="2"/>
          </p:cNvCxnSpPr>
          <p:nvPr/>
        </p:nvCxnSpPr>
        <p:spPr>
          <a:xfrm flipV="1">
            <a:off x="6142607" y="1893747"/>
            <a:ext cx="355258" cy="1505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0" idx="6"/>
            <a:endCxn id="52" idx="2"/>
          </p:cNvCxnSpPr>
          <p:nvPr/>
        </p:nvCxnSpPr>
        <p:spPr>
          <a:xfrm flipV="1">
            <a:off x="6641881" y="1443343"/>
            <a:ext cx="368832" cy="964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0" idx="6"/>
            <a:endCxn id="53" idx="1"/>
          </p:cNvCxnSpPr>
          <p:nvPr/>
        </p:nvCxnSpPr>
        <p:spPr>
          <a:xfrm>
            <a:off x="6641881" y="1539805"/>
            <a:ext cx="389923" cy="168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0" idx="6"/>
            <a:endCxn id="54" idx="1"/>
          </p:cNvCxnSpPr>
          <p:nvPr/>
        </p:nvCxnSpPr>
        <p:spPr>
          <a:xfrm>
            <a:off x="6641881" y="1539805"/>
            <a:ext cx="389923" cy="4792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1" idx="6"/>
            <a:endCxn id="52" idx="2"/>
          </p:cNvCxnSpPr>
          <p:nvPr/>
        </p:nvCxnSpPr>
        <p:spPr>
          <a:xfrm flipV="1">
            <a:off x="6641881" y="1443343"/>
            <a:ext cx="368832" cy="450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6"/>
            <a:endCxn id="53" idx="2"/>
          </p:cNvCxnSpPr>
          <p:nvPr/>
        </p:nvCxnSpPr>
        <p:spPr>
          <a:xfrm flipV="1">
            <a:off x="6641881" y="1759267"/>
            <a:ext cx="368832" cy="134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1" idx="6"/>
            <a:endCxn id="54" idx="2"/>
          </p:cNvCxnSpPr>
          <p:nvPr/>
        </p:nvCxnSpPr>
        <p:spPr>
          <a:xfrm>
            <a:off x="6641881" y="1893747"/>
            <a:ext cx="368832" cy="1761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51" idx="2"/>
          </p:cNvCxnSpPr>
          <p:nvPr/>
        </p:nvCxnSpPr>
        <p:spPr>
          <a:xfrm>
            <a:off x="6142607" y="1443343"/>
            <a:ext cx="355258" cy="450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9" idx="6"/>
            <a:endCxn id="50" idx="2"/>
          </p:cNvCxnSpPr>
          <p:nvPr/>
        </p:nvCxnSpPr>
        <p:spPr>
          <a:xfrm flipV="1">
            <a:off x="6142607" y="1539805"/>
            <a:ext cx="355258" cy="5045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6070599" y="1180219"/>
            <a:ext cx="101212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89371" y="952034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Error</a:t>
            </a:r>
            <a:endParaRPr lang="zh-CN" altLang="en-US" sz="1200" dirty="0"/>
          </a:p>
        </p:txBody>
      </p:sp>
      <p:sp>
        <p:nvSpPr>
          <p:cNvPr id="12" name="竖排文字占位符 1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Term Expansion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2692" y="2276872"/>
            <a:ext cx="251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783838" y="1917290"/>
            <a:ext cx="929148" cy="575187"/>
          </a:xfrm>
          <a:custGeom>
            <a:avLst/>
            <a:gdLst>
              <a:gd name="connsiteX0" fmla="*/ 0 w 929148"/>
              <a:gd name="connsiteY0" fmla="*/ 0 h 575187"/>
              <a:gd name="connsiteX1" fmla="*/ 825909 w 929148"/>
              <a:gd name="connsiteY1" fmla="*/ 575187 h 575187"/>
              <a:gd name="connsiteX2" fmla="*/ 929148 w 929148"/>
              <a:gd name="connsiteY2" fmla="*/ 427704 h 575187"/>
              <a:gd name="connsiteX3" fmla="*/ 0 w 929148"/>
              <a:gd name="connsiteY3" fmla="*/ 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48" h="575187">
                <a:moveTo>
                  <a:pt x="0" y="0"/>
                </a:moveTo>
                <a:lnTo>
                  <a:pt x="825909" y="575187"/>
                </a:lnTo>
                <a:lnTo>
                  <a:pt x="929148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018956" y="1844824"/>
            <a:ext cx="560438" cy="634181"/>
          </a:xfrm>
          <a:custGeom>
            <a:avLst/>
            <a:gdLst>
              <a:gd name="connsiteX0" fmla="*/ 0 w 560438"/>
              <a:gd name="connsiteY0" fmla="*/ 486697 h 634181"/>
              <a:gd name="connsiteX1" fmla="*/ 206477 w 560438"/>
              <a:gd name="connsiteY1" fmla="*/ 634181 h 634181"/>
              <a:gd name="connsiteX2" fmla="*/ 560438 w 560438"/>
              <a:gd name="connsiteY2" fmla="*/ 0 h 634181"/>
              <a:gd name="connsiteX3" fmla="*/ 0 w 560438"/>
              <a:gd name="connsiteY3" fmla="*/ 486697 h 6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8" h="634181">
                <a:moveTo>
                  <a:pt x="0" y="486697"/>
                </a:moveTo>
                <a:lnTo>
                  <a:pt x="206477" y="634181"/>
                </a:lnTo>
                <a:lnTo>
                  <a:pt x="560438" y="0"/>
                </a:lnTo>
                <a:lnTo>
                  <a:pt x="0" y="48669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642134" y="2949677"/>
            <a:ext cx="560439" cy="427704"/>
          </a:xfrm>
          <a:custGeom>
            <a:avLst/>
            <a:gdLst>
              <a:gd name="connsiteX0" fmla="*/ 0 w 560439"/>
              <a:gd name="connsiteY0" fmla="*/ 0 h 427704"/>
              <a:gd name="connsiteX1" fmla="*/ 560439 w 560439"/>
              <a:gd name="connsiteY1" fmla="*/ 0 h 427704"/>
              <a:gd name="connsiteX2" fmla="*/ 324465 w 560439"/>
              <a:gd name="connsiteY2" fmla="*/ 427704 h 427704"/>
              <a:gd name="connsiteX3" fmla="*/ 0 w 560439"/>
              <a:gd name="connsiteY3" fmla="*/ 0 h 4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9" h="427704">
                <a:moveTo>
                  <a:pt x="0" y="0"/>
                </a:moveTo>
                <a:lnTo>
                  <a:pt x="560439" y="0"/>
                </a:lnTo>
                <a:lnTo>
                  <a:pt x="324465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30524" y="2060848"/>
            <a:ext cx="85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5020" y="1916832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Signal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4780" y="3356992"/>
            <a:ext cx="94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Image</a:t>
            </a:r>
          </a:p>
        </p:txBody>
      </p:sp>
      <p:pic>
        <p:nvPicPr>
          <p:cNvPr id="10241" name="Picture 1" descr="C:\Users\aaa\AppData\Roaming\Tencent\Users\165515428\QQ\WinTemp\RichOle\{2I_6%IBE6C[M`ELO_W[Q2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364" y="404664"/>
            <a:ext cx="2933700" cy="1076325"/>
          </a:xfrm>
          <a:prstGeom prst="rect">
            <a:avLst/>
          </a:prstGeom>
          <a:noFill/>
        </p:spPr>
      </p:pic>
      <p:pic>
        <p:nvPicPr>
          <p:cNvPr id="10243" name="Picture 3" descr="Convolution of spiky function with box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0648"/>
            <a:ext cx="4039244" cy="1285876"/>
          </a:xfrm>
          <a:prstGeom prst="rect">
            <a:avLst/>
          </a:prstGeom>
          <a:noFill/>
        </p:spPr>
      </p:pic>
      <p:sp>
        <p:nvSpPr>
          <p:cNvPr id="15" name="左大括号 14"/>
          <p:cNvSpPr/>
          <p:nvPr/>
        </p:nvSpPr>
        <p:spPr>
          <a:xfrm rot="5400000">
            <a:off x="4794820" y="-99392"/>
            <a:ext cx="288032" cy="806489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410444" y="4581128"/>
            <a:ext cx="864096" cy="864096"/>
            <a:chOff x="611560" y="4077072"/>
            <a:chExt cx="864096" cy="864096"/>
          </a:xfrm>
        </p:grpSpPr>
        <p:sp>
          <p:nvSpPr>
            <p:cNvPr id="30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82452" y="414908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082852" y="4581128"/>
            <a:ext cx="864096" cy="864096"/>
            <a:chOff x="611560" y="4077072"/>
            <a:chExt cx="864096" cy="864096"/>
          </a:xfrm>
        </p:grpSpPr>
        <p:sp>
          <p:nvSpPr>
            <p:cNvPr id="41" name="矩形 40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26868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Blur</a:t>
            </a:r>
            <a:endParaRPr lang="zh-CN" altLang="en-US" dirty="0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46701"/>
              </p:ext>
            </p:extLst>
          </p:nvPr>
        </p:nvGraphicFramePr>
        <p:xfrm>
          <a:off x="4650804" y="4725144"/>
          <a:ext cx="31590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5" imgW="215640" imgH="393480" progId="Equation.DSMT4">
                  <p:embed/>
                </p:oleObj>
              </mc:Choice>
              <mc:Fallback>
                <p:oleObj name="Equation" r:id="rId5" imgW="2156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804" y="4725144"/>
                        <a:ext cx="31590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4620" y="4437111"/>
            <a:ext cx="864096" cy="864099"/>
          </a:xfrm>
          <a:prstGeom prst="rect">
            <a:avLst/>
          </a:prstGeom>
          <a:noFill/>
        </p:spPr>
      </p:pic>
      <p:pic>
        <p:nvPicPr>
          <p:cNvPr id="10247" name="Picture 7" descr="C:\Users\aaa\AppData\Roaming\Tencent\Users\165515428\QQ\WinTemp\RichOle\IY7I9LML}8HKE554C_@~)TF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2994620" y="5373216"/>
            <a:ext cx="874570" cy="864096"/>
          </a:xfrm>
          <a:prstGeom prst="rect">
            <a:avLst/>
          </a:prstGeom>
          <a:noFill/>
        </p:spPr>
      </p:pic>
      <p:pic>
        <p:nvPicPr>
          <p:cNvPr id="54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5020" y="4437112"/>
            <a:ext cx="864096" cy="864099"/>
          </a:xfrm>
          <a:prstGeom prst="rect">
            <a:avLst/>
          </a:prstGeom>
          <a:noFill/>
        </p:spPr>
      </p:pic>
      <p:pic>
        <p:nvPicPr>
          <p:cNvPr id="10248" name="Picture 8" descr="C:\Users\aaa\AppData\Roaming\Tencent\Users\165515428\QQ\WinTemp\RichOle\_ZMIK`72[1W}[X6QJ`RTP7L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95020" y="5373216"/>
            <a:ext cx="895327" cy="889901"/>
          </a:xfrm>
          <a:prstGeom prst="rect">
            <a:avLst/>
          </a:prstGeom>
          <a:noFill/>
        </p:spPr>
      </p:pic>
      <p:sp>
        <p:nvSpPr>
          <p:cNvPr id="56" name="椭圆 55"/>
          <p:cNvSpPr/>
          <p:nvPr/>
        </p:nvSpPr>
        <p:spPr>
          <a:xfrm>
            <a:off x="803518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39522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75526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Term Expansion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Canny Edge Detection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548680"/>
            <a:ext cx="6267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Canny Edge Detection Steps:</a:t>
            </a:r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RGB image convert to Gray image.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Noise </a:t>
            </a:r>
            <a:r>
              <a:rPr lang="en-US" b="1" dirty="0" smtClean="0"/>
              <a:t>reduction</a:t>
            </a:r>
            <a:r>
              <a:rPr lang="en-US" b="1" dirty="0"/>
              <a:t>.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/>
              <a:t>Finding the intensity gradient of the </a:t>
            </a:r>
            <a:r>
              <a:rPr lang="en-US" b="1" dirty="0" smtClean="0"/>
              <a:t>image.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dirty="0"/>
              <a:t>Non-maximum </a:t>
            </a:r>
            <a:r>
              <a:rPr lang="en-US" dirty="0" smtClean="0"/>
              <a:t>suppression.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Tracing edges through the image and hysteresis </a:t>
            </a:r>
            <a:r>
              <a:rPr lang="en-US" dirty="0" err="1" smtClean="0"/>
              <a:t>thresholding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1266" name="Picture 2" descr="&#10;\mathbf{B} = \frac{1}{159} \begin{bmatrix} &#10;2 &amp; 4 &amp; 5 &amp; 4 &amp; 2 \\&#10;4 &amp; 9 &amp; 12 &amp; 9 &amp; 4 \\&#10;5 &amp; 12 &amp; 15 &amp; 12 &amp; 5 \\&#10;4 &amp; 9 &amp; 12 &amp; 9 &amp; 4 \\&#10;2 &amp; 4 &amp; 5 &amp; 4 &amp; 2&#10;\end{bmatrix} * \mathbf{A}.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19116"/>
            <a:ext cx="27241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43" y="3652466"/>
            <a:ext cx="2714625" cy="8858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114808" y="2852936"/>
            <a:ext cx="246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Edge </a:t>
            </a:r>
            <a:r>
              <a:rPr lang="en-US" dirty="0"/>
              <a:t>detection operator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5736" y="285293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Gaussian filter</a:t>
            </a:r>
            <a:endParaRPr lang="en-US" dirty="0"/>
          </a:p>
        </p:txBody>
      </p:sp>
      <p:pic>
        <p:nvPicPr>
          <p:cNvPr id="11268" name="Picture 4" descr="http://pic002.cnblogs.com/images/2012/340413/20121213225233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61" y="4797152"/>
            <a:ext cx="1703852" cy="17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pic002.cnblogs.com/images/2012/340413/201212132253315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97152"/>
            <a:ext cx="1703852" cy="17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16632"/>
            <a:ext cx="80361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Canny, John. "A computational approach to edge detection." </a:t>
            </a:r>
            <a:r>
              <a:rPr lang="en-US" sz="1050" i="1" dirty="0"/>
              <a:t>Pattern Analysis and Machine Intelligence, IEEE Transactions on</a:t>
            </a:r>
            <a:r>
              <a:rPr lang="en-US" sz="1050" dirty="0"/>
              <a:t> 6 (1986): 679-698.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272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SIFT Features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735117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Scale-invariant feature transform</a:t>
            </a:r>
            <a:r>
              <a:rPr lang="en-US" dirty="0"/>
              <a:t> (or </a:t>
            </a:r>
            <a:r>
              <a:rPr lang="en-US" b="1" dirty="0"/>
              <a:t>SIFT</a:t>
            </a:r>
            <a:r>
              <a:rPr lang="en-US" dirty="0"/>
              <a:t>) is an algorithm in </a:t>
            </a:r>
            <a:r>
              <a:rPr lang="en-US" dirty="0">
                <a:hlinkClick r:id="rId2" tooltip="Computer vision"/>
              </a:rPr>
              <a:t>computer vision</a:t>
            </a:r>
            <a:r>
              <a:rPr lang="en-US" dirty="0"/>
              <a:t> to detect and describe local features in images.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Scale-space </a:t>
            </a:r>
            <a:r>
              <a:rPr lang="en-US" b="1" dirty="0" err="1"/>
              <a:t>extrema</a:t>
            </a:r>
            <a:r>
              <a:rPr lang="en-US" b="1" dirty="0"/>
              <a:t> </a:t>
            </a:r>
            <a:r>
              <a:rPr lang="en-US" b="1" dirty="0" smtClean="0"/>
              <a:t>detection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/>
              <a:t>Keypoint</a:t>
            </a:r>
            <a:r>
              <a:rPr lang="en-US" b="1" dirty="0"/>
              <a:t> </a:t>
            </a:r>
            <a:r>
              <a:rPr lang="en-US" b="1" dirty="0" smtClean="0"/>
              <a:t>localization</a:t>
            </a:r>
            <a:r>
              <a:rPr lang="en-US" b="1" dirty="0"/>
              <a:t>.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/>
              <a:t>Orientation </a:t>
            </a:r>
            <a:r>
              <a:rPr lang="en-US" b="1" dirty="0" smtClean="0"/>
              <a:t>assignment.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 err="1"/>
              <a:t>Keypoint</a:t>
            </a:r>
            <a:r>
              <a:rPr lang="en-US" b="1" dirty="0"/>
              <a:t> </a:t>
            </a:r>
            <a:r>
              <a:rPr lang="en-US" b="1" dirty="0" smtClean="0"/>
              <a:t>descriptor.</a:t>
            </a: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5" y="132929"/>
            <a:ext cx="8640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900" dirty="0"/>
              <a:t>  </a:t>
            </a:r>
            <a:r>
              <a:rPr lang="en-US" sz="900" dirty="0"/>
              <a:t>Lowe, David G. "Object recognition from local scale-invariant </a:t>
            </a:r>
            <a:r>
              <a:rPr lang="en-US" sz="900" dirty="0" err="1"/>
              <a:t>features."Computer</a:t>
            </a:r>
            <a:r>
              <a:rPr lang="en-US" sz="900" dirty="0"/>
              <a:t> vision, 1999. The proceedings of the seventh IEEE international conference on. Vol. 2. </a:t>
            </a:r>
            <a:r>
              <a:rPr lang="en-US" sz="900" dirty="0" err="1"/>
              <a:t>Ieee</a:t>
            </a:r>
            <a:r>
              <a:rPr lang="en-US" sz="900" dirty="0"/>
              <a:t>, 1999.</a:t>
            </a:r>
            <a:r>
              <a:rPr lang="en-US" altLang="en-US" sz="900" dirty="0"/>
              <a:t> </a:t>
            </a:r>
          </a:p>
        </p:txBody>
      </p:sp>
      <p:pic>
        <p:nvPicPr>
          <p:cNvPr id="12290" name="Picture 2" descr="D \left( x, y, \sigma \right) = L \left( x, y, k_i\sigma \right) - L \left( x, y, k_j\sigma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82" y="3446666"/>
            <a:ext cx="31718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 \left( x, y, k\sigma \right) = G \left( x, y, k\sigma \right) * I \left( x, y \righ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82" y="3975814"/>
            <a:ext cx="27717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 \left( x, y, k\sigma \right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32" y="2924164"/>
            <a:ext cx="885825" cy="2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9842" y="284364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 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： </a:t>
            </a:r>
            <a:endParaRPr lang="en-US" dirty="0"/>
          </a:p>
        </p:txBody>
      </p:sp>
      <p:pic>
        <p:nvPicPr>
          <p:cNvPr id="12297" name="Picture 9" descr="http://my.csdn.net/uploads/201205/17/1337254665_272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47" y="2200992"/>
            <a:ext cx="2561442" cy="23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187" y="4618467"/>
            <a:ext cx="5122464" cy="20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Important properties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9732" y="1124744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Convolutional Networks </a:t>
            </a:r>
            <a:r>
              <a:rPr lang="en-US" sz="2000" dirty="0" smtClean="0"/>
              <a:t>combine three architectural ideas to ensure some degree of </a:t>
            </a:r>
            <a:r>
              <a:rPr lang="en-US" sz="2000" b="1" dirty="0" smtClean="0"/>
              <a:t>shift, scale</a:t>
            </a:r>
            <a:r>
              <a:rPr lang="en-US" sz="2000" dirty="0" smtClean="0"/>
              <a:t>, and </a:t>
            </a:r>
            <a:r>
              <a:rPr lang="en-US" sz="2000" b="1" dirty="0" smtClean="0"/>
              <a:t>distortion</a:t>
            </a:r>
            <a:r>
              <a:rPr lang="en-US" sz="2000" dirty="0" smtClean="0"/>
              <a:t> </a:t>
            </a:r>
            <a:r>
              <a:rPr lang="en-US" sz="2000" i="1" dirty="0" smtClean="0"/>
              <a:t>invariance</a:t>
            </a:r>
            <a:r>
              <a:rPr lang="en-US" sz="2000" dirty="0" smtClean="0"/>
              <a:t>: </a:t>
            </a:r>
            <a:r>
              <a:rPr lang="en-US" sz="2000" u="sng" dirty="0" smtClean="0"/>
              <a:t>local receptive fields, shared weights (or weight replication), and spatial or temporal sub-sampling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43608" y="248071"/>
            <a:ext cx="81369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Yann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et al. "Gradient-based learning applied to document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recognition."</a:t>
            </a:r>
            <a:r>
              <a:rPr lang="en-US" sz="1050" i="1" dirty="0" err="1">
                <a:solidFill>
                  <a:srgbClr val="222222"/>
                </a:solidFill>
                <a:latin typeface="Arial" panose="020B0604020202020204" pitchFamily="34" charset="0"/>
              </a:rPr>
              <a:t>Proceedings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 of the IEEE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86.11 (1998): 2278-2324.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96952"/>
            <a:ext cx="2420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Shift invariance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 invariance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Distortion invariance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996952"/>
            <a:ext cx="2435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</a:t>
            </a:r>
            <a:r>
              <a:rPr lang="en-US" dirty="0"/>
              <a:t>receptive </a:t>
            </a:r>
            <a:r>
              <a:rPr lang="en-US" dirty="0" smtClean="0"/>
              <a:t>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Shared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ub-sampling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845753"/>
            <a:ext cx="6770465" cy="18288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4530606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LeNet-5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Convolutional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1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391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Office 主题</vt:lpstr>
      <vt:lpstr>Equation</vt:lpstr>
      <vt:lpstr>Convolutional Neural Network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pangliang</dc:creator>
  <cp:lastModifiedBy>Liang Pang (MSR Student-Person Consulting)</cp:lastModifiedBy>
  <cp:revision>28</cp:revision>
  <dcterms:created xsi:type="dcterms:W3CDTF">2014-10-12T15:34:09Z</dcterms:created>
  <dcterms:modified xsi:type="dcterms:W3CDTF">2014-10-19T15:10:50Z</dcterms:modified>
</cp:coreProperties>
</file>