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0" r:id="rId17"/>
    <p:sldId id="271" r:id="rId18"/>
    <p:sldId id="274" r:id="rId19"/>
    <p:sldId id="272" r:id="rId20"/>
    <p:sldId id="273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竖排文字占位符 16"/>
          <p:cNvSpPr>
            <a:spLocks noGrp="1"/>
          </p:cNvSpPr>
          <p:nvPr>
            <p:ph type="body" orient="vert" sz="quarter" idx="13"/>
          </p:nvPr>
        </p:nvSpPr>
        <p:spPr>
          <a:xfrm>
            <a:off x="107504" y="260648"/>
            <a:ext cx="432048" cy="5904656"/>
          </a:xfrm>
        </p:spPr>
        <p:txBody>
          <a:bodyPr vert="vert27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zh-CN" altLang="en-US" dirty="0" smtClean="0"/>
              <a:t>单击此处编辑母版文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5256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1731E-BA3B-499E-8ED1-A0FD9ABBEFDE}" type="datetimeFigureOut">
              <a:rPr lang="zh-CN" altLang="en-US" smtClean="0"/>
              <a:pPr/>
              <a:t>2014/10/20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1731E-BA3B-499E-8ED1-A0FD9ABBEFDE}" type="datetimeFigureOut">
              <a:rPr lang="zh-CN" altLang="en-US" smtClean="0"/>
              <a:pPr/>
              <a:t>2014/10/20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FE46-79D8-4D67-B2A0-0F16B5D3A1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emf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gif"/><Relationship Id="rId9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hyperlink" Target="http://en.wikipedia.org/wiki/Computer_vision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Convolutional</a:t>
            </a:r>
            <a:r>
              <a:rPr lang="en-US" altLang="zh-CN" dirty="0" smtClean="0"/>
              <a:t> Neural Network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Definition </a:t>
            </a:r>
            <a:r>
              <a:rPr lang="en-US" altLang="zh-CN" dirty="0"/>
              <a:t>– </a:t>
            </a:r>
            <a:r>
              <a:rPr lang="en-US" altLang="zh-CN" dirty="0" smtClean="0"/>
              <a:t>Pooling Layer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03648" y="692696"/>
            <a:ext cx="18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 Pooling Layer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3717032"/>
            <a:ext cx="2240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Pooling Layer</a:t>
            </a:r>
            <a:endParaRPr lang="en-US" dirty="0"/>
          </a:p>
        </p:txBody>
      </p:sp>
      <p:grpSp>
        <p:nvGrpSpPr>
          <p:cNvPr id="5" name="组合 28"/>
          <p:cNvGrpSpPr/>
          <p:nvPr/>
        </p:nvGrpSpPr>
        <p:grpSpPr>
          <a:xfrm>
            <a:off x="1484971" y="1772816"/>
            <a:ext cx="864096" cy="864096"/>
            <a:chOff x="611560" y="4077072"/>
            <a:chExt cx="864096" cy="864096"/>
          </a:xfrm>
        </p:grpSpPr>
        <p:sp>
          <p:nvSpPr>
            <p:cNvPr id="6" name="矩形 29"/>
            <p:cNvSpPr/>
            <p:nvPr/>
          </p:nvSpPr>
          <p:spPr>
            <a:xfrm>
              <a:off x="611560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30"/>
            <p:cNvSpPr/>
            <p:nvPr/>
          </p:nvSpPr>
          <p:spPr>
            <a:xfrm>
              <a:off x="899592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31"/>
            <p:cNvSpPr/>
            <p:nvPr/>
          </p:nvSpPr>
          <p:spPr>
            <a:xfrm>
              <a:off x="1187624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32"/>
            <p:cNvSpPr/>
            <p:nvPr/>
          </p:nvSpPr>
          <p:spPr>
            <a:xfrm>
              <a:off x="611560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33"/>
            <p:cNvSpPr/>
            <p:nvPr/>
          </p:nvSpPr>
          <p:spPr>
            <a:xfrm>
              <a:off x="899592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34"/>
            <p:cNvSpPr/>
            <p:nvPr/>
          </p:nvSpPr>
          <p:spPr>
            <a:xfrm>
              <a:off x="1187624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35"/>
            <p:cNvSpPr/>
            <p:nvPr/>
          </p:nvSpPr>
          <p:spPr>
            <a:xfrm>
              <a:off x="611560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36"/>
            <p:cNvSpPr/>
            <p:nvPr/>
          </p:nvSpPr>
          <p:spPr>
            <a:xfrm>
              <a:off x="899592" y="4653136"/>
              <a:ext cx="288032" cy="288032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37"/>
            <p:cNvSpPr/>
            <p:nvPr/>
          </p:nvSpPr>
          <p:spPr>
            <a:xfrm>
              <a:off x="1187624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2523859" y="2060848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36"/>
          <p:cNvSpPr/>
          <p:nvPr/>
        </p:nvSpPr>
        <p:spPr>
          <a:xfrm>
            <a:off x="3356038" y="2024844"/>
            <a:ext cx="288032" cy="2880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08736" y="1294892"/>
            <a:ext cx="878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Forward</a:t>
            </a:r>
            <a:endParaRPr lang="en-US" sz="1600" dirty="0"/>
          </a:p>
        </p:txBody>
      </p:sp>
      <p:grpSp>
        <p:nvGrpSpPr>
          <p:cNvPr id="18" name="组合 28"/>
          <p:cNvGrpSpPr/>
          <p:nvPr/>
        </p:nvGrpSpPr>
        <p:grpSpPr>
          <a:xfrm>
            <a:off x="1484971" y="4783277"/>
            <a:ext cx="864096" cy="864096"/>
            <a:chOff x="611560" y="4077072"/>
            <a:chExt cx="864096" cy="864096"/>
          </a:xfrm>
        </p:grpSpPr>
        <p:sp>
          <p:nvSpPr>
            <p:cNvPr id="19" name="矩形 29"/>
            <p:cNvSpPr/>
            <p:nvPr/>
          </p:nvSpPr>
          <p:spPr>
            <a:xfrm>
              <a:off x="611560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30"/>
            <p:cNvSpPr/>
            <p:nvPr/>
          </p:nvSpPr>
          <p:spPr>
            <a:xfrm>
              <a:off x="899592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31"/>
            <p:cNvSpPr/>
            <p:nvPr/>
          </p:nvSpPr>
          <p:spPr>
            <a:xfrm>
              <a:off x="1187624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32"/>
            <p:cNvSpPr/>
            <p:nvPr/>
          </p:nvSpPr>
          <p:spPr>
            <a:xfrm>
              <a:off x="611560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33"/>
            <p:cNvSpPr/>
            <p:nvPr/>
          </p:nvSpPr>
          <p:spPr>
            <a:xfrm>
              <a:off x="899592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34"/>
            <p:cNvSpPr/>
            <p:nvPr/>
          </p:nvSpPr>
          <p:spPr>
            <a:xfrm>
              <a:off x="1187624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35"/>
            <p:cNvSpPr/>
            <p:nvPr/>
          </p:nvSpPr>
          <p:spPr>
            <a:xfrm>
              <a:off x="611560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36"/>
            <p:cNvSpPr/>
            <p:nvPr/>
          </p:nvSpPr>
          <p:spPr>
            <a:xfrm>
              <a:off x="899592" y="4653136"/>
              <a:ext cx="288032" cy="288032"/>
            </a:xfrm>
            <a:prstGeom prst="rect">
              <a:avLst/>
            </a:pr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37"/>
            <p:cNvSpPr/>
            <p:nvPr/>
          </p:nvSpPr>
          <p:spPr>
            <a:xfrm>
              <a:off x="1187624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Right Arrow 27"/>
          <p:cNvSpPr/>
          <p:nvPr/>
        </p:nvSpPr>
        <p:spPr>
          <a:xfrm>
            <a:off x="2523859" y="5071309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36"/>
          <p:cNvSpPr/>
          <p:nvPr/>
        </p:nvSpPr>
        <p:spPr>
          <a:xfrm>
            <a:off x="3356038" y="5035305"/>
            <a:ext cx="288032" cy="2880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08736" y="4305353"/>
            <a:ext cx="878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Forward</a:t>
            </a:r>
            <a:endParaRPr lang="en-US" sz="1600" dirty="0"/>
          </a:p>
        </p:txBody>
      </p:sp>
      <p:grpSp>
        <p:nvGrpSpPr>
          <p:cNvPr id="31" name="组合 28"/>
          <p:cNvGrpSpPr/>
          <p:nvPr/>
        </p:nvGrpSpPr>
        <p:grpSpPr>
          <a:xfrm>
            <a:off x="5088395" y="1768271"/>
            <a:ext cx="864096" cy="864096"/>
            <a:chOff x="611560" y="4077072"/>
            <a:chExt cx="864096" cy="864096"/>
          </a:xfrm>
        </p:grpSpPr>
        <p:sp>
          <p:nvSpPr>
            <p:cNvPr id="32" name="矩形 29"/>
            <p:cNvSpPr/>
            <p:nvPr/>
          </p:nvSpPr>
          <p:spPr>
            <a:xfrm>
              <a:off x="611560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0"/>
            <p:cNvSpPr/>
            <p:nvPr/>
          </p:nvSpPr>
          <p:spPr>
            <a:xfrm>
              <a:off x="899592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1"/>
            <p:cNvSpPr/>
            <p:nvPr/>
          </p:nvSpPr>
          <p:spPr>
            <a:xfrm>
              <a:off x="1187624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2"/>
            <p:cNvSpPr/>
            <p:nvPr/>
          </p:nvSpPr>
          <p:spPr>
            <a:xfrm>
              <a:off x="611560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3"/>
            <p:cNvSpPr/>
            <p:nvPr/>
          </p:nvSpPr>
          <p:spPr>
            <a:xfrm>
              <a:off x="899592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4"/>
            <p:cNvSpPr/>
            <p:nvPr/>
          </p:nvSpPr>
          <p:spPr>
            <a:xfrm>
              <a:off x="1187624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5"/>
            <p:cNvSpPr/>
            <p:nvPr/>
          </p:nvSpPr>
          <p:spPr>
            <a:xfrm>
              <a:off x="611560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6"/>
            <p:cNvSpPr/>
            <p:nvPr/>
          </p:nvSpPr>
          <p:spPr>
            <a:xfrm>
              <a:off x="899592" y="4653136"/>
              <a:ext cx="288032" cy="288032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7"/>
            <p:cNvSpPr/>
            <p:nvPr/>
          </p:nvSpPr>
          <p:spPr>
            <a:xfrm>
              <a:off x="1187624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Right Arrow 40"/>
          <p:cNvSpPr/>
          <p:nvPr/>
        </p:nvSpPr>
        <p:spPr>
          <a:xfrm rot="10800000">
            <a:off x="6127283" y="2056303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矩形 36"/>
          <p:cNvSpPr/>
          <p:nvPr/>
        </p:nvSpPr>
        <p:spPr>
          <a:xfrm>
            <a:off x="6959462" y="2020299"/>
            <a:ext cx="288032" cy="28803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12160" y="1290347"/>
            <a:ext cx="966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Backprop</a:t>
            </a:r>
            <a:endParaRPr lang="en-US" sz="1600" dirty="0"/>
          </a:p>
        </p:txBody>
      </p:sp>
      <p:grpSp>
        <p:nvGrpSpPr>
          <p:cNvPr id="44" name="组合 28"/>
          <p:cNvGrpSpPr/>
          <p:nvPr/>
        </p:nvGrpSpPr>
        <p:grpSpPr>
          <a:xfrm>
            <a:off x="5203518" y="4783277"/>
            <a:ext cx="864096" cy="864096"/>
            <a:chOff x="611560" y="4077072"/>
            <a:chExt cx="864096" cy="864096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5" name="矩形 29"/>
            <p:cNvSpPr/>
            <p:nvPr/>
          </p:nvSpPr>
          <p:spPr>
            <a:xfrm>
              <a:off x="611560" y="4077072"/>
              <a:ext cx="288032" cy="288032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30"/>
            <p:cNvSpPr/>
            <p:nvPr/>
          </p:nvSpPr>
          <p:spPr>
            <a:xfrm>
              <a:off x="899592" y="4077072"/>
              <a:ext cx="288032" cy="288032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31"/>
            <p:cNvSpPr/>
            <p:nvPr/>
          </p:nvSpPr>
          <p:spPr>
            <a:xfrm>
              <a:off x="1187624" y="4077072"/>
              <a:ext cx="288032" cy="288032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32"/>
            <p:cNvSpPr/>
            <p:nvPr/>
          </p:nvSpPr>
          <p:spPr>
            <a:xfrm>
              <a:off x="611560" y="4365104"/>
              <a:ext cx="288032" cy="288032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33"/>
            <p:cNvSpPr/>
            <p:nvPr/>
          </p:nvSpPr>
          <p:spPr>
            <a:xfrm>
              <a:off x="899592" y="4365104"/>
              <a:ext cx="288032" cy="288032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34"/>
            <p:cNvSpPr/>
            <p:nvPr/>
          </p:nvSpPr>
          <p:spPr>
            <a:xfrm>
              <a:off x="1187624" y="4365104"/>
              <a:ext cx="288032" cy="288032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35"/>
            <p:cNvSpPr/>
            <p:nvPr/>
          </p:nvSpPr>
          <p:spPr>
            <a:xfrm>
              <a:off x="611560" y="4653136"/>
              <a:ext cx="288032" cy="288032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36"/>
            <p:cNvSpPr/>
            <p:nvPr/>
          </p:nvSpPr>
          <p:spPr>
            <a:xfrm>
              <a:off x="899592" y="4653136"/>
              <a:ext cx="288032" cy="288032"/>
            </a:xfrm>
            <a:prstGeom prst="rect">
              <a:avLst/>
            </a:prstGeom>
            <a:grpFill/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37"/>
            <p:cNvSpPr/>
            <p:nvPr/>
          </p:nvSpPr>
          <p:spPr>
            <a:xfrm>
              <a:off x="1187624" y="4653136"/>
              <a:ext cx="288032" cy="288032"/>
            </a:xfrm>
            <a:prstGeom prst="rect">
              <a:avLst/>
            </a:prstGeom>
            <a:grp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4" name="Right Arrow 53"/>
          <p:cNvSpPr/>
          <p:nvPr/>
        </p:nvSpPr>
        <p:spPr>
          <a:xfrm rot="10800000">
            <a:off x="6242406" y="5071309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矩形 36"/>
          <p:cNvSpPr/>
          <p:nvPr/>
        </p:nvSpPr>
        <p:spPr>
          <a:xfrm>
            <a:off x="7074585" y="5035305"/>
            <a:ext cx="288032" cy="2880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27283" y="4305353"/>
            <a:ext cx="966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Backprop</a:t>
            </a:r>
            <a:endParaRPr lang="en-US" sz="1600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317" y="2921205"/>
            <a:ext cx="4599037" cy="37207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441" y="5905054"/>
            <a:ext cx="5498595" cy="45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Definition </a:t>
            </a:r>
            <a:r>
              <a:rPr lang="en-US" altLang="zh-CN" dirty="0"/>
              <a:t>– </a:t>
            </a:r>
            <a:r>
              <a:rPr lang="en-US" altLang="zh-CN" dirty="0" smtClean="0"/>
              <a:t>Active Function</a:t>
            </a:r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1403648" y="2492896"/>
            <a:ext cx="2929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252525"/>
                </a:solidFill>
                <a:latin typeface="Arial" panose="020B0604020202020204" pitchFamily="34" charset="0"/>
              </a:rPr>
              <a:t>ReLU</a:t>
            </a:r>
            <a:r>
              <a:rPr lang="en-US" b="1" dirty="0" smtClean="0">
                <a:solidFill>
                  <a:srgbClr val="252525"/>
                </a:solidFill>
                <a:latin typeface="Arial" panose="020B0604020202020204" pitchFamily="34" charset="0"/>
              </a:rPr>
              <a:t> : </a:t>
            </a:r>
            <a:r>
              <a:rPr lang="en-US" dirty="0"/>
              <a:t> </a:t>
            </a:r>
            <a:r>
              <a:rPr lang="en-US" b="1" dirty="0"/>
              <a:t>rectified linear unit</a:t>
            </a:r>
            <a:r>
              <a:rPr lang="en-US" dirty="0"/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268152"/>
            <a:ext cx="85322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Nair, Vinod, and Geoffrey E. Hinton. "Rectified linear units improve restricted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boltzmann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 machines." </a:t>
            </a:r>
            <a:r>
              <a:rPr lang="en-US" sz="1100" i="1" dirty="0">
                <a:solidFill>
                  <a:srgbClr val="222222"/>
                </a:solidFill>
                <a:latin typeface="Arial" panose="020B0604020202020204" pitchFamily="34" charset="0"/>
              </a:rPr>
              <a:t>Proceedings of the 27th International Conference on Machine Learning (ICML-10)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. 2010.</a:t>
            </a:r>
            <a:endParaRPr lang="en-US" sz="1100" dirty="0"/>
          </a:p>
        </p:txBody>
      </p:sp>
      <p:pic>
        <p:nvPicPr>
          <p:cNvPr id="13314" name="Picture 2" descr="f(x) = \max(0, x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318048"/>
            <a:ext cx="1897451" cy="27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392" y="2132856"/>
            <a:ext cx="4583009" cy="34350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45940" y="3975447"/>
            <a:ext cx="32450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rectifier activation function </a:t>
            </a:r>
            <a:r>
              <a:rPr lang="en-US" dirty="0" smtClean="0"/>
              <a:t>allows a </a:t>
            </a:r>
            <a:r>
              <a:rPr lang="en-US" dirty="0"/>
              <a:t>network to easily obtain sparse representations.</a:t>
            </a:r>
          </a:p>
        </p:txBody>
      </p:sp>
      <p:sp>
        <p:nvSpPr>
          <p:cNvPr id="7" name="Rectangle 6"/>
          <p:cNvSpPr/>
          <p:nvPr/>
        </p:nvSpPr>
        <p:spPr>
          <a:xfrm>
            <a:off x="325961" y="693857"/>
            <a:ext cx="85298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Glorot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Xavier, Antoine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Bordes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, and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Yoshua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Bengio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. "Deep sparse rectifier networks." </a:t>
            </a:r>
            <a:r>
              <a:rPr lang="en-US" sz="1100" i="1" dirty="0">
                <a:solidFill>
                  <a:srgbClr val="222222"/>
                </a:solidFill>
                <a:latin typeface="Arial" panose="020B0604020202020204" pitchFamily="34" charset="0"/>
              </a:rPr>
              <a:t>Proceedings of the 14th International Conference on Artificial Intelligence and Statistics. JMLR W&amp;CP Volume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. Vol. 15. 2011.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666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Application – Image</a:t>
            </a:r>
          </a:p>
        </p:txBody>
      </p:sp>
    </p:spTree>
    <p:extLst>
      <p:ext uri="{BB962C8B-B14F-4D97-AF65-F5344CB8AC3E}">
        <p14:creationId xmlns:p14="http://schemas.microsoft.com/office/powerpoint/2010/main" val="94276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Application – Voice &amp; Text</a:t>
            </a:r>
          </a:p>
        </p:txBody>
      </p:sp>
    </p:spTree>
    <p:extLst>
      <p:ext uri="{BB962C8B-B14F-4D97-AF65-F5344CB8AC3E}">
        <p14:creationId xmlns:p14="http://schemas.microsoft.com/office/powerpoint/2010/main" val="295092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Implementation – expand/</a:t>
            </a:r>
            <a:r>
              <a:rPr lang="en-US" altLang="zh-CN" dirty="0" err="1" smtClean="0"/>
              <a:t>unexpand</a:t>
            </a:r>
            <a:endParaRPr lang="en-US" altLang="zh-CN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475170"/>
            <a:ext cx="5082536" cy="19920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174988"/>
            <a:ext cx="6207750" cy="19920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6370" y="260648"/>
            <a:ext cx="962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547664" y="3676884"/>
                <a:ext cx="4552657" cy="433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𝑡𝑜𝑝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/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/>
                        <m:t>∙</m:t>
                      </m:r>
                      <m:sSubSup>
                        <m:sSubSupPr>
                          <m:ctrlPr>
                            <a:rPr lang="en-US" i="1"/>
                          </m:ctrlPr>
                        </m:sSubSupPr>
                        <m:e>
                          <m:r>
                            <a:rPr lang="en-US"/>
                            <m:t>𝑡𝑜𝑝</m:t>
                          </m:r>
                        </m:e>
                        <m:sub>
                          <m:r>
                            <a:rPr lang="en-US"/>
                            <m:t>𝑙</m:t>
                          </m:r>
                          <m:r>
                            <a:rPr lang="en-US"/>
                            <m:t>−1</m:t>
                          </m:r>
                        </m:sub>
                        <m:sup>
                          <m:r>
                            <a:rPr lang="en-US"/>
                            <m:t>𝑇</m:t>
                          </m:r>
                        </m:sup>
                      </m:sSubSup>
                      <m:r>
                        <a:rPr lang="en-US" i="1"/>
                        <m:t> </m:t>
                      </m:r>
                      <m:r>
                        <a:rPr lang="en-US"/>
                        <m:t>,</m:t>
                      </m:r>
                      <m:r>
                        <a:rPr lang="en-US" i="1"/>
                        <m:t> </m:t>
                      </m:r>
                      <m:r>
                        <a:rPr lang="en-US"/>
                        <m:t>其中</m:t>
                      </m:r>
                      <m:sSubSup>
                        <m:sSubSupPr>
                          <m:ctrlPr>
                            <a:rPr lang="en-US" i="1"/>
                          </m:ctrlPr>
                        </m:sSubSupPr>
                        <m:e>
                          <m:r>
                            <a:rPr lang="en-US"/>
                            <m:t>𝑡𝑜𝑝</m:t>
                          </m:r>
                        </m:e>
                        <m:sub>
                          <m:r>
                            <a:rPr lang="en-US"/>
                            <m:t>𝑙</m:t>
                          </m:r>
                          <m:r>
                            <a:rPr lang="en-US"/>
                            <m:t>−1</m:t>
                          </m:r>
                        </m:sub>
                        <m:sup>
                          <m:r>
                            <a:rPr lang="en-US"/>
                            <m:t>𝑇</m:t>
                          </m:r>
                        </m:sup>
                      </m:sSubSup>
                      <m:r>
                        <a:rPr lang="en-US"/>
                        <m:t>=</m:t>
                      </m:r>
                      <m:sSubSup>
                        <m:sSubSupPr>
                          <m:ctrlPr>
                            <a:rPr lang="en-US" i="1"/>
                          </m:ctrlPr>
                        </m:sSubSupPr>
                        <m:e>
                          <m:r>
                            <a:rPr lang="en-US"/>
                            <m:t>𝑏𝑜𝑡𝑡𝑜𝑚</m:t>
                          </m:r>
                        </m:e>
                        <m:sub>
                          <m:r>
                            <a:rPr lang="en-US"/>
                            <m:t>𝑙</m:t>
                          </m:r>
                        </m:sub>
                        <m:sup>
                          <m:r>
                            <a:rPr lang="en-US"/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676884"/>
                <a:ext cx="4552657" cy="433708"/>
              </a:xfrm>
              <a:prstGeom prst="rect">
                <a:avLst/>
              </a:prstGeom>
              <a:blipFill rotWithShape="0">
                <a:blip r:embed="rId4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763688" y="1124744"/>
            <a:ext cx="80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im2col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3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Implementation – expand/</a:t>
            </a:r>
            <a:r>
              <a:rPr lang="en-US" altLang="zh-CN" dirty="0" err="1" smtClean="0"/>
              <a:t>unexpand</a:t>
            </a:r>
            <a:endParaRPr lang="en-US" altLang="zh-C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390" y="1126404"/>
            <a:ext cx="5760640" cy="17717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390" y="3410273"/>
            <a:ext cx="5373681" cy="14991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9592" y="332656"/>
            <a:ext cx="10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Backprop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611348" y="692696"/>
                <a:ext cx="4315284" cy="433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/>
                        <m:t>∆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/>
                            <m:t>𝑊</m:t>
                          </m:r>
                        </m:e>
                        <m:sub>
                          <m:r>
                            <a:rPr lang="en-US"/>
                            <m:t>𝑙</m:t>
                          </m:r>
                        </m:sub>
                      </m:sSub>
                      <m:r>
                        <a:rPr lang="en-US"/>
                        <m:t>=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/>
                            <m:t>𝛿</m:t>
                          </m:r>
                        </m:e>
                        <m:sub>
                          <m:r>
                            <a:rPr lang="en-US"/>
                            <m:t>𝑙</m:t>
                          </m:r>
                        </m:sub>
                      </m:sSub>
                      <m:r>
                        <a:rPr lang="en-US"/>
                        <m:t>∙</m:t>
                      </m:r>
                      <m:sSubSup>
                        <m:sSubSupPr>
                          <m:ctrlPr>
                            <a:rPr lang="en-US" i="1"/>
                          </m:ctrlPr>
                        </m:sSubSupPr>
                        <m:e>
                          <m:r>
                            <a:rPr lang="en-US"/>
                            <m:t>𝑡𝑜𝑝</m:t>
                          </m:r>
                        </m:e>
                        <m:sub>
                          <m:r>
                            <a:rPr lang="en-US"/>
                            <m:t>𝑙</m:t>
                          </m:r>
                          <m:r>
                            <a:rPr lang="en-US"/>
                            <m:t>−1</m:t>
                          </m:r>
                        </m:sub>
                        <m:sup>
                          <m:r>
                            <a:rPr lang="en-US"/>
                            <m:t>𝑇</m:t>
                          </m:r>
                        </m:sup>
                      </m:sSubSup>
                      <m:r>
                        <a:rPr lang="en-US" i="1"/>
                        <m:t> </m:t>
                      </m:r>
                      <m:r>
                        <a:rPr lang="en-US"/>
                        <m:t>,</m:t>
                      </m:r>
                      <m:r>
                        <a:rPr lang="en-US" i="1"/>
                        <m:t> </m:t>
                      </m:r>
                      <m:r>
                        <a:rPr lang="en-US"/>
                        <m:t>其中</m:t>
                      </m:r>
                      <m:sSubSup>
                        <m:sSubSupPr>
                          <m:ctrlPr>
                            <a:rPr lang="en-US" i="1"/>
                          </m:ctrlPr>
                        </m:sSubSupPr>
                        <m:e>
                          <m:r>
                            <a:rPr lang="en-US"/>
                            <m:t>𝑡𝑜𝑝</m:t>
                          </m:r>
                        </m:e>
                        <m:sub>
                          <m:r>
                            <a:rPr lang="en-US"/>
                            <m:t>𝑙</m:t>
                          </m:r>
                          <m:r>
                            <a:rPr lang="en-US"/>
                            <m:t>−1</m:t>
                          </m:r>
                        </m:sub>
                        <m:sup>
                          <m:r>
                            <a:rPr lang="en-US"/>
                            <m:t>𝑇</m:t>
                          </m:r>
                        </m:sup>
                      </m:sSubSup>
                      <m:r>
                        <a:rPr lang="en-US"/>
                        <m:t>=</m:t>
                      </m:r>
                      <m:sSubSup>
                        <m:sSubSupPr>
                          <m:ctrlPr>
                            <a:rPr lang="en-US" i="1"/>
                          </m:ctrlPr>
                        </m:sSubSupPr>
                        <m:e>
                          <m:r>
                            <a:rPr lang="en-US"/>
                            <m:t>𝑏𝑜𝑡𝑡𝑜𝑚</m:t>
                          </m:r>
                        </m:e>
                        <m:sub>
                          <m:r>
                            <a:rPr lang="en-US"/>
                            <m:t>𝑙</m:t>
                          </m:r>
                        </m:sub>
                        <m:sup>
                          <m:r>
                            <a:rPr lang="en-US"/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348" y="692696"/>
                <a:ext cx="4315284" cy="433708"/>
              </a:xfrm>
              <a:prstGeom prst="rect">
                <a:avLst/>
              </a:prstGeom>
              <a:blipFill rotWithShape="0">
                <a:blip r:embed="rId4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1565264" y="2963980"/>
                <a:ext cx="1667508" cy="380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264" y="2963980"/>
                <a:ext cx="1667508" cy="380425"/>
              </a:xfrm>
              <a:prstGeom prst="rect">
                <a:avLst/>
              </a:prstGeom>
              <a:blipFill rotWithShape="0">
                <a:blip r:embed="rId5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4390" y="5214899"/>
            <a:ext cx="4662965" cy="133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35696" y="5030233"/>
            <a:ext cx="80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col2im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1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Implementation – </a:t>
            </a:r>
            <a:r>
              <a:rPr lang="en-US" altLang="zh-CN" dirty="0" err="1" smtClean="0"/>
              <a:t>duda-convnet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6318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Extension – Network in Network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263" y="986565"/>
            <a:ext cx="6570514" cy="23407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9552" y="227788"/>
            <a:ext cx="72545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Lin, Min, Qiang Chen, and </a:t>
            </a:r>
            <a:r>
              <a:rPr lang="en-US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Shuicheng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 Yan. "Network In Network." </a:t>
            </a:r>
            <a:r>
              <a:rPr lang="en-US" sz="11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sz="1100" i="1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arXiv:1312.4400</a:t>
            </a:r>
            <a:r>
              <a:rPr lang="en-US" sz="1100" dirty="0">
                <a:solidFill>
                  <a:srgbClr val="222222"/>
                </a:solidFill>
                <a:latin typeface="Arial" panose="020B0604020202020204" pitchFamily="34" charset="0"/>
              </a:rPr>
              <a:t> (2013).</a:t>
            </a:r>
            <a:endParaRPr lang="en-US"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933056"/>
            <a:ext cx="4243268" cy="194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3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Extension – Parameterize CNN</a:t>
            </a:r>
            <a:endParaRPr lang="zh-CN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71600" y="692696"/>
            <a:ext cx="7888028" cy="2346011"/>
            <a:chOff x="2484144" y="2133600"/>
            <a:chExt cx="7888028" cy="2346011"/>
          </a:xfrm>
        </p:grpSpPr>
        <p:sp>
          <p:nvSpPr>
            <p:cNvPr id="4" name="Rectangle 3"/>
            <p:cNvSpPr/>
            <p:nvPr/>
          </p:nvSpPr>
          <p:spPr>
            <a:xfrm>
              <a:off x="2589212" y="2133600"/>
              <a:ext cx="914400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Origin Image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484144" y="3565211"/>
              <a:ext cx="1124536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Saliency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703010" y="2133600"/>
              <a:ext cx="1044324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Feature Map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767972" y="3565211"/>
              <a:ext cx="914400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Mask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4" idx="3"/>
              <a:endCxn id="6" idx="1"/>
            </p:cNvCxnSpPr>
            <p:nvPr/>
          </p:nvCxnSpPr>
          <p:spPr>
            <a:xfrm>
              <a:off x="3503612" y="2590800"/>
              <a:ext cx="11993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3"/>
              <a:endCxn id="7" idx="1"/>
            </p:cNvCxnSpPr>
            <p:nvPr/>
          </p:nvCxnSpPr>
          <p:spPr>
            <a:xfrm>
              <a:off x="3608680" y="4022411"/>
              <a:ext cx="11592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208" y="2302917"/>
              <a:ext cx="79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Conv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08680" y="3720600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Sal_Calc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711698" y="2672249"/>
              <a:ext cx="1063334" cy="13501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Feature Map After Mask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6" idx="3"/>
              <a:endCxn id="12" idx="1"/>
            </p:cNvCxnSpPr>
            <p:nvPr/>
          </p:nvCxnSpPr>
          <p:spPr>
            <a:xfrm>
              <a:off x="5747334" y="2590800"/>
              <a:ext cx="1964364" cy="756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3"/>
              <a:endCxn id="12" idx="1"/>
            </p:cNvCxnSpPr>
            <p:nvPr/>
          </p:nvCxnSpPr>
          <p:spPr>
            <a:xfrm flipV="1">
              <a:off x="5682372" y="3347330"/>
              <a:ext cx="2029326" cy="675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18212" y="3162664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multiply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327848" y="2890130"/>
              <a:ext cx="1044324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Neural Net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12" idx="3"/>
              <a:endCxn id="16" idx="1"/>
            </p:cNvCxnSpPr>
            <p:nvPr/>
          </p:nvCxnSpPr>
          <p:spPr>
            <a:xfrm>
              <a:off x="8775032" y="3347330"/>
              <a:ext cx="5528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068" y="3212976"/>
            <a:ext cx="5984768" cy="315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0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Extension – </a:t>
            </a:r>
            <a:r>
              <a:rPr lang="en-US" altLang="zh-CN" dirty="0" err="1" smtClean="0"/>
              <a:t>Colinear</a:t>
            </a:r>
            <a:r>
              <a:rPr lang="en-US" altLang="zh-CN" dirty="0" smtClean="0"/>
              <a:t> CNN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0"/>
            <a:ext cx="4638261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5" y="1124744"/>
            <a:ext cx="3960440" cy="353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9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Derivation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Definition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Application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Implementation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Extension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67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CN" dirty="0" smtClean="0"/>
              <a:t>Derivation</a:t>
            </a:r>
          </a:p>
          <a:p>
            <a:pPr lvl="1"/>
            <a:r>
              <a:rPr lang="en-US" altLang="zh-CN" dirty="0" smtClean="0"/>
              <a:t>Term expand</a:t>
            </a:r>
          </a:p>
          <a:p>
            <a:pPr lvl="1"/>
            <a:r>
              <a:rPr lang="en-US" altLang="zh-CN" dirty="0" smtClean="0"/>
              <a:t>Digital image process</a:t>
            </a:r>
          </a:p>
          <a:p>
            <a:pPr lvl="2"/>
            <a:r>
              <a:rPr lang="en-US" altLang="zh-CN" dirty="0" smtClean="0"/>
              <a:t>Edge detection</a:t>
            </a:r>
          </a:p>
          <a:p>
            <a:pPr lvl="2"/>
            <a:r>
              <a:rPr lang="en-US" altLang="zh-CN" dirty="0" smtClean="0"/>
              <a:t>SIFT features</a:t>
            </a:r>
          </a:p>
          <a:p>
            <a:pPr lvl="1"/>
            <a:r>
              <a:rPr lang="en-US" altLang="zh-CN" dirty="0" smtClean="0"/>
              <a:t>Important properties</a:t>
            </a:r>
          </a:p>
          <a:p>
            <a:pPr lvl="2"/>
            <a:r>
              <a:rPr lang="en-US" altLang="zh-CN" dirty="0" smtClean="0"/>
              <a:t>Local invariance</a:t>
            </a:r>
          </a:p>
          <a:p>
            <a:pPr lvl="2"/>
            <a:r>
              <a:rPr lang="en-US" altLang="zh-CN" dirty="0" smtClean="0"/>
              <a:t>Hierarchical structure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Definition</a:t>
            </a:r>
          </a:p>
          <a:p>
            <a:pPr lvl="1"/>
            <a:r>
              <a:rPr lang="en-US" altLang="zh-CN" dirty="0" smtClean="0"/>
              <a:t>Convolutional Layer (with padding)</a:t>
            </a:r>
          </a:p>
          <a:p>
            <a:pPr lvl="1"/>
            <a:r>
              <a:rPr lang="en-US" altLang="zh-CN" dirty="0" smtClean="0"/>
              <a:t>Pooling Layer</a:t>
            </a:r>
          </a:p>
          <a:p>
            <a:pPr lvl="1"/>
            <a:r>
              <a:rPr lang="en-US" altLang="zh-CN" dirty="0" smtClean="0"/>
              <a:t>Active function - </a:t>
            </a:r>
            <a:r>
              <a:rPr lang="en-US" altLang="zh-CN" dirty="0" err="1" smtClean="0"/>
              <a:t>Relu</a:t>
            </a:r>
            <a:endParaRPr lang="en-US" altLang="zh-CN" dirty="0" smtClean="0"/>
          </a:p>
          <a:p>
            <a:r>
              <a:rPr lang="en-US" altLang="zh-CN" dirty="0" smtClean="0"/>
              <a:t>Application</a:t>
            </a:r>
          </a:p>
          <a:p>
            <a:pPr lvl="1"/>
            <a:r>
              <a:rPr lang="en-US" altLang="zh-CN" dirty="0" smtClean="0"/>
              <a:t>Image</a:t>
            </a:r>
          </a:p>
          <a:p>
            <a:pPr lvl="1"/>
            <a:r>
              <a:rPr lang="en-US" altLang="zh-CN" dirty="0" smtClean="0"/>
              <a:t>Voice</a:t>
            </a:r>
          </a:p>
          <a:p>
            <a:pPr lvl="1"/>
            <a:r>
              <a:rPr lang="en-US" altLang="zh-CN" dirty="0" smtClean="0"/>
              <a:t>Text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Implementation</a:t>
            </a:r>
          </a:p>
          <a:p>
            <a:pPr lvl="1"/>
            <a:r>
              <a:rPr lang="en-US" altLang="zh-CN" dirty="0" smtClean="0"/>
              <a:t>Expand / </a:t>
            </a:r>
            <a:r>
              <a:rPr lang="en-US" altLang="zh-CN" dirty="0" err="1" smtClean="0"/>
              <a:t>Unexpand</a:t>
            </a:r>
            <a:r>
              <a:rPr lang="en-US" altLang="zh-CN" dirty="0" smtClean="0"/>
              <a:t> method</a:t>
            </a:r>
          </a:p>
          <a:p>
            <a:pPr lvl="1"/>
            <a:r>
              <a:rPr lang="en-US" altLang="zh-CN" dirty="0" err="1" smtClean="0"/>
              <a:t>Cuda-convnet</a:t>
            </a:r>
            <a:endParaRPr lang="en-US" altLang="zh-CN" dirty="0" smtClean="0"/>
          </a:p>
          <a:p>
            <a:r>
              <a:rPr lang="en-US" altLang="zh-CN" dirty="0" smtClean="0"/>
              <a:t>Extension</a:t>
            </a:r>
          </a:p>
          <a:p>
            <a:pPr lvl="1"/>
            <a:r>
              <a:rPr lang="en-US" altLang="zh-CN" dirty="0" smtClean="0"/>
              <a:t>Network in Network</a:t>
            </a:r>
          </a:p>
          <a:p>
            <a:pPr lvl="1"/>
            <a:r>
              <a:rPr lang="en-US" altLang="zh-CN" dirty="0" smtClean="0"/>
              <a:t>Saliency base improve</a:t>
            </a:r>
          </a:p>
          <a:p>
            <a:pPr lvl="1"/>
            <a:r>
              <a:rPr lang="en-US" altLang="zh-CN" dirty="0" err="1" smtClean="0"/>
              <a:t>Colinear</a:t>
            </a:r>
            <a:r>
              <a:rPr lang="en-US" altLang="zh-CN" dirty="0" smtClean="0"/>
              <a:t> Convolutional Layer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45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59832" y="2964857"/>
            <a:ext cx="3237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Neural Network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4116985"/>
            <a:ext cx="2401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Layer/Connection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4088" y="2172769"/>
            <a:ext cx="234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Back Propagation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5696" y="2100761"/>
            <a:ext cx="1896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Feed Forward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0112" y="4116985"/>
            <a:ext cx="211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Active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88904" y="4581880"/>
            <a:ext cx="1221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Sigmoid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Tanh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Rectify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3865" y="4593902"/>
            <a:ext cx="19200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Full-Conn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Conv</a:t>
            </a:r>
            <a:r>
              <a:rPr lang="en-US" altLang="zh-CN" dirty="0" smtClean="0"/>
              <a:t>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Pooling Layer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232756" y="121575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232756" y="153167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232756" y="184234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732030" y="133783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732030" y="169177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244878" y="124137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244878" y="155729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244878" y="1867969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9" idx="6"/>
            <a:endCxn id="13" idx="2"/>
          </p:cNvCxnSpPr>
          <p:nvPr/>
        </p:nvCxnSpPr>
        <p:spPr>
          <a:xfrm>
            <a:off x="2376772" y="1287759"/>
            <a:ext cx="355258" cy="122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0" idx="6"/>
            <a:endCxn id="13" idx="2"/>
          </p:cNvCxnSpPr>
          <p:nvPr/>
        </p:nvCxnSpPr>
        <p:spPr>
          <a:xfrm flipV="1">
            <a:off x="2376772" y="1409844"/>
            <a:ext cx="355258" cy="193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0" idx="6"/>
            <a:endCxn id="14" idx="2"/>
          </p:cNvCxnSpPr>
          <p:nvPr/>
        </p:nvCxnSpPr>
        <p:spPr>
          <a:xfrm>
            <a:off x="2376772" y="1603683"/>
            <a:ext cx="355258" cy="160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1" idx="6"/>
            <a:endCxn id="14" idx="2"/>
          </p:cNvCxnSpPr>
          <p:nvPr/>
        </p:nvCxnSpPr>
        <p:spPr>
          <a:xfrm flipV="1">
            <a:off x="2376772" y="1763786"/>
            <a:ext cx="355258" cy="150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3" idx="6"/>
            <a:endCxn id="15" idx="2"/>
          </p:cNvCxnSpPr>
          <p:nvPr/>
        </p:nvCxnSpPr>
        <p:spPr>
          <a:xfrm flipV="1">
            <a:off x="2876046" y="1313382"/>
            <a:ext cx="368832" cy="96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3" idx="6"/>
            <a:endCxn id="16" idx="1"/>
          </p:cNvCxnSpPr>
          <p:nvPr/>
        </p:nvCxnSpPr>
        <p:spPr>
          <a:xfrm>
            <a:off x="2876046" y="1409844"/>
            <a:ext cx="389923" cy="168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3" idx="6"/>
            <a:endCxn id="17" idx="1"/>
          </p:cNvCxnSpPr>
          <p:nvPr/>
        </p:nvCxnSpPr>
        <p:spPr>
          <a:xfrm>
            <a:off x="2876046" y="1409844"/>
            <a:ext cx="389923" cy="479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4" idx="6"/>
            <a:endCxn id="15" idx="2"/>
          </p:cNvCxnSpPr>
          <p:nvPr/>
        </p:nvCxnSpPr>
        <p:spPr>
          <a:xfrm flipV="1">
            <a:off x="2876046" y="1313382"/>
            <a:ext cx="368832" cy="450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4" idx="6"/>
            <a:endCxn id="16" idx="2"/>
          </p:cNvCxnSpPr>
          <p:nvPr/>
        </p:nvCxnSpPr>
        <p:spPr>
          <a:xfrm flipV="1">
            <a:off x="2876046" y="1629306"/>
            <a:ext cx="368832" cy="13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4" idx="6"/>
            <a:endCxn id="17" idx="2"/>
          </p:cNvCxnSpPr>
          <p:nvPr/>
        </p:nvCxnSpPr>
        <p:spPr>
          <a:xfrm>
            <a:off x="2876046" y="1763786"/>
            <a:ext cx="368832" cy="176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endCxn id="14" idx="2"/>
          </p:cNvCxnSpPr>
          <p:nvPr/>
        </p:nvCxnSpPr>
        <p:spPr>
          <a:xfrm>
            <a:off x="2376772" y="1313382"/>
            <a:ext cx="355258" cy="450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1" idx="6"/>
            <a:endCxn id="13" idx="2"/>
          </p:cNvCxnSpPr>
          <p:nvPr/>
        </p:nvCxnSpPr>
        <p:spPr>
          <a:xfrm flipV="1">
            <a:off x="2376772" y="1409844"/>
            <a:ext cx="355258" cy="504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2232756" y="1050258"/>
            <a:ext cx="11561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376772" y="822073"/>
            <a:ext cx="814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Activation</a:t>
            </a:r>
            <a:endParaRPr lang="zh-CN" altLang="en-US" sz="1200" dirty="0"/>
          </a:p>
        </p:txBody>
      </p:sp>
      <p:sp>
        <p:nvSpPr>
          <p:cNvPr id="47" name="椭圆 46"/>
          <p:cNvSpPr/>
          <p:nvPr/>
        </p:nvSpPr>
        <p:spPr>
          <a:xfrm>
            <a:off x="5998591" y="1345712"/>
            <a:ext cx="144016" cy="14401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998591" y="1661636"/>
            <a:ext cx="144016" cy="14401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5998591" y="1972307"/>
            <a:ext cx="144016" cy="14401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6497865" y="1467797"/>
            <a:ext cx="144016" cy="14401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6497865" y="1821739"/>
            <a:ext cx="144016" cy="14401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010713" y="1371335"/>
            <a:ext cx="144016" cy="14401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010713" y="1687259"/>
            <a:ext cx="144016" cy="14401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7010713" y="1997930"/>
            <a:ext cx="144016" cy="14401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/>
          <p:cNvCxnSpPr>
            <a:stCxn id="47" idx="6"/>
            <a:endCxn id="50" idx="2"/>
          </p:cNvCxnSpPr>
          <p:nvPr/>
        </p:nvCxnSpPr>
        <p:spPr>
          <a:xfrm>
            <a:off x="6142607" y="1417720"/>
            <a:ext cx="355258" cy="12208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8" idx="6"/>
            <a:endCxn id="50" idx="2"/>
          </p:cNvCxnSpPr>
          <p:nvPr/>
        </p:nvCxnSpPr>
        <p:spPr>
          <a:xfrm flipV="1">
            <a:off x="6142607" y="1539805"/>
            <a:ext cx="355258" cy="19383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8" idx="6"/>
            <a:endCxn id="51" idx="2"/>
          </p:cNvCxnSpPr>
          <p:nvPr/>
        </p:nvCxnSpPr>
        <p:spPr>
          <a:xfrm>
            <a:off x="6142607" y="1733644"/>
            <a:ext cx="355258" cy="16010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9" idx="6"/>
            <a:endCxn id="51" idx="2"/>
          </p:cNvCxnSpPr>
          <p:nvPr/>
        </p:nvCxnSpPr>
        <p:spPr>
          <a:xfrm flipV="1">
            <a:off x="6142607" y="1893747"/>
            <a:ext cx="355258" cy="15056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0" idx="6"/>
            <a:endCxn id="52" idx="2"/>
          </p:cNvCxnSpPr>
          <p:nvPr/>
        </p:nvCxnSpPr>
        <p:spPr>
          <a:xfrm flipV="1">
            <a:off x="6641881" y="1443343"/>
            <a:ext cx="368832" cy="9646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0" idx="6"/>
            <a:endCxn id="53" idx="1"/>
          </p:cNvCxnSpPr>
          <p:nvPr/>
        </p:nvCxnSpPr>
        <p:spPr>
          <a:xfrm>
            <a:off x="6641881" y="1539805"/>
            <a:ext cx="389923" cy="16854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0" idx="6"/>
            <a:endCxn id="54" idx="1"/>
          </p:cNvCxnSpPr>
          <p:nvPr/>
        </p:nvCxnSpPr>
        <p:spPr>
          <a:xfrm>
            <a:off x="6641881" y="1539805"/>
            <a:ext cx="389923" cy="47921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1" idx="6"/>
            <a:endCxn id="52" idx="2"/>
          </p:cNvCxnSpPr>
          <p:nvPr/>
        </p:nvCxnSpPr>
        <p:spPr>
          <a:xfrm flipV="1">
            <a:off x="6641881" y="1443343"/>
            <a:ext cx="368832" cy="450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51" idx="6"/>
            <a:endCxn id="53" idx="2"/>
          </p:cNvCxnSpPr>
          <p:nvPr/>
        </p:nvCxnSpPr>
        <p:spPr>
          <a:xfrm flipV="1">
            <a:off x="6641881" y="1759267"/>
            <a:ext cx="368832" cy="1344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51" idx="6"/>
            <a:endCxn id="54" idx="2"/>
          </p:cNvCxnSpPr>
          <p:nvPr/>
        </p:nvCxnSpPr>
        <p:spPr>
          <a:xfrm>
            <a:off x="6641881" y="1893747"/>
            <a:ext cx="368832" cy="17619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51" idx="2"/>
          </p:cNvCxnSpPr>
          <p:nvPr/>
        </p:nvCxnSpPr>
        <p:spPr>
          <a:xfrm>
            <a:off x="6142607" y="1443343"/>
            <a:ext cx="355258" cy="45040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49" idx="6"/>
            <a:endCxn id="50" idx="2"/>
          </p:cNvCxnSpPr>
          <p:nvPr/>
        </p:nvCxnSpPr>
        <p:spPr>
          <a:xfrm flipV="1">
            <a:off x="6142607" y="1539805"/>
            <a:ext cx="355258" cy="50451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1">
            <a:off x="6070599" y="1180219"/>
            <a:ext cx="101212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389371" y="952034"/>
            <a:ext cx="497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Error</a:t>
            </a:r>
            <a:endParaRPr lang="zh-CN" altLang="en-US" sz="1200" dirty="0"/>
          </a:p>
        </p:txBody>
      </p:sp>
      <p:sp>
        <p:nvSpPr>
          <p:cNvPr id="12" name="竖排文字占位符 1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Deviation – Term Expansion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42692" y="2276872"/>
            <a:ext cx="2514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Convolution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783838" y="1917290"/>
            <a:ext cx="929148" cy="575187"/>
          </a:xfrm>
          <a:custGeom>
            <a:avLst/>
            <a:gdLst>
              <a:gd name="connsiteX0" fmla="*/ 0 w 929148"/>
              <a:gd name="connsiteY0" fmla="*/ 0 h 575187"/>
              <a:gd name="connsiteX1" fmla="*/ 825909 w 929148"/>
              <a:gd name="connsiteY1" fmla="*/ 575187 h 575187"/>
              <a:gd name="connsiteX2" fmla="*/ 929148 w 929148"/>
              <a:gd name="connsiteY2" fmla="*/ 427704 h 575187"/>
              <a:gd name="connsiteX3" fmla="*/ 0 w 929148"/>
              <a:gd name="connsiteY3" fmla="*/ 0 h 575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9148" h="575187">
                <a:moveTo>
                  <a:pt x="0" y="0"/>
                </a:moveTo>
                <a:lnTo>
                  <a:pt x="825909" y="575187"/>
                </a:lnTo>
                <a:lnTo>
                  <a:pt x="929148" y="42770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6018956" y="1844824"/>
            <a:ext cx="560438" cy="634181"/>
          </a:xfrm>
          <a:custGeom>
            <a:avLst/>
            <a:gdLst>
              <a:gd name="connsiteX0" fmla="*/ 0 w 560438"/>
              <a:gd name="connsiteY0" fmla="*/ 486697 h 634181"/>
              <a:gd name="connsiteX1" fmla="*/ 206477 w 560438"/>
              <a:gd name="connsiteY1" fmla="*/ 634181 h 634181"/>
              <a:gd name="connsiteX2" fmla="*/ 560438 w 560438"/>
              <a:gd name="connsiteY2" fmla="*/ 0 h 634181"/>
              <a:gd name="connsiteX3" fmla="*/ 0 w 560438"/>
              <a:gd name="connsiteY3" fmla="*/ 486697 h 634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438" h="634181">
                <a:moveTo>
                  <a:pt x="0" y="486697"/>
                </a:moveTo>
                <a:lnTo>
                  <a:pt x="206477" y="634181"/>
                </a:lnTo>
                <a:lnTo>
                  <a:pt x="560438" y="0"/>
                </a:lnTo>
                <a:lnTo>
                  <a:pt x="0" y="486697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4642134" y="2949677"/>
            <a:ext cx="560439" cy="427704"/>
          </a:xfrm>
          <a:custGeom>
            <a:avLst/>
            <a:gdLst>
              <a:gd name="connsiteX0" fmla="*/ 0 w 560439"/>
              <a:gd name="connsiteY0" fmla="*/ 0 h 427704"/>
              <a:gd name="connsiteX1" fmla="*/ 560439 w 560439"/>
              <a:gd name="connsiteY1" fmla="*/ 0 h 427704"/>
              <a:gd name="connsiteX2" fmla="*/ 324465 w 560439"/>
              <a:gd name="connsiteY2" fmla="*/ 427704 h 427704"/>
              <a:gd name="connsiteX3" fmla="*/ 0 w 560439"/>
              <a:gd name="connsiteY3" fmla="*/ 0 h 42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439" h="427704">
                <a:moveTo>
                  <a:pt x="0" y="0"/>
                </a:moveTo>
                <a:lnTo>
                  <a:pt x="560439" y="0"/>
                </a:lnTo>
                <a:lnTo>
                  <a:pt x="324465" y="42770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30524" y="2060848"/>
            <a:ext cx="856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Math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95020" y="1916832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Signal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434780" y="3356992"/>
            <a:ext cx="949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Image</a:t>
            </a:r>
          </a:p>
        </p:txBody>
      </p:sp>
      <p:pic>
        <p:nvPicPr>
          <p:cNvPr id="10241" name="Picture 1" descr="C:\Users\aaa\AppData\Roaming\Tencent\Users\165515428\QQ\WinTemp\RichOle\{2I_6%IBE6C[M`ELO_W[Q2U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364" y="404664"/>
            <a:ext cx="2933700" cy="1076325"/>
          </a:xfrm>
          <a:prstGeom prst="rect">
            <a:avLst/>
          </a:prstGeom>
          <a:noFill/>
        </p:spPr>
      </p:pic>
      <p:pic>
        <p:nvPicPr>
          <p:cNvPr id="10243" name="Picture 3" descr="Convolution of spiky function with box2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60648"/>
            <a:ext cx="4039244" cy="1285876"/>
          </a:xfrm>
          <a:prstGeom prst="rect">
            <a:avLst/>
          </a:prstGeom>
          <a:noFill/>
        </p:spPr>
      </p:pic>
      <p:sp>
        <p:nvSpPr>
          <p:cNvPr id="15" name="左大括号 14"/>
          <p:cNvSpPr/>
          <p:nvPr/>
        </p:nvSpPr>
        <p:spPr>
          <a:xfrm rot="5400000">
            <a:off x="4794820" y="-99392"/>
            <a:ext cx="288032" cy="8064896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410444" y="4581128"/>
            <a:ext cx="864096" cy="864096"/>
            <a:chOff x="611560" y="4077072"/>
            <a:chExt cx="864096" cy="864096"/>
          </a:xfrm>
        </p:grpSpPr>
        <p:sp>
          <p:nvSpPr>
            <p:cNvPr id="30" name="矩形 29"/>
            <p:cNvSpPr/>
            <p:nvPr/>
          </p:nvSpPr>
          <p:spPr>
            <a:xfrm>
              <a:off x="611560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-1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99592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-2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187624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-1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611560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99592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187624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11560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99592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187624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482452" y="414908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Edge</a:t>
            </a:r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5082852" y="4581128"/>
            <a:ext cx="864096" cy="864096"/>
            <a:chOff x="611560" y="4077072"/>
            <a:chExt cx="864096" cy="864096"/>
          </a:xfrm>
        </p:grpSpPr>
        <p:sp>
          <p:nvSpPr>
            <p:cNvPr id="41" name="矩形 40"/>
            <p:cNvSpPr/>
            <p:nvPr/>
          </p:nvSpPr>
          <p:spPr>
            <a:xfrm>
              <a:off x="611560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99592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187624" y="4077072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11560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899592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187624" y="4365104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11560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99592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187624" y="4653136"/>
              <a:ext cx="288032" cy="28803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226868" y="414908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Blur</a:t>
            </a:r>
            <a:endParaRPr lang="zh-CN" altLang="en-US" dirty="0"/>
          </a:p>
        </p:txBody>
      </p:sp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446701"/>
              </p:ext>
            </p:extLst>
          </p:nvPr>
        </p:nvGraphicFramePr>
        <p:xfrm>
          <a:off x="4650804" y="4725144"/>
          <a:ext cx="315906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5" imgW="215640" imgH="393480" progId="Equation.DSMT4">
                  <p:embed/>
                </p:oleObj>
              </mc:Choice>
              <mc:Fallback>
                <p:oleObj name="Equation" r:id="rId5" imgW="21564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0804" y="4725144"/>
                        <a:ext cx="315906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6" name="Picture 6" descr="http://www.cs.toronto.edu/~kriz/cifar-10-sample/automobile1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94620" y="4437111"/>
            <a:ext cx="864096" cy="864099"/>
          </a:xfrm>
          <a:prstGeom prst="rect">
            <a:avLst/>
          </a:prstGeom>
          <a:noFill/>
        </p:spPr>
      </p:pic>
      <p:pic>
        <p:nvPicPr>
          <p:cNvPr id="10247" name="Picture 7" descr="C:\Users\aaa\AppData\Roaming\Tencent\Users\165515428\QQ\WinTemp\RichOle\IY7I9LML}8HKE554C_@~)TF.png"/>
          <p:cNvPicPr>
            <a:picLocks noChangeAspect="1" noChangeArrowheads="1"/>
          </p:cNvPicPr>
          <p:nvPr/>
        </p:nvPicPr>
        <p:blipFill>
          <a:blip r:embed="rId8" cstate="print">
            <a:grayscl/>
          </a:blip>
          <a:srcRect/>
          <a:stretch>
            <a:fillRect/>
          </a:stretch>
        </p:blipFill>
        <p:spPr bwMode="auto">
          <a:xfrm>
            <a:off x="2994620" y="5373216"/>
            <a:ext cx="874570" cy="864096"/>
          </a:xfrm>
          <a:prstGeom prst="rect">
            <a:avLst/>
          </a:prstGeom>
          <a:noFill/>
        </p:spPr>
      </p:pic>
      <p:pic>
        <p:nvPicPr>
          <p:cNvPr id="54" name="Picture 6" descr="http://www.cs.toronto.edu/~kriz/cifar-10-sample/automobile1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595020" y="4437112"/>
            <a:ext cx="864096" cy="864099"/>
          </a:xfrm>
          <a:prstGeom prst="rect">
            <a:avLst/>
          </a:prstGeom>
          <a:noFill/>
        </p:spPr>
      </p:pic>
      <p:pic>
        <p:nvPicPr>
          <p:cNvPr id="10248" name="Picture 8" descr="C:\Users\aaa\AppData\Roaming\Tencent\Users\165515428\QQ\WinTemp\RichOle\_ZMIK`72[1W}[X6QJ`RTP7L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95020" y="5373216"/>
            <a:ext cx="895327" cy="889901"/>
          </a:xfrm>
          <a:prstGeom prst="rect">
            <a:avLst/>
          </a:prstGeom>
          <a:noFill/>
        </p:spPr>
      </p:pic>
      <p:sp>
        <p:nvSpPr>
          <p:cNvPr id="56" name="椭圆 55"/>
          <p:cNvSpPr/>
          <p:nvPr/>
        </p:nvSpPr>
        <p:spPr>
          <a:xfrm>
            <a:off x="8035180" y="5265204"/>
            <a:ext cx="108012" cy="1080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8395220" y="5265204"/>
            <a:ext cx="108012" cy="1080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8755260" y="5265204"/>
            <a:ext cx="108012" cy="10801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Deviation – Term Expansion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Deviation – </a:t>
            </a:r>
            <a:r>
              <a:rPr lang="en-US" altLang="zh-CN" dirty="0" smtClean="0"/>
              <a:t>Canny Edge Detection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1640" y="548680"/>
            <a:ext cx="62672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Canny Edge Detection Steps:</a:t>
            </a:r>
          </a:p>
          <a:p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RGB image convert to Gray image.</a:t>
            </a:r>
          </a:p>
          <a:p>
            <a:pPr marL="342900" indent="-342900">
              <a:buFontTx/>
              <a:buAutoNum type="arabicPeriod"/>
            </a:pPr>
            <a:r>
              <a:rPr lang="en-US" b="1" dirty="0"/>
              <a:t>Noise </a:t>
            </a:r>
            <a:r>
              <a:rPr lang="en-US" b="1" dirty="0" smtClean="0"/>
              <a:t>reduction</a:t>
            </a:r>
            <a:r>
              <a:rPr lang="en-US" b="1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b="1" dirty="0"/>
              <a:t>Finding the intensity gradient of the </a:t>
            </a:r>
            <a:r>
              <a:rPr lang="en-US" b="1" dirty="0" smtClean="0"/>
              <a:t>image.</a:t>
            </a:r>
            <a:endParaRPr lang="en-US" b="1" dirty="0"/>
          </a:p>
          <a:p>
            <a:pPr marL="342900" indent="-342900">
              <a:buFontTx/>
              <a:buAutoNum type="arabicPeriod"/>
            </a:pPr>
            <a:r>
              <a:rPr lang="en-US" dirty="0"/>
              <a:t>Non-maximum </a:t>
            </a:r>
            <a:r>
              <a:rPr lang="en-US" dirty="0" smtClean="0"/>
              <a:t>suppression.</a:t>
            </a: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Tracing edges through the image and hysteresis </a:t>
            </a:r>
            <a:r>
              <a:rPr lang="en-US" dirty="0" err="1" smtClean="0"/>
              <a:t>thresholding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11266" name="Picture 2" descr="&#10;\mathbf{B} = \frac{1}{159} \begin{bmatrix} &#10;2 &amp; 4 &amp; 5 &amp; 4 &amp; 2 \\&#10;4 &amp; 9 &amp; 12 &amp; 9 &amp; 4 \\&#10;5 &amp; 12 &amp; 15 &amp; 12 &amp; 5 \\&#10;4 &amp; 9 &amp; 12 &amp; 9 &amp; 4 \\&#10;2 &amp; 4 &amp; 5 &amp; 4 &amp; 2&#10;\end{bmatrix} * \mathbf{A}.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519116"/>
            <a:ext cx="2724150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243" y="3652466"/>
            <a:ext cx="2714625" cy="885825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114808" y="2852936"/>
            <a:ext cx="2460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Edge </a:t>
            </a:r>
            <a:r>
              <a:rPr lang="en-US" dirty="0"/>
              <a:t>detection operator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195736" y="2852936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52525"/>
                </a:solidFill>
                <a:latin typeface="Arial" panose="020B0604020202020204" pitchFamily="34" charset="0"/>
              </a:rPr>
              <a:t>Gaussian filter</a:t>
            </a:r>
            <a:endParaRPr lang="en-US" dirty="0"/>
          </a:p>
        </p:txBody>
      </p:sp>
      <p:pic>
        <p:nvPicPr>
          <p:cNvPr id="11268" name="Picture 4" descr="http://pic002.cnblogs.com/images/2012/340413/20121213225233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561" y="4797152"/>
            <a:ext cx="1703852" cy="170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pic002.cnblogs.com/images/2012/340413/201212132253315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797152"/>
            <a:ext cx="1703852" cy="170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39552" y="116632"/>
            <a:ext cx="80361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Canny, John. "A computational approach to edge detection." </a:t>
            </a:r>
            <a:r>
              <a:rPr lang="en-US" sz="1050" i="1" dirty="0"/>
              <a:t>Pattern Analysis and Machine Intelligence, IEEE Transactions on</a:t>
            </a:r>
            <a:r>
              <a:rPr lang="en-US" sz="1050" dirty="0"/>
              <a:t> 6 (1986): 679-698.</a:t>
            </a:r>
          </a:p>
        </p:txBody>
      </p:sp>
    </p:spTree>
    <p:extLst>
      <p:ext uri="{BB962C8B-B14F-4D97-AF65-F5344CB8AC3E}">
        <p14:creationId xmlns:p14="http://schemas.microsoft.com/office/powerpoint/2010/main" val="382725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Deviation – </a:t>
            </a:r>
            <a:r>
              <a:rPr lang="en-US" altLang="zh-CN" dirty="0" smtClean="0"/>
              <a:t>SIFT Features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3608" y="735117"/>
            <a:ext cx="6912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Scale-invariant feature transform</a:t>
            </a:r>
            <a:r>
              <a:rPr lang="en-US" dirty="0"/>
              <a:t> (or </a:t>
            </a:r>
            <a:r>
              <a:rPr lang="en-US" b="1" dirty="0"/>
              <a:t>SIFT</a:t>
            </a:r>
            <a:r>
              <a:rPr lang="en-US" dirty="0"/>
              <a:t>) is an algorithm in </a:t>
            </a:r>
            <a:r>
              <a:rPr lang="en-US" dirty="0">
                <a:hlinkClick r:id="rId2" tooltip="Computer vision"/>
              </a:rPr>
              <a:t>computer vision</a:t>
            </a:r>
            <a:r>
              <a:rPr lang="en-US" dirty="0"/>
              <a:t> to detect and describe local features in images.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Scale-space </a:t>
            </a:r>
            <a:r>
              <a:rPr lang="en-US" b="1" dirty="0" err="1"/>
              <a:t>extrema</a:t>
            </a:r>
            <a:r>
              <a:rPr lang="en-US" b="1" dirty="0"/>
              <a:t> </a:t>
            </a:r>
            <a:r>
              <a:rPr lang="en-US" b="1" dirty="0" smtClean="0"/>
              <a:t>detection</a:t>
            </a:r>
            <a:r>
              <a:rPr lang="en-US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b="1" dirty="0" err="1"/>
              <a:t>Keypoint</a:t>
            </a:r>
            <a:r>
              <a:rPr lang="en-US" b="1" dirty="0"/>
              <a:t> </a:t>
            </a:r>
            <a:r>
              <a:rPr lang="en-US" b="1" dirty="0" smtClean="0"/>
              <a:t>localization</a:t>
            </a:r>
            <a:r>
              <a:rPr lang="en-US" b="1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b="1" dirty="0"/>
              <a:t>Orientation </a:t>
            </a:r>
            <a:r>
              <a:rPr lang="en-US" b="1" dirty="0" smtClean="0"/>
              <a:t>assignment.</a:t>
            </a:r>
            <a:endParaRPr lang="en-US" b="1" dirty="0"/>
          </a:p>
          <a:p>
            <a:pPr marL="342900" indent="-342900">
              <a:buFontTx/>
              <a:buAutoNum type="arabicPeriod"/>
            </a:pPr>
            <a:r>
              <a:rPr lang="en-US" b="1" dirty="0" err="1"/>
              <a:t>Keypoint</a:t>
            </a:r>
            <a:r>
              <a:rPr lang="en-US" b="1" dirty="0"/>
              <a:t> </a:t>
            </a:r>
            <a:r>
              <a:rPr lang="en-US" b="1" dirty="0" smtClean="0"/>
              <a:t>descriptor.</a:t>
            </a:r>
            <a:endParaRPr lang="en-US" b="1" dirty="0"/>
          </a:p>
          <a:p>
            <a:pPr marL="342900" indent="-342900">
              <a:buAutoNum type="arabicPeriod"/>
            </a:pPr>
            <a:endParaRPr lang="en-US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6685" y="132929"/>
            <a:ext cx="8640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900" dirty="0"/>
              <a:t>  </a:t>
            </a:r>
            <a:r>
              <a:rPr lang="en-US" sz="900" dirty="0"/>
              <a:t>Lowe, David G. "Object recognition from local scale-invariant </a:t>
            </a:r>
            <a:r>
              <a:rPr lang="en-US" sz="900" dirty="0" err="1"/>
              <a:t>features."Computer</a:t>
            </a:r>
            <a:r>
              <a:rPr lang="en-US" sz="900" dirty="0"/>
              <a:t> vision, 1999. The proceedings of the seventh IEEE international conference on. Vol. 2. </a:t>
            </a:r>
            <a:r>
              <a:rPr lang="en-US" sz="900" dirty="0" err="1"/>
              <a:t>Ieee</a:t>
            </a:r>
            <a:r>
              <a:rPr lang="en-US" sz="900" dirty="0"/>
              <a:t>, 1999.</a:t>
            </a:r>
            <a:r>
              <a:rPr lang="en-US" altLang="en-US" sz="900" dirty="0"/>
              <a:t> </a:t>
            </a:r>
          </a:p>
        </p:txBody>
      </p:sp>
      <p:pic>
        <p:nvPicPr>
          <p:cNvPr id="12290" name="Picture 2" descr="D \left( x, y, \sigma \right) = L \left( x, y, k_i\sigma \right) - L \left( x, y, k_j\sigma \right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282" y="3446666"/>
            <a:ext cx="317182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L \left( x, y, k\sigma \right) = G \left( x, y, k\sigma \right) * I \left( x, y \right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282" y="3975814"/>
            <a:ext cx="277177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G \left( x, y, k\sigma \right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232" y="2924164"/>
            <a:ext cx="885825" cy="20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89842" y="2843644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Gaussian </a:t>
            </a:r>
            <a:r>
              <a:rPr lang="en-US" altLang="zh-CN" dirty="0" smtClean="0"/>
              <a:t>blur</a:t>
            </a:r>
            <a:r>
              <a:rPr lang="zh-CN" altLang="en-US" dirty="0" smtClean="0"/>
              <a:t>： </a:t>
            </a:r>
            <a:endParaRPr lang="en-US" dirty="0"/>
          </a:p>
        </p:txBody>
      </p:sp>
      <p:pic>
        <p:nvPicPr>
          <p:cNvPr id="12297" name="Picture 9" descr="http://my.csdn.net/uploads/201205/17/1337254665_272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347" y="2200992"/>
            <a:ext cx="2561442" cy="234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3187" y="4618467"/>
            <a:ext cx="5122464" cy="205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Deviation – </a:t>
            </a:r>
            <a:r>
              <a:rPr lang="en-US" altLang="zh-CN" dirty="0" smtClean="0"/>
              <a:t>Important properties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59732" y="1124744"/>
            <a:ext cx="59046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Convolutional Networks </a:t>
            </a:r>
            <a:r>
              <a:rPr lang="en-US" sz="2000" dirty="0" smtClean="0"/>
              <a:t>combine three architectural ideas to ensure some degree of </a:t>
            </a:r>
            <a:r>
              <a:rPr lang="en-US" sz="2000" b="1" dirty="0" smtClean="0"/>
              <a:t>shift, scale</a:t>
            </a:r>
            <a:r>
              <a:rPr lang="en-US" sz="2000" dirty="0" smtClean="0"/>
              <a:t>, and </a:t>
            </a:r>
            <a:r>
              <a:rPr lang="en-US" sz="2000" b="1" dirty="0" smtClean="0"/>
              <a:t>distortion</a:t>
            </a:r>
            <a:r>
              <a:rPr lang="en-US" sz="2000" dirty="0" smtClean="0"/>
              <a:t> </a:t>
            </a:r>
            <a:r>
              <a:rPr lang="en-US" sz="2000" i="1" dirty="0" smtClean="0"/>
              <a:t>invariance</a:t>
            </a:r>
            <a:r>
              <a:rPr lang="en-US" sz="2000" dirty="0" smtClean="0"/>
              <a:t>: </a:t>
            </a:r>
            <a:r>
              <a:rPr lang="en-US" sz="2000" u="sng" dirty="0" smtClean="0"/>
              <a:t>local receptive fields, shared weights (or weight replication), and spatial or temporal sub-sampling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43608" y="248071"/>
            <a:ext cx="81369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LeCun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Yann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, et al. "Gradient-based learning applied to document </a:t>
            </a:r>
            <a:r>
              <a:rPr lang="en-US" sz="1050" dirty="0" err="1">
                <a:solidFill>
                  <a:srgbClr val="222222"/>
                </a:solidFill>
                <a:latin typeface="Arial" panose="020B0604020202020204" pitchFamily="34" charset="0"/>
              </a:rPr>
              <a:t>recognition."</a:t>
            </a:r>
            <a:r>
              <a:rPr lang="en-US" sz="1050" i="1" dirty="0" err="1">
                <a:solidFill>
                  <a:srgbClr val="222222"/>
                </a:solidFill>
                <a:latin typeface="Arial" panose="020B0604020202020204" pitchFamily="34" charset="0"/>
              </a:rPr>
              <a:t>Proceedings</a:t>
            </a:r>
            <a:r>
              <a:rPr lang="en-US" sz="1050" i="1" dirty="0">
                <a:solidFill>
                  <a:srgbClr val="222222"/>
                </a:solidFill>
                <a:latin typeface="Arial" panose="020B0604020202020204" pitchFamily="34" charset="0"/>
              </a:rPr>
              <a:t> of the IEEE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 86.11 (1998): 2278-2324.</a:t>
            </a:r>
            <a:endParaRPr 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2996952"/>
            <a:ext cx="24200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Shift invariance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Scale invariance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Distortion invariance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88024" y="2996952"/>
            <a:ext cx="24350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Local </a:t>
            </a:r>
            <a:r>
              <a:rPr lang="en-US" dirty="0"/>
              <a:t>receptive </a:t>
            </a:r>
            <a:r>
              <a:rPr lang="en-US" dirty="0" smtClean="0"/>
              <a:t>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Shared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ub-sampling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4845753"/>
            <a:ext cx="6770465" cy="18288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5616" y="4530606"/>
            <a:ext cx="9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LeNet-5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4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/>
          <p:cNvSpPr>
            <a:spLocks noGrp="1"/>
          </p:cNvSpPr>
          <p:nvPr>
            <p:ph type="body" orient="vert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Definition </a:t>
            </a:r>
            <a:r>
              <a:rPr lang="en-US" altLang="zh-CN" dirty="0"/>
              <a:t>– </a:t>
            </a:r>
            <a:r>
              <a:rPr lang="en-US" altLang="zh-CN" dirty="0" smtClean="0"/>
              <a:t>Convolutional Layer</a:t>
            </a:r>
            <a:endParaRPr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548681"/>
            <a:ext cx="1737231" cy="15756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425162"/>
            <a:ext cx="1737231" cy="15756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368" y="263082"/>
            <a:ext cx="1190900" cy="10801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368" y="1988840"/>
            <a:ext cx="1190901" cy="10801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124309"/>
            <a:ext cx="1552575" cy="17240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176" y="2425162"/>
            <a:ext cx="1243841" cy="2078634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2771800" y="2204864"/>
            <a:ext cx="1656184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504334" y="2986321"/>
            <a:ext cx="1155898" cy="226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4167" y="217190"/>
            <a:ext cx="1409700" cy="17716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788" y="574551"/>
            <a:ext cx="914400" cy="91440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6300192" y="1031751"/>
            <a:ext cx="733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79971" y="1503527"/>
            <a:ext cx="632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Image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988901" y="1816532"/>
            <a:ext cx="1462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RGB – 3 Channels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2947485" y="4226799"/>
            <a:ext cx="303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Filter count = Output channels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35000" y="3765873"/>
            <a:ext cx="1177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Feature maps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6623210" y="4432116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n Channels</a:t>
            </a:r>
            <a:endParaRPr lang="en-US" sz="14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675" y="4799826"/>
            <a:ext cx="2458617" cy="45389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190050" y="5445804"/>
            <a:ext cx="4897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i,j</a:t>
            </a:r>
            <a:r>
              <a:rPr lang="en-US" dirty="0" smtClean="0"/>
              <a:t> stands for input patch centered at location (</a:t>
            </a:r>
            <a:r>
              <a:rPr lang="en-US" dirty="0" err="1" smtClean="0"/>
              <a:t>i</a:t>
            </a:r>
            <a:r>
              <a:rPr lang="en-US" dirty="0" smtClean="0"/>
              <a:t>, j)</a:t>
            </a:r>
          </a:p>
          <a:p>
            <a:r>
              <a:rPr lang="en-US" dirty="0" smtClean="0"/>
              <a:t> k is the index of output feature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8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511</Words>
  <Application>Microsoft Office PowerPoint</Application>
  <PresentationFormat>On-screen Show (4:3)</PresentationFormat>
  <Paragraphs>194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宋体</vt:lpstr>
      <vt:lpstr>Arial</vt:lpstr>
      <vt:lpstr>Calibri</vt:lpstr>
      <vt:lpstr>Cambria Math</vt:lpstr>
      <vt:lpstr>Office 主题</vt:lpstr>
      <vt:lpstr>Equation</vt:lpstr>
      <vt:lpstr>Convolutional Neural Network</vt:lpstr>
      <vt:lpstr>Content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pangliang</dc:creator>
  <cp:lastModifiedBy>Liang Pang (MSR Student-Person Consulting)</cp:lastModifiedBy>
  <cp:revision>41</cp:revision>
  <dcterms:created xsi:type="dcterms:W3CDTF">2014-10-12T15:34:09Z</dcterms:created>
  <dcterms:modified xsi:type="dcterms:W3CDTF">2014-10-20T14:37:03Z</dcterms:modified>
</cp:coreProperties>
</file>