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71" r:id="rId3"/>
    <p:sldId id="256" r:id="rId4"/>
    <p:sldId id="257" r:id="rId5"/>
    <p:sldId id="259" r:id="rId6"/>
    <p:sldId id="263" r:id="rId7"/>
    <p:sldId id="260" r:id="rId8"/>
    <p:sldId id="261" r:id="rId9"/>
    <p:sldId id="269" r:id="rId10"/>
    <p:sldId id="264" r:id="rId11"/>
    <p:sldId id="266" r:id="rId12"/>
    <p:sldId id="270" r:id="rId13"/>
    <p:sldId id="265" r:id="rId14"/>
    <p:sldId id="268" r:id="rId15"/>
    <p:sldId id="267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4713" autoAdjust="0"/>
  </p:normalViewPr>
  <p:slideViewPr>
    <p:cSldViewPr>
      <p:cViewPr varScale="1">
        <p:scale>
          <a:sx n="108" d="100"/>
          <a:sy n="108" d="100"/>
        </p:scale>
        <p:origin x="172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E843-BE96-40CB-B634-F63C679A4CF5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Energie Data</a:t>
            </a:r>
            <a:r>
              <a:rPr lang="nl-NL" noProof="0" dirty="0"/>
              <a:t> Logger  (PlaatEnergy)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5301208"/>
            <a:ext cx="8229600" cy="504056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nl-NL" sz="6400" noProof="0" dirty="0"/>
              <a:t>Ing. W.B.J. van der Plaat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476780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429000"/>
            <a:ext cx="1434282" cy="1152128"/>
          </a:xfrm>
          <a:prstGeom prst="rect">
            <a:avLst/>
          </a:prstGeom>
          <a:noFill/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971600" y="3212976"/>
            <a:ext cx="372960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dirty="0">
                <a:latin typeface="+mj-lt"/>
                <a:ea typeface="+mj-ea"/>
                <a:cs typeface="+mj-cs"/>
              </a:rPr>
              <a:t>c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hr. PKN</a:t>
            </a:r>
            <a:r>
              <a:rPr kumimoji="0" lang="nl-NL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Gemeente Gouda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8352928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70166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260648"/>
            <a:ext cx="8640960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3942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8784976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8640"/>
            <a:ext cx="7704856" cy="644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Raspberry Pi</a:t>
            </a:r>
          </a:p>
          <a:p>
            <a:pPr algn="ctr"/>
            <a:endParaRPr lang="en-US" dirty="0"/>
          </a:p>
          <a:p>
            <a:pPr algn="ctr"/>
            <a:r>
              <a:rPr lang="en-US" sz="2400" dirty="0"/>
              <a:t>PlaatEnergy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Solar </a:t>
            </a:r>
          </a:p>
          <a:p>
            <a:pPr algn="ctr"/>
            <a:r>
              <a:rPr lang="en-US" dirty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Digital Energy</a:t>
            </a:r>
          </a:p>
          <a:p>
            <a:pPr algn="ctr"/>
            <a:r>
              <a:rPr lang="en-US" dirty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Digital Gas</a:t>
            </a:r>
          </a:p>
          <a:p>
            <a:pPr algn="ctr"/>
            <a:r>
              <a:rPr lang="en-US" dirty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92696"/>
            <a:ext cx="2880320" cy="13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  <a:endCxn id="50" idx="0"/>
          </p:cNvCxnSpPr>
          <p:nvPr/>
        </p:nvCxnSpPr>
        <p:spPr>
          <a:xfrm>
            <a:off x="3095836" y="2923203"/>
            <a:ext cx="0" cy="577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3095836" y="3870340"/>
            <a:ext cx="0" cy="710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</p:cNvCxnSpPr>
          <p:nvPr/>
        </p:nvCxnSpPr>
        <p:spPr>
          <a:xfrm flipH="1">
            <a:off x="1691680" y="5157192"/>
            <a:ext cx="14041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 hardware view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Ethernet </a:t>
            </a:r>
          </a:p>
          <a:p>
            <a:pPr algn="ctr"/>
            <a:r>
              <a:rPr lang="en-US" sz="1200" dirty="0"/>
              <a:t>or </a:t>
            </a:r>
          </a:p>
          <a:p>
            <a:pPr algn="ctr"/>
            <a:r>
              <a:rPr lang="en-US" sz="1200" dirty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2555776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581128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012160" y="4062556"/>
            <a:ext cx="0" cy="5185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6012160" y="422108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HDMI cable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9122" y="4725144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2267744" y="537321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PlaatEnergy</a:t>
            </a:r>
          </a:p>
          <a:p>
            <a:pPr algn="ctr"/>
            <a:r>
              <a:rPr lang="en-US" sz="1200" dirty="0"/>
              <a:t>Secure access on 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3923928" y="494116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PlaatEnergy</a:t>
            </a:r>
          </a:p>
          <a:p>
            <a:pPr algn="ctr"/>
            <a:r>
              <a:rPr lang="en-US" sz="1200" dirty="0"/>
              <a:t>Slide on attach</a:t>
            </a:r>
          </a:p>
          <a:p>
            <a:pPr algn="ctr"/>
            <a:r>
              <a:rPr lang="en-US" sz="1200" dirty="0"/>
              <a:t>monitor</a:t>
            </a:r>
            <a:endParaRPr lang="nl-N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724128" y="3212976"/>
            <a:ext cx="1944216" cy="1292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Raspberry Pi 1</a:t>
            </a:r>
          </a:p>
          <a:p>
            <a:pPr algn="ctr"/>
            <a:endParaRPr lang="en-US" dirty="0"/>
          </a:p>
          <a:p>
            <a:pPr algn="ctr"/>
            <a:r>
              <a:rPr lang="en-US" sz="2400" dirty="0"/>
              <a:t>PlaatEnergy</a:t>
            </a:r>
            <a:r>
              <a:rPr lang="en-US" dirty="0"/>
              <a:t> </a:t>
            </a:r>
          </a:p>
          <a:p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Solar </a:t>
            </a:r>
          </a:p>
          <a:p>
            <a:pPr algn="ctr"/>
            <a:r>
              <a:rPr lang="en-US" dirty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80312" y="119675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Energie</a:t>
            </a:r>
          </a:p>
          <a:p>
            <a:pPr algn="ctr"/>
            <a:r>
              <a:rPr lang="en-US" dirty="0"/>
              <a:t>Meter 2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80312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Gas</a:t>
            </a:r>
          </a:p>
          <a:p>
            <a:pPr algn="ctr"/>
            <a:r>
              <a:rPr lang="en-US" dirty="0"/>
              <a:t>Meter 1 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136396" y="1843083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cxnSpLocks/>
          </p:cNvCxnSpPr>
          <p:nvPr/>
        </p:nvCxnSpPr>
        <p:spPr>
          <a:xfrm>
            <a:off x="6696236" y="1556792"/>
            <a:ext cx="684076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cxnSpLocks/>
            <a:endCxn id="5" idx="0"/>
          </p:cNvCxnSpPr>
          <p:nvPr/>
        </p:nvCxnSpPr>
        <p:spPr>
          <a:xfrm>
            <a:off x="6696236" y="1556792"/>
            <a:ext cx="0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Solar </a:t>
            </a:r>
          </a:p>
          <a:p>
            <a:pPr algn="ctr"/>
            <a:r>
              <a:rPr lang="en-US" dirty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Solar </a:t>
            </a:r>
          </a:p>
          <a:p>
            <a:pPr algn="ctr"/>
            <a:r>
              <a:rPr lang="en-US" dirty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1763688" y="4581128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1907704" y="3933056"/>
            <a:ext cx="15121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</p:cNvCxnSpPr>
          <p:nvPr/>
        </p:nvCxnSpPr>
        <p:spPr>
          <a:xfrm>
            <a:off x="1007604" y="2923203"/>
            <a:ext cx="1188132" cy="100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>
            <a:off x="2771800" y="2924944"/>
            <a:ext cx="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3131840" y="2924944"/>
            <a:ext cx="1512168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2663788" y="430238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cxnSpLocks/>
            <a:endCxn id="50" idx="3"/>
          </p:cNvCxnSpPr>
          <p:nvPr/>
        </p:nvCxnSpPr>
        <p:spPr>
          <a:xfrm flipH="1">
            <a:off x="3419872" y="4103370"/>
            <a:ext cx="2295128" cy="14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229200"/>
            <a:ext cx="1916236" cy="1628800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/>
          <p:nvPr/>
        </p:nvCxnSpPr>
        <p:spPr>
          <a:xfrm flipH="1">
            <a:off x="1691680" y="5157192"/>
            <a:ext cx="9721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445224"/>
            <a:ext cx="1080120" cy="78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122362" y="165928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Energie Data Logger – Oostpoort 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 rot="16200000">
            <a:off x="6294792" y="2056003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P1 kabel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125094" y="387890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Ethernet</a:t>
            </a:r>
            <a:endParaRPr lang="nl-NL" sz="1200" dirty="0"/>
          </a:p>
        </p:txBody>
      </p:sp>
      <p:sp>
        <p:nvSpPr>
          <p:cNvPr id="89" name="Tekstvak 88"/>
          <p:cNvSpPr txBox="1"/>
          <p:nvPr/>
        </p:nvSpPr>
        <p:spPr>
          <a:xfrm>
            <a:off x="3397977" y="344389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591156" y="345315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634756" y="35057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869160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cxnSpLocks/>
            <a:stCxn id="56" idx="3"/>
          </p:cNvCxnSpPr>
          <p:nvPr/>
        </p:nvCxnSpPr>
        <p:spPr>
          <a:xfrm>
            <a:off x="5940152" y="5689123"/>
            <a:ext cx="86081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5906847" y="543070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HDMI kabel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80312" y="19888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032815"/>
            <a:ext cx="1730891" cy="98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2051720" y="5517232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PlaatEnergy</a:t>
            </a:r>
          </a:p>
          <a:p>
            <a:pPr algn="ctr"/>
            <a:r>
              <a:rPr lang="en-US" sz="1200" dirty="0"/>
              <a:t>PlaatSign</a:t>
            </a:r>
          </a:p>
          <a:p>
            <a:pPr algn="ctr"/>
            <a:r>
              <a:rPr lang="en-US" sz="1200" dirty="0" err="1"/>
              <a:t>bereikbaar</a:t>
            </a:r>
            <a:r>
              <a:rPr lang="en-US" sz="1200" dirty="0"/>
              <a:t> via</a:t>
            </a:r>
          </a:p>
          <a:p>
            <a:pPr algn="ctr"/>
            <a:r>
              <a:rPr lang="en-US" sz="1200" dirty="0"/>
              <a:t>internet</a:t>
            </a:r>
            <a:endParaRPr lang="nl-NL" sz="1200" dirty="0"/>
          </a:p>
        </p:txBody>
      </p:sp>
      <p:sp>
        <p:nvSpPr>
          <p:cNvPr id="122" name="Tekstvak 121"/>
          <p:cNvSpPr txBox="1"/>
          <p:nvPr/>
        </p:nvSpPr>
        <p:spPr>
          <a:xfrm>
            <a:off x="107504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Hosola Bright </a:t>
            </a:r>
          </a:p>
          <a:p>
            <a:r>
              <a:rPr lang="en-US" sz="1200" dirty="0"/>
              <a:t>5000MTL-S</a:t>
            </a:r>
            <a:endParaRPr lang="nl-NL" sz="1200" dirty="0"/>
          </a:p>
        </p:txBody>
      </p:sp>
      <p:sp>
        <p:nvSpPr>
          <p:cNvPr id="63" name="Tekstvak 62"/>
          <p:cNvSpPr txBox="1"/>
          <p:nvPr/>
        </p:nvSpPr>
        <p:spPr>
          <a:xfrm>
            <a:off x="7380312" y="908720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Oostpoort (</a:t>
            </a:r>
            <a:r>
              <a:rPr lang="en-US" sz="1100" dirty="0" err="1"/>
              <a:t>kerk</a:t>
            </a:r>
            <a:r>
              <a:rPr lang="en-US" sz="1100" dirty="0"/>
              <a:t>)</a:t>
            </a:r>
            <a:endParaRPr lang="nl-NL" sz="1100" dirty="0"/>
          </a:p>
        </p:txBody>
      </p:sp>
      <p:sp>
        <p:nvSpPr>
          <p:cNvPr id="65" name="Tekstvak 64"/>
          <p:cNvSpPr txBox="1"/>
          <p:nvPr/>
        </p:nvSpPr>
        <p:spPr>
          <a:xfrm>
            <a:off x="1975148" y="287239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Hosola Bright </a:t>
            </a:r>
          </a:p>
          <a:p>
            <a:r>
              <a:rPr lang="en-US" sz="1200" dirty="0"/>
              <a:t>5000MTL-S</a:t>
            </a:r>
            <a:endParaRPr lang="nl-NL" sz="1200" dirty="0"/>
          </a:p>
        </p:txBody>
      </p:sp>
      <p:sp>
        <p:nvSpPr>
          <p:cNvPr id="66" name="Tekstvak 65"/>
          <p:cNvSpPr txBox="1"/>
          <p:nvPr/>
        </p:nvSpPr>
        <p:spPr>
          <a:xfrm>
            <a:off x="4537725" y="28826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Hosola Bright </a:t>
            </a:r>
          </a:p>
          <a:p>
            <a:r>
              <a:rPr lang="en-US" sz="1200" dirty="0"/>
              <a:t>5000MTL-S</a:t>
            </a:r>
            <a:endParaRPr lang="nl-NL" sz="1200" dirty="0"/>
          </a:p>
        </p:txBody>
      </p:sp>
      <p:sp>
        <p:nvSpPr>
          <p:cNvPr id="56" name="Tekstvak 4">
            <a:extLst>
              <a:ext uri="{FF2B5EF4-FFF2-40B4-BE49-F238E27FC236}">
                <a16:creationId xmlns:a16="http://schemas.microsoft.com/office/drawing/2014/main" id="{F0E8EDD4-B9BE-47CE-BA65-C0A4317FC80C}"/>
              </a:ext>
            </a:extLst>
          </p:cNvPr>
          <p:cNvSpPr txBox="1"/>
          <p:nvPr/>
        </p:nvSpPr>
        <p:spPr>
          <a:xfrm>
            <a:off x="3995936" y="5042792"/>
            <a:ext cx="1944216" cy="1292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Raspberry Pi 2</a:t>
            </a:r>
          </a:p>
          <a:p>
            <a:pPr algn="ctr"/>
            <a:endParaRPr lang="en-US" dirty="0"/>
          </a:p>
          <a:p>
            <a:pPr algn="ctr"/>
            <a:r>
              <a:rPr lang="en-US" sz="2400" dirty="0"/>
              <a:t>PlaatSign</a:t>
            </a:r>
            <a:endParaRPr lang="en-US" dirty="0"/>
          </a:p>
          <a:p>
            <a:endParaRPr lang="nl-NL" dirty="0"/>
          </a:p>
        </p:txBody>
      </p:sp>
      <p:cxnSp>
        <p:nvCxnSpPr>
          <p:cNvPr id="59" name="Rechte verbindingslijn met pijl 61">
            <a:extLst>
              <a:ext uri="{FF2B5EF4-FFF2-40B4-BE49-F238E27FC236}">
                <a16:creationId xmlns:a16="http://schemas.microsoft.com/office/drawing/2014/main" id="{BE9365EE-B2DB-4962-B56D-8D0684D2982E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3419872" y="4284260"/>
            <a:ext cx="1548172" cy="758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kstvak 87">
            <a:extLst>
              <a:ext uri="{FF2B5EF4-FFF2-40B4-BE49-F238E27FC236}">
                <a16:creationId xmlns:a16="http://schemas.microsoft.com/office/drawing/2014/main" id="{A480426D-5B23-4FD6-B604-B38F87946376}"/>
              </a:ext>
            </a:extLst>
          </p:cNvPr>
          <p:cNvSpPr txBox="1"/>
          <p:nvPr/>
        </p:nvSpPr>
        <p:spPr>
          <a:xfrm>
            <a:off x="4283968" y="450980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Ethernet</a:t>
            </a:r>
            <a:endParaRPr lang="nl-NL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Solar </a:t>
            </a:r>
          </a:p>
          <a:p>
            <a:pPr algn="ctr"/>
            <a:r>
              <a:rPr lang="en-US" dirty="0"/>
              <a:t>Converter</a:t>
            </a:r>
            <a:endParaRPr lang="nl-NL" dirty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Solar </a:t>
            </a:r>
          </a:p>
          <a:p>
            <a:pPr algn="ctr"/>
            <a:r>
              <a:rPr lang="en-US" dirty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Solar </a:t>
            </a:r>
          </a:p>
          <a:p>
            <a:pPr algn="ctr"/>
            <a:r>
              <a:rPr lang="en-US" dirty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1763688" y="4725144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1907704" y="4005064"/>
            <a:ext cx="15121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</p:cNvCxnSpPr>
          <p:nvPr/>
        </p:nvCxnSpPr>
        <p:spPr>
          <a:xfrm>
            <a:off x="1007604" y="2923203"/>
            <a:ext cx="1116124" cy="10818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>
            <a:off x="2771800" y="2924944"/>
            <a:ext cx="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3203848" y="2924944"/>
            <a:ext cx="144016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2663788" y="4374396"/>
            <a:ext cx="0" cy="350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013176"/>
            <a:ext cx="1916236" cy="1628800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  <a:endCxn id="1033" idx="1"/>
          </p:cNvCxnSpPr>
          <p:nvPr/>
        </p:nvCxnSpPr>
        <p:spPr>
          <a:xfrm>
            <a:off x="2663788" y="5301208"/>
            <a:ext cx="1188132" cy="526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kstvak 85"/>
          <p:cNvSpPr txBox="1"/>
          <p:nvPr/>
        </p:nvSpPr>
        <p:spPr>
          <a:xfrm>
            <a:off x="251520" y="18864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Logger – Oostpoort – </a:t>
            </a:r>
            <a:r>
              <a:rPr lang="en-US" sz="2400" dirty="0" err="1"/>
              <a:t>Optie</a:t>
            </a:r>
            <a:r>
              <a:rPr lang="en-US" sz="2400" dirty="0"/>
              <a:t> 2</a:t>
            </a:r>
            <a:endParaRPr lang="nl-NL" sz="2400" dirty="0"/>
          </a:p>
        </p:txBody>
      </p:sp>
      <p:sp>
        <p:nvSpPr>
          <p:cNvPr id="89" name="Tekstvak 88"/>
          <p:cNvSpPr txBox="1"/>
          <p:nvPr/>
        </p:nvSpPr>
        <p:spPr>
          <a:xfrm>
            <a:off x="3563888" y="364502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267744" y="364502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331640" y="364502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" name="Tekstvak 119"/>
          <p:cNvSpPr txBox="1"/>
          <p:nvPr/>
        </p:nvSpPr>
        <p:spPr>
          <a:xfrm>
            <a:off x="2411760" y="558924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SolarMan</a:t>
            </a:r>
          </a:p>
          <a:p>
            <a:pPr algn="ctr"/>
            <a:r>
              <a:rPr lang="en-US" sz="1200" dirty="0" err="1"/>
              <a:t>bereikbaar</a:t>
            </a:r>
            <a:r>
              <a:rPr lang="en-US" sz="1200" dirty="0"/>
              <a:t> via</a:t>
            </a:r>
          </a:p>
          <a:p>
            <a:pPr algn="ctr"/>
            <a:r>
              <a:rPr lang="en-US" sz="1200" dirty="0"/>
              <a:t>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5436096" y="37170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SolarMan Info </a:t>
            </a:r>
          </a:p>
          <a:p>
            <a:pPr algn="ctr"/>
            <a:r>
              <a:rPr lang="en-US" sz="1200" dirty="0" err="1"/>
              <a:t>elke</a:t>
            </a:r>
            <a:r>
              <a:rPr lang="en-US" sz="1200" dirty="0"/>
              <a:t> week op </a:t>
            </a:r>
          </a:p>
          <a:p>
            <a:pPr algn="ctr"/>
            <a:r>
              <a:rPr lang="en-US" sz="1200" dirty="0"/>
              <a:t>beamer </a:t>
            </a:r>
            <a:r>
              <a:rPr lang="en-US" sz="1200" dirty="0" err="1"/>
              <a:t>presentatie</a:t>
            </a:r>
            <a:endParaRPr lang="nl-NL" sz="1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301208"/>
            <a:ext cx="936103" cy="70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548680"/>
            <a:ext cx="2160240" cy="1628800"/>
          </a:xfrm>
          <a:prstGeom prst="rect">
            <a:avLst/>
          </a:prstGeom>
          <a:noFill/>
        </p:spPr>
      </p:pic>
      <p:cxnSp>
        <p:nvCxnSpPr>
          <p:cNvPr id="46" name="Rechte verbindingslijn met pijl 45"/>
          <p:cNvCxnSpPr/>
          <p:nvPr/>
        </p:nvCxnSpPr>
        <p:spPr>
          <a:xfrm>
            <a:off x="7452320" y="206084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708920"/>
            <a:ext cx="2116088" cy="9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4365104"/>
            <a:ext cx="2592288" cy="195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Rechte verbindingslijn met pijl 56"/>
          <p:cNvCxnSpPr/>
          <p:nvPr/>
        </p:nvCxnSpPr>
        <p:spPr>
          <a:xfrm>
            <a:off x="7452320" y="3717032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107504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Hosola Bright </a:t>
            </a:r>
          </a:p>
          <a:p>
            <a:r>
              <a:rPr lang="en-US" sz="1200" dirty="0"/>
              <a:t>5000MTL-S</a:t>
            </a:r>
            <a:endParaRPr lang="nl-NL" sz="1200" dirty="0"/>
          </a:p>
        </p:txBody>
      </p:sp>
      <p:sp>
        <p:nvSpPr>
          <p:cNvPr id="35" name="Tekstvak 34"/>
          <p:cNvSpPr txBox="1"/>
          <p:nvPr/>
        </p:nvSpPr>
        <p:spPr>
          <a:xfrm>
            <a:off x="2843808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Hosola Bright </a:t>
            </a:r>
          </a:p>
          <a:p>
            <a:r>
              <a:rPr lang="en-US" sz="1200" dirty="0"/>
              <a:t>5000MTL-S</a:t>
            </a:r>
            <a:endParaRPr lang="nl-NL" sz="1200" dirty="0"/>
          </a:p>
        </p:txBody>
      </p:sp>
      <p:sp>
        <p:nvSpPr>
          <p:cNvPr id="36" name="Tekstvak 35"/>
          <p:cNvSpPr txBox="1"/>
          <p:nvPr/>
        </p:nvSpPr>
        <p:spPr>
          <a:xfrm>
            <a:off x="4572000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Hosola Bright </a:t>
            </a:r>
          </a:p>
          <a:p>
            <a:r>
              <a:rPr lang="en-US" sz="1200" dirty="0"/>
              <a:t>5000MTL-S</a:t>
            </a:r>
            <a:endParaRPr lang="nl-N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Voor/nadelen - Optie 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l-NL" sz="2000" noProof="0" dirty="0"/>
              <a:t>Voordelen:</a:t>
            </a:r>
          </a:p>
          <a:p>
            <a:r>
              <a:rPr lang="nl-NL" sz="2000" noProof="0" dirty="0"/>
              <a:t>Elektra verbruik wordt inzichtelijk gemaakt</a:t>
            </a:r>
          </a:p>
          <a:p>
            <a:r>
              <a:rPr lang="nl-NL" sz="2000" noProof="0" dirty="0"/>
              <a:t>Elektra (Solar) productie wordt inzichtelijk gemaakt</a:t>
            </a:r>
          </a:p>
          <a:p>
            <a:r>
              <a:rPr lang="nl-NL" sz="2000" noProof="0" dirty="0"/>
              <a:t>Gas verbruik wordt inzichtelijke gemaakt.</a:t>
            </a:r>
          </a:p>
          <a:p>
            <a:r>
              <a:rPr lang="nl-NL" sz="2000" noProof="0" dirty="0"/>
              <a:t>CO2 impact (Elektra / Gas) wordt inzichtelijk gemaakt.</a:t>
            </a:r>
          </a:p>
          <a:p>
            <a:r>
              <a:rPr lang="nl-NL" sz="2000" noProof="0" dirty="0"/>
              <a:t>Informatie wordt real-time getoond op monitor (in de hal)</a:t>
            </a:r>
          </a:p>
          <a:p>
            <a:r>
              <a:rPr lang="nl-NL" sz="2000" noProof="0" dirty="0"/>
              <a:t>Bovenstaande informatie real-time opvraagbaar via internet.</a:t>
            </a:r>
          </a:p>
          <a:p>
            <a:endParaRPr lang="nl-NL" sz="2000" noProof="0" dirty="0"/>
          </a:p>
          <a:p>
            <a:pPr>
              <a:buNone/>
            </a:pPr>
            <a:r>
              <a:rPr lang="nl-NL" sz="2000" noProof="0" dirty="0"/>
              <a:t>Nadelen:</a:t>
            </a:r>
          </a:p>
          <a:p>
            <a:r>
              <a:rPr lang="nl-NL" sz="2000" dirty="0"/>
              <a:t>Analoge energie meter (kantoren) moet vervangen worden door digitale variant *</a:t>
            </a:r>
            <a:endParaRPr lang="nl-NL" sz="2000" noProof="0" dirty="0"/>
          </a:p>
          <a:p>
            <a:r>
              <a:rPr lang="nl-NL" sz="2000" noProof="0" dirty="0"/>
              <a:t>Digital energie meter (kerk) </a:t>
            </a:r>
            <a:r>
              <a:rPr lang="nl-NL" sz="2000" dirty="0"/>
              <a:t>moeten vervangen worden vanwege digitale gas meter. *</a:t>
            </a:r>
            <a:endParaRPr lang="nl-NL" sz="2000" noProof="0" dirty="0"/>
          </a:p>
          <a:p>
            <a:r>
              <a:rPr lang="nl-NL" sz="2000" noProof="0" dirty="0"/>
              <a:t>Analoge gas meter </a:t>
            </a:r>
            <a:r>
              <a:rPr lang="nl-NL" sz="2000" dirty="0"/>
              <a:t>moet vervangen worden door digitale variant * </a:t>
            </a:r>
          </a:p>
          <a:p>
            <a:r>
              <a:rPr lang="nl-NL" sz="2000" noProof="0" dirty="0"/>
              <a:t>Hosola Bright 5000MTL-S via Wifi uitlezen niet duidelijk of dit kan?</a:t>
            </a:r>
          </a:p>
          <a:p>
            <a:r>
              <a:rPr lang="nl-NL" sz="2000" noProof="0" dirty="0"/>
              <a:t>Er zijn wat </a:t>
            </a:r>
            <a:r>
              <a:rPr lang="nl-NL" sz="2000" dirty="0"/>
              <a:t>aanloop</a:t>
            </a:r>
            <a:r>
              <a:rPr lang="nl-NL" sz="2000" noProof="0" dirty="0"/>
              <a:t> kosten (zie volgende sheet)</a:t>
            </a:r>
          </a:p>
          <a:p>
            <a:pPr>
              <a:buNone/>
            </a:pPr>
            <a:endParaRPr lang="nl-NL" sz="2000" noProof="0" dirty="0"/>
          </a:p>
          <a:p>
            <a:pPr>
              <a:buNone/>
            </a:pPr>
            <a:r>
              <a:rPr lang="nl-NL" sz="2000" dirty="0"/>
              <a:t>* Meter vervanging is kosteloos volgens mij via energie leverancier aan te vragen.</a:t>
            </a:r>
            <a:endParaRPr lang="nl-NL" sz="2000" noProof="0" dirty="0"/>
          </a:p>
          <a:p>
            <a:pPr>
              <a:buFontTx/>
              <a:buChar char="-"/>
            </a:pPr>
            <a:endParaRPr lang="nl-NL" sz="2000" noProof="0" dirty="0"/>
          </a:p>
          <a:p>
            <a:endParaRPr lang="nl-NL" sz="2000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Kosten Plaatje – Optie 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000" noProof="0" dirty="0"/>
              <a:t>Raspberry Pi mini computer *      ca.   70 euro</a:t>
            </a:r>
          </a:p>
          <a:p>
            <a:pPr lvl="1"/>
            <a:r>
              <a:rPr lang="en-US" sz="1600" dirty="0"/>
              <a:t>Raspberry Pi 2B</a:t>
            </a:r>
          </a:p>
          <a:p>
            <a:pPr lvl="1"/>
            <a:r>
              <a:rPr lang="en-US" sz="1600" dirty="0" err="1"/>
              <a:t>Behuizing</a:t>
            </a:r>
            <a:endParaRPr lang="en-US" sz="1600" dirty="0"/>
          </a:p>
          <a:p>
            <a:pPr lvl="1"/>
            <a:r>
              <a:rPr lang="en-US" sz="1600" dirty="0"/>
              <a:t>16GB Flash Card</a:t>
            </a:r>
          </a:p>
          <a:p>
            <a:pPr lvl="1"/>
            <a:r>
              <a:rPr lang="en-US" sz="1600" dirty="0"/>
              <a:t>USB </a:t>
            </a:r>
            <a:r>
              <a:rPr lang="en-US" sz="1600" dirty="0" err="1"/>
              <a:t>voeding</a:t>
            </a:r>
            <a:endParaRPr lang="en-US" sz="1600" dirty="0"/>
          </a:p>
          <a:p>
            <a:pPr lvl="1"/>
            <a:r>
              <a:rPr lang="en-US" sz="1600" dirty="0"/>
              <a:t>Wifi USB Dongle</a:t>
            </a:r>
          </a:p>
          <a:p>
            <a:r>
              <a:rPr lang="nl-NL" sz="2000" noProof="0" dirty="0"/>
              <a:t>USB P1 Kabel                                    ca.  15 euro</a:t>
            </a:r>
          </a:p>
          <a:p>
            <a:r>
              <a:rPr lang="nl-NL" sz="2000" dirty="0"/>
              <a:t>USB P1 Infrarood Kabel                  ca.  30 euro</a:t>
            </a:r>
          </a:p>
          <a:p>
            <a:r>
              <a:rPr lang="nl-NL" sz="2000" noProof="0" dirty="0"/>
              <a:t>HDMI Kabel  (3 meter)                   ca.   15 euro</a:t>
            </a:r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sz="2000" noProof="0" dirty="0"/>
              <a:t>Raspberry </a:t>
            </a:r>
            <a:r>
              <a:rPr lang="en-US" sz="2000" noProof="0" dirty="0" err="1"/>
              <a:t>besturingssysteem</a:t>
            </a:r>
            <a:r>
              <a:rPr lang="en-US" sz="2000" noProof="0" dirty="0"/>
              <a:t> software is freeware </a:t>
            </a:r>
            <a:r>
              <a:rPr lang="en-US" sz="2000" noProof="0" dirty="0">
                <a:sym typeface="Wingdings" pitchFamily="2" charset="2"/>
              </a:rPr>
              <a:t></a:t>
            </a:r>
            <a:endParaRPr lang="en-US" sz="2000" noProof="0" dirty="0"/>
          </a:p>
          <a:p>
            <a:pPr>
              <a:buFontTx/>
              <a:buChar char="-"/>
            </a:pPr>
            <a:r>
              <a:rPr lang="en-US" sz="2000" noProof="0" dirty="0"/>
              <a:t>PlaatEnergy software is freeware </a:t>
            </a:r>
            <a:r>
              <a:rPr lang="en-US" sz="2000" noProof="0" dirty="0">
                <a:sym typeface="Wingdings" pitchFamily="2" charset="2"/>
              </a:rPr>
              <a:t></a:t>
            </a:r>
          </a:p>
          <a:p>
            <a:pPr>
              <a:buFontTx/>
              <a:buChar char="-"/>
            </a:pPr>
            <a:r>
              <a:rPr lang="en-US" sz="2000" noProof="0" dirty="0">
                <a:sym typeface="Wingdings" pitchFamily="2" charset="2"/>
              </a:rPr>
              <a:t>Montage </a:t>
            </a:r>
            <a:r>
              <a:rPr lang="en-US" sz="2000" noProof="0" dirty="0"/>
              <a:t> in </a:t>
            </a:r>
            <a:r>
              <a:rPr lang="en-US" sz="2000" noProof="0" dirty="0" err="1"/>
              <a:t>samen</a:t>
            </a:r>
            <a:r>
              <a:rPr lang="en-US" sz="2000" noProof="0" dirty="0"/>
              <a:t> </a:t>
            </a:r>
            <a:r>
              <a:rPr lang="en-US" sz="2000" noProof="0" dirty="0" err="1"/>
              <a:t>spraak</a:t>
            </a:r>
            <a:r>
              <a:rPr lang="en-US" sz="2000" noProof="0" dirty="0"/>
              <a:t> met </a:t>
            </a:r>
            <a:r>
              <a:rPr lang="en-US" sz="2000" noProof="0" dirty="0" err="1"/>
              <a:t>gebouw</a:t>
            </a:r>
            <a:r>
              <a:rPr lang="en-US" sz="2000" noProof="0" dirty="0"/>
              <a:t> </a:t>
            </a:r>
            <a:r>
              <a:rPr lang="en-US" sz="2000" noProof="0" dirty="0" err="1"/>
              <a:t>beheerder</a:t>
            </a:r>
            <a:r>
              <a:rPr lang="en-US" sz="2000" noProof="0" dirty="0"/>
              <a:t> – </a:t>
            </a:r>
            <a:r>
              <a:rPr lang="en-US" sz="2000" dirty="0" err="1"/>
              <a:t>geen</a:t>
            </a:r>
            <a:r>
              <a:rPr lang="en-US" sz="2000" dirty="0"/>
              <a:t> </a:t>
            </a:r>
            <a:r>
              <a:rPr lang="en-US" sz="2000" noProof="0" dirty="0" err="1"/>
              <a:t>kosten</a:t>
            </a:r>
            <a:r>
              <a:rPr lang="en-US" sz="2000" noProof="0" dirty="0"/>
              <a:t> </a:t>
            </a:r>
            <a:r>
              <a:rPr lang="en-US" sz="2000" noProof="0" dirty="0">
                <a:sym typeface="Wingdings" pitchFamily="2" charset="2"/>
              </a:rPr>
              <a:t></a:t>
            </a:r>
            <a:endParaRPr lang="en-US" sz="2000" noProof="0" dirty="0"/>
          </a:p>
          <a:p>
            <a:pPr>
              <a:buNone/>
            </a:pPr>
            <a:endParaRPr lang="nl-NL" sz="2000" noProof="0" dirty="0"/>
          </a:p>
          <a:p>
            <a:pPr>
              <a:buNone/>
            </a:pPr>
            <a:r>
              <a:rPr lang="nl-NL" sz="2000" dirty="0"/>
              <a:t>* Verbruikt ca. 4 Watt per uur </a:t>
            </a:r>
            <a:r>
              <a:rPr lang="nl-NL" sz="2000" dirty="0">
                <a:sym typeface="Wingdings" pitchFamily="2" charset="2"/>
              </a:rPr>
              <a:t></a:t>
            </a:r>
            <a:endParaRPr lang="nl-NL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Voor/nadelen - Optie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noProof="0" dirty="0"/>
              <a:t>Voordelen:</a:t>
            </a:r>
          </a:p>
          <a:p>
            <a:r>
              <a:rPr lang="nl-NL" sz="2000" noProof="0" dirty="0"/>
              <a:t>Elektra (</a:t>
            </a:r>
            <a:r>
              <a:rPr lang="nl-NL" sz="2000" noProof="0" dirty="0" err="1"/>
              <a:t>solar</a:t>
            </a:r>
            <a:r>
              <a:rPr lang="nl-NL" sz="2000" noProof="0" dirty="0"/>
              <a:t>) productie wordt inzichtelijk gemaakt</a:t>
            </a:r>
          </a:p>
          <a:p>
            <a:r>
              <a:rPr lang="nl-NL" sz="2000" noProof="0" dirty="0"/>
              <a:t>Kan meteen ingevoerd worden want alles is reeds aanwezig</a:t>
            </a:r>
          </a:p>
          <a:p>
            <a:endParaRPr lang="nl-NL" sz="2000" noProof="0" dirty="0"/>
          </a:p>
          <a:p>
            <a:pPr>
              <a:buNone/>
            </a:pPr>
            <a:r>
              <a:rPr lang="nl-NL" sz="2000" noProof="0" dirty="0"/>
              <a:t>Nadelen:</a:t>
            </a:r>
          </a:p>
          <a:p>
            <a:r>
              <a:rPr lang="nl-NL" sz="2000" noProof="0" dirty="0"/>
              <a:t>Beperkte informatie waarde. “Elektra opbrengt zegt niet zoveel als je het niet afzet tegen e</a:t>
            </a:r>
            <a:r>
              <a:rPr lang="nl-NL" sz="2000" dirty="0"/>
              <a:t>lektra </a:t>
            </a:r>
            <a:r>
              <a:rPr lang="nl-NL" sz="2000" noProof="0" dirty="0"/>
              <a:t>verbruik</a:t>
            </a:r>
          </a:p>
          <a:p>
            <a:r>
              <a:rPr lang="nl-NL" sz="2000" noProof="0" dirty="0"/>
              <a:t>Niet real-time. Moment opname die in het verleden ligt.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endParaRPr lang="nl-NL" sz="2000" noProof="0" dirty="0"/>
          </a:p>
          <a:p>
            <a:endParaRPr lang="nl-NL" sz="2000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Aanbeveling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sz="2800" noProof="0" dirty="0"/>
              <a:t>Optie 2 meteen doorvoeren zodat gemeente initieel wordt geïnformeerd.</a:t>
            </a:r>
          </a:p>
          <a:p>
            <a:r>
              <a:rPr lang="nl-NL" sz="2800" noProof="0" dirty="0"/>
              <a:t>(Optioneel) Optie 1 daarna stap voor stap invoeren</a:t>
            </a:r>
          </a:p>
          <a:p>
            <a:pPr lvl="1"/>
            <a:r>
              <a:rPr lang="nl-NL" sz="2400" noProof="0" dirty="0"/>
              <a:t>Stap 1. Energie + Gas meters vervangen door digitale </a:t>
            </a:r>
            <a:r>
              <a:rPr lang="nl-NL" sz="2400" dirty="0"/>
              <a:t>meters</a:t>
            </a:r>
            <a:endParaRPr lang="nl-NL" sz="2400" noProof="0" dirty="0"/>
          </a:p>
          <a:p>
            <a:pPr lvl="1"/>
            <a:r>
              <a:rPr lang="nl-NL" sz="2400" dirty="0"/>
              <a:t>Stap 2. Raspberry Pi + PlaatEnergy data logger installeren</a:t>
            </a:r>
          </a:p>
          <a:p>
            <a:pPr lvl="2"/>
            <a:r>
              <a:rPr lang="nl-NL" sz="2000" dirty="0"/>
              <a:t>Deze informatie via beamer presenteren</a:t>
            </a:r>
          </a:p>
          <a:p>
            <a:pPr lvl="1"/>
            <a:r>
              <a:rPr lang="nl-NL" sz="2400" dirty="0"/>
              <a:t>Stap 3a. Uitzoeken of Solar Omvormers uitgelezen kunnen worden via Wifi (Risico)</a:t>
            </a:r>
            <a:endParaRPr lang="nl-NL" sz="2400" noProof="0" dirty="0"/>
          </a:p>
          <a:p>
            <a:pPr lvl="1"/>
            <a:r>
              <a:rPr lang="nl-NL" sz="2400" noProof="0" dirty="0"/>
              <a:t>Stap 3b. PlaatEnergy aanpassen (sensor script toevoegen)</a:t>
            </a:r>
          </a:p>
          <a:p>
            <a:pPr lvl="1"/>
            <a:r>
              <a:rPr lang="nl-NL" sz="2400" noProof="0" dirty="0"/>
              <a:t>Stap 4. Monitor plaatsen in hal en PlaatEnergy </a:t>
            </a:r>
            <a:r>
              <a:rPr lang="nl-NL" sz="2400" noProof="0" dirty="0" err="1"/>
              <a:t>slide</a:t>
            </a:r>
            <a:r>
              <a:rPr lang="nl-NL" sz="2400" noProof="0" dirty="0"/>
              <a:t> show tonen.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67544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Bijlagen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PlaatEnergy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395536" y="1916832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 FEATURES:</a:t>
            </a:r>
          </a:p>
          <a:p>
            <a:r>
              <a:rPr lang="en-US" dirty="0"/>
              <a:t>– Records every minute energy and gas usage (RS232 serial connection)</a:t>
            </a:r>
            <a:br>
              <a:rPr lang="en-US" dirty="0"/>
            </a:br>
            <a:r>
              <a:rPr lang="en-US" dirty="0"/>
              <a:t>– Records every minute solar energy delivered (TCP/IP connection)</a:t>
            </a:r>
            <a:br>
              <a:rPr lang="en-US" dirty="0"/>
            </a:br>
            <a:r>
              <a:rPr lang="en-US" dirty="0"/>
              <a:t>– Records every minute air temperature, air humidity and air pressure (optional)</a:t>
            </a:r>
            <a:br>
              <a:rPr lang="en-US" dirty="0"/>
            </a:br>
            <a:r>
              <a:rPr lang="en-US" dirty="0"/>
              <a:t>– Show real-time, historical and forecast data in Web GUI.</a:t>
            </a:r>
            <a:br>
              <a:rPr lang="en-US" dirty="0"/>
            </a:br>
            <a:r>
              <a:rPr lang="en-US" dirty="0"/>
              <a:t>– Show financial data in Web GUI.</a:t>
            </a:r>
            <a:br>
              <a:rPr lang="en-US" dirty="0"/>
            </a:br>
            <a:r>
              <a:rPr lang="en-US" dirty="0"/>
              <a:t>– Web GUI charts support years, year, month, day, minute detail level.</a:t>
            </a:r>
            <a:br>
              <a:rPr lang="en-US" dirty="0"/>
            </a:br>
            <a:r>
              <a:rPr lang="en-US" dirty="0"/>
              <a:t>– Web GUI charts support detail popup information.</a:t>
            </a:r>
            <a:br>
              <a:rPr lang="en-US" dirty="0"/>
            </a:br>
            <a:r>
              <a:rPr lang="en-US" dirty="0"/>
              <a:t>– Web GUI support manual measurement corrections.</a:t>
            </a:r>
          </a:p>
          <a:p>
            <a:r>
              <a:rPr lang="en-US" dirty="0"/>
              <a:t>– Web GUI support secure access </a:t>
            </a:r>
            <a:br>
              <a:rPr lang="en-US" dirty="0"/>
            </a:br>
            <a:r>
              <a:rPr lang="en-US" dirty="0"/>
              <a:t>– and much more!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528</Words>
  <Application>Microsoft Office PowerPoint</Application>
  <PresentationFormat>On-screen Show (4:3)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Office-thema</vt:lpstr>
      <vt:lpstr>Energie Data Logger  (PlaatEnergy)</vt:lpstr>
      <vt:lpstr>PowerPoint Presentation</vt:lpstr>
      <vt:lpstr>PowerPoint Presentation</vt:lpstr>
      <vt:lpstr>PowerPoint Presentation</vt:lpstr>
      <vt:lpstr>Voor/nadelen - Optie 1</vt:lpstr>
      <vt:lpstr>Kosten Plaatje – Optie 1</vt:lpstr>
      <vt:lpstr>Voor/nadelen - Optie 2</vt:lpstr>
      <vt:lpstr>Aanbeveling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108</cp:revision>
  <dcterms:created xsi:type="dcterms:W3CDTF">2016-03-03T17:44:01Z</dcterms:created>
  <dcterms:modified xsi:type="dcterms:W3CDTF">2018-10-14T14:56:26Z</dcterms:modified>
</cp:coreProperties>
</file>