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3"/>
  </p:notesMasterIdLst>
  <p:sldIdLst>
    <p:sldId id="262" r:id="rId2"/>
    <p:sldId id="279" r:id="rId3"/>
    <p:sldId id="272" r:id="rId4"/>
    <p:sldId id="273" r:id="rId5"/>
    <p:sldId id="299" r:id="rId6"/>
    <p:sldId id="305" r:id="rId7"/>
    <p:sldId id="306" r:id="rId8"/>
    <p:sldId id="307" r:id="rId9"/>
    <p:sldId id="280" r:id="rId10"/>
    <p:sldId id="281" r:id="rId11"/>
    <p:sldId id="315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297" r:id="rId20"/>
    <p:sldId id="292" r:id="rId21"/>
    <p:sldId id="302" r:id="rId2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9" autoAdjust="0"/>
    <p:restoredTop sz="94713" autoAdjust="0"/>
  </p:normalViewPr>
  <p:slideViewPr>
    <p:cSldViewPr>
      <p:cViewPr varScale="1">
        <p:scale>
          <a:sx n="67" d="100"/>
          <a:sy n="67" d="100"/>
        </p:scale>
        <p:origin x="-1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9B6CD-1D48-452A-A7F2-8CBBE02CC7D2}" type="datetimeFigureOut">
              <a:rPr lang="nl-NL" smtClean="0"/>
              <a:pPr/>
              <a:t>7-7-2016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50F4F-C5AF-4494-B3CA-9201F9D52D46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892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7-7-2016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7-7-2016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7-7-2016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7-7-2016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7-7-2016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7-7-2016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7-7-2016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7-7-2016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7-7-2016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7-7-2016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7-7-2016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BAE843-BE96-40CB-B634-F63C679A4CF5}" type="datetimeFigureOut">
              <a:rPr lang="nl-NL" smtClean="0"/>
              <a:pPr/>
              <a:t>7-7-2016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429000"/>
          </a:xfrm>
        </p:spPr>
        <p:txBody>
          <a:bodyPr>
            <a:normAutofit/>
          </a:bodyPr>
          <a:lstStyle/>
          <a:p>
            <a:r>
              <a:rPr lang="nl-NL" sz="4400" b="1" noProof="0" dirty="0" smtClean="0"/>
              <a:t>PlaatEnergy</a:t>
            </a:r>
            <a:br>
              <a:rPr lang="nl-NL" sz="4400" b="1" noProof="0" dirty="0" smtClean="0"/>
            </a:br>
            <a:r>
              <a:rPr lang="nl-NL" sz="4400" noProof="0" dirty="0" smtClean="0"/>
              <a:t>(Energy Data Logger)</a:t>
            </a:r>
            <a:br>
              <a:rPr lang="nl-NL" sz="4400" noProof="0" dirty="0" smtClean="0"/>
            </a:br>
            <a:r>
              <a:rPr lang="nl-NL" sz="4400" noProof="0" dirty="0" smtClean="0"/>
              <a:t/>
            </a:r>
            <a:br>
              <a:rPr lang="nl-NL" sz="4400" noProof="0" dirty="0" smtClean="0"/>
            </a:br>
            <a:r>
              <a:rPr lang="nl-NL" sz="3600" noProof="0" dirty="0" smtClean="0"/>
              <a:t>Open Source Project</a:t>
            </a:r>
            <a:endParaRPr lang="nl-NL" sz="4400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5589240"/>
            <a:ext cx="9144000" cy="126876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nl-NL" sz="2400" b="1" noProof="0" dirty="0" smtClean="0"/>
              <a:t>W.B.J. van der Plaat</a:t>
            </a:r>
          </a:p>
          <a:p>
            <a:pPr algn="ctr">
              <a:buNone/>
            </a:pPr>
            <a:r>
              <a:rPr lang="en-US" sz="2400" b="1" smtClean="0"/>
              <a:t>(Principal IT </a:t>
            </a:r>
            <a:r>
              <a:rPr lang="en-US" sz="2400" b="1" dirty="0" smtClean="0"/>
              <a:t>Architect)</a:t>
            </a:r>
            <a:endParaRPr lang="nl-NL" sz="2400" b="1" noProof="0" dirty="0"/>
          </a:p>
        </p:txBody>
      </p:sp>
      <p:pic>
        <p:nvPicPr>
          <p:cNvPr id="1026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7075" y="3933056"/>
            <a:ext cx="1434282" cy="1152128"/>
          </a:xfrm>
          <a:prstGeom prst="rect">
            <a:avLst/>
          </a:prstGeom>
          <a:noFill/>
        </p:spPr>
      </p:pic>
      <p:sp>
        <p:nvSpPr>
          <p:cNvPr id="5" name="AutoShape 6" descr="http://www.healthboxcic.co.uk/wp-content/uploads/2014/01/bigstock-Available-Now-Green-Square-Sta-50206565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sz="4400" dirty="0" smtClean="0"/>
              <a:t>PlaatEnergy Key Features</a:t>
            </a:r>
            <a:endParaRPr lang="nl-NL" sz="4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268760"/>
            <a:ext cx="8136904" cy="492514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Measure each device every minute</a:t>
            </a:r>
          </a:p>
          <a:p>
            <a:r>
              <a:rPr lang="en-US" sz="2800" dirty="0" smtClean="0"/>
              <a:t>Easy to use web interface</a:t>
            </a:r>
          </a:p>
          <a:p>
            <a:r>
              <a:rPr lang="en-US" sz="2800" dirty="0" smtClean="0"/>
              <a:t>Show real-time, historical and forecast data</a:t>
            </a:r>
          </a:p>
          <a:p>
            <a:r>
              <a:rPr lang="en-US" sz="2800" dirty="0" smtClean="0"/>
              <a:t>Show financial data</a:t>
            </a:r>
          </a:p>
          <a:p>
            <a:r>
              <a:rPr lang="en-US" sz="2800" dirty="0" smtClean="0"/>
              <a:t>Support measurement corrections</a:t>
            </a:r>
          </a:p>
          <a:p>
            <a:r>
              <a:rPr lang="en-US" sz="2800" dirty="0" smtClean="0"/>
              <a:t>Export measure data to CSV or SQL</a:t>
            </a:r>
          </a:p>
          <a:p>
            <a:r>
              <a:rPr lang="en-US" sz="2800" dirty="0" smtClean="0"/>
              <a:t>Secure access to Web GUI and settings</a:t>
            </a:r>
          </a:p>
          <a:p>
            <a:r>
              <a:rPr lang="en-US" sz="2800" dirty="0"/>
              <a:t>Open Source </a:t>
            </a:r>
            <a:r>
              <a:rPr lang="en-US" sz="2800" dirty="0" smtClean="0"/>
              <a:t>project. So free </a:t>
            </a:r>
            <a:r>
              <a:rPr lang="en-US" sz="2800" dirty="0"/>
              <a:t>to use!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06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0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68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40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02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64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70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1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webops.com/wp-content/uploads/requst-a-dem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5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5842992" cy="48574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many energy is my house consuming daily</a:t>
            </a:r>
            <a:r>
              <a:rPr lang="en-US" sz="2800" dirty="0"/>
              <a:t>?</a:t>
            </a:r>
            <a:endParaRPr lang="en-US" sz="2800" dirty="0" smtClean="0"/>
          </a:p>
          <a:p>
            <a:r>
              <a:rPr lang="en-US" sz="2800" dirty="0" smtClean="0"/>
              <a:t>How many gas is my heater </a:t>
            </a:r>
            <a:r>
              <a:rPr lang="en-US" sz="2800" dirty="0"/>
              <a:t>consuming </a:t>
            </a:r>
            <a:r>
              <a:rPr lang="en-US" sz="2800" dirty="0" smtClean="0"/>
              <a:t>daily?</a:t>
            </a:r>
          </a:p>
          <a:p>
            <a:r>
              <a:rPr lang="en-US" sz="2800" dirty="0" smtClean="0"/>
              <a:t>How many energy is my solar system deliver daily?</a:t>
            </a:r>
          </a:p>
          <a:p>
            <a:r>
              <a:rPr lang="en-US" sz="2800" dirty="0" smtClean="0"/>
              <a:t>How many solar power is directly consumed by my house?</a:t>
            </a:r>
          </a:p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5"/>
            <a:ext cx="194310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sz="4400" dirty="0" smtClean="0"/>
              <a:t>Conclusion</a:t>
            </a:r>
            <a:endParaRPr lang="nl-NL" sz="4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04056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My energy consumption is dropped with </a:t>
            </a:r>
            <a:r>
              <a:rPr lang="en-US" sz="2800" b="1" dirty="0" smtClean="0"/>
              <a:t>25%</a:t>
            </a:r>
          </a:p>
          <a:p>
            <a:pPr marL="0" indent="0">
              <a:buNone/>
            </a:pPr>
            <a:r>
              <a:rPr lang="en-US" sz="2800" dirty="0" smtClean="0"/>
              <a:t>    My gas </a:t>
            </a:r>
            <a:r>
              <a:rPr lang="en-US" sz="2800" dirty="0"/>
              <a:t>consumption </a:t>
            </a:r>
            <a:r>
              <a:rPr lang="en-US" sz="2800" dirty="0" smtClean="0"/>
              <a:t>is dropped with </a:t>
            </a:r>
            <a:r>
              <a:rPr lang="en-US" sz="2800" b="1" dirty="0" smtClean="0"/>
              <a:t>50%</a:t>
            </a:r>
          </a:p>
          <a:p>
            <a:pPr marL="0" indent="0">
              <a:buNone/>
            </a:pPr>
            <a:r>
              <a:rPr lang="en-US" sz="2800" dirty="0" smtClean="0"/>
              <a:t>    Reason: I am more aware now.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PlaatEnergy is downloaded ca. </a:t>
            </a:r>
            <a:r>
              <a:rPr lang="en-US" sz="2800" b="1" dirty="0" smtClean="0"/>
              <a:t>140</a:t>
            </a:r>
            <a:r>
              <a:rPr lang="en-US" sz="2800" dirty="0" smtClean="0"/>
              <a:t> times “Customers” sending great feedback back </a:t>
            </a:r>
            <a:r>
              <a:rPr lang="en-US" sz="2800" b="1" dirty="0" smtClean="0">
                <a:sym typeface="Wingdings" pitchFamily="2" charset="2"/>
              </a:rPr>
              <a:t></a:t>
            </a:r>
          </a:p>
          <a:p>
            <a:endParaRPr lang="en-US" sz="2800" dirty="0" smtClean="0">
              <a:sym typeface="Wingdings" pitchFamily="2" charset="2"/>
            </a:endParaRPr>
          </a:p>
          <a:p>
            <a:r>
              <a:rPr lang="en-US" sz="2800" b="1" dirty="0" smtClean="0">
                <a:sym typeface="Wingdings" pitchFamily="2" charset="2"/>
              </a:rPr>
              <a:t>SOS Solutions</a:t>
            </a:r>
            <a:r>
              <a:rPr lang="en-US" sz="2800" dirty="0" smtClean="0">
                <a:sym typeface="Wingdings" pitchFamily="2" charset="2"/>
              </a:rPr>
              <a:t>. One of the biggest Raspberry Pi resellers in the </a:t>
            </a:r>
            <a:r>
              <a:rPr lang="en-US" sz="2800" dirty="0">
                <a:sym typeface="Wingdings" pitchFamily="2" charset="2"/>
              </a:rPr>
              <a:t>N</a:t>
            </a:r>
            <a:r>
              <a:rPr lang="en-US" sz="2800" dirty="0" smtClean="0">
                <a:sym typeface="Wingdings" pitchFamily="2" charset="2"/>
              </a:rPr>
              <a:t>etherlands will sell soon a Pi Smart Energy Kit with includes PlaatEnergy </a:t>
            </a:r>
            <a:r>
              <a:rPr lang="en-US" sz="2800" b="1" dirty="0">
                <a:sym typeface="Wingdings" pitchFamily="2" charset="2"/>
              </a:rPr>
              <a:t>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620688"/>
            <a:ext cx="1434282" cy="115212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312009" y="4725144"/>
            <a:ext cx="22284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3200" dirty="0" smtClean="0">
                <a:solidFill>
                  <a:schemeClr val="bg1">
                    <a:lumMod val="95000"/>
                  </a:schemeClr>
                </a:solidFill>
              </a:rPr>
              <a:t>More info</a:t>
            </a:r>
          </a:p>
          <a:p>
            <a:pPr algn="ctr"/>
            <a:r>
              <a:rPr lang="nl-NL" sz="3200" dirty="0" err="1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nl-NL" sz="3200" dirty="0" err="1" smtClean="0">
                <a:solidFill>
                  <a:schemeClr val="bg1">
                    <a:lumMod val="95000"/>
                  </a:schemeClr>
                </a:solidFill>
              </a:rPr>
              <a:t>isit</a:t>
            </a:r>
            <a:endParaRPr lang="nl-NL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nl-NL" sz="3200" dirty="0" smtClean="0">
                <a:solidFill>
                  <a:schemeClr val="bg1">
                    <a:lumMod val="95000"/>
                  </a:schemeClr>
                </a:solidFill>
              </a:rPr>
              <a:t>plaatsoft.nl</a:t>
            </a:r>
            <a:endParaRPr lang="nl-NL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4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dirty="0" smtClean="0"/>
              <a:t>Idea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5842992" cy="5112568"/>
          </a:xfrm>
        </p:spPr>
        <p:txBody>
          <a:bodyPr>
            <a:noAutofit/>
          </a:bodyPr>
          <a:lstStyle/>
          <a:p>
            <a:r>
              <a:rPr lang="en-US" sz="2800" dirty="0" smtClean="0"/>
              <a:t>Lets create an application which measure everything</a:t>
            </a:r>
          </a:p>
          <a:p>
            <a:r>
              <a:rPr lang="en-US" sz="2800" dirty="0" smtClean="0"/>
              <a:t>Create user friendly Web GUI</a:t>
            </a:r>
          </a:p>
          <a:p>
            <a:r>
              <a:rPr lang="en-US" sz="2800" dirty="0" smtClean="0"/>
              <a:t>Use low cost, low energy hardware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994" y="1297567"/>
            <a:ext cx="1172716" cy="124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08920"/>
            <a:ext cx="173355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dirty="0" smtClean="0"/>
              <a:t>Used Hardware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268760"/>
            <a:ext cx="4392488" cy="30243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Raspberry Pi 3B</a:t>
            </a:r>
          </a:p>
          <a:p>
            <a:r>
              <a:rPr lang="en-US" sz="2800" dirty="0" smtClean="0"/>
              <a:t>USB to P1 Cable</a:t>
            </a:r>
          </a:p>
          <a:p>
            <a:r>
              <a:rPr lang="en-US" sz="2800" dirty="0" smtClean="0"/>
              <a:t>Micro SD card (16GB)</a:t>
            </a:r>
          </a:p>
          <a:p>
            <a:r>
              <a:rPr lang="en-US" sz="2800" dirty="0" smtClean="0"/>
              <a:t>USB power supply </a:t>
            </a:r>
          </a:p>
          <a:p>
            <a:r>
              <a:rPr lang="en-US" sz="2800" dirty="0" smtClean="0"/>
              <a:t>Raspberry Pi Case</a:t>
            </a:r>
          </a:p>
          <a:p>
            <a:endParaRPr lang="en-US" sz="2400" dirty="0" smtClean="0"/>
          </a:p>
        </p:txBody>
      </p:sp>
      <p:pic>
        <p:nvPicPr>
          <p:cNvPr id="1026" name="Picture 2" descr="Raspberry_Pi_2_Model_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546" y="4005064"/>
            <a:ext cx="3132348" cy="2088232"/>
          </a:xfrm>
          <a:prstGeom prst="rect">
            <a:avLst/>
          </a:prstGeom>
          <a:noFill/>
        </p:spPr>
      </p:pic>
      <p:pic>
        <p:nvPicPr>
          <p:cNvPr id="14338" name="Picture 2" descr="https://www.sossolutions.nl/media/catalog/product/cache/1/image/414x/040ec09b1e35df139433887a97daa66f/s/m/smart_metercable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532731"/>
            <a:ext cx="1728192" cy="1728192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386" y="5445224"/>
            <a:ext cx="647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856" y="1219948"/>
            <a:ext cx="22860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803598"/>
            <a:ext cx="14954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36"/>
            <a:ext cx="9144000" cy="1044800"/>
          </a:xfrm>
        </p:spPr>
        <p:txBody>
          <a:bodyPr/>
          <a:lstStyle/>
          <a:p>
            <a:r>
              <a:rPr lang="en-US" dirty="0" smtClean="0"/>
              <a:t>Optional Hardware</a:t>
            </a:r>
            <a:endParaRPr lang="nl-NL" dirty="0"/>
          </a:p>
        </p:txBody>
      </p:sp>
      <p:pic>
        <p:nvPicPr>
          <p:cNvPr id="5" name="Picture 4" descr="https://www.sossolutions.nl/media/catalog/product/cache/1/image/414x/040ec09b1e35df139433887a97daa66f/2/4/2483095-5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771925"/>
            <a:ext cx="2304256" cy="1975871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6986" y="1484784"/>
            <a:ext cx="66443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4" descr="Image result for usb bluetooth don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847" y="2372309"/>
            <a:ext cx="1135013" cy="11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268760"/>
            <a:ext cx="4392488" cy="3024336"/>
          </a:xfrm>
        </p:spPr>
        <p:txBody>
          <a:bodyPr>
            <a:normAutofit/>
          </a:bodyPr>
          <a:lstStyle/>
          <a:p>
            <a:r>
              <a:rPr lang="en-US" sz="2800" dirty="0"/>
              <a:t>Wifi USB Dongle </a:t>
            </a:r>
          </a:p>
          <a:p>
            <a:r>
              <a:rPr lang="en-US" sz="2800" dirty="0"/>
              <a:t>Bluetooth USB Dongle</a:t>
            </a:r>
          </a:p>
          <a:p>
            <a:r>
              <a:rPr lang="en-US" sz="2800" dirty="0"/>
              <a:t>Pi Sense Hat  </a:t>
            </a:r>
          </a:p>
          <a:p>
            <a:r>
              <a:rPr lang="en-US" sz="2800" dirty="0"/>
              <a:t>Unicorn Hat</a:t>
            </a:r>
          </a:p>
          <a:p>
            <a:endParaRPr lang="en-US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123" y="3507322"/>
            <a:ext cx="32766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1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934" y="1105093"/>
            <a:ext cx="2368981" cy="145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37"/>
            <a:ext cx="9144000" cy="972791"/>
          </a:xfrm>
        </p:spPr>
        <p:txBody>
          <a:bodyPr/>
          <a:lstStyle/>
          <a:p>
            <a:r>
              <a:rPr lang="en-US" sz="4400" dirty="0"/>
              <a:t>Hardware </a:t>
            </a:r>
            <a:r>
              <a:rPr lang="en-US" sz="4400" dirty="0" smtClean="0"/>
              <a:t>View </a:t>
            </a:r>
            <a:r>
              <a:rPr lang="en-US" sz="4400" dirty="0"/>
              <a:t>– Configuration 1</a:t>
            </a:r>
            <a:endParaRPr lang="nl-NL" sz="4400" dirty="0"/>
          </a:p>
        </p:txBody>
      </p:sp>
      <p:sp>
        <p:nvSpPr>
          <p:cNvPr id="7" name="AutoShape 4" descr="Image result for usb bluetooth don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" name="Tekstvak 3"/>
          <p:cNvSpPr txBox="1"/>
          <p:nvPr/>
        </p:nvSpPr>
        <p:spPr>
          <a:xfrm>
            <a:off x="4427984" y="3068951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Pi Sense Hat</a:t>
            </a:r>
            <a:endParaRPr lang="nl-NL" dirty="0"/>
          </a:p>
        </p:txBody>
      </p:sp>
      <p:sp>
        <p:nvSpPr>
          <p:cNvPr id="10" name="Tekstvak 10"/>
          <p:cNvSpPr txBox="1"/>
          <p:nvPr/>
        </p:nvSpPr>
        <p:spPr>
          <a:xfrm>
            <a:off x="1691680" y="4149071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sp>
        <p:nvSpPr>
          <p:cNvPr id="11" name="Tekstvak 18"/>
          <p:cNvSpPr txBox="1"/>
          <p:nvPr/>
        </p:nvSpPr>
        <p:spPr>
          <a:xfrm>
            <a:off x="3455876" y="4071546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</p:txBody>
      </p:sp>
      <p:sp>
        <p:nvSpPr>
          <p:cNvPr id="12" name="Tekstvak 26"/>
          <p:cNvSpPr txBox="1"/>
          <p:nvPr/>
        </p:nvSpPr>
        <p:spPr>
          <a:xfrm>
            <a:off x="1691680" y="2852927"/>
            <a:ext cx="165618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Omnik 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cxnSp>
        <p:nvCxnSpPr>
          <p:cNvPr id="13" name="Rechte verbindingslijn met pijl 28"/>
          <p:cNvCxnSpPr/>
          <p:nvPr/>
        </p:nvCxnSpPr>
        <p:spPr>
          <a:xfrm flipV="1">
            <a:off x="2519772" y="2586247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412767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kstvak 113"/>
          <p:cNvSpPr txBox="1"/>
          <p:nvPr/>
        </p:nvSpPr>
        <p:spPr>
          <a:xfrm>
            <a:off x="5065575" y="163029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 </a:t>
            </a:r>
            <a:endParaRPr lang="nl-NL" sz="1200" dirty="0"/>
          </a:p>
        </p:txBody>
      </p:sp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0483" y="1220514"/>
            <a:ext cx="2147941" cy="12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Rechte verbindingslijn met pijl 38"/>
          <p:cNvCxnSpPr/>
          <p:nvPr/>
        </p:nvCxnSpPr>
        <p:spPr>
          <a:xfrm>
            <a:off x="5148064" y="1907294"/>
            <a:ext cx="1069639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6" descr="https://upload.wikimedia.org/wikipedia/commons/thumb/f/f0/Bijoy_Keyboard_image.jpg/250px-Bijoy_Keyboard_imag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17258" y="5449889"/>
            <a:ext cx="1959372" cy="744562"/>
          </a:xfrm>
          <a:prstGeom prst="rect">
            <a:avLst/>
          </a:prstGeom>
          <a:noFill/>
        </p:spPr>
      </p:pic>
      <p:cxnSp>
        <p:nvCxnSpPr>
          <p:cNvPr id="19" name="Rechte verbindingslijn met pijl 43"/>
          <p:cNvCxnSpPr>
            <a:endCxn id="18" idx="0"/>
          </p:cNvCxnSpPr>
          <p:nvPr/>
        </p:nvCxnSpPr>
        <p:spPr>
          <a:xfrm flipH="1">
            <a:off x="6096944" y="4657801"/>
            <a:ext cx="799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kstvak 45"/>
          <p:cNvSpPr txBox="1"/>
          <p:nvPr/>
        </p:nvSpPr>
        <p:spPr>
          <a:xfrm>
            <a:off x="4613202" y="487382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  <p:cxnSp>
        <p:nvCxnSpPr>
          <p:cNvPr id="21" name="Rechte verbindingslijn met pijl 51"/>
          <p:cNvCxnSpPr/>
          <p:nvPr/>
        </p:nvCxnSpPr>
        <p:spPr>
          <a:xfrm>
            <a:off x="4605624" y="4657801"/>
            <a:ext cx="7578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" name="Picture 8" descr="https://www.microsoft.com/hardware/_base_v1/products/wireless-mouse-1000/mk_wm1000_ci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53162" y="5521897"/>
            <a:ext cx="697260" cy="581050"/>
          </a:xfrm>
          <a:prstGeom prst="rect">
            <a:avLst/>
          </a:prstGeom>
          <a:noFill/>
        </p:spPr>
      </p:pic>
      <p:sp>
        <p:nvSpPr>
          <p:cNvPr id="23" name="Tekstvak 57"/>
          <p:cNvSpPr txBox="1"/>
          <p:nvPr/>
        </p:nvSpPr>
        <p:spPr>
          <a:xfrm>
            <a:off x="6104934" y="4915345"/>
            <a:ext cx="699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24" name="Tekstvak 45"/>
          <p:cNvSpPr txBox="1"/>
          <p:nvPr/>
        </p:nvSpPr>
        <p:spPr>
          <a:xfrm>
            <a:off x="2555776" y="357678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cxnSp>
        <p:nvCxnSpPr>
          <p:cNvPr id="25" name="Rechte verbindingslijn met pijl 51"/>
          <p:cNvCxnSpPr/>
          <p:nvPr/>
        </p:nvCxnSpPr>
        <p:spPr>
          <a:xfrm>
            <a:off x="5149576" y="1907294"/>
            <a:ext cx="7578" cy="116165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Rechte verbindingslijn met pijl 28"/>
          <p:cNvCxnSpPr>
            <a:stCxn id="10" idx="0"/>
            <a:endCxn id="12" idx="2"/>
          </p:cNvCxnSpPr>
          <p:nvPr/>
        </p:nvCxnSpPr>
        <p:spPr>
          <a:xfrm flipV="1">
            <a:off x="2519772" y="3499258"/>
            <a:ext cx="0" cy="64981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Rechte verbindingslijn met pijl 28"/>
          <p:cNvCxnSpPr>
            <a:endCxn id="10" idx="3"/>
          </p:cNvCxnSpPr>
          <p:nvPr/>
        </p:nvCxnSpPr>
        <p:spPr>
          <a:xfrm flipH="1">
            <a:off x="3347864" y="4333737"/>
            <a:ext cx="108012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sz="4400" dirty="0"/>
              <a:t>Hardware V</a:t>
            </a:r>
            <a:r>
              <a:rPr lang="en-US" sz="4400" dirty="0" smtClean="0"/>
              <a:t>iew </a:t>
            </a:r>
            <a:r>
              <a:rPr lang="en-US" sz="4400" dirty="0"/>
              <a:t>– Configuration </a:t>
            </a:r>
            <a:r>
              <a:rPr lang="en-US" sz="4400" dirty="0" smtClean="0"/>
              <a:t>2</a:t>
            </a:r>
            <a:endParaRPr lang="nl-NL" sz="4400" dirty="0"/>
          </a:p>
        </p:txBody>
      </p:sp>
      <p:sp>
        <p:nvSpPr>
          <p:cNvPr id="4" name="Tekstvak 4"/>
          <p:cNvSpPr txBox="1"/>
          <p:nvPr/>
        </p:nvSpPr>
        <p:spPr>
          <a:xfrm>
            <a:off x="4147527" y="2975600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</a:t>
            </a:r>
            <a:endParaRPr lang="nl-NL" dirty="0"/>
          </a:p>
        </p:txBody>
      </p:sp>
      <p:sp>
        <p:nvSpPr>
          <p:cNvPr id="5" name="Tekstvak 5"/>
          <p:cNvSpPr txBox="1"/>
          <p:nvPr/>
        </p:nvSpPr>
        <p:spPr>
          <a:xfrm>
            <a:off x="1627247" y="2759576"/>
            <a:ext cx="165618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Omnik 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6" name="Tekstvak 6"/>
          <p:cNvSpPr txBox="1"/>
          <p:nvPr/>
        </p:nvSpPr>
        <p:spPr>
          <a:xfrm>
            <a:off x="6469948" y="1391424"/>
            <a:ext cx="171002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7" name="Tekstvak 7"/>
          <p:cNvSpPr txBox="1"/>
          <p:nvPr/>
        </p:nvSpPr>
        <p:spPr>
          <a:xfrm>
            <a:off x="6469948" y="2471544"/>
            <a:ext cx="171002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cxnSp>
        <p:nvCxnSpPr>
          <p:cNvPr id="8" name="Rechte verbindingslijn met pijl 23"/>
          <p:cNvCxnSpPr/>
          <p:nvPr/>
        </p:nvCxnSpPr>
        <p:spPr>
          <a:xfrm flipV="1">
            <a:off x="5155639" y="1679456"/>
            <a:ext cx="1512168" cy="1695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Rechte verbindingslijn met pijl 36"/>
          <p:cNvCxnSpPr/>
          <p:nvPr/>
        </p:nvCxnSpPr>
        <p:spPr>
          <a:xfrm flipV="1">
            <a:off x="2491343" y="2492896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kstvak 49"/>
          <p:cNvSpPr txBox="1"/>
          <p:nvPr/>
        </p:nvSpPr>
        <p:spPr>
          <a:xfrm>
            <a:off x="1627247" y="3983712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pic>
        <p:nvPicPr>
          <p:cNvPr id="11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7435" y="5086449"/>
            <a:ext cx="1916236" cy="1556792"/>
          </a:xfrm>
          <a:prstGeom prst="rect">
            <a:avLst/>
          </a:prstGeom>
          <a:noFill/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5301208"/>
            <a:ext cx="115212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kstvak 86"/>
          <p:cNvSpPr txBox="1"/>
          <p:nvPr/>
        </p:nvSpPr>
        <p:spPr>
          <a:xfrm>
            <a:off x="5443671" y="1391424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14" name="Tekstvak 87"/>
          <p:cNvSpPr txBox="1"/>
          <p:nvPr/>
        </p:nvSpPr>
        <p:spPr>
          <a:xfrm>
            <a:off x="3355439" y="389137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</p:txBody>
      </p:sp>
      <p:sp>
        <p:nvSpPr>
          <p:cNvPr id="15" name="Tekstvak 90"/>
          <p:cNvSpPr txBox="1"/>
          <p:nvPr/>
        </p:nvSpPr>
        <p:spPr>
          <a:xfrm>
            <a:off x="2498918" y="3544137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6" name="Tekstvak 116"/>
          <p:cNvSpPr txBox="1"/>
          <p:nvPr/>
        </p:nvSpPr>
        <p:spPr>
          <a:xfrm>
            <a:off x="6560036" y="211150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sp>
        <p:nvSpPr>
          <p:cNvPr id="17" name="Tekstvak 33"/>
          <p:cNvSpPr txBox="1"/>
          <p:nvPr/>
        </p:nvSpPr>
        <p:spPr>
          <a:xfrm>
            <a:off x="1627247" y="4901782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sp>
        <p:nvSpPr>
          <p:cNvPr id="18" name="Afgeronde rechthoek 37"/>
          <p:cNvSpPr/>
          <p:nvPr/>
        </p:nvSpPr>
        <p:spPr>
          <a:xfrm>
            <a:off x="1699255" y="577316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sp>
        <p:nvSpPr>
          <p:cNvPr id="19" name="Tekstvak 35"/>
          <p:cNvSpPr txBox="1"/>
          <p:nvPr/>
        </p:nvSpPr>
        <p:spPr>
          <a:xfrm>
            <a:off x="4831603" y="5262792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PlaatEnergy</a:t>
            </a:r>
          </a:p>
          <a:p>
            <a:pPr algn="ctr"/>
            <a:r>
              <a:rPr lang="en-US" sz="1200" dirty="0" smtClean="0"/>
              <a:t>Reachable on</a:t>
            </a:r>
          </a:p>
          <a:p>
            <a:pPr algn="ctr"/>
            <a:r>
              <a:rPr lang="en-US" sz="1200" dirty="0" smtClean="0"/>
              <a:t>internet</a:t>
            </a:r>
            <a:endParaRPr lang="nl-NL" sz="1200" dirty="0"/>
          </a:p>
        </p:txBody>
      </p:sp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27247" y="1319416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Rechte verbindingslijn met pijl 23"/>
          <p:cNvCxnSpPr>
            <a:endCxn id="17" idx="0"/>
          </p:cNvCxnSpPr>
          <p:nvPr/>
        </p:nvCxnSpPr>
        <p:spPr>
          <a:xfrm>
            <a:off x="2455339" y="4353044"/>
            <a:ext cx="0" cy="54873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Rechte verbindingslijn met pijl 23"/>
          <p:cNvCxnSpPr/>
          <p:nvPr/>
        </p:nvCxnSpPr>
        <p:spPr>
          <a:xfrm>
            <a:off x="2456173" y="5272310"/>
            <a:ext cx="0" cy="5008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Rechte verbindingslijn met pijl 23"/>
          <p:cNvCxnSpPr/>
          <p:nvPr/>
        </p:nvCxnSpPr>
        <p:spPr>
          <a:xfrm>
            <a:off x="2455339" y="3434973"/>
            <a:ext cx="0" cy="54873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>
            <a:stCxn id="10" idx="3"/>
          </p:cNvCxnSpPr>
          <p:nvPr/>
        </p:nvCxnSpPr>
        <p:spPr>
          <a:xfrm>
            <a:off x="3283431" y="4168378"/>
            <a:ext cx="108012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kstvak 87"/>
          <p:cNvSpPr txBox="1"/>
          <p:nvPr/>
        </p:nvSpPr>
        <p:spPr>
          <a:xfrm>
            <a:off x="2456173" y="4488913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</p:txBody>
      </p:sp>
      <p:sp>
        <p:nvSpPr>
          <p:cNvPr id="26" name="Tekstvak 87"/>
          <p:cNvSpPr txBox="1"/>
          <p:nvPr/>
        </p:nvSpPr>
        <p:spPr>
          <a:xfrm>
            <a:off x="2478862" y="5447457"/>
            <a:ext cx="828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</a:t>
            </a:r>
          </a:p>
        </p:txBody>
      </p:sp>
      <p:cxnSp>
        <p:nvCxnSpPr>
          <p:cNvPr id="27" name="Rechte verbindingslijn met pijl 23"/>
          <p:cNvCxnSpPr>
            <a:endCxn id="4" idx="0"/>
          </p:cNvCxnSpPr>
          <p:nvPr/>
        </p:nvCxnSpPr>
        <p:spPr>
          <a:xfrm>
            <a:off x="5155639" y="1696414"/>
            <a:ext cx="0" cy="127918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Rechte verbindingslijn met pijl 23"/>
          <p:cNvCxnSpPr>
            <a:stCxn id="6" idx="2"/>
            <a:endCxn id="7" idx="0"/>
          </p:cNvCxnSpPr>
          <p:nvPr/>
        </p:nvCxnSpPr>
        <p:spPr>
          <a:xfrm>
            <a:off x="7324962" y="2037755"/>
            <a:ext cx="0" cy="43378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kstvak 57"/>
          <p:cNvSpPr txBox="1"/>
          <p:nvPr/>
        </p:nvSpPr>
        <p:spPr>
          <a:xfrm>
            <a:off x="5422207" y="2656209"/>
            <a:ext cx="597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61140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729" y="5137211"/>
            <a:ext cx="2368981" cy="145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4"/>
          <p:cNvSpPr txBox="1"/>
          <p:nvPr/>
        </p:nvSpPr>
        <p:spPr>
          <a:xfrm>
            <a:off x="5580112" y="3155570"/>
            <a:ext cx="1944216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Unicorn hat</a:t>
            </a:r>
          </a:p>
        </p:txBody>
      </p:sp>
      <p:sp>
        <p:nvSpPr>
          <p:cNvPr id="5" name="Tekstvak 5"/>
          <p:cNvSpPr txBox="1"/>
          <p:nvPr/>
        </p:nvSpPr>
        <p:spPr>
          <a:xfrm>
            <a:off x="251520" y="2728681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Hosola 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6" name="Tekstvak 6"/>
          <p:cNvSpPr txBox="1"/>
          <p:nvPr/>
        </p:nvSpPr>
        <p:spPr>
          <a:xfrm>
            <a:off x="7254376" y="1150022"/>
            <a:ext cx="167372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7" name="Tekstvak 7"/>
          <p:cNvSpPr txBox="1"/>
          <p:nvPr/>
        </p:nvSpPr>
        <p:spPr>
          <a:xfrm>
            <a:off x="7254375" y="2230142"/>
            <a:ext cx="167372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88521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Rechte verbindingslijn met pijl 23"/>
          <p:cNvCxnSpPr/>
          <p:nvPr/>
        </p:nvCxnSpPr>
        <p:spPr>
          <a:xfrm>
            <a:off x="6552219" y="1462154"/>
            <a:ext cx="864096" cy="1103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Rechte verbindingslijn met pijl 36"/>
          <p:cNvCxnSpPr>
            <a:endCxn id="8" idx="2"/>
          </p:cNvCxnSpPr>
          <p:nvPr/>
        </p:nvCxnSpPr>
        <p:spPr>
          <a:xfrm flipV="1">
            <a:off x="1043608" y="2462001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kstvak 37"/>
          <p:cNvSpPr txBox="1"/>
          <p:nvPr/>
        </p:nvSpPr>
        <p:spPr>
          <a:xfrm>
            <a:off x="3923928" y="2728681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Hosola Solar </a:t>
            </a:r>
            <a:endParaRPr lang="en-US" dirty="0" smtClean="0"/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12" name="Tekstvak 38"/>
          <p:cNvSpPr txBox="1"/>
          <p:nvPr/>
        </p:nvSpPr>
        <p:spPr>
          <a:xfrm>
            <a:off x="2051720" y="2728681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Hosola Solar </a:t>
            </a:r>
            <a:endParaRPr lang="en-US" dirty="0" smtClean="0"/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288521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283641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Rechte verbindingslijn met pijl 46"/>
          <p:cNvCxnSpPr>
            <a:endCxn id="13" idx="2"/>
          </p:cNvCxnSpPr>
          <p:nvPr/>
        </p:nvCxnSpPr>
        <p:spPr>
          <a:xfrm flipV="1">
            <a:off x="2771800" y="2462001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Rechte verbindingslijn met pijl 47"/>
          <p:cNvCxnSpPr>
            <a:endCxn id="14" idx="2"/>
          </p:cNvCxnSpPr>
          <p:nvPr/>
        </p:nvCxnSpPr>
        <p:spPr>
          <a:xfrm flipV="1">
            <a:off x="4644008" y="2457121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kstvak 49"/>
          <p:cNvSpPr txBox="1"/>
          <p:nvPr/>
        </p:nvSpPr>
        <p:spPr>
          <a:xfrm>
            <a:off x="1835696" y="4019666"/>
            <a:ext cx="15841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pic>
        <p:nvPicPr>
          <p:cNvPr id="18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2432" y="5186215"/>
            <a:ext cx="1584176" cy="1346549"/>
          </a:xfrm>
          <a:prstGeom prst="rect">
            <a:avLst/>
          </a:prstGeom>
          <a:noFill/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373216"/>
            <a:ext cx="9361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kstvak 87"/>
          <p:cNvSpPr txBox="1"/>
          <p:nvPr/>
        </p:nvSpPr>
        <p:spPr>
          <a:xfrm>
            <a:off x="2663788" y="4473984"/>
            <a:ext cx="104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21" name="Tekstvak 88"/>
          <p:cNvSpPr txBox="1"/>
          <p:nvPr/>
        </p:nvSpPr>
        <p:spPr>
          <a:xfrm>
            <a:off x="3563888" y="341797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22" name="Tekstvak 89"/>
          <p:cNvSpPr txBox="1"/>
          <p:nvPr/>
        </p:nvSpPr>
        <p:spPr>
          <a:xfrm>
            <a:off x="2716016" y="343376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23" name="Tekstvak 90"/>
          <p:cNvSpPr txBox="1"/>
          <p:nvPr/>
        </p:nvSpPr>
        <p:spPr>
          <a:xfrm>
            <a:off x="1691680" y="346592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25" name="Tekstvak 113"/>
          <p:cNvSpPr txBox="1"/>
          <p:nvPr/>
        </p:nvSpPr>
        <p:spPr>
          <a:xfrm>
            <a:off x="6529907" y="479157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</a:t>
            </a:r>
            <a:endParaRPr lang="nl-NL" sz="1200" dirty="0"/>
          </a:p>
        </p:txBody>
      </p:sp>
      <p:sp>
        <p:nvSpPr>
          <p:cNvPr id="26" name="Tekstvak 116"/>
          <p:cNvSpPr txBox="1"/>
          <p:nvPr/>
        </p:nvSpPr>
        <p:spPr>
          <a:xfrm>
            <a:off x="7254375" y="187526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7417" y="5212444"/>
            <a:ext cx="2129605" cy="127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kstvak 119"/>
          <p:cNvSpPr txBox="1"/>
          <p:nvPr/>
        </p:nvSpPr>
        <p:spPr>
          <a:xfrm>
            <a:off x="3603443" y="4612483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PlaatEnergy</a:t>
            </a:r>
          </a:p>
          <a:p>
            <a:pPr algn="ctr"/>
            <a:r>
              <a:rPr lang="en-US" sz="1200" dirty="0" smtClean="0"/>
              <a:t>Reachable on</a:t>
            </a:r>
          </a:p>
          <a:p>
            <a:pPr algn="ctr"/>
            <a:r>
              <a:rPr lang="en-US" sz="1200" dirty="0" smtClean="0"/>
              <a:t>internet</a:t>
            </a:r>
            <a:endParaRPr lang="nl-NL" sz="1200" dirty="0"/>
          </a:p>
        </p:txBody>
      </p:sp>
      <p:sp>
        <p:nvSpPr>
          <p:cNvPr id="29" name="Tekstvak 120"/>
          <p:cNvSpPr txBox="1"/>
          <p:nvPr/>
        </p:nvSpPr>
        <p:spPr>
          <a:xfrm>
            <a:off x="7682703" y="5175807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PlaatEnergy</a:t>
            </a:r>
          </a:p>
          <a:p>
            <a:pPr algn="ctr"/>
            <a:r>
              <a:rPr lang="en-US" sz="1200" dirty="0" smtClean="0"/>
              <a:t>slide show</a:t>
            </a:r>
          </a:p>
          <a:p>
            <a:pPr algn="ctr"/>
            <a:r>
              <a:rPr lang="en-US" sz="1200" dirty="0" smtClean="0"/>
              <a:t>at </a:t>
            </a:r>
          </a:p>
          <a:p>
            <a:pPr algn="ctr"/>
            <a:r>
              <a:rPr lang="en-US" sz="1200" dirty="0" smtClean="0"/>
              <a:t>monitor </a:t>
            </a:r>
          </a:p>
        </p:txBody>
      </p:sp>
      <p:sp>
        <p:nvSpPr>
          <p:cNvPr id="30" name="Tekstvak 66"/>
          <p:cNvSpPr txBox="1"/>
          <p:nvPr/>
        </p:nvSpPr>
        <p:spPr>
          <a:xfrm>
            <a:off x="6509746" y="1150022"/>
            <a:ext cx="870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31" name="Tekstvak 69"/>
          <p:cNvSpPr txBox="1"/>
          <p:nvPr/>
        </p:nvSpPr>
        <p:spPr>
          <a:xfrm>
            <a:off x="1835696" y="4797153"/>
            <a:ext cx="15841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sp>
        <p:nvSpPr>
          <p:cNvPr id="32" name="Afgeronde rechthoek 70"/>
          <p:cNvSpPr/>
          <p:nvPr/>
        </p:nvSpPr>
        <p:spPr>
          <a:xfrm>
            <a:off x="1835696" y="573325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cxnSp>
        <p:nvCxnSpPr>
          <p:cNvPr id="33" name="Rechte verbindingslijn met pijl 23"/>
          <p:cNvCxnSpPr>
            <a:stCxn id="31" idx="0"/>
            <a:endCxn id="17" idx="2"/>
          </p:cNvCxnSpPr>
          <p:nvPr/>
        </p:nvCxnSpPr>
        <p:spPr>
          <a:xfrm flipV="1">
            <a:off x="2627784" y="4388998"/>
            <a:ext cx="0" cy="40815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Rechte verbindingslijn met pijl 23"/>
          <p:cNvCxnSpPr>
            <a:stCxn id="32" idx="0"/>
            <a:endCxn id="31" idx="2"/>
          </p:cNvCxnSpPr>
          <p:nvPr/>
        </p:nvCxnSpPr>
        <p:spPr>
          <a:xfrm flipV="1">
            <a:off x="2627784" y="5166485"/>
            <a:ext cx="0" cy="56677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Rechte verbindingslijn met pijl 23"/>
          <p:cNvCxnSpPr>
            <a:endCxn id="17" idx="3"/>
          </p:cNvCxnSpPr>
          <p:nvPr/>
        </p:nvCxnSpPr>
        <p:spPr>
          <a:xfrm flipH="1">
            <a:off x="3419872" y="4204332"/>
            <a:ext cx="216024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kstvak 87"/>
          <p:cNvSpPr txBox="1"/>
          <p:nvPr/>
        </p:nvSpPr>
        <p:spPr>
          <a:xfrm>
            <a:off x="4045399" y="3942658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37" name="Tekstvak 87"/>
          <p:cNvSpPr txBox="1"/>
          <p:nvPr/>
        </p:nvSpPr>
        <p:spPr>
          <a:xfrm>
            <a:off x="2699792" y="5373216"/>
            <a:ext cx="892640" cy="274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cxnSp>
        <p:nvCxnSpPr>
          <p:cNvPr id="38" name="Rechte verbindingslijn met pijl 23"/>
          <p:cNvCxnSpPr>
            <a:stCxn id="11" idx="2"/>
          </p:cNvCxnSpPr>
          <p:nvPr/>
        </p:nvCxnSpPr>
        <p:spPr>
          <a:xfrm flipH="1">
            <a:off x="3068216" y="3375012"/>
            <a:ext cx="1611796" cy="64465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Rechte verbindingslijn met pijl 23"/>
          <p:cNvCxnSpPr/>
          <p:nvPr/>
        </p:nvCxnSpPr>
        <p:spPr>
          <a:xfrm>
            <a:off x="2680080" y="3375012"/>
            <a:ext cx="0" cy="64465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Rechte verbindingslijn met pijl 23"/>
          <p:cNvCxnSpPr>
            <a:stCxn id="5" idx="2"/>
          </p:cNvCxnSpPr>
          <p:nvPr/>
        </p:nvCxnSpPr>
        <p:spPr>
          <a:xfrm>
            <a:off x="1007604" y="3375012"/>
            <a:ext cx="1260140" cy="64465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Rechte verbindingslijn met pijl 23"/>
          <p:cNvCxnSpPr/>
          <p:nvPr/>
        </p:nvCxnSpPr>
        <p:spPr>
          <a:xfrm>
            <a:off x="8172019" y="1796353"/>
            <a:ext cx="0" cy="43378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Rechte verbindingslijn met pijl 23"/>
          <p:cNvCxnSpPr>
            <a:endCxn id="4" idx="0"/>
          </p:cNvCxnSpPr>
          <p:nvPr/>
        </p:nvCxnSpPr>
        <p:spPr>
          <a:xfrm>
            <a:off x="6552219" y="1462154"/>
            <a:ext cx="1" cy="169341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Rechte verbindingslijn met pijl 23"/>
          <p:cNvCxnSpPr>
            <a:stCxn id="4" idx="2"/>
            <a:endCxn id="8194" idx="0"/>
          </p:cNvCxnSpPr>
          <p:nvPr/>
        </p:nvCxnSpPr>
        <p:spPr>
          <a:xfrm>
            <a:off x="6552220" y="4725230"/>
            <a:ext cx="0" cy="41198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kstvak 57"/>
          <p:cNvSpPr txBox="1"/>
          <p:nvPr/>
        </p:nvSpPr>
        <p:spPr>
          <a:xfrm>
            <a:off x="6498213" y="2871313"/>
            <a:ext cx="679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80729"/>
          </a:xfrm>
        </p:spPr>
        <p:txBody>
          <a:bodyPr/>
          <a:lstStyle/>
          <a:p>
            <a:r>
              <a:rPr lang="en-US" sz="4400" dirty="0"/>
              <a:t>Hardware </a:t>
            </a:r>
            <a:r>
              <a:rPr lang="en-US" sz="4400" dirty="0" smtClean="0"/>
              <a:t>View </a:t>
            </a:r>
            <a:r>
              <a:rPr lang="en-US" sz="4400" dirty="0"/>
              <a:t>– Configuration 3</a:t>
            </a:r>
            <a:endParaRPr lang="nl-NL" sz="4400" dirty="0"/>
          </a:p>
        </p:txBody>
      </p:sp>
    </p:spTree>
    <p:extLst>
      <p:ext uri="{BB962C8B-B14F-4D97-AF65-F5344CB8AC3E}">
        <p14:creationId xmlns:p14="http://schemas.microsoft.com/office/powerpoint/2010/main" val="14137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PlaatEnergy Software Architecture</a:t>
            </a:r>
            <a:endParaRPr lang="nl-NL" sz="4400" dirty="0"/>
          </a:p>
        </p:txBody>
      </p:sp>
      <p:sp>
        <p:nvSpPr>
          <p:cNvPr id="4" name="Rechthoek 3"/>
          <p:cNvSpPr/>
          <p:nvPr/>
        </p:nvSpPr>
        <p:spPr>
          <a:xfrm>
            <a:off x="375628" y="3829899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Solar Converter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175828" y="3829899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Energy Meter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3832012" y="3829899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632212" y="3829899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375628" y="3181827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Layer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375628" y="2461747"/>
            <a:ext cx="69127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 Layer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375628" y="1885683"/>
            <a:ext cx="69127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375628" y="1232756"/>
            <a:ext cx="3332276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Charts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707904" y="1232755"/>
            <a:ext cx="3580492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 Service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7532581" y="137212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 / JSON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7554335" y="1957691"/>
            <a:ext cx="15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PHP/CSS/JS</a:t>
            </a: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7554335" y="2637121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7576428" y="3321197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7504420" y="3969269"/>
            <a:ext cx="160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PHP/ Python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375628" y="4477971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Operating</a:t>
            </a:r>
          </a:p>
          <a:p>
            <a:pPr algn="ctr"/>
            <a:r>
              <a:rPr lang="en-US" dirty="0" smtClean="0"/>
              <a:t>  System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7530650" y="4560476"/>
            <a:ext cx="157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Debian Linux</a:t>
            </a:r>
            <a:endParaRPr lang="nl-NL" dirty="0"/>
          </a:p>
        </p:txBody>
      </p:sp>
      <p:sp>
        <p:nvSpPr>
          <p:cNvPr id="3" name="Right Arrow 2"/>
          <p:cNvSpPr/>
          <p:nvPr/>
        </p:nvSpPr>
        <p:spPr>
          <a:xfrm rot="16200000">
            <a:off x="825678" y="4757713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417241" y="5460576"/>
            <a:ext cx="1924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Omnik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Hosola</a:t>
            </a:r>
          </a:p>
          <a:p>
            <a:endParaRPr lang="nl-NL" dirty="0"/>
          </a:p>
        </p:txBody>
      </p:sp>
      <p:sp>
        <p:nvSpPr>
          <p:cNvPr id="22" name="Right Arrow 21"/>
          <p:cNvSpPr/>
          <p:nvPr/>
        </p:nvSpPr>
        <p:spPr>
          <a:xfrm rot="16200000">
            <a:off x="2553870" y="4768210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xtBox 22"/>
          <p:cNvSpPr txBox="1"/>
          <p:nvPr/>
        </p:nvSpPr>
        <p:spPr>
          <a:xfrm>
            <a:off x="2243371" y="5460576"/>
            <a:ext cx="1896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err="1" smtClean="0"/>
              <a:t>Kaifa</a:t>
            </a:r>
            <a:endParaRPr lang="nl-NL" dirty="0" smtClean="0"/>
          </a:p>
          <a:p>
            <a:pPr marL="285750" indent="-285750">
              <a:buFontTx/>
              <a:buChar char="-"/>
            </a:pPr>
            <a:r>
              <a:rPr lang="nl-NL" dirty="0" err="1" smtClean="0"/>
              <a:t>Landis</a:t>
            </a:r>
            <a:endParaRPr lang="nl-NL" dirty="0" smtClean="0"/>
          </a:p>
          <a:p>
            <a:pPr marL="285750" indent="-285750">
              <a:buFontTx/>
              <a:buChar char="-"/>
            </a:pPr>
            <a:r>
              <a:rPr lang="nl-NL" dirty="0" err="1"/>
              <a:t>K</a:t>
            </a:r>
            <a:r>
              <a:rPr lang="nl-NL" smtClean="0"/>
              <a:t>amstrup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6092458" y="4824866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xtBox 24"/>
          <p:cNvSpPr txBox="1"/>
          <p:nvPr/>
        </p:nvSpPr>
        <p:spPr>
          <a:xfrm>
            <a:off x="5817841" y="5472479"/>
            <a:ext cx="1922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Pi Sense Hat</a:t>
            </a:r>
          </a:p>
          <a:p>
            <a:pPr marL="285750" indent="-285750">
              <a:buFontTx/>
              <a:buChar char="-"/>
            </a:pPr>
            <a:r>
              <a:rPr lang="nl-NL" dirty="0" err="1" smtClean="0"/>
              <a:t>Unicorn</a:t>
            </a:r>
            <a:r>
              <a:rPr lang="nl-NL" dirty="0" smtClean="0"/>
              <a:t> Hat</a:t>
            </a:r>
          </a:p>
          <a:p>
            <a:endParaRPr lang="nl-NL" dirty="0"/>
          </a:p>
        </p:txBody>
      </p:sp>
      <p:sp>
        <p:nvSpPr>
          <p:cNvPr id="26" name="Right Arrow 25"/>
          <p:cNvSpPr/>
          <p:nvPr/>
        </p:nvSpPr>
        <p:spPr>
          <a:xfrm rot="16200000">
            <a:off x="4348484" y="4775930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4022545" y="5464945"/>
            <a:ext cx="1795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/>
              <a:t>Pi </a:t>
            </a:r>
            <a:r>
              <a:rPr lang="nl-NL" dirty="0" err="1"/>
              <a:t>onboard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smtClean="0"/>
              <a:t>Pi Sense Hat</a:t>
            </a:r>
          </a:p>
          <a:p>
            <a:endParaRPr lang="nl-NL" dirty="0"/>
          </a:p>
        </p:txBody>
      </p:sp>
      <p:sp>
        <p:nvSpPr>
          <p:cNvPr id="28" name="Rechthoek 8"/>
          <p:cNvSpPr/>
          <p:nvPr/>
        </p:nvSpPr>
        <p:spPr>
          <a:xfrm>
            <a:off x="694144" y="2232367"/>
            <a:ext cx="1647800" cy="1178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396</Words>
  <Application>Microsoft Office PowerPoint</Application>
  <PresentationFormat>On-screen Show (4:3)</PresentationFormat>
  <Paragraphs>156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Executive</vt:lpstr>
      <vt:lpstr>PlaatEnergy (Energy Data Logger)  Open Source Project</vt:lpstr>
      <vt:lpstr>Questions</vt:lpstr>
      <vt:lpstr>Idea</vt:lpstr>
      <vt:lpstr>Used Hardware</vt:lpstr>
      <vt:lpstr>Optional Hardware</vt:lpstr>
      <vt:lpstr>Hardware View – Configuration 1</vt:lpstr>
      <vt:lpstr>Hardware View – Configuration 2</vt:lpstr>
      <vt:lpstr>Hardware View – Configuration 3</vt:lpstr>
      <vt:lpstr>PlaatEnergy Software Architecture</vt:lpstr>
      <vt:lpstr>PlaatEnergy Key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Willem van der Plaat</dc:creator>
  <cp:lastModifiedBy>wplaat</cp:lastModifiedBy>
  <cp:revision>449</cp:revision>
  <dcterms:created xsi:type="dcterms:W3CDTF">2016-03-03T17:44:01Z</dcterms:created>
  <dcterms:modified xsi:type="dcterms:W3CDTF">2016-07-07T06:05:57Z</dcterms:modified>
</cp:coreProperties>
</file>