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79" r:id="rId3"/>
    <p:sldId id="272" r:id="rId4"/>
    <p:sldId id="273" r:id="rId5"/>
    <p:sldId id="299" r:id="rId6"/>
    <p:sldId id="278" r:id="rId7"/>
    <p:sldId id="271" r:id="rId8"/>
    <p:sldId id="256" r:id="rId9"/>
    <p:sldId id="280" r:id="rId10"/>
    <p:sldId id="281" r:id="rId11"/>
    <p:sldId id="297" r:id="rId12"/>
    <p:sldId id="292" r:id="rId13"/>
    <p:sldId id="264" r:id="rId14"/>
    <p:sldId id="287" r:id="rId15"/>
    <p:sldId id="288" r:id="rId16"/>
    <p:sldId id="285" r:id="rId17"/>
    <p:sldId id="286" r:id="rId18"/>
    <p:sldId id="294" r:id="rId19"/>
    <p:sldId id="289" r:id="rId20"/>
    <p:sldId id="302" r:id="rId21"/>
    <p:sldId id="301" r:id="rId22"/>
    <p:sldId id="293" r:id="rId23"/>
    <p:sldId id="303" r:id="rId24"/>
    <p:sldId id="300" r:id="rId25"/>
    <p:sldId id="298" r:id="rId2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 varScale="1">
        <p:scale>
          <a:sx n="86" d="100"/>
          <a:sy n="86" d="100"/>
        </p:scale>
        <p:origin x="-8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E843-BE96-40CB-B634-F63C679A4CF5}" type="datetimeFigureOut">
              <a:rPr lang="nl-NL" smtClean="0"/>
              <a:pPr/>
              <a:t>17-6-2016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40.jpe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b="1" noProof="0" dirty="0" smtClean="0"/>
              <a:t>PlaatEnergy</a:t>
            </a:r>
            <a:br>
              <a:rPr lang="nl-NL" b="1" noProof="0" dirty="0" smtClean="0"/>
            </a:br>
            <a:r>
              <a:rPr lang="nl-NL" noProof="0" dirty="0" smtClean="0"/>
              <a:t>(Energy Data Logger)</a:t>
            </a:r>
            <a:br>
              <a:rPr lang="nl-NL" noProof="0" dirty="0" smtClean="0"/>
            </a:br>
            <a:r>
              <a:rPr lang="nl-NL" noProof="0" dirty="0" smtClean="0"/>
              <a:t/>
            </a:r>
            <a:br>
              <a:rPr lang="nl-NL" noProof="0" dirty="0" smtClean="0"/>
            </a:br>
            <a:r>
              <a:rPr lang="nl-NL" noProof="0" dirty="0" smtClean="0"/>
              <a:t>Private Open Source Project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4869160"/>
            <a:ext cx="8229600" cy="50405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(Software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284984"/>
            <a:ext cx="1434282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PlaatEnergy Key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Measure each device every minute</a:t>
            </a:r>
          </a:p>
          <a:p>
            <a:r>
              <a:rPr lang="en-US" dirty="0" smtClean="0"/>
              <a:t>User friendly web interface</a:t>
            </a:r>
          </a:p>
          <a:p>
            <a:r>
              <a:rPr lang="en-US" dirty="0" smtClean="0"/>
              <a:t>Show real-time, historical and forecast data</a:t>
            </a:r>
          </a:p>
          <a:p>
            <a:r>
              <a:rPr lang="en-US" dirty="0" smtClean="0"/>
              <a:t>Show financial data</a:t>
            </a:r>
          </a:p>
          <a:p>
            <a:r>
              <a:rPr lang="en-US" dirty="0" smtClean="0"/>
              <a:t>Support measurement corrections</a:t>
            </a:r>
          </a:p>
          <a:p>
            <a:r>
              <a:rPr lang="en-US" dirty="0" smtClean="0"/>
              <a:t>Export measure data to CSV and SQL</a:t>
            </a:r>
          </a:p>
          <a:p>
            <a:r>
              <a:rPr lang="en-US" dirty="0" smtClean="0"/>
              <a:t>Custom Data Report</a:t>
            </a:r>
          </a:p>
          <a:p>
            <a:r>
              <a:rPr lang="en-US" dirty="0" smtClean="0"/>
              <a:t>Open Source and free to use!</a:t>
            </a:r>
          </a:p>
          <a:p>
            <a:r>
              <a:rPr lang="en-US" dirty="0" smtClean="0"/>
              <a:t>Automatic data model patching when upgrading</a:t>
            </a:r>
          </a:p>
          <a:p>
            <a:r>
              <a:rPr lang="en-US" dirty="0" smtClean="0"/>
              <a:t>Secure access to Web GUI and settings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webops.com/wp-content/uploads/requst-a-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energy use is dropped with 25%</a:t>
            </a:r>
          </a:p>
          <a:p>
            <a:pPr marL="0" indent="0">
              <a:buNone/>
            </a:pPr>
            <a:r>
              <a:rPr lang="en-US" dirty="0" smtClean="0"/>
              <a:t>    My gas use is dropped with 50%</a:t>
            </a:r>
          </a:p>
          <a:p>
            <a:pPr marL="0" indent="0">
              <a:buNone/>
            </a:pPr>
            <a:r>
              <a:rPr lang="en-US" dirty="0" smtClean="0"/>
              <a:t>    because I am more aware now.</a:t>
            </a:r>
          </a:p>
          <a:p>
            <a:r>
              <a:rPr lang="en-US" dirty="0" smtClean="0"/>
              <a:t>PlaatEnergy is downloaded ca. 120 times “Customers” sending great feedback back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SOS Solutions. One of the biggest Raspberry Pi resellers in the </a:t>
            </a:r>
            <a:r>
              <a:rPr lang="en-US" dirty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etherlands will sell soon a Pi Smart Energy Kit with includes PlaatEnergy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en-US" dirty="0" smtClean="0"/>
              <a:t>How many energy is my house using daily?</a:t>
            </a:r>
          </a:p>
          <a:p>
            <a:r>
              <a:rPr lang="en-US" dirty="0" smtClean="0"/>
              <a:t>How many gas is my heater using daily?</a:t>
            </a:r>
          </a:p>
          <a:p>
            <a:r>
              <a:rPr lang="en-US" dirty="0" smtClean="0"/>
              <a:t>How many energy is my solar system deliver daily?</a:t>
            </a:r>
          </a:p>
          <a:p>
            <a:r>
              <a:rPr lang="en-US" dirty="0" smtClean="0"/>
              <a:t>How many solar power is directly consume by my house?</a:t>
            </a:r>
          </a:p>
          <a:p>
            <a:endParaRPr lang="nl-NL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692696"/>
            <a:ext cx="2028339" cy="592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17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b="1" noProof="0" dirty="0" smtClean="0"/>
              <a:t>PlaatProtect</a:t>
            </a:r>
            <a:br>
              <a:rPr lang="nl-NL" b="1" noProof="0" dirty="0" smtClean="0"/>
            </a:br>
            <a:r>
              <a:rPr lang="nl-NL" noProof="0" dirty="0" smtClean="0"/>
              <a:t>(</a:t>
            </a:r>
            <a:r>
              <a:rPr lang="en-US" dirty="0"/>
              <a:t>Burglar / Fire Alarm Centre</a:t>
            </a:r>
            <a:r>
              <a:rPr lang="nl-NL" noProof="0" dirty="0" smtClean="0"/>
              <a:t>)</a:t>
            </a:r>
            <a:br>
              <a:rPr lang="nl-NL" noProof="0" dirty="0" smtClean="0"/>
            </a:br>
            <a:r>
              <a:rPr lang="nl-NL" noProof="0" dirty="0" smtClean="0"/>
              <a:t/>
            </a:r>
            <a:br>
              <a:rPr lang="nl-NL" noProof="0" dirty="0" smtClean="0"/>
            </a:br>
            <a:r>
              <a:rPr lang="nl-NL" noProof="0" dirty="0" smtClean="0"/>
              <a:t>Private Open Source Project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4869160"/>
            <a:ext cx="8229600" cy="50405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(Software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284984"/>
            <a:ext cx="1434282" cy="1152128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6305">
            <a:off x="6150781" y="4981922"/>
            <a:ext cx="2768622" cy="101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47210"/>
            <a:ext cx="8229600" cy="1143000"/>
          </a:xfrm>
        </p:spPr>
        <p:txBody>
          <a:bodyPr/>
          <a:lstStyle/>
          <a:p>
            <a:r>
              <a:rPr lang="en-US" dirty="0" smtClean="0"/>
              <a:t>Next project - PlaatProtect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0375" y="1246083"/>
            <a:ext cx="8432105" cy="538740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Burglar / Fire Alarm Centre running on Raspberry Pi</a:t>
            </a:r>
          </a:p>
          <a:p>
            <a:pPr lvl="1"/>
            <a:r>
              <a:rPr lang="en-US" sz="5800" dirty="0" smtClean="0"/>
              <a:t>Integrate Webcams</a:t>
            </a:r>
          </a:p>
          <a:p>
            <a:pPr lvl="2"/>
            <a:r>
              <a:rPr lang="en-US" sz="5100" dirty="0" smtClean="0"/>
              <a:t>Motion detection with auto recording</a:t>
            </a:r>
          </a:p>
          <a:p>
            <a:pPr lvl="1"/>
            <a:r>
              <a:rPr lang="en-US" sz="5800" dirty="0"/>
              <a:t>Integrate Zigbee </a:t>
            </a:r>
            <a:r>
              <a:rPr lang="en-US" sz="5800" dirty="0" smtClean="0"/>
              <a:t>meshwork</a:t>
            </a:r>
            <a:endParaRPr lang="en-US" sz="5800" dirty="0"/>
          </a:p>
          <a:p>
            <a:pPr lvl="2"/>
            <a:r>
              <a:rPr lang="en-US" sz="5100" dirty="0"/>
              <a:t>Control lights in my house (Philips </a:t>
            </a:r>
            <a:r>
              <a:rPr lang="en-US" sz="5100" dirty="0" smtClean="0"/>
              <a:t>Hue)</a:t>
            </a:r>
          </a:p>
          <a:p>
            <a:pPr lvl="2"/>
            <a:r>
              <a:rPr lang="en-US" sz="5100" dirty="0"/>
              <a:t>Fire detector (Google Nest Protect)</a:t>
            </a:r>
          </a:p>
          <a:p>
            <a:pPr lvl="1"/>
            <a:r>
              <a:rPr lang="en-US" sz="5800" dirty="0" smtClean="0"/>
              <a:t>Push alarm notifications to </a:t>
            </a:r>
            <a:r>
              <a:rPr lang="en-US" sz="5800" dirty="0" smtClean="0"/>
              <a:t>Mobile</a:t>
            </a:r>
            <a:endParaRPr lang="en-US" sz="5800" dirty="0" smtClean="0"/>
          </a:p>
          <a:p>
            <a:pPr lvl="1"/>
            <a:r>
              <a:rPr lang="en-US" sz="5800" dirty="0"/>
              <a:t>Integrate Z-Wave meshwork</a:t>
            </a:r>
          </a:p>
          <a:p>
            <a:pPr lvl="2"/>
            <a:r>
              <a:rPr lang="en-US" sz="5100" dirty="0"/>
              <a:t>IR detector(s)</a:t>
            </a:r>
          </a:p>
          <a:p>
            <a:pPr lvl="2"/>
            <a:r>
              <a:rPr lang="en-US" sz="5100" dirty="0"/>
              <a:t>Alarm Horn</a:t>
            </a:r>
          </a:p>
          <a:p>
            <a:pPr lvl="2"/>
            <a:r>
              <a:rPr lang="en-US" sz="5100" dirty="0"/>
              <a:t>Keypad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9" y="1844824"/>
            <a:ext cx="70192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0" y="3020147"/>
            <a:ext cx="70192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8" y="4293096"/>
            <a:ext cx="70192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0" y="5247422"/>
            <a:ext cx="923148" cy="91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6305">
            <a:off x="6150781" y="4981922"/>
            <a:ext cx="2768622" cy="101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6237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PlaatProtect </a:t>
            </a:r>
            <a:r>
              <a:rPr lang="en-US" dirty="0" smtClean="0"/>
              <a:t>Software Architecture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  <a:endParaRPr lang="en-US" dirty="0" smtClean="0"/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Zigbee</a:t>
            </a:r>
            <a:endParaRPr lang="en-US" dirty="0" smtClean="0"/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 Wave</a:t>
            </a:r>
            <a:endParaRPr lang="en-US" dirty="0" smtClean="0"/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 </a:t>
            </a:r>
            <a:endParaRPr lang="en-US" dirty="0" smtClean="0"/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333227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707904" y="1232755"/>
            <a:ext cx="358049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</a:t>
            </a:r>
            <a:r>
              <a:rPr lang="en-US" dirty="0" smtClean="0"/>
              <a:t>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54335" y="195769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PHP/ “Python”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1" y="4560476"/>
            <a:ext cx="146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17241" y="5460576"/>
            <a:ext cx="175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HUE Philips</a:t>
            </a:r>
            <a:endParaRPr lang="nl-NL" dirty="0" smtClean="0"/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175828" y="5460576"/>
            <a:ext cx="1848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Google </a:t>
            </a:r>
            <a:r>
              <a:rPr lang="nl-NL" dirty="0" err="1" smtClean="0"/>
              <a:t>Protect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5817841" y="5472479"/>
            <a:ext cx="2210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Sony PS2 webcam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006946" y="5464945"/>
            <a:ext cx="1758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Aeotec</a:t>
            </a:r>
            <a:r>
              <a:rPr lang="nl-NL" dirty="0"/>
              <a:t> 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Aeon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 smtClean="0"/>
          </a:p>
          <a:p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Used hardware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908720"/>
            <a:ext cx="3960440" cy="332538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Philips Hue Bridge</a:t>
            </a:r>
          </a:p>
          <a:p>
            <a:r>
              <a:rPr lang="en-US" sz="2400" dirty="0" smtClean="0"/>
              <a:t>Philips Hue Lamps / Strips</a:t>
            </a:r>
          </a:p>
          <a:p>
            <a:r>
              <a:rPr lang="en-US" sz="2400" dirty="0" smtClean="0"/>
              <a:t>Z-Wave USB Dongle</a:t>
            </a:r>
          </a:p>
          <a:p>
            <a:r>
              <a:rPr lang="en-US" sz="2400" dirty="0" smtClean="0"/>
              <a:t>Z-Wave Horn</a:t>
            </a:r>
          </a:p>
          <a:p>
            <a:r>
              <a:rPr lang="en-US" sz="2400" dirty="0" smtClean="0"/>
              <a:t>Z-Wave IR detector</a:t>
            </a:r>
          </a:p>
          <a:p>
            <a:r>
              <a:rPr lang="en-US" sz="2400" dirty="0" smtClean="0"/>
              <a:t>Z- Wave Keypad</a:t>
            </a:r>
          </a:p>
          <a:p>
            <a:r>
              <a:rPr lang="en-US" sz="2400" dirty="0" smtClean="0"/>
              <a:t>Google Nest Protect</a:t>
            </a:r>
          </a:p>
          <a:p>
            <a:r>
              <a:rPr lang="en-US" sz="2400" dirty="0" smtClean="0"/>
              <a:t>USB Webcam</a:t>
            </a:r>
          </a:p>
          <a:p>
            <a:endParaRPr lang="en-US" sz="2400" dirty="0" smtClean="0"/>
          </a:p>
        </p:txBody>
      </p:sp>
      <p:pic>
        <p:nvPicPr>
          <p:cNvPr id="2050" name="Picture 2" descr="http://gurau-audibert.hd.free.fr/josdblog/wp-content/uploads/2013/11/aeon-labs-ds02-zstick-adaptateur-controleur-zwave-dongle-cle-usb-300x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924944"/>
            <a:ext cx="1512168" cy="9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01.a.alicdn.com/kf/HTB1J_M2KpXXXXczXVXXq6xXFXXXl/908-42-868-42mhz-smart-home-automation-Zwave-alarm-siren-Aeon-Labs-Aeotec-Z-Wave-Securit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4664"/>
            <a:ext cx="2028505" cy="20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18" y="980728"/>
            <a:ext cx="1502498" cy="14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206" y="4429052"/>
            <a:ext cx="1805118" cy="20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www.zipato.com/wp-content/uploads/2016/04/wt-rfid-Zipato-Z-Wave-RFID-KeypadKeyTag-03-250x2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894" y="2429136"/>
            <a:ext cx="1957962" cy="19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://www3.pcmag.com/media/images/482876-philips-hue-bridge-2015.jpg?thumb=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632" y="4150778"/>
            <a:ext cx="2220876" cy="163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4747349"/>
            <a:ext cx="1152128" cy="183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042" y="4747349"/>
            <a:ext cx="1080460" cy="180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71043"/>
            <a:ext cx="2342282" cy="155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1636757"/>
            <a:ext cx="0" cy="10482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92" y="793678"/>
            <a:ext cx="563635" cy="8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7341610" y="4680943"/>
            <a:ext cx="316431" cy="215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Isosceles Triangle 17"/>
          <p:cNvSpPr/>
          <p:nvPr/>
        </p:nvSpPr>
        <p:spPr>
          <a:xfrm rot="16200000">
            <a:off x="8136396" y="4680465"/>
            <a:ext cx="504056" cy="3983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4788024" y="2636912"/>
            <a:ext cx="2052228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59603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08304" y="1636757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>
            <a:endCxn id="7" idx="1"/>
          </p:cNvCxnSpPr>
          <p:nvPr/>
        </p:nvCxnSpPr>
        <p:spPr>
          <a:xfrm>
            <a:off x="5814138" y="919195"/>
            <a:ext cx="149416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2339752" y="3501008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6" name="Tekstvak 85"/>
          <p:cNvSpPr txBox="1"/>
          <p:nvPr/>
        </p:nvSpPr>
        <p:spPr>
          <a:xfrm>
            <a:off x="251520" y="188640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4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310577" y="642197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91" name="Tekstvak 90"/>
          <p:cNvSpPr txBox="1"/>
          <p:nvPr/>
        </p:nvSpPr>
        <p:spPr>
          <a:xfrm>
            <a:off x="3157915" y="309597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177974" y="1301059"/>
            <a:ext cx="84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339752" y="4442954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51723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sp>
        <p:nvSpPr>
          <p:cNvPr id="16" name="Rectangle 15"/>
          <p:cNvSpPr/>
          <p:nvPr/>
        </p:nvSpPr>
        <p:spPr>
          <a:xfrm>
            <a:off x="8140350" y="4733309"/>
            <a:ext cx="108012" cy="29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Rectangle 73"/>
          <p:cNvSpPr/>
          <p:nvPr/>
        </p:nvSpPr>
        <p:spPr>
          <a:xfrm>
            <a:off x="7327411" y="4775865"/>
            <a:ext cx="344831" cy="16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7" name="Rechte verbindingslijn met pijl 23"/>
          <p:cNvCxnSpPr/>
          <p:nvPr/>
        </p:nvCxnSpPr>
        <p:spPr>
          <a:xfrm flipV="1">
            <a:off x="7686346" y="4838699"/>
            <a:ext cx="135015" cy="41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1" name="Tekstvak 87"/>
          <p:cNvSpPr txBox="1"/>
          <p:nvPr/>
        </p:nvSpPr>
        <p:spPr>
          <a:xfrm>
            <a:off x="7015165" y="4964941"/>
            <a:ext cx="89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Detector(s)</a:t>
            </a:r>
          </a:p>
        </p:txBody>
      </p:sp>
      <p:sp>
        <p:nvSpPr>
          <p:cNvPr id="82" name="Tekstvak 87"/>
          <p:cNvSpPr txBox="1"/>
          <p:nvPr/>
        </p:nvSpPr>
        <p:spPr>
          <a:xfrm>
            <a:off x="8064388" y="514064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pic>
        <p:nvPicPr>
          <p:cNvPr id="7170" name="Picture 2" descr="http://cdn2.gsmarena.com/vv/bigpic/lg-google-nexus-5-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1" y="5064572"/>
            <a:ext cx="1008112" cy="133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795283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kstvak 87"/>
          <p:cNvSpPr txBox="1"/>
          <p:nvPr/>
        </p:nvSpPr>
        <p:spPr>
          <a:xfrm>
            <a:off x="1340769" y="539581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</a:p>
          <a:p>
            <a:pPr algn="ctr"/>
            <a:r>
              <a:rPr lang="en-US" sz="1200" dirty="0" smtClean="0"/>
              <a:t>Push</a:t>
            </a:r>
          </a:p>
          <a:p>
            <a:pPr algn="ctr"/>
            <a:r>
              <a:rPr lang="en-US" sz="1200" dirty="0" smtClean="0"/>
              <a:t>Message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308304" y="5602306"/>
            <a:ext cx="513057" cy="49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3" name="Rechte verbindingslijn met pijl 23"/>
          <p:cNvCxnSpPr>
            <a:stCxn id="89" idx="3"/>
          </p:cNvCxnSpPr>
          <p:nvPr/>
        </p:nvCxnSpPr>
        <p:spPr>
          <a:xfrm>
            <a:off x="7821361" y="5847801"/>
            <a:ext cx="19696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kstvak 87"/>
          <p:cNvSpPr txBox="1"/>
          <p:nvPr/>
        </p:nvSpPr>
        <p:spPr>
          <a:xfrm>
            <a:off x="7092280" y="6093296"/>
            <a:ext cx="1003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Keypad </a:t>
            </a:r>
          </a:p>
          <a:p>
            <a:pPr algn="ctr"/>
            <a:r>
              <a:rPr lang="en-US" sz="1200" dirty="0" smtClean="0"/>
              <a:t>with ID tags</a:t>
            </a:r>
          </a:p>
        </p:txBody>
      </p: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/>
          <p:nvPr/>
        </p:nvCxnSpPr>
        <p:spPr>
          <a:xfrm flipV="1">
            <a:off x="3851920" y="3685237"/>
            <a:ext cx="1188132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Rechte verbindingslijn met pijl 23"/>
          <p:cNvCxnSpPr>
            <a:endCxn id="6" idx="2"/>
          </p:cNvCxnSpPr>
          <p:nvPr/>
        </p:nvCxnSpPr>
        <p:spPr>
          <a:xfrm flipV="1">
            <a:off x="3095836" y="2923203"/>
            <a:ext cx="0" cy="62253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57261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</p:cNvCxnSpPr>
          <p:nvPr/>
        </p:nvCxnSpPr>
        <p:spPr>
          <a:xfrm flipV="1">
            <a:off x="3095836" y="4808788"/>
            <a:ext cx="0" cy="7084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206957" y="5025987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UTP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47941" y="4563050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26579" y="4587337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Rechte verbindingslijn met pijl 23"/>
          <p:cNvCxnSpPr/>
          <p:nvPr/>
        </p:nvCxnSpPr>
        <p:spPr>
          <a:xfrm>
            <a:off x="7821361" y="4030616"/>
            <a:ext cx="0" cy="8163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Rechte verbindingslijn met pijl 23"/>
          <p:cNvCxnSpPr/>
          <p:nvPr/>
        </p:nvCxnSpPr>
        <p:spPr>
          <a:xfrm flipH="1">
            <a:off x="8018326" y="4004726"/>
            <a:ext cx="1" cy="18375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Rechte verbindingslijn met pijl 23"/>
          <p:cNvCxnSpPr/>
          <p:nvPr/>
        </p:nvCxnSpPr>
        <p:spPr>
          <a:xfrm>
            <a:off x="8194356" y="4034777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Rechte verbindingslijn met pijl 23"/>
          <p:cNvCxnSpPr>
            <a:endCxn id="5" idx="0"/>
          </p:cNvCxnSpPr>
          <p:nvPr/>
        </p:nvCxnSpPr>
        <p:spPr>
          <a:xfrm>
            <a:off x="5814138" y="919196"/>
            <a:ext cx="0" cy="17177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499826" y="5686275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Rectangle 130"/>
          <p:cNvSpPr/>
          <p:nvPr/>
        </p:nvSpPr>
        <p:spPr>
          <a:xfrm>
            <a:off x="7371851" y="5686728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Rectangle 131"/>
          <p:cNvSpPr/>
          <p:nvPr/>
        </p:nvSpPr>
        <p:spPr>
          <a:xfrm>
            <a:off x="7640456" y="5686728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Rectangle 133"/>
          <p:cNvSpPr/>
          <p:nvPr/>
        </p:nvSpPr>
        <p:spPr>
          <a:xfrm>
            <a:off x="7499323" y="5782714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Rectangle 134"/>
          <p:cNvSpPr/>
          <p:nvPr/>
        </p:nvSpPr>
        <p:spPr>
          <a:xfrm>
            <a:off x="7371348" y="578316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Rectangle 135"/>
          <p:cNvSpPr/>
          <p:nvPr/>
        </p:nvSpPr>
        <p:spPr>
          <a:xfrm>
            <a:off x="7639953" y="578316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7" name="Rectangle 136"/>
          <p:cNvSpPr/>
          <p:nvPr/>
        </p:nvSpPr>
        <p:spPr>
          <a:xfrm>
            <a:off x="7499826" y="5884394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8" name="Rectangle 137"/>
          <p:cNvSpPr/>
          <p:nvPr/>
        </p:nvSpPr>
        <p:spPr>
          <a:xfrm>
            <a:off x="7371851" y="588484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9" name="Rectangle 138"/>
          <p:cNvSpPr/>
          <p:nvPr/>
        </p:nvSpPr>
        <p:spPr>
          <a:xfrm>
            <a:off x="7640456" y="588484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0" name="Rectangle 139"/>
          <p:cNvSpPr/>
          <p:nvPr/>
        </p:nvSpPr>
        <p:spPr>
          <a:xfrm>
            <a:off x="7499826" y="5980632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Rectangle 140"/>
          <p:cNvSpPr/>
          <p:nvPr/>
        </p:nvSpPr>
        <p:spPr>
          <a:xfrm>
            <a:off x="7371851" y="5981085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2" name="Rectangle 141"/>
          <p:cNvSpPr/>
          <p:nvPr/>
        </p:nvSpPr>
        <p:spPr>
          <a:xfrm>
            <a:off x="7640456" y="5981085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1651917"/>
            <a:ext cx="0" cy="10482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2" y="695261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513417"/>
            <a:ext cx="516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531982" y="1343246"/>
            <a:ext cx="51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90" name="Rechte verbindingslijn met pijl 23"/>
          <p:cNvCxnSpPr>
            <a:stCxn id="7" idx="2"/>
            <a:endCxn id="8" idx="0"/>
          </p:cNvCxnSpPr>
          <p:nvPr/>
        </p:nvCxnSpPr>
        <p:spPr>
          <a:xfrm>
            <a:off x="8064388" y="1242361"/>
            <a:ext cx="0" cy="3943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kstvak 57"/>
          <p:cNvSpPr txBox="1"/>
          <p:nvPr/>
        </p:nvSpPr>
        <p:spPr>
          <a:xfrm>
            <a:off x="5994136" y="2323038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pic>
        <p:nvPicPr>
          <p:cNvPr id="10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395" y="5241940"/>
            <a:ext cx="553413" cy="50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764704"/>
            <a:ext cx="285504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Lets create an application which measures everything</a:t>
            </a:r>
          </a:p>
          <a:p>
            <a:r>
              <a:rPr lang="en-US" dirty="0" smtClean="0"/>
              <a:t>Records every minute energy and gas usage </a:t>
            </a:r>
          </a:p>
          <a:p>
            <a:r>
              <a:rPr lang="en-US" dirty="0" smtClean="0"/>
              <a:t>Records every minute solar energy delivered</a:t>
            </a:r>
          </a:p>
          <a:p>
            <a:r>
              <a:rPr lang="en-US" dirty="0" smtClean="0"/>
              <a:t>Records every minute environment temperature, humidity and pressure</a:t>
            </a:r>
          </a:p>
          <a:p>
            <a:r>
              <a:rPr lang="en-US" dirty="0" smtClean="0"/>
              <a:t>Create User friendly Web GUI</a:t>
            </a:r>
          </a:p>
          <a:p>
            <a:r>
              <a:rPr lang="en-US" dirty="0" smtClean="0"/>
              <a:t>Use low cost, low energy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Used hardware</a:t>
            </a:r>
            <a:endParaRPr lang="nl-NL" dirty="0"/>
          </a:p>
        </p:txBody>
      </p:sp>
      <p:pic>
        <p:nvPicPr>
          <p:cNvPr id="1026" name="Picture 2" descr="Raspberry_Pi_2_Model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293096"/>
            <a:ext cx="3132348" cy="2088232"/>
          </a:xfrm>
          <a:prstGeom prst="rect">
            <a:avLst/>
          </a:prstGeom>
          <a:noFill/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268760"/>
            <a:ext cx="4392488" cy="30243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Raspberry Pi 3B</a:t>
            </a:r>
          </a:p>
          <a:p>
            <a:r>
              <a:rPr lang="en-US" sz="2800" dirty="0" smtClean="0"/>
              <a:t>USB to P1 Cable</a:t>
            </a:r>
          </a:p>
          <a:p>
            <a:r>
              <a:rPr lang="en-US" sz="2800" dirty="0" smtClean="0"/>
              <a:t>Micro SD card (16GB)</a:t>
            </a:r>
          </a:p>
          <a:p>
            <a:r>
              <a:rPr lang="en-US" sz="2800" dirty="0" smtClean="0"/>
              <a:t>USB power supply </a:t>
            </a:r>
          </a:p>
          <a:p>
            <a:r>
              <a:rPr lang="en-US" sz="2800" dirty="0" smtClean="0"/>
              <a:t>Raspberry Pi Case</a:t>
            </a:r>
          </a:p>
          <a:p>
            <a:endParaRPr lang="en-US" sz="2400" dirty="0" smtClean="0"/>
          </a:p>
        </p:txBody>
      </p:sp>
      <p:pic>
        <p:nvPicPr>
          <p:cNvPr id="14338" name="Picture 2" descr="https://www.sossolutions.nl/media/catalog/product/cache/1/image/414x/040ec09b1e35df139433887a97daa66f/s/m/smart_metercabl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3258" y="3789040"/>
            <a:ext cx="2448272" cy="2448272"/>
          </a:xfrm>
          <a:prstGeom prst="rect">
            <a:avLst/>
          </a:prstGeom>
          <a:noFill/>
        </p:spPr>
      </p:pic>
      <p:pic>
        <p:nvPicPr>
          <p:cNvPr id="14343" name="Picture 7" descr="https://www.sossolutions.nl/media/catalog/product/cache/1/small_image/170x140/9df78eab33525d08d6e5fb8d27136e95/2/0/2015-04-24_16.49.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5996" y="1315442"/>
            <a:ext cx="2700300" cy="2223778"/>
          </a:xfrm>
          <a:prstGeom prst="rect">
            <a:avLst/>
          </a:prstGeom>
          <a:noFill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548680"/>
            <a:ext cx="16573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2375173"/>
            <a:ext cx="13144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hardware</a:t>
            </a:r>
            <a:endParaRPr lang="nl-NL" dirty="0"/>
          </a:p>
        </p:txBody>
      </p:sp>
      <p:pic>
        <p:nvPicPr>
          <p:cNvPr id="1026" name="Picture 2" descr="https://cdn.shopify.com/s/files/1/0174/1800/products/IMG_6079-Edit_1024x1024.jpg?v=14188137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65" y="3453788"/>
            <a:ext cx="3674991" cy="275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sossolutions.nl/media/catalog/product/cache/1/image/414x/040ec09b1e35df139433887a97daa66f/2/4/2483095-5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6489" y="3765245"/>
            <a:ext cx="2304256" cy="1975871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816661"/>
            <a:ext cx="6644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792722" y="141277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Wifi USB Dongle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Bluetooth USB Dongle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Pi </a:t>
            </a:r>
            <a:r>
              <a:rPr lang="en-US" sz="2800" dirty="0"/>
              <a:t>Sense Hat  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Unicorn Hat</a:t>
            </a:r>
          </a:p>
        </p:txBody>
      </p:sp>
      <p:sp>
        <p:nvSpPr>
          <p:cNvPr id="7" name="AutoShape 4" descr="Image result for usb bluetooth do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55" y="1793452"/>
            <a:ext cx="1135013" cy="11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1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Pi Sense Hat</a:t>
            </a:r>
            <a:endParaRPr lang="nl-NL" dirty="0"/>
          </a:p>
        </p:txBody>
      </p:sp>
      <p:sp>
        <p:nvSpPr>
          <p:cNvPr id="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2267744" y="3573016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1</a:t>
            </a:r>
            <a:endParaRPr lang="nl-NL" sz="2400" dirty="0"/>
          </a:p>
        </p:txBody>
      </p:sp>
      <p:sp>
        <p:nvSpPr>
          <p:cNvPr id="19" name="Tekstvak 18"/>
          <p:cNvSpPr txBox="1"/>
          <p:nvPr/>
        </p:nvSpPr>
        <p:spPr>
          <a:xfrm>
            <a:off x="4031940" y="34954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20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Omnik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cxnSp>
        <p:nvCxnSpPr>
          <p:cNvPr id="29" name="Rechte verbindingslijn met pijl 28"/>
          <p:cNvCxnSpPr/>
          <p:nvPr/>
        </p:nvCxnSpPr>
        <p:spPr>
          <a:xfrm flipV="1">
            <a:off x="3095836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1759" y="622192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kstvak 113"/>
          <p:cNvSpPr txBox="1"/>
          <p:nvPr/>
        </p:nvSpPr>
        <p:spPr>
          <a:xfrm>
            <a:off x="5641639" y="105424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endParaRPr lang="nl-NL" sz="1200" dirty="0"/>
          </a:p>
        </p:txBody>
      </p: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3078" y="766208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Rechte verbindingslijn met pijl 38"/>
          <p:cNvCxnSpPr/>
          <p:nvPr/>
        </p:nvCxnSpPr>
        <p:spPr>
          <a:xfrm>
            <a:off x="5724128" y="1331239"/>
            <a:ext cx="106963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6" descr="https://upload.wikimedia.org/wikipedia/commons/thumb/f/f0/Bijoy_Keyboard_image.jpg/250px-Bijoy_Keyboard_imag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3322" y="4873834"/>
            <a:ext cx="1959372" cy="744562"/>
          </a:xfrm>
          <a:prstGeom prst="rect">
            <a:avLst/>
          </a:prstGeom>
          <a:noFill/>
        </p:spPr>
      </p:pic>
      <p:cxnSp>
        <p:nvCxnSpPr>
          <p:cNvPr id="38" name="Rechte verbindingslijn met pijl 43"/>
          <p:cNvCxnSpPr>
            <a:endCxn id="37" idx="0"/>
          </p:cNvCxnSpPr>
          <p:nvPr/>
        </p:nvCxnSpPr>
        <p:spPr>
          <a:xfrm flipH="1">
            <a:off x="6673008" y="4081746"/>
            <a:ext cx="799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kstvak 45"/>
          <p:cNvSpPr txBox="1"/>
          <p:nvPr/>
        </p:nvSpPr>
        <p:spPr>
          <a:xfrm>
            <a:off x="5189266" y="429777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40" name="Rechte verbindingslijn met pijl 51"/>
          <p:cNvCxnSpPr/>
          <p:nvPr/>
        </p:nvCxnSpPr>
        <p:spPr>
          <a:xfrm>
            <a:off x="5181688" y="4081746"/>
            <a:ext cx="7578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" name="Picture 8" descr="https://www.microsoft.com/hardware/_base_v1/products/wireless-mouse-1000/mk_wm1000_ci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29226" y="4945842"/>
            <a:ext cx="697260" cy="581050"/>
          </a:xfrm>
          <a:prstGeom prst="rect">
            <a:avLst/>
          </a:prstGeom>
          <a:noFill/>
        </p:spPr>
      </p:pic>
      <p:sp>
        <p:nvSpPr>
          <p:cNvPr id="42" name="Tekstvak 57"/>
          <p:cNvSpPr txBox="1"/>
          <p:nvPr/>
        </p:nvSpPr>
        <p:spPr>
          <a:xfrm>
            <a:off x="6680998" y="4339290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3" name="Tekstvak 45"/>
          <p:cNvSpPr txBox="1"/>
          <p:nvPr/>
        </p:nvSpPr>
        <p:spPr>
          <a:xfrm>
            <a:off x="3131840" y="300072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cxnSp>
        <p:nvCxnSpPr>
          <p:cNvPr id="44" name="Rechte verbindingslijn met pijl 51"/>
          <p:cNvCxnSpPr/>
          <p:nvPr/>
        </p:nvCxnSpPr>
        <p:spPr>
          <a:xfrm>
            <a:off x="5725640" y="1331239"/>
            <a:ext cx="7578" cy="116165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Rechte verbindingslijn met pijl 28"/>
          <p:cNvCxnSpPr>
            <a:stCxn id="11" idx="0"/>
            <a:endCxn id="27" idx="2"/>
          </p:cNvCxnSpPr>
          <p:nvPr/>
        </p:nvCxnSpPr>
        <p:spPr>
          <a:xfrm flipV="1">
            <a:off x="3095836" y="2923203"/>
            <a:ext cx="0" cy="64981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Rechte verbindingslijn met pijl 28"/>
          <p:cNvCxnSpPr>
            <a:endCxn id="11" idx="3"/>
          </p:cNvCxnSpPr>
          <p:nvPr/>
        </p:nvCxnSpPr>
        <p:spPr>
          <a:xfrm flipH="1">
            <a:off x="3923928" y="3757682"/>
            <a:ext cx="108012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Omnik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301208"/>
            <a:ext cx="1916236" cy="1556792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723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2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40867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91" name="Tekstvak 90"/>
          <p:cNvSpPr txBox="1"/>
          <p:nvPr/>
        </p:nvSpPr>
        <p:spPr>
          <a:xfrm>
            <a:off x="3139415" y="306143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200533" y="162880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419079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51723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sp>
        <p:nvSpPr>
          <p:cNvPr id="36" name="Tekstvak 35"/>
          <p:cNvSpPr txBox="1"/>
          <p:nvPr/>
        </p:nvSpPr>
        <p:spPr>
          <a:xfrm>
            <a:off x="251520" y="47251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Reachable on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Rechte verbindingslijn met pijl 23"/>
          <p:cNvCxnSpPr>
            <a:endCxn id="34" idx="0"/>
          </p:cNvCxnSpPr>
          <p:nvPr/>
        </p:nvCxnSpPr>
        <p:spPr>
          <a:xfrm>
            <a:off x="3095836" y="3870340"/>
            <a:ext cx="0" cy="54873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Rechte verbindingslijn met pijl 23"/>
          <p:cNvCxnSpPr>
            <a:endCxn id="38" idx="0"/>
          </p:cNvCxnSpPr>
          <p:nvPr/>
        </p:nvCxnSpPr>
        <p:spPr>
          <a:xfrm flipH="1">
            <a:off x="3095836" y="4789606"/>
            <a:ext cx="834" cy="7276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Rechte verbindingslijn met pijl 23"/>
          <p:cNvCxnSpPr/>
          <p:nvPr/>
        </p:nvCxnSpPr>
        <p:spPr>
          <a:xfrm>
            <a:off x="3095836" y="2952269"/>
            <a:ext cx="0" cy="54873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Rechte verbindingslijn met pijl 23"/>
          <p:cNvCxnSpPr>
            <a:stCxn id="50" idx="3"/>
          </p:cNvCxnSpPr>
          <p:nvPr/>
        </p:nvCxnSpPr>
        <p:spPr>
          <a:xfrm>
            <a:off x="3923928" y="3685674"/>
            <a:ext cx="108012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kstvak 87"/>
          <p:cNvSpPr txBox="1"/>
          <p:nvPr/>
        </p:nvSpPr>
        <p:spPr>
          <a:xfrm>
            <a:off x="3096670" y="400620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44" name="Tekstvak 87"/>
          <p:cNvSpPr txBox="1"/>
          <p:nvPr/>
        </p:nvSpPr>
        <p:spPr>
          <a:xfrm>
            <a:off x="3131840" y="501345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UTP</a:t>
            </a:r>
          </a:p>
        </p:txBody>
      </p:sp>
      <p:cxnSp>
        <p:nvCxnSpPr>
          <p:cNvPr id="45" name="Rechte verbindingslijn met pijl 23"/>
          <p:cNvCxnSpPr>
            <a:endCxn id="5" idx="0"/>
          </p:cNvCxnSpPr>
          <p:nvPr/>
        </p:nvCxnSpPr>
        <p:spPr>
          <a:xfrm>
            <a:off x="6012160" y="1213710"/>
            <a:ext cx="0" cy="127918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Rechte verbindingslijn met pijl 23"/>
          <p:cNvCxnSpPr>
            <a:stCxn id="7" idx="2"/>
            <a:endCxn id="8" idx="0"/>
          </p:cNvCxnSpPr>
          <p:nvPr/>
        </p:nvCxnSpPr>
        <p:spPr>
          <a:xfrm>
            <a:off x="8064388" y="1555051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kstvak 57"/>
          <p:cNvSpPr txBox="1"/>
          <p:nvPr/>
        </p:nvSpPr>
        <p:spPr>
          <a:xfrm>
            <a:off x="6062705" y="2173505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580112" y="3068960"/>
            <a:ext cx="1800200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Unicorn hat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Hosola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80312" y="69269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80312" y="177281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Rechte verbindingslijn met pijl 23"/>
          <p:cNvCxnSpPr/>
          <p:nvPr/>
        </p:nvCxnSpPr>
        <p:spPr>
          <a:xfrm>
            <a:off x="6444209" y="1041703"/>
            <a:ext cx="936103" cy="1103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1907704" y="3933056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229200"/>
            <a:ext cx="1746805" cy="1484784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445225"/>
            <a:ext cx="1008112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24037" y="205102"/>
            <a:ext cx="737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 3</a:t>
            </a:r>
            <a:endParaRPr lang="nl-NL" sz="2400" dirty="0"/>
          </a:p>
        </p:txBody>
      </p:sp>
      <p:sp>
        <p:nvSpPr>
          <p:cNvPr id="88" name="Tekstvak 87"/>
          <p:cNvSpPr txBox="1"/>
          <p:nvPr/>
        </p:nvSpPr>
        <p:spPr>
          <a:xfrm>
            <a:off x="2663788" y="4387374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89" name="Tekstvak 88"/>
          <p:cNvSpPr txBox="1"/>
          <p:nvPr/>
        </p:nvSpPr>
        <p:spPr>
          <a:xfrm>
            <a:off x="4031940" y="322958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717794" y="31631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547664" y="321273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4941168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kstvak 113"/>
          <p:cNvSpPr txBox="1"/>
          <p:nvPr/>
        </p:nvSpPr>
        <p:spPr>
          <a:xfrm>
            <a:off x="6529907" y="470496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164288" y="141277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6128" y="5086742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193158" y="465879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Reachable on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4388751" y="5175299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PlaatEnergy</a:t>
            </a:r>
          </a:p>
          <a:p>
            <a:pPr algn="ctr"/>
            <a:r>
              <a:rPr lang="en-US" sz="1200" dirty="0" smtClean="0"/>
              <a:t>slide show</a:t>
            </a:r>
          </a:p>
          <a:p>
            <a:pPr algn="ctr"/>
            <a:r>
              <a:rPr lang="en-US" sz="1200" dirty="0" smtClean="0"/>
              <a:t>at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67" name="Tekstvak 66"/>
          <p:cNvSpPr txBox="1"/>
          <p:nvPr/>
        </p:nvSpPr>
        <p:spPr>
          <a:xfrm>
            <a:off x="6444209" y="7647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70" name="Tekstvak 69"/>
          <p:cNvSpPr txBox="1"/>
          <p:nvPr/>
        </p:nvSpPr>
        <p:spPr>
          <a:xfrm>
            <a:off x="1907704" y="4756502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71" name="Afgeronde rechthoek 70"/>
          <p:cNvSpPr/>
          <p:nvPr/>
        </p:nvSpPr>
        <p:spPr>
          <a:xfrm>
            <a:off x="1907704" y="554965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49" name="Rechte verbindingslijn met pijl 23"/>
          <p:cNvCxnSpPr>
            <a:stCxn id="70" idx="0"/>
            <a:endCxn id="50" idx="2"/>
          </p:cNvCxnSpPr>
          <p:nvPr/>
        </p:nvCxnSpPr>
        <p:spPr>
          <a:xfrm flipV="1">
            <a:off x="2663788" y="4302388"/>
            <a:ext cx="0" cy="45411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Rechte verbindingslijn met pijl 23"/>
          <p:cNvCxnSpPr/>
          <p:nvPr/>
        </p:nvCxnSpPr>
        <p:spPr>
          <a:xfrm flipV="1">
            <a:off x="2663788" y="5125834"/>
            <a:ext cx="0" cy="45411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Rechte verbindingslijn met pijl 23"/>
          <p:cNvCxnSpPr>
            <a:endCxn id="50" idx="3"/>
          </p:cNvCxnSpPr>
          <p:nvPr/>
        </p:nvCxnSpPr>
        <p:spPr>
          <a:xfrm flipH="1">
            <a:off x="3419872" y="4117722"/>
            <a:ext cx="216024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kstvak 87"/>
          <p:cNvSpPr txBox="1"/>
          <p:nvPr/>
        </p:nvSpPr>
        <p:spPr>
          <a:xfrm>
            <a:off x="4319972" y="3830826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ethernet</a:t>
            </a:r>
            <a:endParaRPr lang="nl-NL" sz="1200" dirty="0"/>
          </a:p>
        </p:txBody>
      </p:sp>
      <p:sp>
        <p:nvSpPr>
          <p:cNvPr id="58" name="Tekstvak 87"/>
          <p:cNvSpPr txBox="1"/>
          <p:nvPr/>
        </p:nvSpPr>
        <p:spPr>
          <a:xfrm>
            <a:off x="2771800" y="5168226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UTP</a:t>
            </a:r>
            <a:endParaRPr lang="nl-NL" sz="1200" dirty="0"/>
          </a:p>
        </p:txBody>
      </p:sp>
      <p:cxnSp>
        <p:nvCxnSpPr>
          <p:cNvPr id="59" name="Rechte verbindingslijn met pijl 23"/>
          <p:cNvCxnSpPr>
            <a:stCxn id="38" idx="2"/>
          </p:cNvCxnSpPr>
          <p:nvPr/>
        </p:nvCxnSpPr>
        <p:spPr>
          <a:xfrm flipH="1">
            <a:off x="3068216" y="2923203"/>
            <a:ext cx="1611796" cy="10098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Rechte verbindingslijn met pijl 23"/>
          <p:cNvCxnSpPr/>
          <p:nvPr/>
        </p:nvCxnSpPr>
        <p:spPr>
          <a:xfrm>
            <a:off x="2680080" y="2932136"/>
            <a:ext cx="0" cy="100091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Rechte verbindingslijn met pijl 23"/>
          <p:cNvCxnSpPr/>
          <p:nvPr/>
        </p:nvCxnSpPr>
        <p:spPr>
          <a:xfrm>
            <a:off x="980906" y="2932137"/>
            <a:ext cx="1286838" cy="100091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Rechte verbindingslijn met pijl 23"/>
          <p:cNvCxnSpPr/>
          <p:nvPr/>
        </p:nvCxnSpPr>
        <p:spPr>
          <a:xfrm>
            <a:off x="8136396" y="1339027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Rechte verbindingslijn met pijl 23"/>
          <p:cNvCxnSpPr>
            <a:endCxn id="5" idx="0"/>
          </p:cNvCxnSpPr>
          <p:nvPr/>
        </p:nvCxnSpPr>
        <p:spPr>
          <a:xfrm>
            <a:off x="6444209" y="1052736"/>
            <a:ext cx="36003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Rechte verbindingslijn met pijl 23"/>
          <p:cNvCxnSpPr>
            <a:stCxn id="5" idx="2"/>
          </p:cNvCxnSpPr>
          <p:nvPr/>
        </p:nvCxnSpPr>
        <p:spPr>
          <a:xfrm>
            <a:off x="6480212" y="4638620"/>
            <a:ext cx="0" cy="4096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kstvak 57"/>
          <p:cNvSpPr txBox="1"/>
          <p:nvPr/>
        </p:nvSpPr>
        <p:spPr>
          <a:xfrm>
            <a:off x="6498214" y="2784703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6237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PlaatEnergy Software Architecture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Converter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Meter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333227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707904" y="1232755"/>
            <a:ext cx="358049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54335" y="195769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PHP/ “Python”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1" y="4560476"/>
            <a:ext cx="146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17241" y="5460576"/>
            <a:ext cx="1758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Omnik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Hosola</a:t>
            </a:r>
          </a:p>
          <a:p>
            <a:endParaRPr lang="nl-NL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243371" y="5460576"/>
            <a:ext cx="1758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Kaifa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Landis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kamstrup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5817841" y="5472479"/>
            <a:ext cx="1758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Pi Sense Hat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Unicorn</a:t>
            </a:r>
            <a:r>
              <a:rPr lang="nl-NL" dirty="0" smtClean="0"/>
              <a:t> Hat</a:t>
            </a:r>
          </a:p>
          <a:p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022545" y="5464945"/>
            <a:ext cx="1758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/>
              <a:t>Pi </a:t>
            </a:r>
            <a:r>
              <a:rPr lang="nl-NL" dirty="0" err="1"/>
              <a:t>onboard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Pi Sense Hat</a:t>
            </a:r>
          </a:p>
          <a:p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On-screen Show (4:3)</PresentationFormat>
  <Paragraphs>257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Office-thema</vt:lpstr>
      <vt:lpstr>PlaatEnergy (Energy Data Logger)  Private Open Source Project</vt:lpstr>
      <vt:lpstr>Question</vt:lpstr>
      <vt:lpstr>Idea</vt:lpstr>
      <vt:lpstr>Used hardware</vt:lpstr>
      <vt:lpstr>Optional hardware</vt:lpstr>
      <vt:lpstr>PowerPoint Presentation</vt:lpstr>
      <vt:lpstr>PowerPoint Presentation</vt:lpstr>
      <vt:lpstr>PowerPoint Presentation</vt:lpstr>
      <vt:lpstr>PlaatEnergy Software Architecture</vt:lpstr>
      <vt:lpstr>PlaatEnergy Key features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PlaatProtect (Burglar / Fire Alarm Centre)  Private Open Source Project</vt:lpstr>
      <vt:lpstr>Next project - PlaatProtect</vt:lpstr>
      <vt:lpstr>PlaatProtect Software Architecture</vt:lpstr>
      <vt:lpstr>Used hardware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362</cp:revision>
  <dcterms:created xsi:type="dcterms:W3CDTF">2016-03-03T17:44:01Z</dcterms:created>
  <dcterms:modified xsi:type="dcterms:W3CDTF">2016-06-17T05:45:30Z</dcterms:modified>
</cp:coreProperties>
</file>