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2" r:id="rId2"/>
    <p:sldId id="279" r:id="rId3"/>
    <p:sldId id="272" r:id="rId4"/>
    <p:sldId id="273" r:id="rId5"/>
    <p:sldId id="276" r:id="rId6"/>
    <p:sldId id="277" r:id="rId7"/>
    <p:sldId id="278" r:id="rId8"/>
    <p:sldId id="271" r:id="rId9"/>
    <p:sldId id="256" r:id="rId10"/>
    <p:sldId id="280" r:id="rId11"/>
    <p:sldId id="281" r:id="rId12"/>
    <p:sldId id="284" r:id="rId13"/>
    <p:sldId id="264" r:id="rId14"/>
    <p:sldId id="287" r:id="rId15"/>
    <p:sldId id="288" r:id="rId16"/>
    <p:sldId id="285" r:id="rId17"/>
    <p:sldId id="286" r:id="rId18"/>
    <p:sldId id="294" r:id="rId19"/>
    <p:sldId id="289" r:id="rId20"/>
    <p:sldId id="290" r:id="rId21"/>
    <p:sldId id="291" r:id="rId22"/>
    <p:sldId id="292" r:id="rId23"/>
    <p:sldId id="293" r:id="rId24"/>
    <p:sldId id="295" r:id="rId25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95" autoAdjust="0"/>
    <p:restoredTop sz="94713" autoAdjust="0"/>
  </p:normalViewPr>
  <p:slideViewPr>
    <p:cSldViewPr>
      <p:cViewPr varScale="1">
        <p:scale>
          <a:sx n="100" d="100"/>
          <a:sy n="100" d="100"/>
        </p:scale>
        <p:origin x="-90" y="-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9B6CD-1D48-452A-A7F2-8CBBE02CC7D2}" type="datetimeFigureOut">
              <a:rPr lang="nl-NL" smtClean="0"/>
              <a:pPr/>
              <a:t>24-4-2016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50F4F-C5AF-4494-B3CA-9201F9D52D4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24-4-2016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24-4-2016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24-4-2016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24-4-2016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24-4-2016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24-4-2016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24-4-2016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24-4-2016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24-4-2016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24-4-2016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24-4-2016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AE843-BE96-40CB-B634-F63C679A4CF5}" type="datetimeFigureOut">
              <a:rPr lang="nl-NL" smtClean="0"/>
              <a:pPr/>
              <a:t>24-4-2016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12474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l-NL" b="1" noProof="0" dirty="0" smtClean="0"/>
              <a:t>PlaatEnergy</a:t>
            </a:r>
            <a:br>
              <a:rPr lang="nl-NL" b="1" noProof="0" dirty="0" smtClean="0"/>
            </a:br>
            <a:r>
              <a:rPr lang="nl-NL" b="1" noProof="0" dirty="0" smtClean="0"/>
              <a:t>(Energy Data Logger)</a:t>
            </a:r>
            <a:endParaRPr lang="nl-NL" b="1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4869160"/>
            <a:ext cx="8229600" cy="504056"/>
          </a:xfrm>
        </p:spPr>
        <p:txBody>
          <a:bodyPr>
            <a:normAutofit fontScale="25000" lnSpcReduction="20000"/>
          </a:bodyPr>
          <a:lstStyle/>
          <a:p>
            <a:pPr algn="ctr">
              <a:buNone/>
            </a:pPr>
            <a:r>
              <a:rPr lang="nl-NL" sz="6400" noProof="0" dirty="0" smtClean="0"/>
              <a:t>Ing. W.B.J. van der Plaat</a:t>
            </a:r>
          </a:p>
          <a:p>
            <a:pPr algn="ctr">
              <a:buNone/>
            </a:pPr>
            <a:r>
              <a:rPr lang="en-US" sz="6400" dirty="0" smtClean="0"/>
              <a:t>(Software Architect)</a:t>
            </a:r>
            <a:endParaRPr lang="nl-NL" sz="6400" noProof="0" dirty="0"/>
          </a:p>
        </p:txBody>
      </p:sp>
      <p:pic>
        <p:nvPicPr>
          <p:cNvPr id="1026" name="Picture 2" descr="C:\sources\plaatsoft\plaatenergy.git\src\images\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2996952"/>
            <a:ext cx="1434282" cy="11521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PlaatEnergy Software Architecture</a:t>
            </a:r>
            <a:endParaRPr lang="nl-NL" dirty="0"/>
          </a:p>
        </p:txBody>
      </p:sp>
      <p:sp>
        <p:nvSpPr>
          <p:cNvPr id="4" name="Rechthoek 3"/>
          <p:cNvSpPr/>
          <p:nvPr/>
        </p:nvSpPr>
        <p:spPr>
          <a:xfrm>
            <a:off x="467544" y="4725144"/>
            <a:ext cx="180020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Solar Converter</a:t>
            </a:r>
          </a:p>
          <a:p>
            <a:pPr algn="ctr"/>
            <a:r>
              <a:rPr lang="en-US" dirty="0" smtClean="0"/>
              <a:t>sensor scripts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2267744" y="4725144"/>
            <a:ext cx="1656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Energy Meter</a:t>
            </a:r>
          </a:p>
          <a:p>
            <a:pPr algn="ctr"/>
            <a:r>
              <a:rPr lang="en-US" dirty="0" smtClean="0"/>
              <a:t>s</a:t>
            </a:r>
            <a:r>
              <a:rPr lang="en-US" dirty="0" smtClean="0"/>
              <a:t>ensor scripts</a:t>
            </a:r>
            <a:endParaRPr lang="nl-NL" dirty="0"/>
          </a:p>
        </p:txBody>
      </p:sp>
      <p:sp>
        <p:nvSpPr>
          <p:cNvPr id="6" name="Rechthoek 5"/>
          <p:cNvSpPr/>
          <p:nvPr/>
        </p:nvSpPr>
        <p:spPr>
          <a:xfrm>
            <a:off x="3923928" y="4725144"/>
            <a:ext cx="180020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</a:p>
          <a:p>
            <a:pPr algn="ctr"/>
            <a:r>
              <a:rPr lang="en-US" dirty="0" smtClean="0"/>
              <a:t>sensor script</a:t>
            </a:r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5724128" y="4725144"/>
            <a:ext cx="1656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</a:t>
            </a:r>
          </a:p>
          <a:p>
            <a:pPr algn="ctr"/>
            <a:r>
              <a:rPr lang="en-US" dirty="0" smtClean="0"/>
              <a:t>sensor script</a:t>
            </a:r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467544" y="4077072"/>
            <a:ext cx="69127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Layer</a:t>
            </a:r>
            <a:endParaRPr lang="nl-NL" dirty="0"/>
          </a:p>
        </p:txBody>
      </p:sp>
      <p:sp>
        <p:nvSpPr>
          <p:cNvPr id="9" name="Rechthoek 8"/>
          <p:cNvSpPr/>
          <p:nvPr/>
        </p:nvSpPr>
        <p:spPr>
          <a:xfrm>
            <a:off x="467544" y="3356992"/>
            <a:ext cx="691276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Logic + Data </a:t>
            </a:r>
            <a:r>
              <a:rPr lang="en-US" dirty="0" smtClean="0"/>
              <a:t>Aggregation algorithm </a:t>
            </a:r>
            <a:r>
              <a:rPr lang="en-US" dirty="0" smtClean="0"/>
              <a:t> layer</a:t>
            </a:r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467544" y="2780928"/>
            <a:ext cx="69127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Presentation Layer</a:t>
            </a:r>
            <a:endParaRPr lang="nl-NL" dirty="0"/>
          </a:p>
        </p:txBody>
      </p:sp>
      <p:sp>
        <p:nvSpPr>
          <p:cNvPr id="12" name="Rechthoek 11"/>
          <p:cNvSpPr/>
          <p:nvPr/>
        </p:nvSpPr>
        <p:spPr>
          <a:xfrm>
            <a:off x="467544" y="2132856"/>
            <a:ext cx="35283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Google Charts</a:t>
            </a:r>
            <a:endParaRPr lang="nl-NL" dirty="0"/>
          </a:p>
        </p:txBody>
      </p:sp>
      <p:sp>
        <p:nvSpPr>
          <p:cNvPr id="13" name="Rechthoek 12"/>
          <p:cNvSpPr/>
          <p:nvPr/>
        </p:nvSpPr>
        <p:spPr>
          <a:xfrm>
            <a:off x="3995936" y="2132856"/>
            <a:ext cx="33843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Weather Service</a:t>
            </a:r>
            <a:endParaRPr lang="nl-NL" dirty="0"/>
          </a:p>
        </p:txBody>
      </p:sp>
      <p:sp>
        <p:nvSpPr>
          <p:cNvPr id="14" name="Tekstvak 13"/>
          <p:cNvSpPr txBox="1"/>
          <p:nvPr/>
        </p:nvSpPr>
        <p:spPr>
          <a:xfrm>
            <a:off x="7668344" y="2204864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json</a:t>
            </a:r>
            <a:endParaRPr lang="nl-NL" dirty="0"/>
          </a:p>
        </p:txBody>
      </p:sp>
      <p:sp>
        <p:nvSpPr>
          <p:cNvPr id="15" name="Tekstvak 14"/>
          <p:cNvSpPr txBox="1"/>
          <p:nvPr/>
        </p:nvSpPr>
        <p:spPr>
          <a:xfrm>
            <a:off x="7596336" y="2852936"/>
            <a:ext cx="125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php</a:t>
            </a:r>
            <a:r>
              <a:rPr lang="en-US" dirty="0" smtClean="0"/>
              <a:t>/</a:t>
            </a:r>
            <a:r>
              <a:rPr lang="en-US" dirty="0" err="1" smtClean="0"/>
              <a:t>css</a:t>
            </a:r>
            <a:r>
              <a:rPr lang="en-US" dirty="0" smtClean="0"/>
              <a:t>/</a:t>
            </a:r>
            <a:r>
              <a:rPr lang="en-US" dirty="0" err="1" smtClean="0"/>
              <a:t>js</a:t>
            </a:r>
            <a:endParaRPr lang="nl-NL" dirty="0"/>
          </a:p>
        </p:txBody>
      </p:sp>
      <p:sp>
        <p:nvSpPr>
          <p:cNvPr id="16" name="Tekstvak 15"/>
          <p:cNvSpPr txBox="1"/>
          <p:nvPr/>
        </p:nvSpPr>
        <p:spPr>
          <a:xfrm>
            <a:off x="7668344" y="3573016"/>
            <a:ext cx="125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php</a:t>
            </a:r>
            <a:endParaRPr lang="nl-NL" dirty="0"/>
          </a:p>
        </p:txBody>
      </p:sp>
      <p:sp>
        <p:nvSpPr>
          <p:cNvPr id="17" name="Tekstvak 16"/>
          <p:cNvSpPr txBox="1"/>
          <p:nvPr/>
        </p:nvSpPr>
        <p:spPr>
          <a:xfrm>
            <a:off x="7668344" y="4221088"/>
            <a:ext cx="125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sql</a:t>
            </a:r>
            <a:endParaRPr lang="nl-NL" dirty="0"/>
          </a:p>
        </p:txBody>
      </p:sp>
      <p:sp>
        <p:nvSpPr>
          <p:cNvPr id="18" name="Tekstvak 17"/>
          <p:cNvSpPr txBox="1"/>
          <p:nvPr/>
        </p:nvSpPr>
        <p:spPr>
          <a:xfrm>
            <a:off x="7596336" y="4869160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php</a:t>
            </a:r>
            <a:r>
              <a:rPr lang="en-US" dirty="0" smtClean="0"/>
              <a:t>/python</a:t>
            </a:r>
            <a:endParaRPr lang="nl-NL" dirty="0"/>
          </a:p>
        </p:txBody>
      </p:sp>
      <p:sp>
        <p:nvSpPr>
          <p:cNvPr id="19" name="Rechthoek 18"/>
          <p:cNvSpPr/>
          <p:nvPr/>
        </p:nvSpPr>
        <p:spPr>
          <a:xfrm>
            <a:off x="467544" y="5373216"/>
            <a:ext cx="69127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Operating System (Linux </a:t>
            </a:r>
            <a:r>
              <a:rPr lang="en-US" dirty="0" err="1" smtClean="0"/>
              <a:t>Debian</a:t>
            </a:r>
            <a:r>
              <a:rPr lang="en-US" dirty="0" smtClean="0"/>
              <a:t>)</a:t>
            </a:r>
            <a:endParaRPr lang="nl-NL" dirty="0"/>
          </a:p>
        </p:txBody>
      </p:sp>
      <p:sp>
        <p:nvSpPr>
          <p:cNvPr id="20" name="Tekstvak 19"/>
          <p:cNvSpPr txBox="1"/>
          <p:nvPr/>
        </p:nvSpPr>
        <p:spPr>
          <a:xfrm>
            <a:off x="7668344" y="544522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unix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PlaatEnergy Key features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92514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Measure each device every minute</a:t>
            </a:r>
          </a:p>
          <a:p>
            <a:r>
              <a:rPr lang="en-US" dirty="0" smtClean="0"/>
              <a:t>User friendly web interface</a:t>
            </a:r>
          </a:p>
          <a:p>
            <a:r>
              <a:rPr lang="en-US" dirty="0" smtClean="0"/>
              <a:t>Show real-time, historical and forecast data</a:t>
            </a:r>
          </a:p>
          <a:p>
            <a:r>
              <a:rPr lang="en-US" dirty="0" smtClean="0"/>
              <a:t>Show financial data</a:t>
            </a:r>
          </a:p>
          <a:p>
            <a:r>
              <a:rPr lang="en-US" dirty="0" smtClean="0"/>
              <a:t>Support measurement corrections</a:t>
            </a:r>
          </a:p>
          <a:p>
            <a:r>
              <a:rPr lang="en-US" dirty="0" smtClean="0"/>
              <a:t>Export measure data to CSV and SQL</a:t>
            </a:r>
          </a:p>
          <a:p>
            <a:r>
              <a:rPr lang="en-US" dirty="0" smtClean="0"/>
              <a:t>Open Source and free to use!</a:t>
            </a:r>
          </a:p>
          <a:p>
            <a:r>
              <a:rPr lang="en-US" dirty="0" smtClean="0"/>
              <a:t>Upgrade detection + automatic data model patching</a:t>
            </a:r>
          </a:p>
          <a:p>
            <a:r>
              <a:rPr lang="en-US" dirty="0" smtClean="0"/>
              <a:t>Secure access to Web GUI and settings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dirty="0" smtClean="0"/>
              <a:t>Question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5842992" cy="4525963"/>
          </a:xfrm>
        </p:spPr>
        <p:txBody>
          <a:bodyPr/>
          <a:lstStyle/>
          <a:p>
            <a:r>
              <a:rPr lang="en-US" dirty="0" smtClean="0"/>
              <a:t>How many energy is my house using daily?</a:t>
            </a:r>
          </a:p>
          <a:p>
            <a:r>
              <a:rPr lang="en-US" dirty="0" smtClean="0"/>
              <a:t>How many gas is my heater using daily?</a:t>
            </a:r>
          </a:p>
          <a:p>
            <a:r>
              <a:rPr lang="en-US" dirty="0" smtClean="0"/>
              <a:t>How many energy is my </a:t>
            </a:r>
            <a:r>
              <a:rPr lang="en-US" smtClean="0"/>
              <a:t>solar system deliver </a:t>
            </a:r>
            <a:r>
              <a:rPr lang="en-US" dirty="0" smtClean="0"/>
              <a:t>daily?</a:t>
            </a:r>
          </a:p>
          <a:p>
            <a:endParaRPr lang="nl-NL" dirty="0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692696"/>
            <a:ext cx="2028339" cy="5925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energy / gas use is dropped with 25%  / 50% because I am more aware now.</a:t>
            </a:r>
          </a:p>
          <a:p>
            <a:r>
              <a:rPr lang="en-US" dirty="0" smtClean="0"/>
              <a:t>PlaatEnergy is downloaded ca. 100 times now</a:t>
            </a:r>
          </a:p>
          <a:p>
            <a:r>
              <a:rPr lang="en-US" dirty="0" smtClean="0"/>
              <a:t>“Customers” sending great feedback back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Plans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Add support for infrared energy meters.</a:t>
            </a:r>
          </a:p>
          <a:p>
            <a:r>
              <a:rPr lang="en-US" dirty="0" smtClean="0"/>
              <a:t>Add Google Nest product support</a:t>
            </a:r>
          </a:p>
          <a:p>
            <a:pPr lvl="1"/>
            <a:r>
              <a:rPr lang="en-US" dirty="0" smtClean="0"/>
              <a:t>Nest thermostat. Control my thermostat remote</a:t>
            </a:r>
          </a:p>
          <a:p>
            <a:pPr lvl="1"/>
            <a:r>
              <a:rPr lang="en-US" dirty="0" smtClean="0"/>
              <a:t>Nest Protect. Receive notification when gas and/or fire is detected </a:t>
            </a:r>
          </a:p>
          <a:p>
            <a:r>
              <a:rPr lang="en-US" dirty="0" smtClean="0"/>
              <a:t>Add Philips Hue product support</a:t>
            </a:r>
          </a:p>
          <a:p>
            <a:pPr lvl="1"/>
            <a:r>
              <a:rPr lang="en-US" dirty="0" smtClean="0"/>
              <a:t>Control lights in my house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 algn="ctr">
              <a:buNone/>
            </a:pPr>
            <a:r>
              <a:rPr lang="en-US" i="1" dirty="0" smtClean="0"/>
              <a:t>New idea’s are welcome!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764704"/>
            <a:ext cx="2855040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dirty="0" smtClean="0"/>
              <a:t>Idea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5842992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Lets create an application which measures everything</a:t>
            </a:r>
          </a:p>
          <a:p>
            <a:r>
              <a:rPr lang="en-US" dirty="0" smtClean="0"/>
              <a:t>Records every minute energy and gas usage </a:t>
            </a:r>
          </a:p>
          <a:p>
            <a:r>
              <a:rPr lang="en-US" dirty="0" smtClean="0"/>
              <a:t>Records every minute solar energy delivered</a:t>
            </a:r>
          </a:p>
          <a:p>
            <a:r>
              <a:rPr lang="en-US" dirty="0" smtClean="0"/>
              <a:t>Records every minute environment temperature, humidity and pressure</a:t>
            </a:r>
          </a:p>
          <a:p>
            <a:r>
              <a:rPr lang="en-US" dirty="0" smtClean="0"/>
              <a:t>Create User friendly Web GUI</a:t>
            </a:r>
          </a:p>
          <a:p>
            <a:r>
              <a:rPr lang="en-US" dirty="0" smtClean="0"/>
              <a:t>Use low cost low energy hardware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dirty="0" smtClean="0"/>
              <a:t>Used Hardware</a:t>
            </a:r>
            <a:endParaRPr lang="nl-NL" dirty="0"/>
          </a:p>
        </p:txBody>
      </p:sp>
      <p:pic>
        <p:nvPicPr>
          <p:cNvPr id="1026" name="Picture 2" descr="Raspberry_Pi_2_Model_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437112"/>
            <a:ext cx="3132348" cy="2088232"/>
          </a:xfrm>
          <a:prstGeom prst="rect">
            <a:avLst/>
          </a:prstGeom>
          <a:noFill/>
        </p:spPr>
      </p:pic>
      <p:sp>
        <p:nvSpPr>
          <p:cNvPr id="5" name="Tijdelijke aanduiding voor inhoud 2"/>
          <p:cNvSpPr>
            <a:spLocks noGrp="1"/>
          </p:cNvSpPr>
          <p:nvPr>
            <p:ph idx="1"/>
          </p:nvPr>
        </p:nvSpPr>
        <p:spPr>
          <a:xfrm>
            <a:off x="467544" y="1268760"/>
            <a:ext cx="4392488" cy="3024336"/>
          </a:xfrm>
        </p:spPr>
        <p:txBody>
          <a:bodyPr>
            <a:normAutofit fontScale="55000" lnSpcReduction="20000"/>
          </a:bodyPr>
          <a:lstStyle/>
          <a:p>
            <a:r>
              <a:rPr lang="en-US" sz="4900" dirty="0" smtClean="0"/>
              <a:t>Raspberry Pi 2B</a:t>
            </a:r>
          </a:p>
          <a:p>
            <a:r>
              <a:rPr lang="en-US" sz="4900" dirty="0" smtClean="0"/>
              <a:t>USB to P1 Cable</a:t>
            </a:r>
          </a:p>
          <a:p>
            <a:r>
              <a:rPr lang="en-US" sz="4900" dirty="0" smtClean="0"/>
              <a:t>Micro SD card</a:t>
            </a:r>
          </a:p>
          <a:p>
            <a:r>
              <a:rPr lang="en-US" sz="4900" dirty="0" smtClean="0"/>
              <a:t>USB power supply</a:t>
            </a:r>
          </a:p>
          <a:p>
            <a:r>
              <a:rPr lang="en-US" sz="4900" dirty="0" smtClean="0"/>
              <a:t>Raspberry Pi Case</a:t>
            </a:r>
          </a:p>
          <a:p>
            <a:r>
              <a:rPr lang="en-US" sz="4900" dirty="0" smtClean="0"/>
              <a:t>USB Wifi Dongle</a:t>
            </a:r>
          </a:p>
          <a:p>
            <a:r>
              <a:rPr lang="en-US" sz="4900" dirty="0" smtClean="0"/>
              <a:t>Pi Sense Hat  (optional)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14338" name="Picture 2" descr="https://www.sossolutions.nl/media/catalog/product/cache/1/image/414x/040ec09b1e35df139433887a97daa66f/s/m/smart_metercable_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256" y="2852936"/>
            <a:ext cx="2088232" cy="2088232"/>
          </a:xfrm>
          <a:prstGeom prst="rect">
            <a:avLst/>
          </a:prstGeom>
          <a:noFill/>
        </p:spPr>
      </p:pic>
      <p:pic>
        <p:nvPicPr>
          <p:cNvPr id="14340" name="Picture 4" descr="https://www.sossolutions.nl/media/catalog/product/cache/1/image/414x/040ec09b1e35df139433887a97daa66f/2/4/2483095-50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4437112"/>
            <a:ext cx="2304256" cy="1975871"/>
          </a:xfrm>
          <a:prstGeom prst="rect">
            <a:avLst/>
          </a:prstGeom>
          <a:noFill/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12360" y="5301208"/>
            <a:ext cx="664437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7" descr="https://www.sossolutions.nl/media/catalog/product/cache/1/small_image/170x140/9df78eab33525d08d6e5fb8d27136e95/2/0/2015-04-24_16.49.13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32040" y="1268760"/>
            <a:ext cx="2555354" cy="2104411"/>
          </a:xfrm>
          <a:prstGeom prst="rect">
            <a:avLst/>
          </a:prstGeom>
          <a:noFill/>
        </p:spPr>
      </p:pic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36296" y="548680"/>
            <a:ext cx="165735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6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380312" y="2060848"/>
            <a:ext cx="13144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3059832" y="2492896"/>
            <a:ext cx="2016224" cy="1569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Raspberry Pi</a:t>
            </a:r>
          </a:p>
          <a:p>
            <a:pPr algn="ctr"/>
            <a:endParaRPr lang="en-US" dirty="0" smtClean="0"/>
          </a:p>
          <a:p>
            <a:pPr algn="ctr"/>
            <a:r>
              <a:rPr lang="en-US" sz="2400" dirty="0" err="1" smtClean="0"/>
              <a:t>PlaatEnergy</a:t>
            </a:r>
            <a:r>
              <a:rPr lang="en-US" dirty="0" smtClean="0"/>
              <a:t> 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Sense Hat (Pi)</a:t>
            </a:r>
            <a:endParaRPr lang="nl-NL" dirty="0"/>
          </a:p>
        </p:txBody>
      </p:sp>
      <p:sp>
        <p:nvSpPr>
          <p:cNvPr id="7" name="Tekstvak 6"/>
          <p:cNvSpPr txBox="1"/>
          <p:nvPr/>
        </p:nvSpPr>
        <p:spPr>
          <a:xfrm>
            <a:off x="7308304" y="908720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Digital Energy</a:t>
            </a:r>
          </a:p>
          <a:p>
            <a:pPr algn="ctr"/>
            <a:r>
              <a:rPr lang="en-US" dirty="0" smtClean="0"/>
              <a:t>Meter</a:t>
            </a:r>
          </a:p>
        </p:txBody>
      </p:sp>
      <p:sp>
        <p:nvSpPr>
          <p:cNvPr id="1026" name="AutoShape 2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028" name="AutoShape 4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cxnSp>
        <p:nvCxnSpPr>
          <p:cNvPr id="24" name="Rechte verbindingslijn met pijl 23"/>
          <p:cNvCxnSpPr/>
          <p:nvPr/>
        </p:nvCxnSpPr>
        <p:spPr>
          <a:xfrm>
            <a:off x="4067944" y="1196752"/>
            <a:ext cx="3240360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Rechte verbindingslijn met pijl 29"/>
          <p:cNvCxnSpPr>
            <a:endCxn id="5" idx="0"/>
          </p:cNvCxnSpPr>
          <p:nvPr/>
        </p:nvCxnSpPr>
        <p:spPr>
          <a:xfrm>
            <a:off x="4067944" y="1196752"/>
            <a:ext cx="0" cy="12961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kstvak 85"/>
          <p:cNvSpPr txBox="1"/>
          <p:nvPr/>
        </p:nvSpPr>
        <p:spPr>
          <a:xfrm>
            <a:off x="251520" y="1886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Hardware view – Configuration 1</a:t>
            </a:r>
            <a:endParaRPr lang="nl-NL" sz="2400" dirty="0"/>
          </a:p>
        </p:txBody>
      </p:sp>
      <p:sp>
        <p:nvSpPr>
          <p:cNvPr id="87" name="Tekstvak 86"/>
          <p:cNvSpPr txBox="1"/>
          <p:nvPr/>
        </p:nvSpPr>
        <p:spPr>
          <a:xfrm>
            <a:off x="6084168" y="908720"/>
            <a:ext cx="102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P1 cable</a:t>
            </a:r>
            <a:endParaRPr lang="nl-NL" sz="1200" dirty="0"/>
          </a:p>
        </p:txBody>
      </p:sp>
      <p:sp>
        <p:nvSpPr>
          <p:cNvPr id="1036" name="AutoShape 12" descr="Afbeeldingsresultaat voor Moni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2564904"/>
            <a:ext cx="212407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4" name="Tekstvak 113"/>
          <p:cNvSpPr txBox="1"/>
          <p:nvPr/>
        </p:nvSpPr>
        <p:spPr>
          <a:xfrm>
            <a:off x="5220072" y="2996952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HDMI cable</a:t>
            </a:r>
            <a:endParaRPr lang="nl-NL" sz="1200" dirty="0"/>
          </a:p>
        </p:txBody>
      </p:sp>
      <p:pic>
        <p:nvPicPr>
          <p:cNvPr id="118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2708920"/>
            <a:ext cx="171619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9" name="Rechte verbindingslijn met pijl 38"/>
          <p:cNvCxnSpPr/>
          <p:nvPr/>
        </p:nvCxnSpPr>
        <p:spPr>
          <a:xfrm>
            <a:off x="5076056" y="3284984"/>
            <a:ext cx="1368152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794" name="AutoShape 2" descr="Afbeeldingsresultaat voor keyboar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33798" name="Picture 6" descr="https://upload.wikimedia.org/wikipedia/commons/thumb/f/f0/Bijoy_Keyboard_image.jpg/250px-Bijoy_Keyboard_imag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3928" y="4869160"/>
            <a:ext cx="1959372" cy="744562"/>
          </a:xfrm>
          <a:prstGeom prst="rect">
            <a:avLst/>
          </a:prstGeom>
          <a:noFill/>
        </p:spPr>
      </p:pic>
      <p:cxnSp>
        <p:nvCxnSpPr>
          <p:cNvPr id="44" name="Rechte verbindingslijn met pijl 43"/>
          <p:cNvCxnSpPr>
            <a:endCxn id="33798" idx="0"/>
          </p:cNvCxnSpPr>
          <p:nvPr/>
        </p:nvCxnSpPr>
        <p:spPr>
          <a:xfrm>
            <a:off x="4860032" y="4077072"/>
            <a:ext cx="43582" cy="7920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Tekstvak 45"/>
          <p:cNvSpPr txBox="1"/>
          <p:nvPr/>
        </p:nvSpPr>
        <p:spPr>
          <a:xfrm>
            <a:off x="3419872" y="429309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USB cable</a:t>
            </a:r>
            <a:endParaRPr lang="nl-NL" sz="1200" dirty="0"/>
          </a:p>
        </p:txBody>
      </p:sp>
      <p:cxnSp>
        <p:nvCxnSpPr>
          <p:cNvPr id="52" name="Rechte verbindingslijn met pijl 51"/>
          <p:cNvCxnSpPr/>
          <p:nvPr/>
        </p:nvCxnSpPr>
        <p:spPr>
          <a:xfrm>
            <a:off x="3412294" y="4077072"/>
            <a:ext cx="7578" cy="7920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3800" name="Picture 8" descr="https://www.microsoft.com/hardware/_base_v1/products/wireless-mouse-1000/mk_wm1000_ci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59832" y="4941168"/>
            <a:ext cx="697260" cy="581050"/>
          </a:xfrm>
          <a:prstGeom prst="rect">
            <a:avLst/>
          </a:prstGeom>
          <a:noFill/>
        </p:spPr>
      </p:pic>
      <p:sp>
        <p:nvSpPr>
          <p:cNvPr id="58" name="Tekstvak 57"/>
          <p:cNvSpPr txBox="1"/>
          <p:nvPr/>
        </p:nvSpPr>
        <p:spPr>
          <a:xfrm>
            <a:off x="5012432" y="4517504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USB cable</a:t>
            </a:r>
            <a:endParaRPr lang="nl-NL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5004048" y="2492896"/>
            <a:ext cx="2016224" cy="1569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Raspberry Pi</a:t>
            </a:r>
          </a:p>
          <a:p>
            <a:pPr algn="ctr"/>
            <a:endParaRPr lang="en-US" dirty="0" smtClean="0"/>
          </a:p>
          <a:p>
            <a:pPr algn="ctr"/>
            <a:r>
              <a:rPr lang="en-US" sz="2400" dirty="0" err="1" smtClean="0"/>
              <a:t>PlaatEnergy</a:t>
            </a:r>
            <a:r>
              <a:rPr lang="en-US" dirty="0" smtClean="0"/>
              <a:t> 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Sense Hat (Pi)</a:t>
            </a:r>
            <a:endParaRPr lang="nl-NL" dirty="0"/>
          </a:p>
        </p:txBody>
      </p:sp>
      <p:sp>
        <p:nvSpPr>
          <p:cNvPr id="7" name="Tekstvak 6"/>
          <p:cNvSpPr txBox="1"/>
          <p:nvPr/>
        </p:nvSpPr>
        <p:spPr>
          <a:xfrm>
            <a:off x="7308304" y="908720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Digital Energy</a:t>
            </a:r>
          </a:p>
          <a:p>
            <a:pPr algn="ctr"/>
            <a:r>
              <a:rPr lang="en-US" dirty="0" smtClean="0"/>
              <a:t>Meter</a:t>
            </a:r>
          </a:p>
        </p:txBody>
      </p:sp>
      <p:sp>
        <p:nvSpPr>
          <p:cNvPr id="1026" name="AutoShape 2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028" name="AutoShape 4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cxnSp>
        <p:nvCxnSpPr>
          <p:cNvPr id="24" name="Rechte verbindingslijn met pijl 23"/>
          <p:cNvCxnSpPr/>
          <p:nvPr/>
        </p:nvCxnSpPr>
        <p:spPr>
          <a:xfrm>
            <a:off x="6012160" y="1196752"/>
            <a:ext cx="1296144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Rechte verbindingslijn met pijl 29"/>
          <p:cNvCxnSpPr>
            <a:endCxn id="5" idx="0"/>
          </p:cNvCxnSpPr>
          <p:nvPr/>
        </p:nvCxnSpPr>
        <p:spPr>
          <a:xfrm>
            <a:off x="6012160" y="1196752"/>
            <a:ext cx="0" cy="12961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Afgeronde rechthoek 48"/>
          <p:cNvSpPr/>
          <p:nvPr/>
        </p:nvSpPr>
        <p:spPr>
          <a:xfrm>
            <a:off x="2339752" y="4581128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Intranet</a:t>
            </a:r>
            <a:endParaRPr lang="nl-NL" dirty="0"/>
          </a:p>
        </p:txBody>
      </p:sp>
      <p:sp>
        <p:nvSpPr>
          <p:cNvPr id="50" name="Tekstvak 49"/>
          <p:cNvSpPr txBox="1"/>
          <p:nvPr/>
        </p:nvSpPr>
        <p:spPr>
          <a:xfrm>
            <a:off x="2267744" y="3501008"/>
            <a:ext cx="165618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Router</a:t>
            </a:r>
            <a:endParaRPr lang="nl-NL" dirty="0"/>
          </a:p>
        </p:txBody>
      </p:sp>
      <p:cxnSp>
        <p:nvCxnSpPr>
          <p:cNvPr id="60" name="Rechte verbindingslijn met pijl 59"/>
          <p:cNvCxnSpPr>
            <a:stCxn id="50" idx="2"/>
            <a:endCxn id="49" idx="0"/>
          </p:cNvCxnSpPr>
          <p:nvPr/>
        </p:nvCxnSpPr>
        <p:spPr>
          <a:xfrm>
            <a:off x="3095836" y="3870340"/>
            <a:ext cx="0" cy="7107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Rechte verbindingslijn met pijl 61"/>
          <p:cNvCxnSpPr>
            <a:endCxn id="50" idx="3"/>
          </p:cNvCxnSpPr>
          <p:nvPr/>
        </p:nvCxnSpPr>
        <p:spPr>
          <a:xfrm flipH="1" flipV="1">
            <a:off x="3923928" y="3685674"/>
            <a:ext cx="1080120" cy="313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33" name="Picture 9" descr="http://ic.tweakimg.net/ext/i/1272126825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941168"/>
            <a:ext cx="1916236" cy="1556792"/>
          </a:xfrm>
          <a:prstGeom prst="rect">
            <a:avLst/>
          </a:prstGeom>
          <a:noFill/>
        </p:spPr>
      </p:pic>
      <p:cxnSp>
        <p:nvCxnSpPr>
          <p:cNvPr id="78" name="Rechte verbindingslijn met pijl 77"/>
          <p:cNvCxnSpPr>
            <a:stCxn id="49" idx="2"/>
          </p:cNvCxnSpPr>
          <p:nvPr/>
        </p:nvCxnSpPr>
        <p:spPr>
          <a:xfrm flipH="1">
            <a:off x="1691680" y="5157192"/>
            <a:ext cx="1404156" cy="5040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5157192"/>
            <a:ext cx="1080120" cy="680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" name="Tekstvak 85"/>
          <p:cNvSpPr txBox="1"/>
          <p:nvPr/>
        </p:nvSpPr>
        <p:spPr>
          <a:xfrm>
            <a:off x="251520" y="1886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Hardware view – Configuration 2</a:t>
            </a:r>
            <a:endParaRPr lang="nl-NL" sz="2400" dirty="0"/>
          </a:p>
        </p:txBody>
      </p:sp>
      <p:sp>
        <p:nvSpPr>
          <p:cNvPr id="87" name="Tekstvak 86"/>
          <p:cNvSpPr txBox="1"/>
          <p:nvPr/>
        </p:nvSpPr>
        <p:spPr>
          <a:xfrm>
            <a:off x="6084168" y="908720"/>
            <a:ext cx="102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P1 cable</a:t>
            </a:r>
            <a:endParaRPr lang="nl-NL" sz="1200" dirty="0"/>
          </a:p>
        </p:txBody>
      </p:sp>
      <p:sp>
        <p:nvSpPr>
          <p:cNvPr id="88" name="Tekstvak 87"/>
          <p:cNvSpPr txBox="1"/>
          <p:nvPr/>
        </p:nvSpPr>
        <p:spPr>
          <a:xfrm>
            <a:off x="3995936" y="3356992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Ethernet </a:t>
            </a:r>
          </a:p>
          <a:p>
            <a:pPr algn="ctr"/>
            <a:r>
              <a:rPr lang="en-US" sz="1200" dirty="0" smtClean="0"/>
              <a:t>or </a:t>
            </a:r>
          </a:p>
          <a:p>
            <a:pPr algn="ctr"/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1036" name="AutoShape 12" descr="Afbeeldingsresultaat voor Moni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25" name="Tekstvak 24"/>
          <p:cNvSpPr txBox="1"/>
          <p:nvPr/>
        </p:nvSpPr>
        <p:spPr>
          <a:xfrm>
            <a:off x="7308304" y="1988840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Digital Gas</a:t>
            </a:r>
          </a:p>
          <a:p>
            <a:pPr algn="ctr"/>
            <a:r>
              <a:rPr lang="en-US" dirty="0" smtClean="0"/>
              <a:t>Meter</a:t>
            </a:r>
          </a:p>
        </p:txBody>
      </p:sp>
      <p:cxnSp>
        <p:nvCxnSpPr>
          <p:cNvPr id="26" name="Rechte verbindingslijn met pijl 25"/>
          <p:cNvCxnSpPr>
            <a:stCxn id="25" idx="0"/>
          </p:cNvCxnSpPr>
          <p:nvPr/>
        </p:nvCxnSpPr>
        <p:spPr>
          <a:xfrm flipV="1">
            <a:off x="8064388" y="1555051"/>
            <a:ext cx="0" cy="4337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kstvak 26"/>
          <p:cNvSpPr txBox="1"/>
          <p:nvPr/>
        </p:nvSpPr>
        <p:spPr>
          <a:xfrm>
            <a:off x="7308304" y="1628800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Bluetooth</a:t>
            </a:r>
            <a:endParaRPr lang="nl-NL" sz="1200" dirty="0"/>
          </a:p>
        </p:txBody>
      </p:sp>
      <p:sp>
        <p:nvSpPr>
          <p:cNvPr id="23" name="Tekstvak 22"/>
          <p:cNvSpPr txBox="1"/>
          <p:nvPr/>
        </p:nvSpPr>
        <p:spPr>
          <a:xfrm>
            <a:off x="467544" y="4365104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PlaatEnergy</a:t>
            </a:r>
            <a:endParaRPr lang="en-US" sz="1200" dirty="0" smtClean="0"/>
          </a:p>
          <a:p>
            <a:pPr algn="ctr"/>
            <a:r>
              <a:rPr lang="en-US" sz="1200" dirty="0" smtClean="0"/>
              <a:t>Reachable by</a:t>
            </a:r>
          </a:p>
          <a:p>
            <a:pPr algn="ctr"/>
            <a:r>
              <a:rPr lang="en-US" sz="1200" dirty="0" smtClean="0"/>
              <a:t>intranet</a:t>
            </a:r>
            <a:endParaRPr lang="nl-NL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5004048" y="2492896"/>
            <a:ext cx="2016224" cy="1569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Raspberry Pi</a:t>
            </a:r>
          </a:p>
          <a:p>
            <a:pPr algn="ctr"/>
            <a:endParaRPr lang="en-US" dirty="0" smtClean="0"/>
          </a:p>
          <a:p>
            <a:pPr algn="ctr"/>
            <a:r>
              <a:rPr lang="en-US" sz="2400" dirty="0" err="1" smtClean="0"/>
              <a:t>PlaatEnergy</a:t>
            </a:r>
            <a:r>
              <a:rPr lang="en-US" dirty="0" smtClean="0"/>
              <a:t> 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Sense Hat (Pi)</a:t>
            </a:r>
            <a:endParaRPr lang="nl-NL" dirty="0"/>
          </a:p>
        </p:txBody>
      </p:sp>
      <p:sp>
        <p:nvSpPr>
          <p:cNvPr id="5" name="Tekstvak 4"/>
          <p:cNvSpPr txBox="1"/>
          <p:nvPr/>
        </p:nvSpPr>
        <p:spPr>
          <a:xfrm>
            <a:off x="7308304" y="908720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Digital Energy</a:t>
            </a:r>
          </a:p>
          <a:p>
            <a:pPr algn="ctr"/>
            <a:r>
              <a:rPr lang="en-US" dirty="0" smtClean="0"/>
              <a:t>Meter</a:t>
            </a:r>
          </a:p>
        </p:txBody>
      </p:sp>
      <p:sp>
        <p:nvSpPr>
          <p:cNvPr id="6" name="AutoShape 2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7" name="AutoShape 4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cxnSp>
        <p:nvCxnSpPr>
          <p:cNvPr id="8" name="Rechte verbindingslijn met pijl 7"/>
          <p:cNvCxnSpPr/>
          <p:nvPr/>
        </p:nvCxnSpPr>
        <p:spPr>
          <a:xfrm>
            <a:off x="6012160" y="1412776"/>
            <a:ext cx="1296144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Rechte verbindingslijn met pijl 8"/>
          <p:cNvCxnSpPr>
            <a:endCxn id="4" idx="0"/>
          </p:cNvCxnSpPr>
          <p:nvPr/>
        </p:nvCxnSpPr>
        <p:spPr>
          <a:xfrm>
            <a:off x="6012160" y="1412776"/>
            <a:ext cx="0" cy="10801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Afgeronde rechthoek 9"/>
          <p:cNvSpPr/>
          <p:nvPr/>
        </p:nvSpPr>
        <p:spPr>
          <a:xfrm>
            <a:off x="2339752" y="4581128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Intranet</a:t>
            </a:r>
            <a:endParaRPr lang="nl-NL" dirty="0"/>
          </a:p>
        </p:txBody>
      </p:sp>
      <p:sp>
        <p:nvSpPr>
          <p:cNvPr id="11" name="Tekstvak 10"/>
          <p:cNvSpPr txBox="1"/>
          <p:nvPr/>
        </p:nvSpPr>
        <p:spPr>
          <a:xfrm>
            <a:off x="2267744" y="3573016"/>
            <a:ext cx="165618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Router</a:t>
            </a:r>
            <a:endParaRPr lang="nl-NL" dirty="0"/>
          </a:p>
        </p:txBody>
      </p:sp>
      <p:cxnSp>
        <p:nvCxnSpPr>
          <p:cNvPr id="12" name="Rechte verbindingslijn met pijl 11"/>
          <p:cNvCxnSpPr>
            <a:stCxn id="11" idx="2"/>
            <a:endCxn id="10" idx="0"/>
          </p:cNvCxnSpPr>
          <p:nvPr/>
        </p:nvCxnSpPr>
        <p:spPr>
          <a:xfrm>
            <a:off x="3095836" y="3942348"/>
            <a:ext cx="0" cy="6387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Rechte verbindingslijn met pijl 12"/>
          <p:cNvCxnSpPr/>
          <p:nvPr/>
        </p:nvCxnSpPr>
        <p:spPr>
          <a:xfrm flipH="1" flipV="1">
            <a:off x="3923928" y="3717032"/>
            <a:ext cx="1080120" cy="313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Picture 9" descr="http://ic.tweakimg.net/ext/i/1272126825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941168"/>
            <a:ext cx="1916236" cy="1556792"/>
          </a:xfrm>
          <a:prstGeom prst="rect">
            <a:avLst/>
          </a:prstGeom>
          <a:noFill/>
        </p:spPr>
      </p:pic>
      <p:cxnSp>
        <p:nvCxnSpPr>
          <p:cNvPr id="15" name="Rechte verbindingslijn met pijl 14"/>
          <p:cNvCxnSpPr>
            <a:stCxn id="10" idx="2"/>
          </p:cNvCxnSpPr>
          <p:nvPr/>
        </p:nvCxnSpPr>
        <p:spPr>
          <a:xfrm flipH="1">
            <a:off x="1691680" y="5157192"/>
            <a:ext cx="1404156" cy="5040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6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5157192"/>
            <a:ext cx="1080120" cy="680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kstvak 16"/>
          <p:cNvSpPr txBox="1"/>
          <p:nvPr/>
        </p:nvSpPr>
        <p:spPr>
          <a:xfrm>
            <a:off x="251520" y="1886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Hardware view – Configuration 3</a:t>
            </a:r>
            <a:endParaRPr lang="nl-NL" sz="2400" dirty="0"/>
          </a:p>
        </p:txBody>
      </p:sp>
      <p:sp>
        <p:nvSpPr>
          <p:cNvPr id="18" name="Tekstvak 17"/>
          <p:cNvSpPr txBox="1"/>
          <p:nvPr/>
        </p:nvSpPr>
        <p:spPr>
          <a:xfrm>
            <a:off x="6156176" y="1412776"/>
            <a:ext cx="102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P1 cable</a:t>
            </a:r>
            <a:endParaRPr lang="nl-NL" sz="1200" dirty="0"/>
          </a:p>
        </p:txBody>
      </p:sp>
      <p:sp>
        <p:nvSpPr>
          <p:cNvPr id="19" name="Tekstvak 18"/>
          <p:cNvSpPr txBox="1"/>
          <p:nvPr/>
        </p:nvSpPr>
        <p:spPr>
          <a:xfrm>
            <a:off x="3995936" y="3356992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Ethernet </a:t>
            </a:r>
          </a:p>
          <a:p>
            <a:pPr algn="ctr"/>
            <a:r>
              <a:rPr lang="en-US" sz="1200" dirty="0" smtClean="0"/>
              <a:t>or </a:t>
            </a:r>
          </a:p>
          <a:p>
            <a:pPr algn="ctr"/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20" name="AutoShape 12" descr="Afbeeldingsresultaat voor Moni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27" name="Tekstvak 26"/>
          <p:cNvSpPr txBox="1"/>
          <p:nvPr/>
        </p:nvSpPr>
        <p:spPr>
          <a:xfrm>
            <a:off x="2267744" y="2276872"/>
            <a:ext cx="1656184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Solar </a:t>
            </a:r>
          </a:p>
          <a:p>
            <a:pPr algn="ctr"/>
            <a:r>
              <a:rPr lang="en-US" dirty="0" smtClean="0"/>
              <a:t>Converter</a:t>
            </a:r>
            <a:endParaRPr lang="nl-NL" dirty="0"/>
          </a:p>
        </p:txBody>
      </p:sp>
      <p:pic>
        <p:nvPicPr>
          <p:cNvPr id="28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1680" y="692696"/>
            <a:ext cx="2880320" cy="131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9" name="Rechte verbindingslijn met pijl 28"/>
          <p:cNvCxnSpPr>
            <a:endCxn id="28" idx="2"/>
          </p:cNvCxnSpPr>
          <p:nvPr/>
        </p:nvCxnSpPr>
        <p:spPr>
          <a:xfrm flipV="1">
            <a:off x="3131840" y="2010192"/>
            <a:ext cx="0" cy="2666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Rechte verbindingslijn met pijl 30"/>
          <p:cNvCxnSpPr/>
          <p:nvPr/>
        </p:nvCxnSpPr>
        <p:spPr>
          <a:xfrm>
            <a:off x="4572000" y="1124744"/>
            <a:ext cx="2664296" cy="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kstvak 22"/>
          <p:cNvSpPr txBox="1"/>
          <p:nvPr/>
        </p:nvSpPr>
        <p:spPr>
          <a:xfrm>
            <a:off x="467544" y="4365104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PlaatEnergy</a:t>
            </a:r>
            <a:endParaRPr lang="en-US" sz="1200" dirty="0" smtClean="0"/>
          </a:p>
          <a:p>
            <a:pPr algn="ctr"/>
            <a:r>
              <a:rPr lang="en-US" sz="1200" dirty="0" smtClean="0"/>
              <a:t>Reachable by</a:t>
            </a:r>
          </a:p>
          <a:p>
            <a:pPr algn="ctr"/>
            <a:r>
              <a:rPr lang="en-US" sz="1200" dirty="0" smtClean="0"/>
              <a:t>intranet</a:t>
            </a:r>
            <a:endParaRPr lang="nl-NL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5004048" y="2492896"/>
            <a:ext cx="2016224" cy="1569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Raspberry Pi</a:t>
            </a:r>
          </a:p>
          <a:p>
            <a:pPr algn="ctr"/>
            <a:endParaRPr lang="en-US" dirty="0" smtClean="0"/>
          </a:p>
          <a:p>
            <a:pPr algn="ctr"/>
            <a:r>
              <a:rPr lang="en-US" sz="2400" dirty="0" err="1" smtClean="0"/>
              <a:t>PlaatEnergy</a:t>
            </a:r>
            <a:r>
              <a:rPr lang="en-US" dirty="0" smtClean="0"/>
              <a:t> 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Sense Hat (Pi)</a:t>
            </a:r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2267744" y="2276872"/>
            <a:ext cx="1656184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Solar </a:t>
            </a:r>
          </a:p>
          <a:p>
            <a:pPr algn="ctr"/>
            <a:r>
              <a:rPr lang="en-US" dirty="0" smtClean="0"/>
              <a:t>Converter</a:t>
            </a:r>
            <a:endParaRPr lang="nl-NL" dirty="0"/>
          </a:p>
        </p:txBody>
      </p:sp>
      <p:sp>
        <p:nvSpPr>
          <p:cNvPr id="7" name="Tekstvak 6"/>
          <p:cNvSpPr txBox="1"/>
          <p:nvPr/>
        </p:nvSpPr>
        <p:spPr>
          <a:xfrm>
            <a:off x="7308304" y="908720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Digital Energy</a:t>
            </a:r>
          </a:p>
          <a:p>
            <a:pPr algn="ctr"/>
            <a:r>
              <a:rPr lang="en-US" dirty="0" smtClean="0"/>
              <a:t>Meter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7308304" y="1988840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Digital Gas</a:t>
            </a:r>
          </a:p>
          <a:p>
            <a:pPr algn="ctr"/>
            <a:r>
              <a:rPr lang="en-US" dirty="0" smtClean="0"/>
              <a:t>Meter</a:t>
            </a:r>
          </a:p>
        </p:txBody>
      </p:sp>
      <p:sp>
        <p:nvSpPr>
          <p:cNvPr id="1026" name="AutoShape 2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028" name="AutoShape 4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692696"/>
            <a:ext cx="2880320" cy="131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Rechte verbindingslijn met pijl 16"/>
          <p:cNvCxnSpPr>
            <a:stCxn id="8" idx="0"/>
            <a:endCxn id="7" idx="2"/>
          </p:cNvCxnSpPr>
          <p:nvPr/>
        </p:nvCxnSpPr>
        <p:spPr>
          <a:xfrm flipV="1">
            <a:off x="8064388" y="1555051"/>
            <a:ext cx="0" cy="4337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Rechte verbindingslijn met pijl 23"/>
          <p:cNvCxnSpPr/>
          <p:nvPr/>
        </p:nvCxnSpPr>
        <p:spPr>
          <a:xfrm>
            <a:off x="6012160" y="1196752"/>
            <a:ext cx="1296144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Rechte verbindingslijn met pijl 29"/>
          <p:cNvCxnSpPr>
            <a:endCxn id="5" idx="0"/>
          </p:cNvCxnSpPr>
          <p:nvPr/>
        </p:nvCxnSpPr>
        <p:spPr>
          <a:xfrm>
            <a:off x="6012160" y="1196752"/>
            <a:ext cx="0" cy="12961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Rechte verbindingslijn met pijl 36"/>
          <p:cNvCxnSpPr>
            <a:endCxn id="1031" idx="2"/>
          </p:cNvCxnSpPr>
          <p:nvPr/>
        </p:nvCxnSpPr>
        <p:spPr>
          <a:xfrm flipV="1">
            <a:off x="3131840" y="2010192"/>
            <a:ext cx="0" cy="2666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Afgeronde rechthoek 48"/>
          <p:cNvSpPr/>
          <p:nvPr/>
        </p:nvSpPr>
        <p:spPr>
          <a:xfrm>
            <a:off x="2339752" y="4149080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Intranet</a:t>
            </a:r>
            <a:endParaRPr lang="nl-NL" dirty="0"/>
          </a:p>
        </p:txBody>
      </p:sp>
      <p:sp>
        <p:nvSpPr>
          <p:cNvPr id="50" name="Tekstvak 49"/>
          <p:cNvSpPr txBox="1"/>
          <p:nvPr/>
        </p:nvSpPr>
        <p:spPr>
          <a:xfrm>
            <a:off x="2267744" y="3501008"/>
            <a:ext cx="165618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Router</a:t>
            </a:r>
            <a:endParaRPr lang="nl-NL" dirty="0"/>
          </a:p>
        </p:txBody>
      </p:sp>
      <p:cxnSp>
        <p:nvCxnSpPr>
          <p:cNvPr id="51" name="Rechte verbindingslijn met pijl 50"/>
          <p:cNvCxnSpPr>
            <a:stCxn id="6" idx="2"/>
            <a:endCxn id="50" idx="0"/>
          </p:cNvCxnSpPr>
          <p:nvPr/>
        </p:nvCxnSpPr>
        <p:spPr>
          <a:xfrm>
            <a:off x="3095836" y="2923203"/>
            <a:ext cx="0" cy="5778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Rechte verbindingslijn met pijl 59"/>
          <p:cNvCxnSpPr/>
          <p:nvPr/>
        </p:nvCxnSpPr>
        <p:spPr>
          <a:xfrm>
            <a:off x="3059832" y="3861048"/>
            <a:ext cx="0" cy="2787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Rechte verbindingslijn met pijl 61"/>
          <p:cNvCxnSpPr>
            <a:endCxn id="50" idx="3"/>
          </p:cNvCxnSpPr>
          <p:nvPr/>
        </p:nvCxnSpPr>
        <p:spPr>
          <a:xfrm flipH="1" flipV="1">
            <a:off x="3923928" y="3685674"/>
            <a:ext cx="1080120" cy="313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33" name="Picture 9" descr="http://ic.tweakimg.net/ext/i/1272126825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5301208"/>
            <a:ext cx="1916236" cy="1556792"/>
          </a:xfrm>
          <a:prstGeom prst="rect">
            <a:avLst/>
          </a:prstGeom>
          <a:noFill/>
        </p:spPr>
      </p:pic>
      <p:cxnSp>
        <p:nvCxnSpPr>
          <p:cNvPr id="78" name="Rechte verbindingslijn met pijl 77"/>
          <p:cNvCxnSpPr>
            <a:stCxn id="49" idx="2"/>
            <a:endCxn id="34" idx="0"/>
          </p:cNvCxnSpPr>
          <p:nvPr/>
        </p:nvCxnSpPr>
        <p:spPr>
          <a:xfrm>
            <a:off x="3095836" y="4725144"/>
            <a:ext cx="0" cy="2160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5517232"/>
            <a:ext cx="1080120" cy="680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" name="Tekstvak 85"/>
          <p:cNvSpPr txBox="1"/>
          <p:nvPr/>
        </p:nvSpPr>
        <p:spPr>
          <a:xfrm>
            <a:off x="251520" y="188640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Hardware view – Configuration 4</a:t>
            </a:r>
            <a:endParaRPr lang="nl-NL" sz="2400" dirty="0"/>
          </a:p>
        </p:txBody>
      </p:sp>
      <p:sp>
        <p:nvSpPr>
          <p:cNvPr id="87" name="Tekstvak 86"/>
          <p:cNvSpPr txBox="1"/>
          <p:nvPr/>
        </p:nvSpPr>
        <p:spPr>
          <a:xfrm>
            <a:off x="6084168" y="908720"/>
            <a:ext cx="102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P1 cable</a:t>
            </a:r>
            <a:endParaRPr lang="nl-NL" sz="1200" dirty="0"/>
          </a:p>
        </p:txBody>
      </p:sp>
      <p:sp>
        <p:nvSpPr>
          <p:cNvPr id="88" name="Tekstvak 87"/>
          <p:cNvSpPr txBox="1"/>
          <p:nvPr/>
        </p:nvSpPr>
        <p:spPr>
          <a:xfrm>
            <a:off x="3995936" y="3356992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Ethernet </a:t>
            </a:r>
          </a:p>
          <a:p>
            <a:pPr algn="ctr"/>
            <a:r>
              <a:rPr lang="en-US" sz="1200" dirty="0" smtClean="0"/>
              <a:t>or </a:t>
            </a:r>
          </a:p>
          <a:p>
            <a:pPr algn="ctr"/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91" name="Tekstvak 90"/>
          <p:cNvSpPr txBox="1"/>
          <p:nvPr/>
        </p:nvSpPr>
        <p:spPr>
          <a:xfrm>
            <a:off x="2555776" y="306896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1036" name="AutoShape 12" descr="Afbeeldingsresultaat voor Moni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76056" y="4581128"/>
            <a:ext cx="212407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2" name="Rechte verbindingslijn met pijl 111"/>
          <p:cNvCxnSpPr>
            <a:stCxn id="5" idx="2"/>
          </p:cNvCxnSpPr>
          <p:nvPr/>
        </p:nvCxnSpPr>
        <p:spPr>
          <a:xfrm>
            <a:off x="6012160" y="4062556"/>
            <a:ext cx="0" cy="5185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4" name="Tekstvak 113"/>
          <p:cNvSpPr txBox="1"/>
          <p:nvPr/>
        </p:nvSpPr>
        <p:spPr>
          <a:xfrm>
            <a:off x="6012160" y="4221088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HDMI cable</a:t>
            </a:r>
            <a:endParaRPr lang="nl-NL" sz="1200" dirty="0"/>
          </a:p>
        </p:txBody>
      </p:sp>
      <p:sp>
        <p:nvSpPr>
          <p:cNvPr id="117" name="Tekstvak 116"/>
          <p:cNvSpPr txBox="1"/>
          <p:nvPr/>
        </p:nvSpPr>
        <p:spPr>
          <a:xfrm>
            <a:off x="7308304" y="1628800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Bluetooth</a:t>
            </a:r>
            <a:endParaRPr lang="nl-NL" sz="1200" dirty="0"/>
          </a:p>
        </p:txBody>
      </p:sp>
      <p:pic>
        <p:nvPicPr>
          <p:cNvPr id="118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39122" y="4725144"/>
            <a:ext cx="171619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1" name="Tekstvak 120"/>
          <p:cNvSpPr txBox="1"/>
          <p:nvPr/>
        </p:nvSpPr>
        <p:spPr>
          <a:xfrm>
            <a:off x="7092280" y="4941168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PlaatEnergy</a:t>
            </a:r>
            <a:endParaRPr lang="en-US" sz="1200" dirty="0" smtClean="0"/>
          </a:p>
          <a:p>
            <a:pPr algn="ctr"/>
            <a:r>
              <a:rPr lang="en-US" sz="1200" dirty="0" smtClean="0"/>
              <a:t>Slide on attach</a:t>
            </a:r>
          </a:p>
          <a:p>
            <a:pPr algn="ctr"/>
            <a:r>
              <a:rPr lang="en-US" sz="1200" dirty="0" smtClean="0"/>
              <a:t>monitor</a:t>
            </a:r>
            <a:endParaRPr lang="nl-NL" sz="1200" dirty="0"/>
          </a:p>
        </p:txBody>
      </p:sp>
      <p:sp>
        <p:nvSpPr>
          <p:cNvPr id="34" name="Tekstvak 33"/>
          <p:cNvSpPr txBox="1"/>
          <p:nvPr/>
        </p:nvSpPr>
        <p:spPr>
          <a:xfrm>
            <a:off x="2267744" y="4941168"/>
            <a:ext cx="165618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Router</a:t>
            </a:r>
            <a:endParaRPr lang="nl-NL" dirty="0"/>
          </a:p>
        </p:txBody>
      </p:sp>
      <p:sp>
        <p:nvSpPr>
          <p:cNvPr id="38" name="Afgeronde rechthoek 37"/>
          <p:cNvSpPr/>
          <p:nvPr/>
        </p:nvSpPr>
        <p:spPr>
          <a:xfrm>
            <a:off x="2339752" y="5517232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nl-NL" dirty="0"/>
          </a:p>
        </p:txBody>
      </p:sp>
      <p:cxnSp>
        <p:nvCxnSpPr>
          <p:cNvPr id="40" name="Rechte verbindingslijn met pijl 39"/>
          <p:cNvCxnSpPr/>
          <p:nvPr/>
        </p:nvCxnSpPr>
        <p:spPr>
          <a:xfrm>
            <a:off x="3059832" y="5301208"/>
            <a:ext cx="0" cy="2787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kstvak 35"/>
          <p:cNvSpPr txBox="1"/>
          <p:nvPr/>
        </p:nvSpPr>
        <p:spPr>
          <a:xfrm>
            <a:off x="251520" y="4725144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PlaatEnergy</a:t>
            </a:r>
            <a:endParaRPr lang="en-US" sz="1200" dirty="0" smtClean="0"/>
          </a:p>
          <a:p>
            <a:pPr algn="ctr"/>
            <a:r>
              <a:rPr lang="en-US" sz="1200" dirty="0" smtClean="0"/>
              <a:t>Reachable by</a:t>
            </a:r>
          </a:p>
          <a:p>
            <a:pPr algn="ctr"/>
            <a:r>
              <a:rPr lang="en-US" sz="1200" dirty="0" smtClean="0"/>
              <a:t>internet</a:t>
            </a:r>
            <a:endParaRPr lang="nl-NL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5580112" y="3068960"/>
            <a:ext cx="1944216" cy="1569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Raspberry Pi</a:t>
            </a:r>
          </a:p>
          <a:p>
            <a:pPr algn="ctr"/>
            <a:endParaRPr lang="en-US" dirty="0" smtClean="0"/>
          </a:p>
          <a:p>
            <a:pPr algn="ctr"/>
            <a:r>
              <a:rPr lang="en-US" sz="2400" dirty="0" smtClean="0"/>
              <a:t>PlaatEnergy</a:t>
            </a:r>
            <a:r>
              <a:rPr lang="en-US" dirty="0" smtClean="0"/>
              <a:t> 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Sense Hat (Pi)</a:t>
            </a:r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251520" y="2276872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Solar </a:t>
            </a:r>
          </a:p>
          <a:p>
            <a:pPr algn="ctr"/>
            <a:r>
              <a:rPr lang="en-US" dirty="0" smtClean="0"/>
              <a:t>Converter</a:t>
            </a:r>
            <a:endParaRPr lang="nl-NL" dirty="0"/>
          </a:p>
        </p:txBody>
      </p:sp>
      <p:sp>
        <p:nvSpPr>
          <p:cNvPr id="7" name="Tekstvak 6"/>
          <p:cNvSpPr txBox="1"/>
          <p:nvPr/>
        </p:nvSpPr>
        <p:spPr>
          <a:xfrm>
            <a:off x="7380312" y="692696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Energy</a:t>
            </a:r>
          </a:p>
          <a:p>
            <a:pPr algn="ctr"/>
            <a:r>
              <a:rPr lang="en-US" dirty="0" smtClean="0"/>
              <a:t>Meter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7380312" y="1772816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Gas</a:t>
            </a:r>
          </a:p>
          <a:p>
            <a:pPr algn="ctr"/>
            <a:r>
              <a:rPr lang="en-US" dirty="0" smtClean="0"/>
              <a:t>Meter</a:t>
            </a:r>
          </a:p>
        </p:txBody>
      </p:sp>
      <p:sp>
        <p:nvSpPr>
          <p:cNvPr id="1026" name="AutoShape 2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028" name="AutoShape 4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836712"/>
            <a:ext cx="1584176" cy="117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Rechte verbindingslijn met pijl 16"/>
          <p:cNvCxnSpPr>
            <a:stCxn id="8" idx="0"/>
            <a:endCxn id="7" idx="2"/>
          </p:cNvCxnSpPr>
          <p:nvPr/>
        </p:nvCxnSpPr>
        <p:spPr>
          <a:xfrm flipV="1">
            <a:off x="8136396" y="1339027"/>
            <a:ext cx="0" cy="4337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Rechte verbindingslijn met pijl 23"/>
          <p:cNvCxnSpPr/>
          <p:nvPr/>
        </p:nvCxnSpPr>
        <p:spPr>
          <a:xfrm flipV="1">
            <a:off x="6534364" y="1052736"/>
            <a:ext cx="845948" cy="55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Rechte verbindingslijn met pijl 29"/>
          <p:cNvCxnSpPr/>
          <p:nvPr/>
        </p:nvCxnSpPr>
        <p:spPr>
          <a:xfrm>
            <a:off x="6516216" y="1052736"/>
            <a:ext cx="36004" cy="20162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Rechte verbindingslijn met pijl 36"/>
          <p:cNvCxnSpPr>
            <a:endCxn id="1031" idx="2"/>
          </p:cNvCxnSpPr>
          <p:nvPr/>
        </p:nvCxnSpPr>
        <p:spPr>
          <a:xfrm flipV="1">
            <a:off x="1043608" y="2010192"/>
            <a:ext cx="0" cy="2666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kstvak 37"/>
          <p:cNvSpPr txBox="1"/>
          <p:nvPr/>
        </p:nvSpPr>
        <p:spPr>
          <a:xfrm>
            <a:off x="3923928" y="2276872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Solar </a:t>
            </a:r>
          </a:p>
          <a:p>
            <a:pPr algn="ctr"/>
            <a:r>
              <a:rPr lang="en-US" dirty="0" smtClean="0"/>
              <a:t>Converter</a:t>
            </a:r>
            <a:endParaRPr lang="nl-NL" dirty="0"/>
          </a:p>
        </p:txBody>
      </p:sp>
      <p:sp>
        <p:nvSpPr>
          <p:cNvPr id="39" name="Tekstvak 38"/>
          <p:cNvSpPr txBox="1"/>
          <p:nvPr/>
        </p:nvSpPr>
        <p:spPr>
          <a:xfrm>
            <a:off x="2051720" y="2276872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Solar </a:t>
            </a:r>
          </a:p>
          <a:p>
            <a:pPr algn="ctr"/>
            <a:r>
              <a:rPr lang="en-US" dirty="0" smtClean="0"/>
              <a:t>Converter</a:t>
            </a:r>
            <a:endParaRPr lang="nl-NL" dirty="0"/>
          </a:p>
        </p:txBody>
      </p:sp>
      <p:pic>
        <p:nvPicPr>
          <p:cNvPr id="4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836712"/>
            <a:ext cx="1584176" cy="117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836712"/>
            <a:ext cx="1584176" cy="117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7" name="Rechte verbindingslijn met pijl 46"/>
          <p:cNvCxnSpPr>
            <a:endCxn id="41" idx="2"/>
          </p:cNvCxnSpPr>
          <p:nvPr/>
        </p:nvCxnSpPr>
        <p:spPr>
          <a:xfrm flipV="1">
            <a:off x="2771800" y="2010192"/>
            <a:ext cx="0" cy="2666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Rechte verbindingslijn met pijl 47"/>
          <p:cNvCxnSpPr>
            <a:endCxn id="42" idx="2"/>
          </p:cNvCxnSpPr>
          <p:nvPr/>
        </p:nvCxnSpPr>
        <p:spPr>
          <a:xfrm flipV="1">
            <a:off x="4644008" y="2010192"/>
            <a:ext cx="0" cy="2666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Tekstvak 49"/>
          <p:cNvSpPr txBox="1"/>
          <p:nvPr/>
        </p:nvSpPr>
        <p:spPr>
          <a:xfrm>
            <a:off x="1907704" y="3933056"/>
            <a:ext cx="151216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Router</a:t>
            </a:r>
            <a:endParaRPr lang="nl-NL" dirty="0"/>
          </a:p>
        </p:txBody>
      </p:sp>
      <p:cxnSp>
        <p:nvCxnSpPr>
          <p:cNvPr id="51" name="Rechte verbindingslijn met pijl 50"/>
          <p:cNvCxnSpPr>
            <a:stCxn id="6" idx="2"/>
          </p:cNvCxnSpPr>
          <p:nvPr/>
        </p:nvCxnSpPr>
        <p:spPr>
          <a:xfrm>
            <a:off x="1007604" y="2923203"/>
            <a:ext cx="1188132" cy="10098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Rechte verbindingslijn met pijl 52"/>
          <p:cNvCxnSpPr/>
          <p:nvPr/>
        </p:nvCxnSpPr>
        <p:spPr>
          <a:xfrm>
            <a:off x="2771800" y="2924944"/>
            <a:ext cx="0" cy="1008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Rechte verbindingslijn met pijl 54"/>
          <p:cNvCxnSpPr/>
          <p:nvPr/>
        </p:nvCxnSpPr>
        <p:spPr>
          <a:xfrm flipH="1">
            <a:off x="3131840" y="2924944"/>
            <a:ext cx="1512168" cy="1008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Rechte verbindingslijn met pijl 59"/>
          <p:cNvCxnSpPr>
            <a:stCxn id="50" idx="2"/>
          </p:cNvCxnSpPr>
          <p:nvPr/>
        </p:nvCxnSpPr>
        <p:spPr>
          <a:xfrm>
            <a:off x="2663788" y="4302388"/>
            <a:ext cx="0" cy="2787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Rechte verbindingslijn met pijl 61"/>
          <p:cNvCxnSpPr>
            <a:endCxn id="50" idx="3"/>
          </p:cNvCxnSpPr>
          <p:nvPr/>
        </p:nvCxnSpPr>
        <p:spPr>
          <a:xfrm flipH="1">
            <a:off x="3419872" y="4077072"/>
            <a:ext cx="2304256" cy="406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33" name="Picture 9" descr="http://ic.tweakimg.net/ext/i/1272126825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5229200"/>
            <a:ext cx="1916236" cy="1628800"/>
          </a:xfrm>
          <a:prstGeom prst="rect">
            <a:avLst/>
          </a:prstGeom>
          <a:noFill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5445224"/>
            <a:ext cx="1080120" cy="785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" name="Tekstvak 85"/>
          <p:cNvSpPr txBox="1"/>
          <p:nvPr/>
        </p:nvSpPr>
        <p:spPr>
          <a:xfrm>
            <a:off x="251520" y="188640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Hardware view – Configuration  5</a:t>
            </a:r>
            <a:endParaRPr lang="nl-NL" sz="2400" dirty="0"/>
          </a:p>
        </p:txBody>
      </p:sp>
      <p:sp>
        <p:nvSpPr>
          <p:cNvPr id="88" name="Tekstvak 87"/>
          <p:cNvSpPr txBox="1"/>
          <p:nvPr/>
        </p:nvSpPr>
        <p:spPr>
          <a:xfrm>
            <a:off x="4427984" y="3861048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89" name="Tekstvak 88"/>
          <p:cNvSpPr txBox="1"/>
          <p:nvPr/>
        </p:nvSpPr>
        <p:spPr>
          <a:xfrm>
            <a:off x="3707904" y="3212976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90" name="Tekstvak 89"/>
          <p:cNvSpPr txBox="1"/>
          <p:nvPr/>
        </p:nvSpPr>
        <p:spPr>
          <a:xfrm>
            <a:off x="2483768" y="3212976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91" name="Tekstvak 90"/>
          <p:cNvSpPr txBox="1"/>
          <p:nvPr/>
        </p:nvSpPr>
        <p:spPr>
          <a:xfrm>
            <a:off x="1403648" y="3212976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1036" name="AutoShape 12" descr="Afbeeldingsresultaat voor Moni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60232" y="4869160"/>
            <a:ext cx="212407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2" name="Rechte verbindingslijn met pijl 111"/>
          <p:cNvCxnSpPr>
            <a:stCxn id="5" idx="2"/>
          </p:cNvCxnSpPr>
          <p:nvPr/>
        </p:nvCxnSpPr>
        <p:spPr>
          <a:xfrm>
            <a:off x="6552220" y="4638620"/>
            <a:ext cx="972108" cy="3025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4" name="Tekstvak 113"/>
          <p:cNvSpPr txBox="1"/>
          <p:nvPr/>
        </p:nvSpPr>
        <p:spPr>
          <a:xfrm>
            <a:off x="7380312" y="4581128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HDMI </a:t>
            </a:r>
            <a:r>
              <a:rPr lang="en-US" sz="1200" dirty="0" err="1" smtClean="0"/>
              <a:t>kabel</a:t>
            </a:r>
            <a:endParaRPr lang="nl-NL" sz="1200" dirty="0"/>
          </a:p>
        </p:txBody>
      </p:sp>
      <p:sp>
        <p:nvSpPr>
          <p:cNvPr id="117" name="Tekstvak 116"/>
          <p:cNvSpPr txBox="1"/>
          <p:nvPr/>
        </p:nvSpPr>
        <p:spPr>
          <a:xfrm>
            <a:off x="7380312" y="1412776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Bluetooth</a:t>
            </a:r>
            <a:endParaRPr lang="nl-NL" sz="1200" dirty="0"/>
          </a:p>
        </p:txBody>
      </p:sp>
      <p:pic>
        <p:nvPicPr>
          <p:cNvPr id="118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21500" y="5013176"/>
            <a:ext cx="171619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0" name="Tekstvak 119"/>
          <p:cNvSpPr txBox="1"/>
          <p:nvPr/>
        </p:nvSpPr>
        <p:spPr>
          <a:xfrm>
            <a:off x="251520" y="4725144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PlaatEnergy</a:t>
            </a:r>
            <a:endParaRPr lang="en-US" sz="1200" dirty="0" smtClean="0"/>
          </a:p>
          <a:p>
            <a:pPr algn="ctr"/>
            <a:r>
              <a:rPr lang="en-US" sz="1200" dirty="0" smtClean="0"/>
              <a:t>Reachable by</a:t>
            </a:r>
          </a:p>
          <a:p>
            <a:pPr algn="ctr"/>
            <a:r>
              <a:rPr lang="en-US" sz="1200" dirty="0" smtClean="0"/>
              <a:t>internet</a:t>
            </a:r>
            <a:endParaRPr lang="nl-NL" sz="1200" dirty="0"/>
          </a:p>
        </p:txBody>
      </p:sp>
      <p:sp>
        <p:nvSpPr>
          <p:cNvPr id="121" name="Tekstvak 120"/>
          <p:cNvSpPr txBox="1"/>
          <p:nvPr/>
        </p:nvSpPr>
        <p:spPr>
          <a:xfrm>
            <a:off x="5436096" y="5013176"/>
            <a:ext cx="1224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PlaatEnergy</a:t>
            </a:r>
            <a:endParaRPr lang="en-US" sz="1200" dirty="0" smtClean="0"/>
          </a:p>
          <a:p>
            <a:pPr algn="ctr"/>
            <a:r>
              <a:rPr lang="en-US" sz="1200" dirty="0" smtClean="0"/>
              <a:t>slide show</a:t>
            </a:r>
          </a:p>
          <a:p>
            <a:pPr algn="ctr"/>
            <a:r>
              <a:rPr lang="en-US" sz="1200" dirty="0" smtClean="0"/>
              <a:t>via </a:t>
            </a:r>
          </a:p>
          <a:p>
            <a:pPr algn="ctr"/>
            <a:r>
              <a:rPr lang="en-US" sz="1200" dirty="0" smtClean="0"/>
              <a:t>monitor </a:t>
            </a:r>
          </a:p>
        </p:txBody>
      </p:sp>
      <p:sp>
        <p:nvSpPr>
          <p:cNvPr id="67" name="Tekstvak 66"/>
          <p:cNvSpPr txBox="1"/>
          <p:nvPr/>
        </p:nvSpPr>
        <p:spPr>
          <a:xfrm>
            <a:off x="6444209" y="764704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P1 cable</a:t>
            </a:r>
            <a:endParaRPr lang="nl-NL" sz="1200" dirty="0"/>
          </a:p>
        </p:txBody>
      </p:sp>
      <p:sp>
        <p:nvSpPr>
          <p:cNvPr id="68" name="Afgeronde rechthoek 67"/>
          <p:cNvSpPr/>
          <p:nvPr/>
        </p:nvSpPr>
        <p:spPr>
          <a:xfrm>
            <a:off x="1907704" y="4581128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Intranet</a:t>
            </a:r>
            <a:endParaRPr lang="nl-NL" dirty="0"/>
          </a:p>
        </p:txBody>
      </p:sp>
      <p:cxnSp>
        <p:nvCxnSpPr>
          <p:cNvPr id="69" name="Rechte verbindingslijn met pijl 68"/>
          <p:cNvCxnSpPr>
            <a:stCxn id="68" idx="2"/>
            <a:endCxn id="70" idx="0"/>
          </p:cNvCxnSpPr>
          <p:nvPr/>
        </p:nvCxnSpPr>
        <p:spPr>
          <a:xfrm>
            <a:off x="2663788" y="5157192"/>
            <a:ext cx="0" cy="2160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Tekstvak 69"/>
          <p:cNvSpPr txBox="1"/>
          <p:nvPr/>
        </p:nvSpPr>
        <p:spPr>
          <a:xfrm>
            <a:off x="1907704" y="5373216"/>
            <a:ext cx="151216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Router</a:t>
            </a:r>
            <a:endParaRPr lang="nl-NL" dirty="0"/>
          </a:p>
        </p:txBody>
      </p:sp>
      <p:sp>
        <p:nvSpPr>
          <p:cNvPr id="71" name="Afgeronde rechthoek 70"/>
          <p:cNvSpPr/>
          <p:nvPr/>
        </p:nvSpPr>
        <p:spPr>
          <a:xfrm>
            <a:off x="1907704" y="5949280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nl-NL" dirty="0"/>
          </a:p>
        </p:txBody>
      </p:sp>
      <p:cxnSp>
        <p:nvCxnSpPr>
          <p:cNvPr id="72" name="Rechte verbindingslijn met pijl 71"/>
          <p:cNvCxnSpPr/>
          <p:nvPr/>
        </p:nvCxnSpPr>
        <p:spPr>
          <a:xfrm>
            <a:off x="2627784" y="5733256"/>
            <a:ext cx="0" cy="2787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462</Words>
  <Application>Microsoft Office PowerPoint</Application>
  <PresentationFormat>Diavoorstelling (4:3)</PresentationFormat>
  <Paragraphs>182</Paragraphs>
  <Slides>24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24</vt:i4>
      </vt:variant>
    </vt:vector>
  </HeadingPairs>
  <TitlesOfParts>
    <vt:vector size="25" baseType="lpstr">
      <vt:lpstr>Office-thema</vt:lpstr>
      <vt:lpstr>PlaatEnergy (Energy Data Logger)</vt:lpstr>
      <vt:lpstr>Question</vt:lpstr>
      <vt:lpstr>Idea</vt:lpstr>
      <vt:lpstr>Used Hardware</vt:lpstr>
      <vt:lpstr>Dia 5</vt:lpstr>
      <vt:lpstr>Dia 6</vt:lpstr>
      <vt:lpstr>Dia 7</vt:lpstr>
      <vt:lpstr>Dia 8</vt:lpstr>
      <vt:lpstr>Dia 9</vt:lpstr>
      <vt:lpstr>PlaatEnergy Software Architecture</vt:lpstr>
      <vt:lpstr>PlaatEnergy Key features</vt:lpstr>
      <vt:lpstr>Dia 12</vt:lpstr>
      <vt:lpstr>Dia 13</vt:lpstr>
      <vt:lpstr>Dia 14</vt:lpstr>
      <vt:lpstr>Dia 15</vt:lpstr>
      <vt:lpstr>Dia 16</vt:lpstr>
      <vt:lpstr>Dia 17</vt:lpstr>
      <vt:lpstr>Dia 18</vt:lpstr>
      <vt:lpstr>Dia 19</vt:lpstr>
      <vt:lpstr>Dia 20</vt:lpstr>
      <vt:lpstr>Dia 21</vt:lpstr>
      <vt:lpstr>Conclusion</vt:lpstr>
      <vt:lpstr>Feature Plans</vt:lpstr>
      <vt:lpstr>Dia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Willem van der Plaat</dc:creator>
  <cp:lastModifiedBy>Willem van der Plaat</cp:lastModifiedBy>
  <cp:revision>178</cp:revision>
  <dcterms:created xsi:type="dcterms:W3CDTF">2016-03-03T17:44:01Z</dcterms:created>
  <dcterms:modified xsi:type="dcterms:W3CDTF">2016-04-24T15:32:51Z</dcterms:modified>
</cp:coreProperties>
</file>