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6"/>
  </p:notesMasterIdLst>
  <p:sldIdLst>
    <p:sldId id="301" r:id="rId2"/>
    <p:sldId id="315" r:id="rId3"/>
    <p:sldId id="316" r:id="rId4"/>
    <p:sldId id="293" r:id="rId5"/>
    <p:sldId id="303" r:id="rId6"/>
    <p:sldId id="300" r:id="rId7"/>
    <p:sldId id="304" r:id="rId8"/>
    <p:sldId id="298" r:id="rId9"/>
    <p:sldId id="307" r:id="rId10"/>
    <p:sldId id="312" r:id="rId11"/>
    <p:sldId id="309" r:id="rId12"/>
    <p:sldId id="308" r:id="rId13"/>
    <p:sldId id="310" r:id="rId14"/>
    <p:sldId id="317" r:id="rId15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9" autoAdjust="0"/>
    <p:restoredTop sz="94713" autoAdjust="0"/>
  </p:normalViewPr>
  <p:slideViewPr>
    <p:cSldViewPr>
      <p:cViewPr varScale="1">
        <p:scale>
          <a:sx n="74" d="100"/>
          <a:sy n="74" d="100"/>
        </p:scale>
        <p:origin x="-108" y="-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9B6CD-1D48-452A-A7F2-8CBBE02CC7D2}" type="datetimeFigureOut">
              <a:rPr lang="nl-NL" smtClean="0"/>
              <a:pPr/>
              <a:t>4-7-2016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50F4F-C5AF-4494-B3CA-9201F9D52D46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8923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4-7-2016</a:t>
            </a:fld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4-7-2016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4-7-2016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4-7-2016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4-7-2016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4-7-2016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4-7-2016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4-7-2016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4-7-2016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4-7-2016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4-7-2016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6BAE843-BE96-40CB-B634-F63C679A4CF5}" type="datetimeFigureOut">
              <a:rPr lang="nl-NL" smtClean="0"/>
              <a:pPr/>
              <a:t>4-7-2016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0.pn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429000"/>
          </a:xfrm>
        </p:spPr>
        <p:txBody>
          <a:bodyPr>
            <a:normAutofit/>
          </a:bodyPr>
          <a:lstStyle/>
          <a:p>
            <a:r>
              <a:rPr lang="nl-NL" sz="4400" b="1" noProof="0" dirty="0" smtClean="0"/>
              <a:t>PlaatProtect</a:t>
            </a:r>
            <a:br>
              <a:rPr lang="nl-NL" sz="4400" b="1" noProof="0" dirty="0" smtClean="0"/>
            </a:br>
            <a:r>
              <a:rPr lang="nl-NL" sz="4400" noProof="0" dirty="0" smtClean="0"/>
              <a:t>(</a:t>
            </a:r>
            <a:r>
              <a:rPr lang="en-US" sz="4400" dirty="0"/>
              <a:t>Burglar / Fire Alarm Centre</a:t>
            </a:r>
            <a:r>
              <a:rPr lang="nl-NL" sz="4400" noProof="0" dirty="0" smtClean="0"/>
              <a:t>)</a:t>
            </a:r>
            <a:br>
              <a:rPr lang="nl-NL" sz="4400" noProof="0" dirty="0" smtClean="0"/>
            </a:br>
            <a:r>
              <a:rPr lang="nl-NL" sz="4400" noProof="0" dirty="0" smtClean="0"/>
              <a:t/>
            </a:r>
            <a:br>
              <a:rPr lang="nl-NL" sz="4400" noProof="0" dirty="0" smtClean="0"/>
            </a:br>
            <a:r>
              <a:rPr lang="nl-NL" sz="3600" noProof="0" dirty="0" smtClean="0"/>
              <a:t>Open Source Project</a:t>
            </a:r>
            <a:endParaRPr lang="nl-NL" sz="3600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0" y="5589240"/>
            <a:ext cx="9144000" cy="126876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nl-NL" sz="2400" b="1" noProof="0" dirty="0" smtClean="0"/>
              <a:t>W.B.J. van der Plaat</a:t>
            </a:r>
          </a:p>
          <a:p>
            <a:pPr algn="ctr">
              <a:buNone/>
            </a:pPr>
            <a:r>
              <a:rPr lang="en-US" sz="2400" b="1" dirty="0" smtClean="0"/>
              <a:t>(Principal IT Architect)</a:t>
            </a:r>
            <a:endParaRPr lang="nl-NL" sz="2400" b="1" noProof="0" dirty="0"/>
          </a:p>
        </p:txBody>
      </p:sp>
      <p:pic>
        <p:nvPicPr>
          <p:cNvPr id="1026" name="Picture 2" descr="C:\sources\plaatsoft\plaatenergy.git\src\images\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527" y="3797812"/>
            <a:ext cx="1434282" cy="1152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0087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3050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041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sources\plaatsoft\plaatprotect.git\screenshots\zwave-page-screensho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74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sources\plaatsoft\plaatprotect.git\screenshots\hue-page-screensho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83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sources\plaatsoft\plaatprotect.git\screenshots\notification-page-screensho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9392"/>
            <a:ext cx="9144000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16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kstvak 87"/>
          <p:cNvSpPr txBox="1"/>
          <p:nvPr/>
        </p:nvSpPr>
        <p:spPr>
          <a:xfrm>
            <a:off x="971600" y="3189497"/>
            <a:ext cx="773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IR </a:t>
            </a:r>
          </a:p>
          <a:p>
            <a:pPr algn="ctr"/>
            <a:r>
              <a:rPr lang="en-US" sz="1200" dirty="0" smtClean="0"/>
              <a:t>Detector</a:t>
            </a:r>
          </a:p>
        </p:txBody>
      </p:sp>
      <p:pic>
        <p:nvPicPr>
          <p:cNvPr id="5" name="Picture 2" descr="C:\sources\plaatsoft\plaatenergy.git\src\images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620688"/>
            <a:ext cx="1434282" cy="115212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312009" y="4725144"/>
            <a:ext cx="22284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3200" dirty="0" smtClean="0">
                <a:solidFill>
                  <a:schemeClr val="bg1">
                    <a:lumMod val="95000"/>
                  </a:schemeClr>
                </a:solidFill>
              </a:rPr>
              <a:t>More info</a:t>
            </a:r>
          </a:p>
          <a:p>
            <a:pPr algn="ctr"/>
            <a:r>
              <a:rPr lang="nl-NL" sz="3200" dirty="0" err="1">
                <a:solidFill>
                  <a:schemeClr val="bg1">
                    <a:lumMod val="95000"/>
                  </a:schemeClr>
                </a:solidFill>
              </a:rPr>
              <a:t>v</a:t>
            </a:r>
            <a:r>
              <a:rPr lang="nl-NL" sz="3200" dirty="0" err="1" smtClean="0">
                <a:solidFill>
                  <a:schemeClr val="bg1">
                    <a:lumMod val="95000"/>
                  </a:schemeClr>
                </a:solidFill>
              </a:rPr>
              <a:t>isit</a:t>
            </a:r>
            <a:endParaRPr lang="nl-NL" sz="3200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nl-NL" sz="3200" dirty="0" smtClean="0">
                <a:solidFill>
                  <a:schemeClr val="bg1">
                    <a:lumMod val="95000"/>
                  </a:schemeClr>
                </a:solidFill>
              </a:rPr>
              <a:t>plaatsoft.nl</a:t>
            </a:r>
            <a:endParaRPr lang="nl-NL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31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68760"/>
            <a:ext cx="5842992" cy="485740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How can I protect my family  against burglars?</a:t>
            </a:r>
          </a:p>
          <a:p>
            <a:r>
              <a:rPr lang="en-US" sz="2800" dirty="0" smtClean="0"/>
              <a:t>How can I protect my family against fire?</a:t>
            </a:r>
          </a:p>
          <a:p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484785"/>
            <a:ext cx="1943100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206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736"/>
          </a:xfrm>
        </p:spPr>
        <p:txBody>
          <a:bodyPr/>
          <a:lstStyle/>
          <a:p>
            <a:r>
              <a:rPr lang="en-US" dirty="0" smtClean="0"/>
              <a:t>Idea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68760"/>
            <a:ext cx="5482952" cy="5112568"/>
          </a:xfrm>
        </p:spPr>
        <p:txBody>
          <a:bodyPr>
            <a:noAutofit/>
          </a:bodyPr>
          <a:lstStyle/>
          <a:p>
            <a:r>
              <a:rPr lang="en-US" sz="2800" dirty="0" smtClean="0"/>
              <a:t>Lets create an application which detect movement &amp; fire in my house and activate the necessary counter measure.</a:t>
            </a:r>
          </a:p>
          <a:p>
            <a:r>
              <a:rPr lang="en-US" sz="2800" smtClean="0"/>
              <a:t>Control </a:t>
            </a:r>
            <a:r>
              <a:rPr lang="en-US" sz="2800" smtClean="0"/>
              <a:t>the system </a:t>
            </a:r>
            <a:r>
              <a:rPr lang="en-US" sz="2800" dirty="0" smtClean="0"/>
              <a:t>around the world</a:t>
            </a:r>
          </a:p>
          <a:p>
            <a:r>
              <a:rPr lang="en-US" sz="2800" dirty="0" smtClean="0"/>
              <a:t>Use low cost hardware</a:t>
            </a:r>
          </a:p>
          <a:p>
            <a:r>
              <a:rPr lang="en-US" sz="2800" dirty="0" smtClean="0"/>
              <a:t>Use Z-Wave technology</a:t>
            </a:r>
          </a:p>
          <a:p>
            <a:r>
              <a:rPr lang="en-US" sz="2800" dirty="0" smtClean="0"/>
              <a:t>Use Zigbee technology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994" y="1297567"/>
            <a:ext cx="1172716" cy="124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708920"/>
            <a:ext cx="1733550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386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736"/>
          </a:xfrm>
        </p:spPr>
        <p:txBody>
          <a:bodyPr/>
          <a:lstStyle/>
          <a:p>
            <a:r>
              <a:rPr lang="en-US" sz="4400" dirty="0" smtClean="0"/>
              <a:t>PlaatProtect - Features</a:t>
            </a:r>
            <a:endParaRPr lang="nl-NL" sz="44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55575" y="1246083"/>
            <a:ext cx="8736905" cy="5387403"/>
          </a:xfrm>
        </p:spPr>
        <p:txBody>
          <a:bodyPr>
            <a:normAutofit fontScale="55000" lnSpcReduction="20000"/>
          </a:bodyPr>
          <a:lstStyle/>
          <a:p>
            <a:r>
              <a:rPr lang="en-US" sz="4500" dirty="0" smtClean="0"/>
              <a:t>Burglar / Fire Alarm Centre on Raspberry Pi</a:t>
            </a:r>
          </a:p>
          <a:p>
            <a:pPr lvl="1"/>
            <a:r>
              <a:rPr lang="en-US" sz="4500" dirty="0" smtClean="0"/>
              <a:t>Integrate Webcams</a:t>
            </a:r>
          </a:p>
          <a:p>
            <a:pPr lvl="2"/>
            <a:r>
              <a:rPr lang="en-US" sz="3800" dirty="0" smtClean="0"/>
              <a:t>Motion detection with auto recording</a:t>
            </a:r>
          </a:p>
          <a:p>
            <a:pPr lvl="1"/>
            <a:r>
              <a:rPr lang="en-US" sz="4500" dirty="0"/>
              <a:t>Integrate Zigbee </a:t>
            </a:r>
            <a:r>
              <a:rPr lang="en-US" sz="4500" dirty="0" smtClean="0"/>
              <a:t>meshwork</a:t>
            </a:r>
            <a:endParaRPr lang="en-US" sz="4500" dirty="0"/>
          </a:p>
          <a:p>
            <a:pPr lvl="2"/>
            <a:r>
              <a:rPr lang="en-US" sz="3800" dirty="0"/>
              <a:t>Control lights </a:t>
            </a:r>
          </a:p>
          <a:p>
            <a:pPr lvl="2"/>
            <a:r>
              <a:rPr lang="en-US" sz="3800" dirty="0" smtClean="0"/>
              <a:t>Fire </a:t>
            </a:r>
            <a:r>
              <a:rPr lang="en-US" sz="3800" dirty="0"/>
              <a:t>detector </a:t>
            </a:r>
          </a:p>
          <a:p>
            <a:pPr lvl="1"/>
            <a:r>
              <a:rPr lang="en-US" sz="4500" dirty="0" smtClean="0"/>
              <a:t>Integrate </a:t>
            </a:r>
            <a:r>
              <a:rPr lang="en-US" sz="4500" dirty="0"/>
              <a:t>Z-Wave meshwork</a:t>
            </a:r>
          </a:p>
          <a:p>
            <a:pPr lvl="2"/>
            <a:r>
              <a:rPr lang="en-US" sz="3800" dirty="0"/>
              <a:t>IR detector(s)</a:t>
            </a:r>
          </a:p>
          <a:p>
            <a:pPr lvl="2"/>
            <a:r>
              <a:rPr lang="en-US" sz="3800" dirty="0"/>
              <a:t>Alarm Horn</a:t>
            </a:r>
          </a:p>
          <a:p>
            <a:pPr lvl="2"/>
            <a:r>
              <a:rPr lang="en-US" sz="3800" dirty="0" smtClean="0"/>
              <a:t>Keypad</a:t>
            </a:r>
          </a:p>
          <a:p>
            <a:pPr lvl="1"/>
            <a:r>
              <a:rPr lang="en-US" sz="4400" dirty="0" smtClean="0"/>
              <a:t>Notification </a:t>
            </a:r>
          </a:p>
          <a:p>
            <a:pPr lvl="2"/>
            <a:r>
              <a:rPr lang="en-US" sz="4000" dirty="0" smtClean="0"/>
              <a:t>Push Message to Mobile</a:t>
            </a:r>
          </a:p>
          <a:p>
            <a:pPr lvl="2"/>
            <a:r>
              <a:rPr lang="en-US" sz="4000" dirty="0" smtClean="0"/>
              <a:t>Email </a:t>
            </a:r>
          </a:p>
          <a:p>
            <a:pPr lvl="1"/>
            <a:r>
              <a:rPr lang="en-US" sz="4400" dirty="0" smtClean="0"/>
              <a:t>Scenario support</a:t>
            </a:r>
          </a:p>
          <a:p>
            <a:pPr lvl="2"/>
            <a:r>
              <a:rPr lang="en-US" sz="4000" dirty="0" smtClean="0"/>
              <a:t>Home, Sleep, Away</a:t>
            </a:r>
          </a:p>
        </p:txBody>
      </p:sp>
      <p:sp>
        <p:nvSpPr>
          <p:cNvPr id="4" name="AutoShape 2" descr="Afbeeldingsresultaat voor d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5" name="AutoShape 4" descr="Afbeeldingsresultaat voor do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6" name="AutoShape 2" descr="Image result for don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7" name="AutoShape 2" descr="Image result for coming so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95097">
            <a:off x="6121744" y="5123823"/>
            <a:ext cx="2537232" cy="727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>
            <a:noAutofit/>
          </a:bodyPr>
          <a:lstStyle/>
          <a:p>
            <a:r>
              <a:rPr lang="en-US" sz="4400" dirty="0" smtClean="0"/>
              <a:t>PlaatProtect Software Architecture</a:t>
            </a:r>
            <a:endParaRPr lang="nl-NL" sz="4400" dirty="0"/>
          </a:p>
        </p:txBody>
      </p:sp>
      <p:sp>
        <p:nvSpPr>
          <p:cNvPr id="4" name="Rechthoek 3"/>
          <p:cNvSpPr/>
          <p:nvPr/>
        </p:nvSpPr>
        <p:spPr>
          <a:xfrm>
            <a:off x="375628" y="3829899"/>
            <a:ext cx="180020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</a:t>
            </a:r>
          </a:p>
          <a:p>
            <a:pPr algn="ctr"/>
            <a:r>
              <a:rPr lang="en-US" dirty="0" smtClean="0"/>
              <a:t>Interface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2175828" y="3829899"/>
            <a:ext cx="1656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Zigbee</a:t>
            </a:r>
          </a:p>
          <a:p>
            <a:pPr algn="ctr"/>
            <a:r>
              <a:rPr lang="en-US" dirty="0" smtClean="0"/>
              <a:t>Interface</a:t>
            </a:r>
            <a:endParaRPr lang="nl-NL" dirty="0"/>
          </a:p>
        </p:txBody>
      </p:sp>
      <p:sp>
        <p:nvSpPr>
          <p:cNvPr id="6" name="Rechthoek 5"/>
          <p:cNvSpPr/>
          <p:nvPr/>
        </p:nvSpPr>
        <p:spPr>
          <a:xfrm>
            <a:off x="3832012" y="3829899"/>
            <a:ext cx="180020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Z-Wave</a:t>
            </a:r>
          </a:p>
          <a:p>
            <a:pPr algn="ctr"/>
            <a:r>
              <a:rPr lang="en-US" dirty="0" smtClean="0"/>
              <a:t>Interface</a:t>
            </a:r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5632212" y="3829899"/>
            <a:ext cx="1656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Webcam </a:t>
            </a:r>
          </a:p>
          <a:p>
            <a:pPr algn="ctr"/>
            <a:r>
              <a:rPr lang="en-US" dirty="0" smtClean="0"/>
              <a:t>Interface</a:t>
            </a:r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375628" y="3181827"/>
            <a:ext cx="69127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Layer</a:t>
            </a:r>
            <a:endParaRPr lang="nl-NL" dirty="0"/>
          </a:p>
        </p:txBody>
      </p:sp>
      <p:sp>
        <p:nvSpPr>
          <p:cNvPr id="9" name="Rechthoek 8"/>
          <p:cNvSpPr/>
          <p:nvPr/>
        </p:nvSpPr>
        <p:spPr>
          <a:xfrm>
            <a:off x="375628" y="2461747"/>
            <a:ext cx="691276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Logic Layer</a:t>
            </a:r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375628" y="1885683"/>
            <a:ext cx="69127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Presentation Layer</a:t>
            </a:r>
            <a:endParaRPr lang="nl-NL" dirty="0"/>
          </a:p>
        </p:txBody>
      </p:sp>
      <p:sp>
        <p:nvSpPr>
          <p:cNvPr id="12" name="Rechthoek 11"/>
          <p:cNvSpPr/>
          <p:nvPr/>
        </p:nvSpPr>
        <p:spPr>
          <a:xfrm>
            <a:off x="375628" y="1232756"/>
            <a:ext cx="2108140" cy="652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Google Charts</a:t>
            </a:r>
            <a:endParaRPr lang="nl-NL" dirty="0"/>
          </a:p>
        </p:txBody>
      </p:sp>
      <p:sp>
        <p:nvSpPr>
          <p:cNvPr id="13" name="Rechthoek 12"/>
          <p:cNvSpPr/>
          <p:nvPr/>
        </p:nvSpPr>
        <p:spPr>
          <a:xfrm>
            <a:off x="5040850" y="1232755"/>
            <a:ext cx="2247546" cy="652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 Push Service</a:t>
            </a:r>
            <a:endParaRPr lang="nl-NL" dirty="0"/>
          </a:p>
        </p:txBody>
      </p:sp>
      <p:sp>
        <p:nvSpPr>
          <p:cNvPr id="14" name="Tekstvak 13"/>
          <p:cNvSpPr txBox="1"/>
          <p:nvPr/>
        </p:nvSpPr>
        <p:spPr>
          <a:xfrm>
            <a:off x="7532581" y="1372126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WS / JSON</a:t>
            </a:r>
          </a:p>
        </p:txBody>
      </p:sp>
      <p:sp>
        <p:nvSpPr>
          <p:cNvPr id="15" name="Tekstvak 14"/>
          <p:cNvSpPr txBox="1"/>
          <p:nvPr/>
        </p:nvSpPr>
        <p:spPr>
          <a:xfrm>
            <a:off x="7524925" y="1960122"/>
            <a:ext cx="1589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PHP/CSS/JS</a:t>
            </a:r>
            <a:endParaRPr lang="nl-NL" dirty="0"/>
          </a:p>
        </p:txBody>
      </p:sp>
      <p:sp>
        <p:nvSpPr>
          <p:cNvPr id="16" name="Tekstvak 15"/>
          <p:cNvSpPr txBox="1"/>
          <p:nvPr/>
        </p:nvSpPr>
        <p:spPr>
          <a:xfrm>
            <a:off x="7554335" y="2637121"/>
            <a:ext cx="125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PHP</a:t>
            </a:r>
            <a:endParaRPr lang="nl-NL" dirty="0"/>
          </a:p>
        </p:txBody>
      </p:sp>
      <p:sp>
        <p:nvSpPr>
          <p:cNvPr id="17" name="Tekstvak 16"/>
          <p:cNvSpPr txBox="1"/>
          <p:nvPr/>
        </p:nvSpPr>
        <p:spPr>
          <a:xfrm>
            <a:off x="7576428" y="3321197"/>
            <a:ext cx="125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MySQL</a:t>
            </a:r>
            <a:endParaRPr lang="nl-NL" dirty="0"/>
          </a:p>
        </p:txBody>
      </p:sp>
      <p:sp>
        <p:nvSpPr>
          <p:cNvPr id="18" name="Tekstvak 17"/>
          <p:cNvSpPr txBox="1"/>
          <p:nvPr/>
        </p:nvSpPr>
        <p:spPr>
          <a:xfrm>
            <a:off x="7504420" y="3969269"/>
            <a:ext cx="1639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PHP</a:t>
            </a:r>
            <a:endParaRPr lang="nl-NL" dirty="0"/>
          </a:p>
        </p:txBody>
      </p:sp>
      <p:sp>
        <p:nvSpPr>
          <p:cNvPr id="19" name="Rechthoek 18"/>
          <p:cNvSpPr/>
          <p:nvPr/>
        </p:nvSpPr>
        <p:spPr>
          <a:xfrm>
            <a:off x="375628" y="4477971"/>
            <a:ext cx="69127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Operating</a:t>
            </a:r>
          </a:p>
          <a:p>
            <a:pPr algn="ctr"/>
            <a:r>
              <a:rPr lang="en-US" dirty="0" smtClean="0"/>
              <a:t>  System</a:t>
            </a:r>
            <a:endParaRPr lang="nl-NL" dirty="0"/>
          </a:p>
        </p:txBody>
      </p:sp>
      <p:sp>
        <p:nvSpPr>
          <p:cNvPr id="20" name="Tekstvak 19"/>
          <p:cNvSpPr txBox="1"/>
          <p:nvPr/>
        </p:nvSpPr>
        <p:spPr>
          <a:xfrm>
            <a:off x="7530651" y="4560476"/>
            <a:ext cx="1613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Debian Linux</a:t>
            </a:r>
            <a:endParaRPr lang="nl-NL" dirty="0"/>
          </a:p>
        </p:txBody>
      </p:sp>
      <p:sp>
        <p:nvSpPr>
          <p:cNvPr id="3" name="Right Arrow 2"/>
          <p:cNvSpPr/>
          <p:nvPr/>
        </p:nvSpPr>
        <p:spPr>
          <a:xfrm rot="16200000">
            <a:off x="825678" y="4757713"/>
            <a:ext cx="900100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extBox 9"/>
          <p:cNvSpPr txBox="1"/>
          <p:nvPr/>
        </p:nvSpPr>
        <p:spPr>
          <a:xfrm>
            <a:off x="251521" y="5517232"/>
            <a:ext cx="1924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Vendor</a:t>
            </a:r>
            <a:r>
              <a:rPr lang="nl-NL" dirty="0" smtClean="0"/>
              <a:t> Support</a:t>
            </a:r>
          </a:p>
          <a:p>
            <a:pPr marL="285750" indent="-285750">
              <a:buFontTx/>
              <a:buChar char="-"/>
            </a:pPr>
            <a:r>
              <a:rPr lang="nl-NL" dirty="0" smtClean="0"/>
              <a:t>Philips HUE</a:t>
            </a:r>
          </a:p>
        </p:txBody>
      </p:sp>
      <p:sp>
        <p:nvSpPr>
          <p:cNvPr id="22" name="Right Arrow 21"/>
          <p:cNvSpPr/>
          <p:nvPr/>
        </p:nvSpPr>
        <p:spPr>
          <a:xfrm rot="16200000">
            <a:off x="2553870" y="4768210"/>
            <a:ext cx="900100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TextBox 22"/>
          <p:cNvSpPr txBox="1"/>
          <p:nvPr/>
        </p:nvSpPr>
        <p:spPr>
          <a:xfrm>
            <a:off x="2159389" y="5527380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Vendor</a:t>
            </a:r>
            <a:r>
              <a:rPr lang="nl-NL" dirty="0" smtClean="0"/>
              <a:t> support</a:t>
            </a:r>
          </a:p>
          <a:p>
            <a:pPr marL="285750" indent="-285750">
              <a:buFontTx/>
              <a:buChar char="-"/>
            </a:pPr>
            <a:r>
              <a:rPr lang="nl-NL" dirty="0" smtClean="0"/>
              <a:t>Google </a:t>
            </a:r>
            <a:r>
              <a:rPr lang="nl-NL" dirty="0" err="1" smtClean="0"/>
              <a:t>Protect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24" name="Right Arrow 23"/>
          <p:cNvSpPr/>
          <p:nvPr/>
        </p:nvSpPr>
        <p:spPr>
          <a:xfrm rot="16200000">
            <a:off x="6092458" y="4824866"/>
            <a:ext cx="900100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TextBox 24"/>
          <p:cNvSpPr txBox="1"/>
          <p:nvPr/>
        </p:nvSpPr>
        <p:spPr>
          <a:xfrm>
            <a:off x="6029258" y="5517232"/>
            <a:ext cx="2047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Vendor</a:t>
            </a:r>
            <a:r>
              <a:rPr lang="nl-NL" dirty="0" smtClean="0"/>
              <a:t> support</a:t>
            </a:r>
          </a:p>
          <a:p>
            <a:pPr marL="285750" indent="-285750">
              <a:buFontTx/>
              <a:buChar char="-"/>
            </a:pPr>
            <a:r>
              <a:rPr lang="nl-NL" dirty="0" smtClean="0"/>
              <a:t>Sony </a:t>
            </a:r>
          </a:p>
          <a:p>
            <a:pPr marL="285750" indent="-285750">
              <a:buFontTx/>
              <a:buChar char="-"/>
            </a:pPr>
            <a:r>
              <a:rPr lang="nl-NL" dirty="0" err="1" smtClean="0"/>
              <a:t>Logitec</a:t>
            </a:r>
            <a:r>
              <a:rPr lang="nl-NL" dirty="0" smtClean="0"/>
              <a:t> </a:t>
            </a:r>
            <a:endParaRPr lang="nl-NL" dirty="0"/>
          </a:p>
        </p:txBody>
      </p:sp>
      <p:sp>
        <p:nvSpPr>
          <p:cNvPr id="26" name="Right Arrow 25"/>
          <p:cNvSpPr/>
          <p:nvPr/>
        </p:nvSpPr>
        <p:spPr>
          <a:xfrm rot="16200000">
            <a:off x="4348484" y="4775930"/>
            <a:ext cx="900100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TextBox 26"/>
          <p:cNvSpPr txBox="1"/>
          <p:nvPr/>
        </p:nvSpPr>
        <p:spPr>
          <a:xfrm>
            <a:off x="4139952" y="5535185"/>
            <a:ext cx="1933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Vendor</a:t>
            </a:r>
            <a:r>
              <a:rPr lang="nl-NL" dirty="0" smtClean="0"/>
              <a:t> support</a:t>
            </a:r>
          </a:p>
          <a:p>
            <a:r>
              <a:rPr lang="nl-NL" dirty="0" smtClean="0"/>
              <a:t>- Aeotec</a:t>
            </a:r>
            <a:r>
              <a:rPr lang="nl-NL" dirty="0"/>
              <a:t> </a:t>
            </a:r>
          </a:p>
          <a:p>
            <a:r>
              <a:rPr lang="nl-NL" dirty="0" smtClean="0"/>
              <a:t>- </a:t>
            </a:r>
            <a:r>
              <a:rPr lang="nl-NL" dirty="0" err="1" smtClean="0"/>
              <a:t>Aeon</a:t>
            </a:r>
            <a:endParaRPr lang="nl-NL" dirty="0"/>
          </a:p>
        </p:txBody>
      </p:sp>
      <p:sp>
        <p:nvSpPr>
          <p:cNvPr id="28" name="Rechthoek 8"/>
          <p:cNvSpPr/>
          <p:nvPr/>
        </p:nvSpPr>
        <p:spPr>
          <a:xfrm>
            <a:off x="694144" y="2232367"/>
            <a:ext cx="1647800" cy="1178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</a:t>
            </a:r>
            <a:endParaRPr lang="nl-NL" dirty="0"/>
          </a:p>
        </p:txBody>
      </p:sp>
      <p:sp>
        <p:nvSpPr>
          <p:cNvPr id="29" name="Rechthoek 12"/>
          <p:cNvSpPr/>
          <p:nvPr/>
        </p:nvSpPr>
        <p:spPr>
          <a:xfrm>
            <a:off x="2483768" y="1232756"/>
            <a:ext cx="2557082" cy="652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 Push Service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9697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/>
          <a:lstStyle/>
          <a:p>
            <a:r>
              <a:rPr lang="en-US" sz="4400" dirty="0" smtClean="0"/>
              <a:t>Used hardware</a:t>
            </a:r>
            <a:endParaRPr lang="nl-NL" sz="4400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"/>
          </p:nvPr>
        </p:nvSpPr>
        <p:spPr>
          <a:xfrm>
            <a:off x="460374" y="1118626"/>
            <a:ext cx="4471666" cy="3325383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Raspberry Pi 3B</a:t>
            </a:r>
          </a:p>
          <a:p>
            <a:r>
              <a:rPr lang="en-US" sz="2400" dirty="0" smtClean="0"/>
              <a:t>Philips Hue Light Bulb</a:t>
            </a:r>
          </a:p>
          <a:p>
            <a:r>
              <a:rPr lang="en-US" sz="2400" dirty="0" smtClean="0"/>
              <a:t>Philips Hue Light Strip</a:t>
            </a:r>
          </a:p>
          <a:p>
            <a:r>
              <a:rPr lang="en-US" sz="2400" dirty="0" smtClean="0"/>
              <a:t>Z-Wave USB Dongle</a:t>
            </a:r>
          </a:p>
          <a:p>
            <a:r>
              <a:rPr lang="en-US" sz="2400" dirty="0" smtClean="0"/>
              <a:t>Z-Wave Aeon Horn</a:t>
            </a:r>
          </a:p>
          <a:p>
            <a:r>
              <a:rPr lang="en-US" sz="2400" dirty="0" smtClean="0"/>
              <a:t>Z-Wave </a:t>
            </a:r>
            <a:r>
              <a:rPr lang="nl-NL" dirty="0"/>
              <a:t>Aeotec </a:t>
            </a:r>
            <a:r>
              <a:rPr lang="en-US" sz="2400" dirty="0" smtClean="0"/>
              <a:t>IR detector</a:t>
            </a:r>
          </a:p>
          <a:p>
            <a:r>
              <a:rPr lang="en-US" sz="2400" dirty="0" smtClean="0"/>
              <a:t>Google Nest Protect</a:t>
            </a:r>
          </a:p>
          <a:p>
            <a:r>
              <a:rPr lang="en-US" sz="2400" dirty="0" smtClean="0"/>
              <a:t>USB Webcam</a:t>
            </a:r>
          </a:p>
          <a:p>
            <a:endParaRPr lang="en-US" sz="2400" dirty="0" smtClean="0"/>
          </a:p>
        </p:txBody>
      </p:sp>
      <p:pic>
        <p:nvPicPr>
          <p:cNvPr id="2050" name="Picture 2" descr="http://gurau-audibert.hd.free.fr/josdblog/wp-content/uploads/2013/11/aeon-labs-ds02-zstick-adaptateur-controleur-zwave-dongle-cle-usb-300x19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246" y="3070665"/>
            <a:ext cx="1512168" cy="96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903" y="1100141"/>
            <a:ext cx="1502498" cy="1448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8520" y="4437528"/>
            <a:ext cx="1333239" cy="1497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AutoShape 17" descr="Image result for Google nest protec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4" name="AutoShape 19" descr="Image result for Google nest protec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837" y="894775"/>
            <a:ext cx="1186308" cy="1859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382" y="4630364"/>
            <a:ext cx="1764889" cy="121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437528"/>
            <a:ext cx="10382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 descr="http://www.wink.com/img/product/philips-hue-single-light-bulb/variants/046677426361/hero_0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837" y="4372400"/>
            <a:ext cx="1643559" cy="1643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368" y="2699824"/>
            <a:ext cx="1791584" cy="170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329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Rechte verbindingslijn met pijl 23"/>
          <p:cNvCxnSpPr/>
          <p:nvPr/>
        </p:nvCxnSpPr>
        <p:spPr>
          <a:xfrm>
            <a:off x="460910" y="2283429"/>
            <a:ext cx="0" cy="40304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kstvak 4"/>
          <p:cNvSpPr txBox="1"/>
          <p:nvPr/>
        </p:nvSpPr>
        <p:spPr>
          <a:xfrm>
            <a:off x="4788024" y="2636912"/>
            <a:ext cx="2052228" cy="1569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Raspberry Pi</a:t>
            </a:r>
          </a:p>
          <a:p>
            <a:pPr algn="ctr"/>
            <a:endParaRPr lang="en-US" dirty="0" smtClean="0"/>
          </a:p>
          <a:p>
            <a:pPr algn="ctr"/>
            <a:r>
              <a:rPr lang="en-US" sz="2400" dirty="0" smtClean="0"/>
              <a:t>PlaatProtect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Sense Hat (Pi)</a:t>
            </a:r>
            <a:endParaRPr lang="nl-NL" dirty="0"/>
          </a:p>
        </p:txBody>
      </p:sp>
      <p:sp>
        <p:nvSpPr>
          <p:cNvPr id="1026" name="AutoShape 2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028" name="AutoShape 4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50" name="Tekstvak 49"/>
          <p:cNvSpPr txBox="1"/>
          <p:nvPr/>
        </p:nvSpPr>
        <p:spPr>
          <a:xfrm>
            <a:off x="2267744" y="3501008"/>
            <a:ext cx="165618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Wifi Router</a:t>
            </a:r>
            <a:endParaRPr lang="nl-NL" dirty="0"/>
          </a:p>
        </p:txBody>
      </p:sp>
      <p:sp>
        <p:nvSpPr>
          <p:cNvPr id="88" name="Tekstvak 87"/>
          <p:cNvSpPr txBox="1"/>
          <p:nvPr/>
        </p:nvSpPr>
        <p:spPr>
          <a:xfrm>
            <a:off x="4855237" y="5975883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Webcam</a:t>
            </a:r>
          </a:p>
          <a:p>
            <a:pPr algn="ctr"/>
            <a:r>
              <a:rPr lang="en-US" sz="1200" dirty="0"/>
              <a:t>1</a:t>
            </a:r>
            <a:r>
              <a:rPr lang="en-US" sz="1200" dirty="0" smtClean="0"/>
              <a:t> </a:t>
            </a:r>
          </a:p>
        </p:txBody>
      </p:sp>
      <p:sp>
        <p:nvSpPr>
          <p:cNvPr id="1036" name="AutoShape 12" descr="Afbeeldingsresultaat voor Moni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34" name="Tekstvak 33"/>
          <p:cNvSpPr txBox="1"/>
          <p:nvPr/>
        </p:nvSpPr>
        <p:spPr>
          <a:xfrm>
            <a:off x="2267744" y="4365104"/>
            <a:ext cx="165618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ADSL Router</a:t>
            </a:r>
            <a:endParaRPr lang="nl-NL" dirty="0"/>
          </a:p>
        </p:txBody>
      </p:sp>
      <p:sp>
        <p:nvSpPr>
          <p:cNvPr id="38" name="Afgeronde rechthoek 37"/>
          <p:cNvSpPr/>
          <p:nvPr/>
        </p:nvSpPr>
        <p:spPr>
          <a:xfrm>
            <a:off x="2339752" y="5301208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nl-N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99190" y="5111042"/>
            <a:ext cx="792088" cy="889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3286" y="5111042"/>
            <a:ext cx="792088" cy="889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kstvak 42"/>
          <p:cNvSpPr txBox="1"/>
          <p:nvPr/>
        </p:nvSpPr>
        <p:spPr>
          <a:xfrm>
            <a:off x="4971198" y="4751002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USB</a:t>
            </a:r>
            <a:endParaRPr lang="nl-NL" sz="1200" dirty="0"/>
          </a:p>
        </p:txBody>
      </p:sp>
      <p:sp>
        <p:nvSpPr>
          <p:cNvPr id="44" name="Tekstvak 43"/>
          <p:cNvSpPr txBox="1"/>
          <p:nvPr/>
        </p:nvSpPr>
        <p:spPr>
          <a:xfrm>
            <a:off x="5835294" y="4751002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USB</a:t>
            </a:r>
            <a:endParaRPr lang="nl-NL" sz="1200" dirty="0"/>
          </a:p>
        </p:txBody>
      </p:sp>
      <p:sp>
        <p:nvSpPr>
          <p:cNvPr id="53" name="Afgeronde rechthoek 48"/>
          <p:cNvSpPr/>
          <p:nvPr/>
        </p:nvSpPr>
        <p:spPr>
          <a:xfrm>
            <a:off x="7308304" y="3421742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Z Wave</a:t>
            </a:r>
          </a:p>
          <a:p>
            <a:pPr algn="ctr"/>
            <a:r>
              <a:rPr lang="en-US" sz="1400" dirty="0" smtClean="0"/>
              <a:t>(mesh network)</a:t>
            </a:r>
            <a:endParaRPr lang="nl-NL" sz="1400" dirty="0"/>
          </a:p>
        </p:txBody>
      </p:sp>
      <p:cxnSp>
        <p:nvCxnSpPr>
          <p:cNvPr id="77" name="Rechte verbindingslijn met pijl 23"/>
          <p:cNvCxnSpPr/>
          <p:nvPr/>
        </p:nvCxnSpPr>
        <p:spPr>
          <a:xfrm flipV="1">
            <a:off x="7686346" y="4015839"/>
            <a:ext cx="0" cy="76185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9" name="Tekstvak 87"/>
          <p:cNvSpPr txBox="1"/>
          <p:nvPr/>
        </p:nvSpPr>
        <p:spPr>
          <a:xfrm>
            <a:off x="4013938" y="340724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Ethernet </a:t>
            </a:r>
          </a:p>
        </p:txBody>
      </p:sp>
      <p:sp>
        <p:nvSpPr>
          <p:cNvPr id="80" name="Tekstvak 87"/>
          <p:cNvSpPr txBox="1"/>
          <p:nvPr/>
        </p:nvSpPr>
        <p:spPr>
          <a:xfrm>
            <a:off x="5763286" y="5980654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Webcam </a:t>
            </a:r>
          </a:p>
          <a:p>
            <a:pPr algn="ctr"/>
            <a:r>
              <a:rPr lang="en-US" sz="1200" dirty="0"/>
              <a:t>2</a:t>
            </a:r>
            <a:endParaRPr lang="en-US" sz="1200" dirty="0" smtClean="0"/>
          </a:p>
        </p:txBody>
      </p:sp>
      <p:sp>
        <p:nvSpPr>
          <p:cNvPr id="81" name="Tekstvak 87"/>
          <p:cNvSpPr txBox="1"/>
          <p:nvPr/>
        </p:nvSpPr>
        <p:spPr>
          <a:xfrm>
            <a:off x="7290970" y="5070375"/>
            <a:ext cx="773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IR </a:t>
            </a:r>
          </a:p>
          <a:p>
            <a:pPr algn="ctr"/>
            <a:r>
              <a:rPr lang="en-US" sz="1200" dirty="0" smtClean="0"/>
              <a:t>Detector</a:t>
            </a:r>
          </a:p>
        </p:txBody>
      </p:sp>
      <p:sp>
        <p:nvSpPr>
          <p:cNvPr id="82" name="Tekstvak 87"/>
          <p:cNvSpPr txBox="1"/>
          <p:nvPr/>
        </p:nvSpPr>
        <p:spPr>
          <a:xfrm>
            <a:off x="8010270" y="5218167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Alarm</a:t>
            </a:r>
            <a:endParaRPr lang="en-US" sz="1200" dirty="0"/>
          </a:p>
          <a:p>
            <a:pPr algn="ctr"/>
            <a:r>
              <a:rPr lang="en-US" sz="1200" dirty="0" smtClean="0"/>
              <a:t>Horn</a:t>
            </a:r>
          </a:p>
        </p:txBody>
      </p:sp>
      <p:sp>
        <p:nvSpPr>
          <p:cNvPr id="83" name="Tekstvak 87"/>
          <p:cNvSpPr txBox="1"/>
          <p:nvPr/>
        </p:nvSpPr>
        <p:spPr>
          <a:xfrm>
            <a:off x="1319211" y="3407240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Wifi </a:t>
            </a:r>
          </a:p>
        </p:txBody>
      </p:sp>
      <p:cxnSp>
        <p:nvCxnSpPr>
          <p:cNvPr id="84" name="Rechte verbindingslijn met pijl 61"/>
          <p:cNvCxnSpPr>
            <a:stCxn id="38" idx="1"/>
          </p:cNvCxnSpPr>
          <p:nvPr/>
        </p:nvCxnSpPr>
        <p:spPr>
          <a:xfrm flipH="1" flipV="1">
            <a:off x="1187624" y="5579259"/>
            <a:ext cx="1152128" cy="99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5" name="Tekstvak 87"/>
          <p:cNvSpPr txBox="1"/>
          <p:nvPr/>
        </p:nvSpPr>
        <p:spPr>
          <a:xfrm>
            <a:off x="1211199" y="5232974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Notification</a:t>
            </a:r>
          </a:p>
        </p:txBody>
      </p:sp>
      <p:sp>
        <p:nvSpPr>
          <p:cNvPr id="95" name="Tekstvak 42"/>
          <p:cNvSpPr txBox="1"/>
          <p:nvPr/>
        </p:nvSpPr>
        <p:spPr>
          <a:xfrm>
            <a:off x="6823355" y="3445549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USB</a:t>
            </a:r>
            <a:endParaRPr lang="nl-NL" sz="1200" dirty="0"/>
          </a:p>
        </p:txBody>
      </p:sp>
      <p:cxnSp>
        <p:nvCxnSpPr>
          <p:cNvPr id="96" name="Rechte verbindingslijn met pijl 23"/>
          <p:cNvCxnSpPr>
            <a:stCxn id="50" idx="3"/>
          </p:cNvCxnSpPr>
          <p:nvPr/>
        </p:nvCxnSpPr>
        <p:spPr>
          <a:xfrm flipV="1">
            <a:off x="3923928" y="3676818"/>
            <a:ext cx="864096" cy="885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Rechte verbindingslijn met pijl 23"/>
          <p:cNvCxnSpPr>
            <a:stCxn id="34" idx="0"/>
            <a:endCxn id="50" idx="2"/>
          </p:cNvCxnSpPr>
          <p:nvPr/>
        </p:nvCxnSpPr>
        <p:spPr>
          <a:xfrm flipV="1">
            <a:off x="3095836" y="3870340"/>
            <a:ext cx="0" cy="49476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Rechte verbindingslijn met pijl 23"/>
          <p:cNvCxnSpPr>
            <a:stCxn id="38" idx="0"/>
            <a:endCxn id="34" idx="2"/>
          </p:cNvCxnSpPr>
          <p:nvPr/>
        </p:nvCxnSpPr>
        <p:spPr>
          <a:xfrm flipV="1">
            <a:off x="3095836" y="4734436"/>
            <a:ext cx="0" cy="56677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5" name="Tekstvak 90"/>
          <p:cNvSpPr txBox="1"/>
          <p:nvPr/>
        </p:nvSpPr>
        <p:spPr>
          <a:xfrm>
            <a:off x="3114215" y="4030616"/>
            <a:ext cx="818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Ethernet</a:t>
            </a:r>
            <a:endParaRPr lang="nl-NL" sz="1200" dirty="0"/>
          </a:p>
        </p:txBody>
      </p:sp>
      <p:sp>
        <p:nvSpPr>
          <p:cNvPr id="106" name="Tekstvak 90"/>
          <p:cNvSpPr txBox="1"/>
          <p:nvPr/>
        </p:nvSpPr>
        <p:spPr>
          <a:xfrm>
            <a:off x="3131840" y="4941168"/>
            <a:ext cx="818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Ethernet</a:t>
            </a:r>
            <a:endParaRPr lang="nl-NL" sz="1200" dirty="0"/>
          </a:p>
        </p:txBody>
      </p:sp>
      <p:cxnSp>
        <p:nvCxnSpPr>
          <p:cNvPr id="107" name="Rechte verbindingslijn met pijl 23"/>
          <p:cNvCxnSpPr/>
          <p:nvPr/>
        </p:nvCxnSpPr>
        <p:spPr>
          <a:xfrm>
            <a:off x="6804248" y="3684238"/>
            <a:ext cx="532606" cy="1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Rechte verbindingslijn met pijl 23"/>
          <p:cNvCxnSpPr/>
          <p:nvPr/>
        </p:nvCxnSpPr>
        <p:spPr>
          <a:xfrm>
            <a:off x="5436096" y="4221088"/>
            <a:ext cx="11845" cy="103228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2" name="Rechte verbindingslijn met pijl 23"/>
          <p:cNvCxnSpPr/>
          <p:nvPr/>
        </p:nvCxnSpPr>
        <p:spPr>
          <a:xfrm>
            <a:off x="6300192" y="4221088"/>
            <a:ext cx="26387" cy="105657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Rechte verbindingslijn met pijl 23"/>
          <p:cNvCxnSpPr/>
          <p:nvPr/>
        </p:nvCxnSpPr>
        <p:spPr>
          <a:xfrm>
            <a:off x="8442318" y="4015838"/>
            <a:ext cx="0" cy="6985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3" name="Rechte verbindingslijn met pijl 23"/>
          <p:cNvCxnSpPr/>
          <p:nvPr/>
        </p:nvCxnSpPr>
        <p:spPr>
          <a:xfrm flipV="1">
            <a:off x="971600" y="3701570"/>
            <a:ext cx="1375556" cy="820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4" name="Rechte verbindingslijn met pijl 23"/>
          <p:cNvCxnSpPr/>
          <p:nvPr/>
        </p:nvCxnSpPr>
        <p:spPr>
          <a:xfrm flipV="1">
            <a:off x="971600" y="3262541"/>
            <a:ext cx="0" cy="44313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Afgeronde rechthoek 48"/>
          <p:cNvSpPr/>
          <p:nvPr/>
        </p:nvSpPr>
        <p:spPr>
          <a:xfrm>
            <a:off x="278057" y="2686477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Zigbee</a:t>
            </a:r>
          </a:p>
          <a:p>
            <a:pPr algn="ctr"/>
            <a:r>
              <a:rPr lang="en-US" sz="1400" dirty="0" smtClean="0"/>
              <a:t>(mesh network)</a:t>
            </a:r>
            <a:endParaRPr lang="nl-NL" sz="1400" dirty="0"/>
          </a:p>
        </p:txBody>
      </p:sp>
      <p:cxnSp>
        <p:nvCxnSpPr>
          <p:cNvPr id="92" name="Rechte verbindingslijn met pijl 23"/>
          <p:cNvCxnSpPr/>
          <p:nvPr/>
        </p:nvCxnSpPr>
        <p:spPr>
          <a:xfrm>
            <a:off x="1399704" y="2283429"/>
            <a:ext cx="0" cy="40304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03" y="1274373"/>
            <a:ext cx="600401" cy="1000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kstvak 87"/>
          <p:cNvSpPr txBox="1"/>
          <p:nvPr/>
        </p:nvSpPr>
        <p:spPr>
          <a:xfrm>
            <a:off x="556912" y="1741881"/>
            <a:ext cx="621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Light</a:t>
            </a:r>
          </a:p>
          <a:p>
            <a:pPr algn="ctr"/>
            <a:r>
              <a:rPr lang="en-US" sz="1200" dirty="0" smtClean="0"/>
              <a:t>Bulb </a:t>
            </a:r>
          </a:p>
        </p:txBody>
      </p:sp>
      <p:sp>
        <p:nvSpPr>
          <p:cNvPr id="101" name="Tekstvak 87"/>
          <p:cNvSpPr txBox="1"/>
          <p:nvPr/>
        </p:nvSpPr>
        <p:spPr>
          <a:xfrm>
            <a:off x="1619672" y="1700808"/>
            <a:ext cx="608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Light</a:t>
            </a:r>
          </a:p>
          <a:p>
            <a:pPr algn="ctr"/>
            <a:r>
              <a:rPr lang="en-US" sz="1200" dirty="0" smtClean="0"/>
              <a:t>Strip </a:t>
            </a:r>
          </a:p>
        </p:txBody>
      </p:sp>
      <p:cxnSp>
        <p:nvCxnSpPr>
          <p:cNvPr id="110" name="Rechte verbindingslijn met pijl 23"/>
          <p:cNvCxnSpPr>
            <a:endCxn id="38" idx="2"/>
          </p:cNvCxnSpPr>
          <p:nvPr/>
        </p:nvCxnSpPr>
        <p:spPr>
          <a:xfrm flipH="1" flipV="1">
            <a:off x="3095836" y="5877272"/>
            <a:ext cx="18379" cy="306273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1" name="Title 1"/>
          <p:cNvSpPr txBox="1">
            <a:spLocks/>
          </p:cNvSpPr>
          <p:nvPr/>
        </p:nvSpPr>
        <p:spPr>
          <a:xfrm>
            <a:off x="0" y="-1"/>
            <a:ext cx="9144000" cy="9087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Hardware View – Configuration 1</a:t>
            </a:r>
            <a:endParaRPr lang="nl-NL" sz="4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58" y="4777694"/>
            <a:ext cx="833717" cy="1556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152" y="6097037"/>
            <a:ext cx="100012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6" descr="http://www.wink.com/img/product/philips-hue-single-light-bulb/variants/046677426361/hero_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196752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6" y="4418579"/>
            <a:ext cx="495924" cy="777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23" y="4534213"/>
            <a:ext cx="449770" cy="433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kstvak 87"/>
          <p:cNvSpPr txBox="1"/>
          <p:nvPr/>
        </p:nvSpPr>
        <p:spPr>
          <a:xfrm>
            <a:off x="3614277" y="6183545"/>
            <a:ext cx="773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IR </a:t>
            </a:r>
          </a:p>
          <a:p>
            <a:pPr algn="ctr"/>
            <a:r>
              <a:rPr lang="en-US" sz="1200" dirty="0" smtClean="0"/>
              <a:t>Detector</a:t>
            </a:r>
          </a:p>
        </p:txBody>
      </p:sp>
    </p:spTree>
    <p:extLst>
      <p:ext uri="{BB962C8B-B14F-4D97-AF65-F5344CB8AC3E}">
        <p14:creationId xmlns:p14="http://schemas.microsoft.com/office/powerpoint/2010/main" val="40032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Rechte verbindingslijn met pijl 23"/>
          <p:cNvCxnSpPr/>
          <p:nvPr/>
        </p:nvCxnSpPr>
        <p:spPr>
          <a:xfrm>
            <a:off x="460910" y="2283429"/>
            <a:ext cx="0" cy="40304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kstvak 4"/>
          <p:cNvSpPr txBox="1"/>
          <p:nvPr/>
        </p:nvSpPr>
        <p:spPr>
          <a:xfrm>
            <a:off x="4788024" y="2636912"/>
            <a:ext cx="2052228" cy="19389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Raspberry Pi</a:t>
            </a:r>
          </a:p>
          <a:p>
            <a:pPr algn="ctr"/>
            <a:endParaRPr lang="en-US" dirty="0" smtClean="0"/>
          </a:p>
          <a:p>
            <a:pPr algn="ctr"/>
            <a:r>
              <a:rPr lang="en-US" sz="2400" dirty="0" smtClean="0"/>
              <a:t>PlaatEnergy</a:t>
            </a:r>
            <a:r>
              <a:rPr lang="en-US" dirty="0" smtClean="0"/>
              <a:t> </a:t>
            </a:r>
          </a:p>
          <a:p>
            <a:pPr algn="ctr"/>
            <a:r>
              <a:rPr lang="en-US" sz="2400" dirty="0" smtClean="0"/>
              <a:t>PlaatProtect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Sense Hat (Pi)</a:t>
            </a:r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2339752" y="2505336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Solar </a:t>
            </a:r>
          </a:p>
          <a:p>
            <a:pPr algn="ctr"/>
            <a:r>
              <a:rPr lang="en-US" dirty="0" smtClean="0"/>
              <a:t>Converter</a:t>
            </a:r>
            <a:endParaRPr lang="nl-NL" dirty="0"/>
          </a:p>
        </p:txBody>
      </p:sp>
      <p:sp>
        <p:nvSpPr>
          <p:cNvPr id="7" name="Tekstvak 6"/>
          <p:cNvSpPr txBox="1"/>
          <p:nvPr/>
        </p:nvSpPr>
        <p:spPr>
          <a:xfrm>
            <a:off x="7092280" y="1297854"/>
            <a:ext cx="1728192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Digital Energy</a:t>
            </a:r>
          </a:p>
          <a:p>
            <a:pPr algn="ctr"/>
            <a:r>
              <a:rPr lang="en-US" dirty="0" smtClean="0"/>
              <a:t>Meter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7092280" y="2338581"/>
            <a:ext cx="1728192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Digital Gas</a:t>
            </a:r>
          </a:p>
          <a:p>
            <a:pPr algn="ctr"/>
            <a:r>
              <a:rPr lang="en-US" dirty="0" smtClean="0"/>
              <a:t>Meter</a:t>
            </a:r>
          </a:p>
        </p:txBody>
      </p:sp>
      <p:sp>
        <p:nvSpPr>
          <p:cNvPr id="1026" name="AutoShape 2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028" name="AutoShape 4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cxnSp>
        <p:nvCxnSpPr>
          <p:cNvPr id="24" name="Rechte verbindingslijn met pijl 23"/>
          <p:cNvCxnSpPr>
            <a:endCxn id="7" idx="1"/>
          </p:cNvCxnSpPr>
          <p:nvPr/>
        </p:nvCxnSpPr>
        <p:spPr>
          <a:xfrm>
            <a:off x="5814138" y="1621019"/>
            <a:ext cx="1278142" cy="1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Rechte verbindingslijn met pijl 36"/>
          <p:cNvCxnSpPr/>
          <p:nvPr/>
        </p:nvCxnSpPr>
        <p:spPr>
          <a:xfrm flipV="1">
            <a:off x="3131840" y="2238656"/>
            <a:ext cx="0" cy="2666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Tekstvak 49"/>
          <p:cNvSpPr txBox="1"/>
          <p:nvPr/>
        </p:nvSpPr>
        <p:spPr>
          <a:xfrm>
            <a:off x="2267744" y="3501008"/>
            <a:ext cx="165618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Wifi Router</a:t>
            </a:r>
            <a:endParaRPr lang="nl-NL" dirty="0"/>
          </a:p>
        </p:txBody>
      </p:sp>
      <p:sp>
        <p:nvSpPr>
          <p:cNvPr id="87" name="Tekstvak 86"/>
          <p:cNvSpPr txBox="1"/>
          <p:nvPr/>
        </p:nvSpPr>
        <p:spPr>
          <a:xfrm>
            <a:off x="6310577" y="1344021"/>
            <a:ext cx="102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P1 cable</a:t>
            </a:r>
            <a:endParaRPr lang="nl-NL" sz="1200" dirty="0"/>
          </a:p>
        </p:txBody>
      </p:sp>
      <p:sp>
        <p:nvSpPr>
          <p:cNvPr id="88" name="Tekstvak 87"/>
          <p:cNvSpPr txBox="1"/>
          <p:nvPr/>
        </p:nvSpPr>
        <p:spPr>
          <a:xfrm>
            <a:off x="4855237" y="5975883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Webcam</a:t>
            </a:r>
          </a:p>
          <a:p>
            <a:pPr algn="ctr"/>
            <a:r>
              <a:rPr lang="en-US" sz="1200" dirty="0"/>
              <a:t>1</a:t>
            </a:r>
            <a:r>
              <a:rPr lang="en-US" sz="1200" dirty="0" smtClean="0"/>
              <a:t> </a:t>
            </a:r>
          </a:p>
        </p:txBody>
      </p:sp>
      <p:sp>
        <p:nvSpPr>
          <p:cNvPr id="91" name="Tekstvak 90"/>
          <p:cNvSpPr txBox="1"/>
          <p:nvPr/>
        </p:nvSpPr>
        <p:spPr>
          <a:xfrm>
            <a:off x="3114215" y="3189387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1036" name="AutoShape 12" descr="Afbeeldingsresultaat voor Moni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17" name="Tekstvak 116"/>
          <p:cNvSpPr txBox="1"/>
          <p:nvPr/>
        </p:nvSpPr>
        <p:spPr>
          <a:xfrm>
            <a:off x="7116025" y="2002883"/>
            <a:ext cx="840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Bluetooth</a:t>
            </a:r>
            <a:endParaRPr lang="nl-NL" sz="1200" dirty="0"/>
          </a:p>
        </p:txBody>
      </p:sp>
      <p:sp>
        <p:nvSpPr>
          <p:cNvPr id="34" name="Tekstvak 33"/>
          <p:cNvSpPr txBox="1"/>
          <p:nvPr/>
        </p:nvSpPr>
        <p:spPr>
          <a:xfrm>
            <a:off x="2267744" y="4365104"/>
            <a:ext cx="165618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ADSL Router</a:t>
            </a:r>
            <a:endParaRPr lang="nl-NL" dirty="0"/>
          </a:p>
        </p:txBody>
      </p:sp>
      <p:sp>
        <p:nvSpPr>
          <p:cNvPr id="38" name="Afgeronde rechthoek 37"/>
          <p:cNvSpPr/>
          <p:nvPr/>
        </p:nvSpPr>
        <p:spPr>
          <a:xfrm>
            <a:off x="2339752" y="5229200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nl-N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99190" y="5111042"/>
            <a:ext cx="792088" cy="889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3286" y="5111042"/>
            <a:ext cx="792088" cy="889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kstvak 42"/>
          <p:cNvSpPr txBox="1"/>
          <p:nvPr/>
        </p:nvSpPr>
        <p:spPr>
          <a:xfrm>
            <a:off x="4971198" y="4751002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USB</a:t>
            </a:r>
            <a:endParaRPr lang="nl-NL" sz="1200" dirty="0"/>
          </a:p>
        </p:txBody>
      </p:sp>
      <p:sp>
        <p:nvSpPr>
          <p:cNvPr id="44" name="Tekstvak 43"/>
          <p:cNvSpPr txBox="1"/>
          <p:nvPr/>
        </p:nvSpPr>
        <p:spPr>
          <a:xfrm>
            <a:off x="5835294" y="4751002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USB</a:t>
            </a:r>
            <a:endParaRPr lang="nl-NL" sz="1200" dirty="0"/>
          </a:p>
        </p:txBody>
      </p:sp>
      <p:pic>
        <p:nvPicPr>
          <p:cNvPr id="7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1065176"/>
            <a:ext cx="1584176" cy="117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Afgeronde rechthoek 48"/>
          <p:cNvSpPr/>
          <p:nvPr/>
        </p:nvSpPr>
        <p:spPr>
          <a:xfrm>
            <a:off x="7308304" y="3421742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Z Wave</a:t>
            </a:r>
          </a:p>
          <a:p>
            <a:pPr algn="ctr"/>
            <a:r>
              <a:rPr lang="en-US" sz="1400" dirty="0" smtClean="0"/>
              <a:t>(mesh network)</a:t>
            </a:r>
            <a:endParaRPr lang="nl-NL" sz="1400" dirty="0"/>
          </a:p>
        </p:txBody>
      </p:sp>
      <p:sp>
        <p:nvSpPr>
          <p:cNvPr id="79" name="Tekstvak 87"/>
          <p:cNvSpPr txBox="1"/>
          <p:nvPr/>
        </p:nvSpPr>
        <p:spPr>
          <a:xfrm>
            <a:off x="4013938" y="340724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Ethernet </a:t>
            </a:r>
          </a:p>
        </p:txBody>
      </p:sp>
      <p:sp>
        <p:nvSpPr>
          <p:cNvPr id="80" name="Tekstvak 87"/>
          <p:cNvSpPr txBox="1"/>
          <p:nvPr/>
        </p:nvSpPr>
        <p:spPr>
          <a:xfrm>
            <a:off x="5763286" y="5980654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Webcam </a:t>
            </a:r>
          </a:p>
          <a:p>
            <a:pPr algn="ctr"/>
            <a:r>
              <a:rPr lang="en-US" sz="1200" dirty="0"/>
              <a:t>2</a:t>
            </a:r>
            <a:endParaRPr lang="en-US" sz="1200" dirty="0" smtClean="0"/>
          </a:p>
        </p:txBody>
      </p:sp>
      <p:sp>
        <p:nvSpPr>
          <p:cNvPr id="83" name="Tekstvak 87"/>
          <p:cNvSpPr txBox="1"/>
          <p:nvPr/>
        </p:nvSpPr>
        <p:spPr>
          <a:xfrm>
            <a:off x="1319211" y="3407240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Wifi </a:t>
            </a:r>
          </a:p>
        </p:txBody>
      </p:sp>
      <p:cxnSp>
        <p:nvCxnSpPr>
          <p:cNvPr id="84" name="Rechte verbindingslijn met pijl 61"/>
          <p:cNvCxnSpPr>
            <a:stCxn id="38" idx="1"/>
          </p:cNvCxnSpPr>
          <p:nvPr/>
        </p:nvCxnSpPr>
        <p:spPr>
          <a:xfrm flipH="1" flipV="1">
            <a:off x="1187624" y="5507251"/>
            <a:ext cx="1152128" cy="99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Tekstvak 42"/>
          <p:cNvSpPr txBox="1"/>
          <p:nvPr/>
        </p:nvSpPr>
        <p:spPr>
          <a:xfrm>
            <a:off x="6823355" y="3445549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USB</a:t>
            </a:r>
            <a:endParaRPr lang="nl-NL" sz="1200" dirty="0"/>
          </a:p>
        </p:txBody>
      </p:sp>
      <p:cxnSp>
        <p:nvCxnSpPr>
          <p:cNvPr id="96" name="Rechte verbindingslijn met pijl 23"/>
          <p:cNvCxnSpPr>
            <a:stCxn id="50" idx="3"/>
          </p:cNvCxnSpPr>
          <p:nvPr/>
        </p:nvCxnSpPr>
        <p:spPr>
          <a:xfrm flipV="1">
            <a:off x="3923928" y="3676818"/>
            <a:ext cx="864096" cy="885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Rechte verbindingslijn met pijl 23"/>
          <p:cNvCxnSpPr>
            <a:stCxn id="50" idx="0"/>
            <a:endCxn id="6" idx="2"/>
          </p:cNvCxnSpPr>
          <p:nvPr/>
        </p:nvCxnSpPr>
        <p:spPr>
          <a:xfrm flipV="1">
            <a:off x="3095836" y="3151667"/>
            <a:ext cx="0" cy="349341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Rechte verbindingslijn met pijl 23"/>
          <p:cNvCxnSpPr>
            <a:stCxn id="34" idx="0"/>
            <a:endCxn id="50" idx="2"/>
          </p:cNvCxnSpPr>
          <p:nvPr/>
        </p:nvCxnSpPr>
        <p:spPr>
          <a:xfrm flipV="1">
            <a:off x="3095836" y="3870340"/>
            <a:ext cx="0" cy="49476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Rechte verbindingslijn met pijl 23"/>
          <p:cNvCxnSpPr>
            <a:stCxn id="38" idx="0"/>
            <a:endCxn id="34" idx="2"/>
          </p:cNvCxnSpPr>
          <p:nvPr/>
        </p:nvCxnSpPr>
        <p:spPr>
          <a:xfrm flipV="1">
            <a:off x="3095836" y="4734436"/>
            <a:ext cx="0" cy="49476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5" name="Tekstvak 90"/>
          <p:cNvSpPr txBox="1"/>
          <p:nvPr/>
        </p:nvSpPr>
        <p:spPr>
          <a:xfrm>
            <a:off x="3114215" y="4030616"/>
            <a:ext cx="818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Ethernet</a:t>
            </a:r>
            <a:endParaRPr lang="nl-NL" sz="1200" dirty="0"/>
          </a:p>
        </p:txBody>
      </p:sp>
      <p:sp>
        <p:nvSpPr>
          <p:cNvPr id="106" name="Tekstvak 90"/>
          <p:cNvSpPr txBox="1"/>
          <p:nvPr/>
        </p:nvSpPr>
        <p:spPr>
          <a:xfrm>
            <a:off x="3131840" y="4941168"/>
            <a:ext cx="818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Ethernet</a:t>
            </a:r>
            <a:endParaRPr lang="nl-NL" sz="1200" dirty="0"/>
          </a:p>
        </p:txBody>
      </p:sp>
      <p:cxnSp>
        <p:nvCxnSpPr>
          <p:cNvPr id="107" name="Rechte verbindingslijn met pijl 23"/>
          <p:cNvCxnSpPr/>
          <p:nvPr/>
        </p:nvCxnSpPr>
        <p:spPr>
          <a:xfrm>
            <a:off x="6804248" y="3684238"/>
            <a:ext cx="532606" cy="1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Rechte verbindingslijn met pijl 23"/>
          <p:cNvCxnSpPr/>
          <p:nvPr/>
        </p:nvCxnSpPr>
        <p:spPr>
          <a:xfrm>
            <a:off x="5447941" y="4563050"/>
            <a:ext cx="0" cy="690323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2" name="Rechte verbindingslijn met pijl 23"/>
          <p:cNvCxnSpPr/>
          <p:nvPr/>
        </p:nvCxnSpPr>
        <p:spPr>
          <a:xfrm>
            <a:off x="6326579" y="4587337"/>
            <a:ext cx="0" cy="690323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Rechte verbindingslijn met pijl 23"/>
          <p:cNvCxnSpPr>
            <a:endCxn id="5" idx="0"/>
          </p:cNvCxnSpPr>
          <p:nvPr/>
        </p:nvCxnSpPr>
        <p:spPr>
          <a:xfrm>
            <a:off x="5814138" y="1621019"/>
            <a:ext cx="0" cy="1015893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3" name="Rechte verbindingslijn met pijl 23"/>
          <p:cNvCxnSpPr/>
          <p:nvPr/>
        </p:nvCxnSpPr>
        <p:spPr>
          <a:xfrm flipV="1">
            <a:off x="971600" y="3701570"/>
            <a:ext cx="1375556" cy="820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4" name="Rechte verbindingslijn met pijl 23"/>
          <p:cNvCxnSpPr/>
          <p:nvPr/>
        </p:nvCxnSpPr>
        <p:spPr>
          <a:xfrm flipV="1">
            <a:off x="971600" y="3262541"/>
            <a:ext cx="0" cy="44313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Afgeronde rechthoek 48"/>
          <p:cNvSpPr/>
          <p:nvPr/>
        </p:nvSpPr>
        <p:spPr>
          <a:xfrm>
            <a:off x="278057" y="2686477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Zigbee</a:t>
            </a:r>
          </a:p>
          <a:p>
            <a:pPr algn="ctr"/>
            <a:r>
              <a:rPr lang="en-US" sz="1400" dirty="0" smtClean="0"/>
              <a:t>(mesh network)</a:t>
            </a:r>
            <a:endParaRPr lang="nl-NL" sz="1400" dirty="0"/>
          </a:p>
        </p:txBody>
      </p:sp>
      <p:cxnSp>
        <p:nvCxnSpPr>
          <p:cNvPr id="92" name="Rechte verbindingslijn met pijl 23"/>
          <p:cNvCxnSpPr/>
          <p:nvPr/>
        </p:nvCxnSpPr>
        <p:spPr>
          <a:xfrm>
            <a:off x="1399704" y="2283429"/>
            <a:ext cx="0" cy="40304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03" y="1274373"/>
            <a:ext cx="600401" cy="1000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kstvak 87"/>
          <p:cNvSpPr txBox="1"/>
          <p:nvPr/>
        </p:nvSpPr>
        <p:spPr>
          <a:xfrm>
            <a:off x="556912" y="1741881"/>
            <a:ext cx="621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Light Bulb </a:t>
            </a:r>
          </a:p>
        </p:txBody>
      </p:sp>
      <p:sp>
        <p:nvSpPr>
          <p:cNvPr id="101" name="Tekstvak 87"/>
          <p:cNvSpPr txBox="1"/>
          <p:nvPr/>
        </p:nvSpPr>
        <p:spPr>
          <a:xfrm>
            <a:off x="1619672" y="1700808"/>
            <a:ext cx="608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Light</a:t>
            </a:r>
          </a:p>
          <a:p>
            <a:pPr algn="ctr"/>
            <a:r>
              <a:rPr lang="en-US" sz="1200" dirty="0" smtClean="0"/>
              <a:t>Strip </a:t>
            </a:r>
          </a:p>
        </p:txBody>
      </p:sp>
      <p:cxnSp>
        <p:nvCxnSpPr>
          <p:cNvPr id="90" name="Rechte verbindingslijn met pijl 23"/>
          <p:cNvCxnSpPr>
            <a:stCxn id="7" idx="2"/>
            <a:endCxn id="8" idx="0"/>
          </p:cNvCxnSpPr>
          <p:nvPr/>
        </p:nvCxnSpPr>
        <p:spPr>
          <a:xfrm>
            <a:off x="7956376" y="1944185"/>
            <a:ext cx="0" cy="39439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Tekstvak 57"/>
          <p:cNvSpPr txBox="1"/>
          <p:nvPr/>
        </p:nvSpPr>
        <p:spPr>
          <a:xfrm>
            <a:off x="5994136" y="2323038"/>
            <a:ext cx="633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USB</a:t>
            </a:r>
            <a:endParaRPr lang="nl-NL" sz="1200" dirty="0"/>
          </a:p>
        </p:txBody>
      </p:sp>
      <p:cxnSp>
        <p:nvCxnSpPr>
          <p:cNvPr id="110" name="Rechte verbindingslijn met pijl 23"/>
          <p:cNvCxnSpPr>
            <a:endCxn id="38" idx="2"/>
          </p:cNvCxnSpPr>
          <p:nvPr/>
        </p:nvCxnSpPr>
        <p:spPr>
          <a:xfrm flipH="1" flipV="1">
            <a:off x="3095836" y="5805264"/>
            <a:ext cx="18379" cy="378281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1" name="Title 1"/>
          <p:cNvSpPr txBox="1">
            <a:spLocks/>
          </p:cNvSpPr>
          <p:nvPr/>
        </p:nvSpPr>
        <p:spPr>
          <a:xfrm>
            <a:off x="0" y="-1"/>
            <a:ext cx="9144000" cy="9087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Hardware View – Configuration 2</a:t>
            </a:r>
            <a:endParaRPr lang="nl-NL" sz="4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58" y="4777694"/>
            <a:ext cx="833717" cy="1556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2080" y="4934800"/>
            <a:ext cx="687423" cy="643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152" y="6000618"/>
            <a:ext cx="100012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6" descr="http://www.wink.com/img/product/philips-hue-single-light-bulb/variants/046677426361/hero_0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196752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kstvak 87"/>
          <p:cNvSpPr txBox="1"/>
          <p:nvPr/>
        </p:nvSpPr>
        <p:spPr>
          <a:xfrm>
            <a:off x="1211199" y="5232974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Notification</a:t>
            </a:r>
          </a:p>
        </p:txBody>
      </p:sp>
      <p:sp>
        <p:nvSpPr>
          <p:cNvPr id="66" name="Afgeronde rechthoek 48"/>
          <p:cNvSpPr/>
          <p:nvPr/>
        </p:nvSpPr>
        <p:spPr>
          <a:xfrm>
            <a:off x="7308304" y="3421742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Z Wave</a:t>
            </a:r>
          </a:p>
          <a:p>
            <a:pPr algn="ctr"/>
            <a:r>
              <a:rPr lang="en-US" sz="1400" dirty="0" smtClean="0"/>
              <a:t>(mesh network)</a:t>
            </a:r>
            <a:endParaRPr lang="nl-NL" sz="1400" dirty="0"/>
          </a:p>
        </p:txBody>
      </p:sp>
      <p:cxnSp>
        <p:nvCxnSpPr>
          <p:cNvPr id="67" name="Rechte verbindingslijn met pijl 23"/>
          <p:cNvCxnSpPr/>
          <p:nvPr/>
        </p:nvCxnSpPr>
        <p:spPr>
          <a:xfrm flipV="1">
            <a:off x="7686346" y="4015839"/>
            <a:ext cx="0" cy="76185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Tekstvak 87"/>
          <p:cNvSpPr txBox="1"/>
          <p:nvPr/>
        </p:nvSpPr>
        <p:spPr>
          <a:xfrm>
            <a:off x="7290970" y="5070375"/>
            <a:ext cx="773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IR </a:t>
            </a:r>
          </a:p>
          <a:p>
            <a:pPr algn="ctr"/>
            <a:r>
              <a:rPr lang="en-US" sz="1200" dirty="0" smtClean="0"/>
              <a:t>Detector</a:t>
            </a:r>
          </a:p>
        </p:txBody>
      </p:sp>
      <p:sp>
        <p:nvSpPr>
          <p:cNvPr id="69" name="Tekstvak 87"/>
          <p:cNvSpPr txBox="1"/>
          <p:nvPr/>
        </p:nvSpPr>
        <p:spPr>
          <a:xfrm>
            <a:off x="8010270" y="5218167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Alarm</a:t>
            </a:r>
            <a:endParaRPr lang="en-US" sz="1200" dirty="0"/>
          </a:p>
          <a:p>
            <a:pPr algn="ctr"/>
            <a:r>
              <a:rPr lang="en-US" sz="1200" dirty="0" smtClean="0"/>
              <a:t>Horn</a:t>
            </a:r>
          </a:p>
        </p:txBody>
      </p:sp>
      <p:cxnSp>
        <p:nvCxnSpPr>
          <p:cNvPr id="70" name="Rechte verbindingslijn met pijl 23"/>
          <p:cNvCxnSpPr/>
          <p:nvPr/>
        </p:nvCxnSpPr>
        <p:spPr>
          <a:xfrm>
            <a:off x="8442318" y="4015838"/>
            <a:ext cx="0" cy="6985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6" y="4418579"/>
            <a:ext cx="495924" cy="777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23" y="4534213"/>
            <a:ext cx="449770" cy="433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kstvak 87"/>
          <p:cNvSpPr txBox="1"/>
          <p:nvPr/>
        </p:nvSpPr>
        <p:spPr>
          <a:xfrm>
            <a:off x="3653697" y="6103133"/>
            <a:ext cx="773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Fire</a:t>
            </a:r>
          </a:p>
          <a:p>
            <a:pPr algn="ctr"/>
            <a:r>
              <a:rPr lang="en-US" sz="1200" dirty="0" smtClean="0"/>
              <a:t>Detector</a:t>
            </a:r>
          </a:p>
        </p:txBody>
      </p:sp>
    </p:spTree>
    <p:extLst>
      <p:ext uri="{BB962C8B-B14F-4D97-AF65-F5344CB8AC3E}">
        <p14:creationId xmlns:p14="http://schemas.microsoft.com/office/powerpoint/2010/main" val="40032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sources\plaatsoft\plaatprotect.git\screenshots\home-page-screensho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24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0</TotalTime>
  <Words>319</Words>
  <Application>Microsoft Office PowerPoint</Application>
  <PresentationFormat>On-screen Show (4:3)</PresentationFormat>
  <Paragraphs>158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Executive</vt:lpstr>
      <vt:lpstr>PlaatProtect (Burglar / Fire Alarm Centre)  Open Source Project</vt:lpstr>
      <vt:lpstr>Questions</vt:lpstr>
      <vt:lpstr>Idea</vt:lpstr>
      <vt:lpstr>PlaatProtect - Features</vt:lpstr>
      <vt:lpstr>PlaatProtect Software Architecture</vt:lpstr>
      <vt:lpstr>Used hardware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Willem van der Plaat</dc:creator>
  <cp:lastModifiedBy>wplaat</cp:lastModifiedBy>
  <cp:revision>497</cp:revision>
  <dcterms:created xsi:type="dcterms:W3CDTF">2016-03-03T17:44:01Z</dcterms:created>
  <dcterms:modified xsi:type="dcterms:W3CDTF">2016-07-04T09:42:43Z</dcterms:modified>
</cp:coreProperties>
</file>