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8"/>
  </p:notesMasterIdLst>
  <p:sldIdLst>
    <p:sldId id="301" r:id="rId2"/>
    <p:sldId id="293" r:id="rId3"/>
    <p:sldId id="303" r:id="rId4"/>
    <p:sldId id="300" r:id="rId5"/>
    <p:sldId id="304" r:id="rId6"/>
    <p:sldId id="298" r:id="rId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9" autoAdjust="0"/>
    <p:restoredTop sz="94713" autoAdjust="0"/>
  </p:normalViewPr>
  <p:slideViewPr>
    <p:cSldViewPr>
      <p:cViewPr varScale="1">
        <p:scale>
          <a:sx n="86" d="100"/>
          <a:sy n="86" d="100"/>
        </p:scale>
        <p:origin x="-78" y="-4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9B6CD-1D48-452A-A7F2-8CBBE02CC7D2}" type="datetimeFigureOut">
              <a:rPr lang="nl-NL" smtClean="0"/>
              <a:pPr/>
              <a:t>21-6-2016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50F4F-C5AF-4494-B3CA-9201F9D52D46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75892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21-6-2016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21-6-2016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21-6-2016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21-6-2016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21-6-2016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21-6-2016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21-6-2016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21-6-2016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21-6-2016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21-6-2016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21-6-2016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6BAE843-BE96-40CB-B634-F63C679A4CF5}" type="datetimeFigureOut">
              <a:rPr lang="nl-NL" smtClean="0"/>
              <a:pPr/>
              <a:t>21-6-2016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4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429000"/>
          </a:xfrm>
        </p:spPr>
        <p:txBody>
          <a:bodyPr>
            <a:normAutofit/>
          </a:bodyPr>
          <a:lstStyle/>
          <a:p>
            <a:r>
              <a:rPr lang="nl-NL" sz="4400" b="1" noProof="0" dirty="0" smtClean="0"/>
              <a:t>PlaatProtect</a:t>
            </a:r>
            <a:br>
              <a:rPr lang="nl-NL" sz="4400" b="1" noProof="0" dirty="0" smtClean="0"/>
            </a:br>
            <a:r>
              <a:rPr lang="nl-NL" sz="4400" noProof="0" dirty="0" smtClean="0"/>
              <a:t>(</a:t>
            </a:r>
            <a:r>
              <a:rPr lang="en-US" sz="4400" dirty="0"/>
              <a:t>Burglar / Fire Alarm Centre</a:t>
            </a:r>
            <a:r>
              <a:rPr lang="nl-NL" sz="4400" noProof="0" dirty="0" smtClean="0"/>
              <a:t>)</a:t>
            </a:r>
            <a:br>
              <a:rPr lang="nl-NL" sz="4400" noProof="0" dirty="0" smtClean="0"/>
            </a:br>
            <a:r>
              <a:rPr lang="nl-NL" sz="4400" noProof="0" dirty="0" smtClean="0"/>
              <a:t/>
            </a:r>
            <a:br>
              <a:rPr lang="nl-NL" sz="4400" noProof="0" dirty="0" smtClean="0"/>
            </a:br>
            <a:r>
              <a:rPr lang="nl-NL" sz="3600" noProof="0" dirty="0" smtClean="0"/>
              <a:t>Open Source Project</a:t>
            </a:r>
            <a:endParaRPr lang="nl-NL" sz="3600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5589240"/>
            <a:ext cx="9144000" cy="126876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nl-NL" sz="2400" b="1" noProof="0" dirty="0" smtClean="0"/>
              <a:t>W.B.J. van der </a:t>
            </a:r>
            <a:r>
              <a:rPr lang="nl-NL" sz="2400" b="1" noProof="0" dirty="0" smtClean="0"/>
              <a:t>Plaat</a:t>
            </a:r>
            <a:endParaRPr lang="nl-NL" sz="2400" b="1" noProof="0" dirty="0" smtClean="0"/>
          </a:p>
          <a:p>
            <a:pPr algn="ctr">
              <a:buNone/>
            </a:pPr>
            <a:r>
              <a:rPr lang="en-US" sz="2400" b="1" dirty="0" smtClean="0"/>
              <a:t>(Software Architect)</a:t>
            </a:r>
            <a:endParaRPr lang="nl-NL" sz="2400" b="1" noProof="0" dirty="0"/>
          </a:p>
        </p:txBody>
      </p:sp>
      <p:pic>
        <p:nvPicPr>
          <p:cNvPr id="1026" name="Picture 2" descr="C:\sources\plaatsoft\plaatenergy.git\src\images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527" y="3797812"/>
            <a:ext cx="1434282" cy="1152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0087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US" sz="4400" dirty="0" smtClean="0"/>
              <a:t>PlaatProtect - Features</a:t>
            </a:r>
            <a:endParaRPr lang="nl-NL" sz="4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55575" y="1246083"/>
            <a:ext cx="8736905" cy="5387403"/>
          </a:xfrm>
        </p:spPr>
        <p:txBody>
          <a:bodyPr>
            <a:normAutofit fontScale="70000" lnSpcReduction="20000"/>
          </a:bodyPr>
          <a:lstStyle/>
          <a:p>
            <a:r>
              <a:rPr lang="en-US" sz="4500" dirty="0" smtClean="0"/>
              <a:t>Burglar / Fire Alarm Centre on Raspberry Pi</a:t>
            </a:r>
          </a:p>
          <a:p>
            <a:pPr lvl="1"/>
            <a:r>
              <a:rPr lang="en-US" sz="4500" dirty="0" smtClean="0"/>
              <a:t>Integrate Webcams</a:t>
            </a:r>
          </a:p>
          <a:p>
            <a:pPr lvl="2"/>
            <a:r>
              <a:rPr lang="en-US" sz="3800" dirty="0" smtClean="0"/>
              <a:t>Motion detection with auto recording</a:t>
            </a:r>
          </a:p>
          <a:p>
            <a:pPr lvl="1"/>
            <a:r>
              <a:rPr lang="en-US" sz="4500" dirty="0"/>
              <a:t>Integrate Zigbee </a:t>
            </a:r>
            <a:r>
              <a:rPr lang="en-US" sz="4500" dirty="0" smtClean="0"/>
              <a:t>meshwork</a:t>
            </a:r>
            <a:endParaRPr lang="en-US" sz="4500" dirty="0"/>
          </a:p>
          <a:p>
            <a:pPr lvl="2"/>
            <a:r>
              <a:rPr lang="en-US" sz="3800" dirty="0"/>
              <a:t>Control lights in my house (Philips </a:t>
            </a:r>
            <a:r>
              <a:rPr lang="en-US" sz="3800" dirty="0" smtClean="0"/>
              <a:t>Hue)</a:t>
            </a:r>
          </a:p>
          <a:p>
            <a:pPr lvl="2"/>
            <a:r>
              <a:rPr lang="en-US" sz="3800" dirty="0"/>
              <a:t>Fire detector (Google Nest Protect)</a:t>
            </a:r>
          </a:p>
          <a:p>
            <a:pPr lvl="1"/>
            <a:r>
              <a:rPr lang="en-US" sz="4500" dirty="0" smtClean="0"/>
              <a:t>Push alarm notifications to Mobile</a:t>
            </a:r>
          </a:p>
          <a:p>
            <a:pPr lvl="1"/>
            <a:r>
              <a:rPr lang="en-US" sz="4500" dirty="0"/>
              <a:t>Integrate Z-Wave meshwork</a:t>
            </a:r>
          </a:p>
          <a:p>
            <a:pPr lvl="2"/>
            <a:r>
              <a:rPr lang="en-US" sz="3800" dirty="0"/>
              <a:t>IR detector(s)</a:t>
            </a:r>
          </a:p>
          <a:p>
            <a:pPr lvl="2"/>
            <a:r>
              <a:rPr lang="en-US" sz="3800" dirty="0"/>
              <a:t>Alarm Horn</a:t>
            </a:r>
          </a:p>
          <a:p>
            <a:pPr lvl="2"/>
            <a:r>
              <a:rPr lang="en-US" sz="3800" dirty="0"/>
              <a:t>Keypad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AutoShape 2" descr="Afbeeldingsresultaat voor d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" name="AutoShape 4" descr="Afbeeldingsresultaat voor d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2" descr="Image result for d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2" descr="Image result for coming so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9395097">
            <a:off x="6121744" y="5123823"/>
            <a:ext cx="2537232" cy="72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PlaatProtect Software Architecture</a:t>
            </a:r>
            <a:endParaRPr lang="nl-NL" sz="4400" dirty="0"/>
          </a:p>
        </p:txBody>
      </p:sp>
      <p:sp>
        <p:nvSpPr>
          <p:cNvPr id="4" name="Rechthoek 3"/>
          <p:cNvSpPr/>
          <p:nvPr/>
        </p:nvSpPr>
        <p:spPr>
          <a:xfrm>
            <a:off x="375628" y="3829899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175828" y="3829899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Zigbee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3832012" y="3829899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 Wave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5632212" y="3829899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Webcam 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375628" y="3181827"/>
            <a:ext cx="69127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Layer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375628" y="2461747"/>
            <a:ext cx="69127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Logic Layer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375628" y="1885683"/>
            <a:ext cx="69127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Layer</a:t>
            </a:r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375628" y="1232756"/>
            <a:ext cx="3332276" cy="6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Charts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3707904" y="1232755"/>
            <a:ext cx="3580492" cy="6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Notification Service</a:t>
            </a:r>
            <a:endParaRPr lang="nl-NL" dirty="0"/>
          </a:p>
        </p:txBody>
      </p:sp>
      <p:sp>
        <p:nvSpPr>
          <p:cNvPr id="14" name="Tekstvak 13"/>
          <p:cNvSpPr txBox="1"/>
          <p:nvPr/>
        </p:nvSpPr>
        <p:spPr>
          <a:xfrm>
            <a:off x="7532581" y="1372126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</a:t>
            </a:r>
          </a:p>
        </p:txBody>
      </p:sp>
      <p:sp>
        <p:nvSpPr>
          <p:cNvPr id="15" name="Tekstvak 14"/>
          <p:cNvSpPr txBox="1"/>
          <p:nvPr/>
        </p:nvSpPr>
        <p:spPr>
          <a:xfrm>
            <a:off x="7554334" y="1957691"/>
            <a:ext cx="158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PHP/CSS/JS</a:t>
            </a:r>
            <a:endParaRPr lang="nl-NL" dirty="0"/>
          </a:p>
        </p:txBody>
      </p:sp>
      <p:sp>
        <p:nvSpPr>
          <p:cNvPr id="16" name="Tekstvak 15"/>
          <p:cNvSpPr txBox="1"/>
          <p:nvPr/>
        </p:nvSpPr>
        <p:spPr>
          <a:xfrm>
            <a:off x="7554335" y="2637121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PHP</a:t>
            </a:r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7576428" y="3321197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MySQL</a:t>
            </a:r>
            <a:endParaRPr lang="nl-NL" dirty="0"/>
          </a:p>
        </p:txBody>
      </p:sp>
      <p:sp>
        <p:nvSpPr>
          <p:cNvPr id="18" name="Tekstvak 17"/>
          <p:cNvSpPr txBox="1"/>
          <p:nvPr/>
        </p:nvSpPr>
        <p:spPr>
          <a:xfrm>
            <a:off x="7504420" y="3969269"/>
            <a:ext cx="163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PHP/ Python</a:t>
            </a:r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375628" y="4477971"/>
            <a:ext cx="69127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Operating</a:t>
            </a:r>
          </a:p>
          <a:p>
            <a:pPr algn="ctr"/>
            <a:r>
              <a:rPr lang="en-US" dirty="0" smtClean="0"/>
              <a:t>  System</a:t>
            </a:r>
            <a:endParaRPr lang="nl-NL" dirty="0"/>
          </a:p>
        </p:txBody>
      </p:sp>
      <p:sp>
        <p:nvSpPr>
          <p:cNvPr id="20" name="Tekstvak 19"/>
          <p:cNvSpPr txBox="1"/>
          <p:nvPr/>
        </p:nvSpPr>
        <p:spPr>
          <a:xfrm>
            <a:off x="7530651" y="4560476"/>
            <a:ext cx="161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Debian Linux</a:t>
            </a:r>
            <a:endParaRPr lang="nl-NL" dirty="0"/>
          </a:p>
        </p:txBody>
      </p:sp>
      <p:sp>
        <p:nvSpPr>
          <p:cNvPr id="3" name="Right Arrow 2"/>
          <p:cNvSpPr/>
          <p:nvPr/>
        </p:nvSpPr>
        <p:spPr>
          <a:xfrm rot="16200000">
            <a:off x="825678" y="4757713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/>
          <p:cNvSpPr txBox="1"/>
          <p:nvPr/>
        </p:nvSpPr>
        <p:spPr>
          <a:xfrm>
            <a:off x="417241" y="5460576"/>
            <a:ext cx="1758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HUE Philips</a:t>
            </a:r>
          </a:p>
        </p:txBody>
      </p:sp>
      <p:sp>
        <p:nvSpPr>
          <p:cNvPr id="22" name="Right Arrow 21"/>
          <p:cNvSpPr/>
          <p:nvPr/>
        </p:nvSpPr>
        <p:spPr>
          <a:xfrm rot="16200000">
            <a:off x="2553870" y="4768210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TextBox 22"/>
          <p:cNvSpPr txBox="1"/>
          <p:nvPr/>
        </p:nvSpPr>
        <p:spPr>
          <a:xfrm>
            <a:off x="2175828" y="5460576"/>
            <a:ext cx="1848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Google </a:t>
            </a:r>
            <a:r>
              <a:rPr lang="nl-NL" dirty="0" err="1" smtClean="0"/>
              <a:t>Protect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24" name="Right Arrow 23"/>
          <p:cNvSpPr/>
          <p:nvPr/>
        </p:nvSpPr>
        <p:spPr>
          <a:xfrm rot="16200000">
            <a:off x="6092458" y="4824866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extBox 24"/>
          <p:cNvSpPr txBox="1"/>
          <p:nvPr/>
        </p:nvSpPr>
        <p:spPr>
          <a:xfrm>
            <a:off x="5817841" y="5472479"/>
            <a:ext cx="2210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Sony PS2 webcam</a:t>
            </a:r>
          </a:p>
          <a:p>
            <a:endParaRPr lang="nl-NL" dirty="0"/>
          </a:p>
        </p:txBody>
      </p:sp>
      <p:sp>
        <p:nvSpPr>
          <p:cNvPr id="26" name="Right Arrow 25"/>
          <p:cNvSpPr/>
          <p:nvPr/>
        </p:nvSpPr>
        <p:spPr>
          <a:xfrm rot="16200000">
            <a:off x="4348484" y="4775930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xtBox 26"/>
          <p:cNvSpPr txBox="1"/>
          <p:nvPr/>
        </p:nvSpPr>
        <p:spPr>
          <a:xfrm>
            <a:off x="4006946" y="5464945"/>
            <a:ext cx="17585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r>
              <a:rPr lang="nl-NL" dirty="0" smtClean="0"/>
              <a:t>- </a:t>
            </a:r>
            <a:r>
              <a:rPr lang="nl-NL" dirty="0" err="1" smtClean="0"/>
              <a:t>Aeotec</a:t>
            </a:r>
            <a:r>
              <a:rPr lang="nl-NL" dirty="0"/>
              <a:t> </a:t>
            </a:r>
          </a:p>
          <a:p>
            <a:r>
              <a:rPr lang="nl-NL" dirty="0" smtClean="0"/>
              <a:t>- </a:t>
            </a:r>
            <a:r>
              <a:rPr lang="nl-NL" dirty="0" err="1" smtClean="0"/>
              <a:t>Aeon</a:t>
            </a:r>
            <a:endParaRPr lang="nl-NL" dirty="0"/>
          </a:p>
          <a:p>
            <a:pPr marL="285750" indent="-285750">
              <a:buFontTx/>
              <a:buChar char="-"/>
            </a:pPr>
            <a:endParaRPr lang="nl-NL" dirty="0" smtClean="0"/>
          </a:p>
          <a:p>
            <a:endParaRPr lang="nl-NL" dirty="0"/>
          </a:p>
        </p:txBody>
      </p:sp>
      <p:sp>
        <p:nvSpPr>
          <p:cNvPr id="28" name="Rechthoek 8"/>
          <p:cNvSpPr/>
          <p:nvPr/>
        </p:nvSpPr>
        <p:spPr>
          <a:xfrm>
            <a:off x="694144" y="2232367"/>
            <a:ext cx="1647800" cy="1178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28969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US" sz="4400" dirty="0" smtClean="0"/>
              <a:t>Used hardware</a:t>
            </a:r>
            <a:endParaRPr lang="nl-NL" sz="4400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460374" y="1118626"/>
            <a:ext cx="4111626" cy="3325383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Philips Hue Bridge</a:t>
            </a:r>
          </a:p>
          <a:p>
            <a:r>
              <a:rPr lang="en-US" sz="2400" dirty="0" smtClean="0"/>
              <a:t>Philips Hue Lamps / Strips</a:t>
            </a:r>
          </a:p>
          <a:p>
            <a:r>
              <a:rPr lang="en-US" sz="2400" dirty="0" smtClean="0"/>
              <a:t>Z-Wave USB Dongle</a:t>
            </a:r>
          </a:p>
          <a:p>
            <a:r>
              <a:rPr lang="en-US" sz="2400" dirty="0" smtClean="0"/>
              <a:t>Z-Wave Aeon Horn</a:t>
            </a:r>
          </a:p>
          <a:p>
            <a:r>
              <a:rPr lang="en-US" sz="2400" dirty="0" smtClean="0"/>
              <a:t>Z-Wave Aeon IR detector</a:t>
            </a:r>
          </a:p>
          <a:p>
            <a:r>
              <a:rPr lang="en-US" sz="2400" dirty="0" smtClean="0"/>
              <a:t>Z- Wave Keypad</a:t>
            </a:r>
          </a:p>
          <a:p>
            <a:r>
              <a:rPr lang="en-US" sz="2400" dirty="0" smtClean="0"/>
              <a:t>Google Nest Protect</a:t>
            </a:r>
          </a:p>
          <a:p>
            <a:r>
              <a:rPr lang="en-US" sz="2400" dirty="0" smtClean="0"/>
              <a:t>USB Webcam</a:t>
            </a:r>
          </a:p>
          <a:p>
            <a:endParaRPr lang="en-US" sz="2400" dirty="0" smtClean="0"/>
          </a:p>
        </p:txBody>
      </p:sp>
      <p:pic>
        <p:nvPicPr>
          <p:cNvPr id="2050" name="Picture 2" descr="http://gurau-audibert.hd.free.fr/josdblog/wp-content/uploads/2013/11/aeon-labs-ds02-zstick-adaptateur-controleur-zwave-dongle-cle-usb-300x19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3747" y="2911736"/>
            <a:ext cx="1512168" cy="96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80903" y="1100141"/>
            <a:ext cx="1502498" cy="144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4418843"/>
            <a:ext cx="1368152" cy="153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utoShape 17" descr="Image result for Google nest protec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19" descr="Image result for Google nest protec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1523" y="1095794"/>
            <a:ext cx="1076616" cy="168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77354" y="2667962"/>
            <a:ext cx="16478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1902" y="4508503"/>
            <a:ext cx="20002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4634" y="4433051"/>
            <a:ext cx="10382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93987" y="4311824"/>
            <a:ext cx="1643559" cy="164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5329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Rechte verbindingslijn met pijl 23"/>
          <p:cNvCxnSpPr/>
          <p:nvPr/>
        </p:nvCxnSpPr>
        <p:spPr>
          <a:xfrm>
            <a:off x="460910" y="2283429"/>
            <a:ext cx="0" cy="40304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341610" y="4680943"/>
            <a:ext cx="316431" cy="215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Isosceles Triangle 17"/>
          <p:cNvSpPr/>
          <p:nvPr/>
        </p:nvSpPr>
        <p:spPr>
          <a:xfrm rot="16200000">
            <a:off x="8136396" y="4680465"/>
            <a:ext cx="504056" cy="3983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/>
          <p:cNvSpPr txBox="1"/>
          <p:nvPr/>
        </p:nvSpPr>
        <p:spPr>
          <a:xfrm>
            <a:off x="4788024" y="2636912"/>
            <a:ext cx="2052228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PlaatProtect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Sense Hat (Pi)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2339752" y="2505336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102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28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0" name="Tekstvak 49"/>
          <p:cNvSpPr txBox="1"/>
          <p:nvPr/>
        </p:nvSpPr>
        <p:spPr>
          <a:xfrm>
            <a:off x="2267744" y="3501008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Wifi Router</a:t>
            </a:r>
            <a:endParaRPr lang="nl-NL" dirty="0"/>
          </a:p>
        </p:txBody>
      </p:sp>
      <p:sp>
        <p:nvSpPr>
          <p:cNvPr id="88" name="Tekstvak 87"/>
          <p:cNvSpPr txBox="1"/>
          <p:nvPr/>
        </p:nvSpPr>
        <p:spPr>
          <a:xfrm>
            <a:off x="4855237" y="5975883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</a:t>
            </a:r>
          </a:p>
          <a:p>
            <a:pPr algn="ctr"/>
            <a:r>
              <a:rPr lang="en-US" sz="1200" dirty="0"/>
              <a:t>1</a:t>
            </a:r>
            <a:r>
              <a:rPr lang="en-US" sz="1200" dirty="0" smtClean="0"/>
              <a:t> </a:t>
            </a:r>
          </a:p>
        </p:txBody>
      </p:sp>
      <p:sp>
        <p:nvSpPr>
          <p:cNvPr id="91" name="Tekstvak 90"/>
          <p:cNvSpPr txBox="1"/>
          <p:nvPr/>
        </p:nvSpPr>
        <p:spPr>
          <a:xfrm>
            <a:off x="3114215" y="3189387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1036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34" name="Tekstvak 33"/>
          <p:cNvSpPr txBox="1"/>
          <p:nvPr/>
        </p:nvSpPr>
        <p:spPr>
          <a:xfrm>
            <a:off x="2267744" y="4365104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ADSL Router</a:t>
            </a:r>
            <a:endParaRPr lang="nl-NL" dirty="0"/>
          </a:p>
        </p:txBody>
      </p:sp>
      <p:sp>
        <p:nvSpPr>
          <p:cNvPr id="38" name="Afgeronde rechthoek 37"/>
          <p:cNvSpPr/>
          <p:nvPr/>
        </p:nvSpPr>
        <p:spPr>
          <a:xfrm>
            <a:off x="2339752" y="530120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nl-N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9190" y="5111042"/>
            <a:ext cx="792088" cy="88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3286" y="5111042"/>
            <a:ext cx="792088" cy="88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kstvak 42"/>
          <p:cNvSpPr txBox="1"/>
          <p:nvPr/>
        </p:nvSpPr>
        <p:spPr>
          <a:xfrm>
            <a:off x="4971198" y="475100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sp>
        <p:nvSpPr>
          <p:cNvPr id="44" name="Tekstvak 43"/>
          <p:cNvSpPr txBox="1"/>
          <p:nvPr/>
        </p:nvSpPr>
        <p:spPr>
          <a:xfrm>
            <a:off x="5835294" y="475100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sp>
        <p:nvSpPr>
          <p:cNvPr id="53" name="Afgeronde rechthoek 48"/>
          <p:cNvSpPr/>
          <p:nvPr/>
        </p:nvSpPr>
        <p:spPr>
          <a:xfrm>
            <a:off x="7308304" y="3421742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Z Wave</a:t>
            </a:r>
          </a:p>
          <a:p>
            <a:pPr algn="ctr"/>
            <a:r>
              <a:rPr lang="en-US" sz="1400" dirty="0" smtClean="0"/>
              <a:t>(mesh network)</a:t>
            </a:r>
            <a:endParaRPr lang="nl-NL" sz="1400" dirty="0"/>
          </a:p>
        </p:txBody>
      </p:sp>
      <p:sp>
        <p:nvSpPr>
          <p:cNvPr id="16" name="Rectangle 15"/>
          <p:cNvSpPr/>
          <p:nvPr/>
        </p:nvSpPr>
        <p:spPr>
          <a:xfrm>
            <a:off x="8140350" y="4733309"/>
            <a:ext cx="108012" cy="292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4" name="Rectangle 73"/>
          <p:cNvSpPr/>
          <p:nvPr/>
        </p:nvSpPr>
        <p:spPr>
          <a:xfrm>
            <a:off x="7327411" y="4775865"/>
            <a:ext cx="344831" cy="16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7" name="Rechte verbindingslijn met pijl 23"/>
          <p:cNvCxnSpPr/>
          <p:nvPr/>
        </p:nvCxnSpPr>
        <p:spPr>
          <a:xfrm flipV="1">
            <a:off x="7686346" y="4838699"/>
            <a:ext cx="135015" cy="410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Tekstvak 87"/>
          <p:cNvSpPr txBox="1"/>
          <p:nvPr/>
        </p:nvSpPr>
        <p:spPr>
          <a:xfrm>
            <a:off x="4013938" y="340724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 </a:t>
            </a:r>
          </a:p>
        </p:txBody>
      </p:sp>
      <p:sp>
        <p:nvSpPr>
          <p:cNvPr id="80" name="Tekstvak 87"/>
          <p:cNvSpPr txBox="1"/>
          <p:nvPr/>
        </p:nvSpPr>
        <p:spPr>
          <a:xfrm>
            <a:off x="5763286" y="598065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 </a:t>
            </a:r>
          </a:p>
          <a:p>
            <a:pPr algn="ctr"/>
            <a:r>
              <a:rPr lang="en-US" sz="1200" dirty="0"/>
              <a:t>2</a:t>
            </a:r>
            <a:endParaRPr lang="en-US" sz="1200" dirty="0" smtClean="0"/>
          </a:p>
        </p:txBody>
      </p:sp>
      <p:sp>
        <p:nvSpPr>
          <p:cNvPr id="81" name="Tekstvak 87"/>
          <p:cNvSpPr txBox="1"/>
          <p:nvPr/>
        </p:nvSpPr>
        <p:spPr>
          <a:xfrm>
            <a:off x="6804249" y="4964941"/>
            <a:ext cx="1106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 Detector(s)</a:t>
            </a:r>
          </a:p>
        </p:txBody>
      </p:sp>
      <p:sp>
        <p:nvSpPr>
          <p:cNvPr id="82" name="Tekstvak 87"/>
          <p:cNvSpPr txBox="1"/>
          <p:nvPr/>
        </p:nvSpPr>
        <p:spPr>
          <a:xfrm>
            <a:off x="8064388" y="5140642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Alarm</a:t>
            </a:r>
            <a:endParaRPr lang="en-US" sz="1200" dirty="0"/>
          </a:p>
          <a:p>
            <a:pPr algn="ctr"/>
            <a:r>
              <a:rPr lang="en-US" sz="1200" dirty="0" smtClean="0"/>
              <a:t>Horn</a:t>
            </a:r>
          </a:p>
        </p:txBody>
      </p:sp>
      <p:sp>
        <p:nvSpPr>
          <p:cNvPr id="83" name="Tekstvak 87"/>
          <p:cNvSpPr txBox="1"/>
          <p:nvPr/>
        </p:nvSpPr>
        <p:spPr>
          <a:xfrm>
            <a:off x="1319211" y="340724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Wifi </a:t>
            </a:r>
          </a:p>
        </p:txBody>
      </p:sp>
      <p:cxnSp>
        <p:nvCxnSpPr>
          <p:cNvPr id="84" name="Rechte verbindingslijn met pijl 61"/>
          <p:cNvCxnSpPr>
            <a:stCxn id="38" idx="1"/>
          </p:cNvCxnSpPr>
          <p:nvPr/>
        </p:nvCxnSpPr>
        <p:spPr>
          <a:xfrm flipH="1" flipV="1">
            <a:off x="1187624" y="5579259"/>
            <a:ext cx="1152128" cy="99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Tekstvak 87"/>
          <p:cNvSpPr txBox="1"/>
          <p:nvPr/>
        </p:nvSpPr>
        <p:spPr>
          <a:xfrm>
            <a:off x="1331640" y="4941168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Alarm</a:t>
            </a:r>
          </a:p>
          <a:p>
            <a:pPr algn="ctr"/>
            <a:r>
              <a:rPr lang="en-US" sz="1200" dirty="0" smtClean="0"/>
              <a:t>Push</a:t>
            </a:r>
          </a:p>
          <a:p>
            <a:pPr algn="ctr"/>
            <a:r>
              <a:rPr lang="en-US" sz="1200" dirty="0" smtClean="0"/>
              <a:t>Message 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308304" y="5602306"/>
            <a:ext cx="513057" cy="49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3" name="Rechte verbindingslijn met pijl 23"/>
          <p:cNvCxnSpPr>
            <a:stCxn id="89" idx="3"/>
          </p:cNvCxnSpPr>
          <p:nvPr/>
        </p:nvCxnSpPr>
        <p:spPr>
          <a:xfrm>
            <a:off x="7821361" y="5847801"/>
            <a:ext cx="196964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Tekstvak 87"/>
          <p:cNvSpPr txBox="1"/>
          <p:nvPr/>
        </p:nvSpPr>
        <p:spPr>
          <a:xfrm>
            <a:off x="7092280" y="6093296"/>
            <a:ext cx="1003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Keypad </a:t>
            </a:r>
          </a:p>
          <a:p>
            <a:pPr algn="ctr"/>
            <a:r>
              <a:rPr lang="en-US" sz="1200" dirty="0" smtClean="0"/>
              <a:t>with ID tags</a:t>
            </a:r>
          </a:p>
        </p:txBody>
      </p:sp>
      <p:sp>
        <p:nvSpPr>
          <p:cNvPr id="95" name="Tekstvak 42"/>
          <p:cNvSpPr txBox="1"/>
          <p:nvPr/>
        </p:nvSpPr>
        <p:spPr>
          <a:xfrm>
            <a:off x="6823355" y="344554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cxnSp>
        <p:nvCxnSpPr>
          <p:cNvPr id="96" name="Rechte verbindingslijn met pijl 23"/>
          <p:cNvCxnSpPr>
            <a:stCxn id="50" idx="3"/>
          </p:cNvCxnSpPr>
          <p:nvPr/>
        </p:nvCxnSpPr>
        <p:spPr>
          <a:xfrm flipV="1">
            <a:off x="3923928" y="3676818"/>
            <a:ext cx="864096" cy="885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Rechte verbindingslijn met pijl 23"/>
          <p:cNvCxnSpPr>
            <a:stCxn id="50" idx="0"/>
            <a:endCxn id="6" idx="2"/>
          </p:cNvCxnSpPr>
          <p:nvPr/>
        </p:nvCxnSpPr>
        <p:spPr>
          <a:xfrm flipV="1">
            <a:off x="3095836" y="3151667"/>
            <a:ext cx="0" cy="34934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Rechte verbindingslijn met pijl 23"/>
          <p:cNvCxnSpPr>
            <a:stCxn id="34" idx="0"/>
            <a:endCxn id="50" idx="2"/>
          </p:cNvCxnSpPr>
          <p:nvPr/>
        </p:nvCxnSpPr>
        <p:spPr>
          <a:xfrm flipV="1">
            <a:off x="3095836" y="3870340"/>
            <a:ext cx="0" cy="4947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Rechte verbindingslijn met pijl 23"/>
          <p:cNvCxnSpPr>
            <a:stCxn id="38" idx="0"/>
            <a:endCxn id="34" idx="2"/>
          </p:cNvCxnSpPr>
          <p:nvPr/>
        </p:nvCxnSpPr>
        <p:spPr>
          <a:xfrm flipV="1">
            <a:off x="3095836" y="4734436"/>
            <a:ext cx="0" cy="56677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Tekstvak 90"/>
          <p:cNvSpPr txBox="1"/>
          <p:nvPr/>
        </p:nvSpPr>
        <p:spPr>
          <a:xfrm>
            <a:off x="3114215" y="4030616"/>
            <a:ext cx="818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sp>
        <p:nvSpPr>
          <p:cNvPr id="106" name="Tekstvak 90"/>
          <p:cNvSpPr txBox="1"/>
          <p:nvPr/>
        </p:nvSpPr>
        <p:spPr>
          <a:xfrm>
            <a:off x="3131840" y="4941168"/>
            <a:ext cx="818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UTP</a:t>
            </a:r>
            <a:endParaRPr lang="nl-NL" sz="1200" dirty="0"/>
          </a:p>
        </p:txBody>
      </p:sp>
      <p:cxnSp>
        <p:nvCxnSpPr>
          <p:cNvPr id="107" name="Rechte verbindingslijn met pijl 23"/>
          <p:cNvCxnSpPr/>
          <p:nvPr/>
        </p:nvCxnSpPr>
        <p:spPr>
          <a:xfrm>
            <a:off x="6804248" y="3684238"/>
            <a:ext cx="532606" cy="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Rechte verbindingslijn met pijl 23"/>
          <p:cNvCxnSpPr/>
          <p:nvPr/>
        </p:nvCxnSpPr>
        <p:spPr>
          <a:xfrm>
            <a:off x="5436096" y="4221088"/>
            <a:ext cx="11845" cy="103228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Rechte verbindingslijn met pijl 23"/>
          <p:cNvCxnSpPr/>
          <p:nvPr/>
        </p:nvCxnSpPr>
        <p:spPr>
          <a:xfrm>
            <a:off x="6300192" y="4221088"/>
            <a:ext cx="26387" cy="105657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Rechte verbindingslijn met pijl 23"/>
          <p:cNvCxnSpPr/>
          <p:nvPr/>
        </p:nvCxnSpPr>
        <p:spPr>
          <a:xfrm>
            <a:off x="7821361" y="4030616"/>
            <a:ext cx="0" cy="81635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Rechte verbindingslijn met pijl 23"/>
          <p:cNvCxnSpPr/>
          <p:nvPr/>
        </p:nvCxnSpPr>
        <p:spPr>
          <a:xfrm flipH="1">
            <a:off x="8018326" y="4004726"/>
            <a:ext cx="1" cy="183750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Rechte verbindingslijn met pijl 23"/>
          <p:cNvCxnSpPr/>
          <p:nvPr/>
        </p:nvCxnSpPr>
        <p:spPr>
          <a:xfrm>
            <a:off x="8194356" y="4034777"/>
            <a:ext cx="0" cy="6985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Rechte verbindingslijn met pijl 23"/>
          <p:cNvCxnSpPr/>
          <p:nvPr/>
        </p:nvCxnSpPr>
        <p:spPr>
          <a:xfrm flipV="1">
            <a:off x="971600" y="3701570"/>
            <a:ext cx="1375556" cy="820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Rechte verbindingslijn met pijl 23"/>
          <p:cNvCxnSpPr/>
          <p:nvPr/>
        </p:nvCxnSpPr>
        <p:spPr>
          <a:xfrm flipV="1">
            <a:off x="971600" y="3262541"/>
            <a:ext cx="0" cy="44313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7499826" y="5686275"/>
            <a:ext cx="917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1" name="Rectangle 130"/>
          <p:cNvSpPr/>
          <p:nvPr/>
        </p:nvSpPr>
        <p:spPr>
          <a:xfrm>
            <a:off x="7371851" y="5686728"/>
            <a:ext cx="917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2" name="Rectangle 131"/>
          <p:cNvSpPr/>
          <p:nvPr/>
        </p:nvSpPr>
        <p:spPr>
          <a:xfrm>
            <a:off x="7640456" y="5686728"/>
            <a:ext cx="917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4" name="Rectangle 133"/>
          <p:cNvSpPr/>
          <p:nvPr/>
        </p:nvSpPr>
        <p:spPr>
          <a:xfrm>
            <a:off x="7499323" y="5782714"/>
            <a:ext cx="917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5" name="Rectangle 134"/>
          <p:cNvSpPr/>
          <p:nvPr/>
        </p:nvSpPr>
        <p:spPr>
          <a:xfrm>
            <a:off x="7371348" y="5783167"/>
            <a:ext cx="917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6" name="Rectangle 135"/>
          <p:cNvSpPr/>
          <p:nvPr/>
        </p:nvSpPr>
        <p:spPr>
          <a:xfrm>
            <a:off x="7639953" y="5783167"/>
            <a:ext cx="917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7" name="Rectangle 136"/>
          <p:cNvSpPr/>
          <p:nvPr/>
        </p:nvSpPr>
        <p:spPr>
          <a:xfrm>
            <a:off x="7499826" y="5884394"/>
            <a:ext cx="917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8" name="Rectangle 137"/>
          <p:cNvSpPr/>
          <p:nvPr/>
        </p:nvSpPr>
        <p:spPr>
          <a:xfrm>
            <a:off x="7371851" y="5884847"/>
            <a:ext cx="917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9" name="Rectangle 138"/>
          <p:cNvSpPr/>
          <p:nvPr/>
        </p:nvSpPr>
        <p:spPr>
          <a:xfrm>
            <a:off x="7640456" y="5884847"/>
            <a:ext cx="917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0" name="Rectangle 139"/>
          <p:cNvSpPr/>
          <p:nvPr/>
        </p:nvSpPr>
        <p:spPr>
          <a:xfrm>
            <a:off x="7499826" y="5980632"/>
            <a:ext cx="917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1" name="Rectangle 140"/>
          <p:cNvSpPr/>
          <p:nvPr/>
        </p:nvSpPr>
        <p:spPr>
          <a:xfrm>
            <a:off x="7371851" y="5981085"/>
            <a:ext cx="917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2" name="Rectangle 141"/>
          <p:cNvSpPr/>
          <p:nvPr/>
        </p:nvSpPr>
        <p:spPr>
          <a:xfrm>
            <a:off x="7640456" y="5981085"/>
            <a:ext cx="917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6" name="Afgeronde rechthoek 48"/>
          <p:cNvSpPr/>
          <p:nvPr/>
        </p:nvSpPr>
        <p:spPr>
          <a:xfrm>
            <a:off x="278057" y="2686477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Zigbee</a:t>
            </a:r>
          </a:p>
          <a:p>
            <a:pPr algn="ctr"/>
            <a:r>
              <a:rPr lang="en-US" sz="1400" dirty="0" smtClean="0"/>
              <a:t>(mesh network)</a:t>
            </a:r>
            <a:endParaRPr lang="nl-NL" sz="1400" dirty="0"/>
          </a:p>
        </p:txBody>
      </p:sp>
      <p:cxnSp>
        <p:nvCxnSpPr>
          <p:cNvPr id="92" name="Rechte verbindingslijn met pijl 23"/>
          <p:cNvCxnSpPr/>
          <p:nvPr/>
        </p:nvCxnSpPr>
        <p:spPr>
          <a:xfrm>
            <a:off x="1399704" y="2283429"/>
            <a:ext cx="0" cy="40304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9503" y="1274373"/>
            <a:ext cx="600401" cy="1000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kstvak 87"/>
          <p:cNvSpPr txBox="1"/>
          <p:nvPr/>
        </p:nvSpPr>
        <p:spPr>
          <a:xfrm>
            <a:off x="556912" y="1741881"/>
            <a:ext cx="516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Bulb </a:t>
            </a:r>
          </a:p>
        </p:txBody>
      </p:sp>
      <p:sp>
        <p:nvSpPr>
          <p:cNvPr id="101" name="Tekstvak 87"/>
          <p:cNvSpPr txBox="1"/>
          <p:nvPr/>
        </p:nvSpPr>
        <p:spPr>
          <a:xfrm>
            <a:off x="1619672" y="1700808"/>
            <a:ext cx="608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Light</a:t>
            </a:r>
          </a:p>
          <a:p>
            <a:pPr algn="ctr"/>
            <a:r>
              <a:rPr lang="en-US" sz="1200" dirty="0" smtClean="0"/>
              <a:t>Strip </a:t>
            </a:r>
          </a:p>
        </p:txBody>
      </p:sp>
      <p:cxnSp>
        <p:nvCxnSpPr>
          <p:cNvPr id="110" name="Rechte verbindingslijn met pijl 23"/>
          <p:cNvCxnSpPr>
            <a:endCxn id="38" idx="2"/>
          </p:cNvCxnSpPr>
          <p:nvPr/>
        </p:nvCxnSpPr>
        <p:spPr>
          <a:xfrm flipH="1" flipV="1">
            <a:off x="3095836" y="5877272"/>
            <a:ext cx="18379" cy="30627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" name="Title 1"/>
          <p:cNvSpPr txBox="1">
            <a:spLocks/>
          </p:cNvSpPr>
          <p:nvPr/>
        </p:nvSpPr>
        <p:spPr>
          <a:xfrm>
            <a:off x="0" y="-1"/>
            <a:ext cx="9144000" cy="9087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Hardware View – Configuration </a:t>
            </a:r>
            <a:r>
              <a:rPr lang="en-US" sz="4400" dirty="0" smtClean="0"/>
              <a:t>1</a:t>
            </a:r>
            <a:endParaRPr lang="nl-NL" sz="4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4258" y="4777694"/>
            <a:ext cx="833717" cy="155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4152" y="6097037"/>
            <a:ext cx="100012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2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032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Rechte verbindingslijn met pijl 23"/>
          <p:cNvCxnSpPr/>
          <p:nvPr/>
        </p:nvCxnSpPr>
        <p:spPr>
          <a:xfrm>
            <a:off x="460910" y="2283429"/>
            <a:ext cx="0" cy="40304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341610" y="4680943"/>
            <a:ext cx="316431" cy="215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Isosceles Triangle 17"/>
          <p:cNvSpPr/>
          <p:nvPr/>
        </p:nvSpPr>
        <p:spPr>
          <a:xfrm rot="16200000">
            <a:off x="8136396" y="4680465"/>
            <a:ext cx="504056" cy="3983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/>
          <p:cNvSpPr txBox="1"/>
          <p:nvPr/>
        </p:nvSpPr>
        <p:spPr>
          <a:xfrm>
            <a:off x="4788024" y="2636912"/>
            <a:ext cx="2052228" cy="1938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PlaatEnergy</a:t>
            </a:r>
            <a:r>
              <a:rPr lang="en-US" dirty="0" smtClean="0"/>
              <a:t> </a:t>
            </a:r>
          </a:p>
          <a:p>
            <a:pPr algn="ctr"/>
            <a:r>
              <a:rPr lang="en-US" sz="2400" dirty="0" smtClean="0"/>
              <a:t>PlaatProtect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Sense Hat (Pi)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2339752" y="2505336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7092280" y="1297854"/>
            <a:ext cx="1728192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Energy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7092280" y="2338581"/>
            <a:ext cx="1728192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Gas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102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28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cxnSp>
        <p:nvCxnSpPr>
          <p:cNvPr id="24" name="Rechte verbindingslijn met pijl 23"/>
          <p:cNvCxnSpPr>
            <a:endCxn id="7" idx="1"/>
          </p:cNvCxnSpPr>
          <p:nvPr/>
        </p:nvCxnSpPr>
        <p:spPr>
          <a:xfrm>
            <a:off x="5814138" y="1621019"/>
            <a:ext cx="1278142" cy="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/>
          <p:nvPr/>
        </p:nvCxnSpPr>
        <p:spPr>
          <a:xfrm flipV="1">
            <a:off x="3131840" y="2238656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kstvak 49"/>
          <p:cNvSpPr txBox="1"/>
          <p:nvPr/>
        </p:nvSpPr>
        <p:spPr>
          <a:xfrm>
            <a:off x="2267744" y="3501008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Wifi Router</a:t>
            </a:r>
            <a:endParaRPr lang="nl-NL" dirty="0"/>
          </a:p>
        </p:txBody>
      </p:sp>
      <p:sp>
        <p:nvSpPr>
          <p:cNvPr id="87" name="Tekstvak 86"/>
          <p:cNvSpPr txBox="1"/>
          <p:nvPr/>
        </p:nvSpPr>
        <p:spPr>
          <a:xfrm>
            <a:off x="6310577" y="1344021"/>
            <a:ext cx="102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cable</a:t>
            </a:r>
            <a:endParaRPr lang="nl-NL" sz="1200" dirty="0"/>
          </a:p>
        </p:txBody>
      </p:sp>
      <p:sp>
        <p:nvSpPr>
          <p:cNvPr id="88" name="Tekstvak 87"/>
          <p:cNvSpPr txBox="1"/>
          <p:nvPr/>
        </p:nvSpPr>
        <p:spPr>
          <a:xfrm>
            <a:off x="4855237" y="5975883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</a:t>
            </a:r>
          </a:p>
          <a:p>
            <a:pPr algn="ctr"/>
            <a:r>
              <a:rPr lang="en-US" sz="1200" dirty="0"/>
              <a:t>1</a:t>
            </a:r>
            <a:r>
              <a:rPr lang="en-US" sz="1200" dirty="0" smtClean="0"/>
              <a:t> </a:t>
            </a:r>
          </a:p>
        </p:txBody>
      </p:sp>
      <p:sp>
        <p:nvSpPr>
          <p:cNvPr id="91" name="Tekstvak 90"/>
          <p:cNvSpPr txBox="1"/>
          <p:nvPr/>
        </p:nvSpPr>
        <p:spPr>
          <a:xfrm>
            <a:off x="3114215" y="3189387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1036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17" name="Tekstvak 116"/>
          <p:cNvSpPr txBox="1"/>
          <p:nvPr/>
        </p:nvSpPr>
        <p:spPr>
          <a:xfrm>
            <a:off x="7116025" y="2002883"/>
            <a:ext cx="840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Bluetooth</a:t>
            </a:r>
            <a:endParaRPr lang="nl-NL" sz="1200" dirty="0"/>
          </a:p>
        </p:txBody>
      </p:sp>
      <p:sp>
        <p:nvSpPr>
          <p:cNvPr id="34" name="Tekstvak 33"/>
          <p:cNvSpPr txBox="1"/>
          <p:nvPr/>
        </p:nvSpPr>
        <p:spPr>
          <a:xfrm>
            <a:off x="2267744" y="4365104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ADSL Router</a:t>
            </a:r>
            <a:endParaRPr lang="nl-NL" dirty="0"/>
          </a:p>
        </p:txBody>
      </p:sp>
      <p:sp>
        <p:nvSpPr>
          <p:cNvPr id="38" name="Afgeronde rechthoek 37"/>
          <p:cNvSpPr/>
          <p:nvPr/>
        </p:nvSpPr>
        <p:spPr>
          <a:xfrm>
            <a:off x="2339752" y="5229200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nl-N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9190" y="5111042"/>
            <a:ext cx="792088" cy="88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3286" y="5111042"/>
            <a:ext cx="792088" cy="88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kstvak 42"/>
          <p:cNvSpPr txBox="1"/>
          <p:nvPr/>
        </p:nvSpPr>
        <p:spPr>
          <a:xfrm>
            <a:off x="4971198" y="475100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sp>
        <p:nvSpPr>
          <p:cNvPr id="44" name="Tekstvak 43"/>
          <p:cNvSpPr txBox="1"/>
          <p:nvPr/>
        </p:nvSpPr>
        <p:spPr>
          <a:xfrm>
            <a:off x="5835294" y="475100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pic>
        <p:nvPicPr>
          <p:cNvPr id="7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065176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Afgeronde rechthoek 48"/>
          <p:cNvSpPr/>
          <p:nvPr/>
        </p:nvSpPr>
        <p:spPr>
          <a:xfrm>
            <a:off x="7308304" y="3421742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Z Wave</a:t>
            </a:r>
          </a:p>
          <a:p>
            <a:pPr algn="ctr"/>
            <a:r>
              <a:rPr lang="en-US" sz="1400" dirty="0" smtClean="0"/>
              <a:t>(mesh network)</a:t>
            </a:r>
            <a:endParaRPr lang="nl-NL" sz="1400" dirty="0"/>
          </a:p>
        </p:txBody>
      </p:sp>
      <p:sp>
        <p:nvSpPr>
          <p:cNvPr id="16" name="Rectangle 15"/>
          <p:cNvSpPr/>
          <p:nvPr/>
        </p:nvSpPr>
        <p:spPr>
          <a:xfrm>
            <a:off x="8140350" y="4733309"/>
            <a:ext cx="108012" cy="292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4" name="Rectangle 73"/>
          <p:cNvSpPr/>
          <p:nvPr/>
        </p:nvSpPr>
        <p:spPr>
          <a:xfrm>
            <a:off x="7327411" y="4775865"/>
            <a:ext cx="344831" cy="16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7" name="Rechte verbindingslijn met pijl 23"/>
          <p:cNvCxnSpPr/>
          <p:nvPr/>
        </p:nvCxnSpPr>
        <p:spPr>
          <a:xfrm flipV="1">
            <a:off x="7686346" y="4838699"/>
            <a:ext cx="135015" cy="410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Tekstvak 87"/>
          <p:cNvSpPr txBox="1"/>
          <p:nvPr/>
        </p:nvSpPr>
        <p:spPr>
          <a:xfrm>
            <a:off x="4013938" y="340724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 </a:t>
            </a:r>
          </a:p>
        </p:txBody>
      </p:sp>
      <p:sp>
        <p:nvSpPr>
          <p:cNvPr id="80" name="Tekstvak 87"/>
          <p:cNvSpPr txBox="1"/>
          <p:nvPr/>
        </p:nvSpPr>
        <p:spPr>
          <a:xfrm>
            <a:off x="5763286" y="598065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 </a:t>
            </a:r>
          </a:p>
          <a:p>
            <a:pPr algn="ctr"/>
            <a:r>
              <a:rPr lang="en-US" sz="1200" dirty="0"/>
              <a:t>2</a:t>
            </a:r>
            <a:endParaRPr lang="en-US" sz="1200" dirty="0" smtClean="0"/>
          </a:p>
        </p:txBody>
      </p:sp>
      <p:sp>
        <p:nvSpPr>
          <p:cNvPr id="81" name="Tekstvak 87"/>
          <p:cNvSpPr txBox="1"/>
          <p:nvPr/>
        </p:nvSpPr>
        <p:spPr>
          <a:xfrm>
            <a:off x="6804249" y="4964941"/>
            <a:ext cx="1106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 Detector(s)</a:t>
            </a:r>
          </a:p>
        </p:txBody>
      </p:sp>
      <p:sp>
        <p:nvSpPr>
          <p:cNvPr id="82" name="Tekstvak 87"/>
          <p:cNvSpPr txBox="1"/>
          <p:nvPr/>
        </p:nvSpPr>
        <p:spPr>
          <a:xfrm>
            <a:off x="8064388" y="5140642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Alarm</a:t>
            </a:r>
            <a:endParaRPr lang="en-US" sz="1200" dirty="0"/>
          </a:p>
          <a:p>
            <a:pPr algn="ctr"/>
            <a:r>
              <a:rPr lang="en-US" sz="1200" dirty="0" smtClean="0"/>
              <a:t>Horn</a:t>
            </a:r>
          </a:p>
        </p:txBody>
      </p:sp>
      <p:sp>
        <p:nvSpPr>
          <p:cNvPr id="83" name="Tekstvak 87"/>
          <p:cNvSpPr txBox="1"/>
          <p:nvPr/>
        </p:nvSpPr>
        <p:spPr>
          <a:xfrm>
            <a:off x="1319211" y="340724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Wifi </a:t>
            </a:r>
          </a:p>
        </p:txBody>
      </p:sp>
      <p:cxnSp>
        <p:nvCxnSpPr>
          <p:cNvPr id="84" name="Rechte verbindingslijn met pijl 61"/>
          <p:cNvCxnSpPr>
            <a:stCxn id="38" idx="1"/>
          </p:cNvCxnSpPr>
          <p:nvPr/>
        </p:nvCxnSpPr>
        <p:spPr>
          <a:xfrm flipH="1" flipV="1">
            <a:off x="1187624" y="5507251"/>
            <a:ext cx="1152128" cy="99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Tekstvak 87"/>
          <p:cNvSpPr txBox="1"/>
          <p:nvPr/>
        </p:nvSpPr>
        <p:spPr>
          <a:xfrm>
            <a:off x="1331640" y="4869160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Alarm</a:t>
            </a:r>
          </a:p>
          <a:p>
            <a:pPr algn="ctr"/>
            <a:r>
              <a:rPr lang="en-US" sz="1200" dirty="0" smtClean="0"/>
              <a:t>Push</a:t>
            </a:r>
          </a:p>
          <a:p>
            <a:pPr algn="ctr"/>
            <a:r>
              <a:rPr lang="en-US" sz="1200" dirty="0" smtClean="0"/>
              <a:t>Message 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308304" y="5602306"/>
            <a:ext cx="513057" cy="49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3" name="Rechte verbindingslijn met pijl 23"/>
          <p:cNvCxnSpPr>
            <a:stCxn id="89" idx="3"/>
          </p:cNvCxnSpPr>
          <p:nvPr/>
        </p:nvCxnSpPr>
        <p:spPr>
          <a:xfrm>
            <a:off x="7821361" y="5847801"/>
            <a:ext cx="196964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Tekstvak 87"/>
          <p:cNvSpPr txBox="1"/>
          <p:nvPr/>
        </p:nvSpPr>
        <p:spPr>
          <a:xfrm>
            <a:off x="7092280" y="6093296"/>
            <a:ext cx="1003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Keypad </a:t>
            </a:r>
          </a:p>
          <a:p>
            <a:pPr algn="ctr"/>
            <a:r>
              <a:rPr lang="en-US" sz="1200" dirty="0" smtClean="0"/>
              <a:t>with ID tags</a:t>
            </a:r>
          </a:p>
        </p:txBody>
      </p:sp>
      <p:sp>
        <p:nvSpPr>
          <p:cNvPr id="95" name="Tekstvak 42"/>
          <p:cNvSpPr txBox="1"/>
          <p:nvPr/>
        </p:nvSpPr>
        <p:spPr>
          <a:xfrm>
            <a:off x="6823355" y="344554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cxnSp>
        <p:nvCxnSpPr>
          <p:cNvPr id="96" name="Rechte verbindingslijn met pijl 23"/>
          <p:cNvCxnSpPr>
            <a:stCxn id="50" idx="3"/>
          </p:cNvCxnSpPr>
          <p:nvPr/>
        </p:nvCxnSpPr>
        <p:spPr>
          <a:xfrm flipV="1">
            <a:off x="3923928" y="3676818"/>
            <a:ext cx="864096" cy="885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Rechte verbindingslijn met pijl 23"/>
          <p:cNvCxnSpPr>
            <a:stCxn id="50" idx="0"/>
            <a:endCxn id="6" idx="2"/>
          </p:cNvCxnSpPr>
          <p:nvPr/>
        </p:nvCxnSpPr>
        <p:spPr>
          <a:xfrm flipV="1">
            <a:off x="3095836" y="3151667"/>
            <a:ext cx="0" cy="34934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Rechte verbindingslijn met pijl 23"/>
          <p:cNvCxnSpPr>
            <a:stCxn id="34" idx="0"/>
            <a:endCxn id="50" idx="2"/>
          </p:cNvCxnSpPr>
          <p:nvPr/>
        </p:nvCxnSpPr>
        <p:spPr>
          <a:xfrm flipV="1">
            <a:off x="3095836" y="3870340"/>
            <a:ext cx="0" cy="4947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Rechte verbindingslijn met pijl 23"/>
          <p:cNvCxnSpPr>
            <a:stCxn id="38" idx="0"/>
            <a:endCxn id="34" idx="2"/>
          </p:cNvCxnSpPr>
          <p:nvPr/>
        </p:nvCxnSpPr>
        <p:spPr>
          <a:xfrm flipV="1">
            <a:off x="3095836" y="4734436"/>
            <a:ext cx="0" cy="4947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Tekstvak 90"/>
          <p:cNvSpPr txBox="1"/>
          <p:nvPr/>
        </p:nvSpPr>
        <p:spPr>
          <a:xfrm>
            <a:off x="3114215" y="4030616"/>
            <a:ext cx="818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sp>
        <p:nvSpPr>
          <p:cNvPr id="106" name="Tekstvak 90"/>
          <p:cNvSpPr txBox="1"/>
          <p:nvPr/>
        </p:nvSpPr>
        <p:spPr>
          <a:xfrm>
            <a:off x="3131840" y="4941168"/>
            <a:ext cx="818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UTP</a:t>
            </a:r>
            <a:endParaRPr lang="nl-NL" sz="1200" dirty="0"/>
          </a:p>
        </p:txBody>
      </p:sp>
      <p:cxnSp>
        <p:nvCxnSpPr>
          <p:cNvPr id="107" name="Rechte verbindingslijn met pijl 23"/>
          <p:cNvCxnSpPr/>
          <p:nvPr/>
        </p:nvCxnSpPr>
        <p:spPr>
          <a:xfrm>
            <a:off x="6804248" y="3684238"/>
            <a:ext cx="532606" cy="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Rechte verbindingslijn met pijl 23"/>
          <p:cNvCxnSpPr/>
          <p:nvPr/>
        </p:nvCxnSpPr>
        <p:spPr>
          <a:xfrm>
            <a:off x="5447941" y="4563050"/>
            <a:ext cx="0" cy="69032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Rechte verbindingslijn met pijl 23"/>
          <p:cNvCxnSpPr/>
          <p:nvPr/>
        </p:nvCxnSpPr>
        <p:spPr>
          <a:xfrm>
            <a:off x="6326579" y="4587337"/>
            <a:ext cx="0" cy="69032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Rechte verbindingslijn met pijl 23"/>
          <p:cNvCxnSpPr/>
          <p:nvPr/>
        </p:nvCxnSpPr>
        <p:spPr>
          <a:xfrm>
            <a:off x="7821361" y="4030616"/>
            <a:ext cx="0" cy="81635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Rechte verbindingslijn met pijl 23"/>
          <p:cNvCxnSpPr/>
          <p:nvPr/>
        </p:nvCxnSpPr>
        <p:spPr>
          <a:xfrm flipH="1">
            <a:off x="8018326" y="4004726"/>
            <a:ext cx="1" cy="183750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Rechte verbindingslijn met pijl 23"/>
          <p:cNvCxnSpPr/>
          <p:nvPr/>
        </p:nvCxnSpPr>
        <p:spPr>
          <a:xfrm>
            <a:off x="8194356" y="4034777"/>
            <a:ext cx="0" cy="6985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Rechte verbindingslijn met pijl 23"/>
          <p:cNvCxnSpPr>
            <a:endCxn id="5" idx="0"/>
          </p:cNvCxnSpPr>
          <p:nvPr/>
        </p:nvCxnSpPr>
        <p:spPr>
          <a:xfrm>
            <a:off x="5814138" y="1621019"/>
            <a:ext cx="0" cy="101589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Rechte verbindingslijn met pijl 23"/>
          <p:cNvCxnSpPr/>
          <p:nvPr/>
        </p:nvCxnSpPr>
        <p:spPr>
          <a:xfrm flipV="1">
            <a:off x="971600" y="3701570"/>
            <a:ext cx="1375556" cy="820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Rechte verbindingslijn met pijl 23"/>
          <p:cNvCxnSpPr/>
          <p:nvPr/>
        </p:nvCxnSpPr>
        <p:spPr>
          <a:xfrm flipV="1">
            <a:off x="971600" y="3262541"/>
            <a:ext cx="0" cy="44313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7499826" y="5686275"/>
            <a:ext cx="917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1" name="Rectangle 130"/>
          <p:cNvSpPr/>
          <p:nvPr/>
        </p:nvSpPr>
        <p:spPr>
          <a:xfrm>
            <a:off x="7371851" y="5686728"/>
            <a:ext cx="917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2" name="Rectangle 131"/>
          <p:cNvSpPr/>
          <p:nvPr/>
        </p:nvSpPr>
        <p:spPr>
          <a:xfrm>
            <a:off x="7640456" y="5686728"/>
            <a:ext cx="917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4" name="Rectangle 133"/>
          <p:cNvSpPr/>
          <p:nvPr/>
        </p:nvSpPr>
        <p:spPr>
          <a:xfrm>
            <a:off x="7499323" y="5782714"/>
            <a:ext cx="917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5" name="Rectangle 134"/>
          <p:cNvSpPr/>
          <p:nvPr/>
        </p:nvSpPr>
        <p:spPr>
          <a:xfrm>
            <a:off x="7371348" y="5783167"/>
            <a:ext cx="917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6" name="Rectangle 135"/>
          <p:cNvSpPr/>
          <p:nvPr/>
        </p:nvSpPr>
        <p:spPr>
          <a:xfrm>
            <a:off x="7639953" y="5783167"/>
            <a:ext cx="917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7" name="Rectangle 136"/>
          <p:cNvSpPr/>
          <p:nvPr/>
        </p:nvSpPr>
        <p:spPr>
          <a:xfrm>
            <a:off x="7499826" y="5884394"/>
            <a:ext cx="917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8" name="Rectangle 137"/>
          <p:cNvSpPr/>
          <p:nvPr/>
        </p:nvSpPr>
        <p:spPr>
          <a:xfrm>
            <a:off x="7371851" y="5884847"/>
            <a:ext cx="917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9" name="Rectangle 138"/>
          <p:cNvSpPr/>
          <p:nvPr/>
        </p:nvSpPr>
        <p:spPr>
          <a:xfrm>
            <a:off x="7640456" y="5884847"/>
            <a:ext cx="917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0" name="Rectangle 139"/>
          <p:cNvSpPr/>
          <p:nvPr/>
        </p:nvSpPr>
        <p:spPr>
          <a:xfrm>
            <a:off x="7499826" y="5980632"/>
            <a:ext cx="917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1" name="Rectangle 140"/>
          <p:cNvSpPr/>
          <p:nvPr/>
        </p:nvSpPr>
        <p:spPr>
          <a:xfrm>
            <a:off x="7371851" y="5981085"/>
            <a:ext cx="917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2" name="Rectangle 141"/>
          <p:cNvSpPr/>
          <p:nvPr/>
        </p:nvSpPr>
        <p:spPr>
          <a:xfrm>
            <a:off x="7640456" y="5981085"/>
            <a:ext cx="917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6" name="Afgeronde rechthoek 48"/>
          <p:cNvSpPr/>
          <p:nvPr/>
        </p:nvSpPr>
        <p:spPr>
          <a:xfrm>
            <a:off x="278057" y="2686477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Zigbee</a:t>
            </a:r>
          </a:p>
          <a:p>
            <a:pPr algn="ctr"/>
            <a:r>
              <a:rPr lang="en-US" sz="1400" dirty="0" smtClean="0"/>
              <a:t>(mesh network)</a:t>
            </a:r>
            <a:endParaRPr lang="nl-NL" sz="1400" dirty="0"/>
          </a:p>
        </p:txBody>
      </p:sp>
      <p:cxnSp>
        <p:nvCxnSpPr>
          <p:cNvPr id="92" name="Rechte verbindingslijn met pijl 23"/>
          <p:cNvCxnSpPr/>
          <p:nvPr/>
        </p:nvCxnSpPr>
        <p:spPr>
          <a:xfrm>
            <a:off x="1399704" y="2283429"/>
            <a:ext cx="0" cy="40304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9503" y="1274373"/>
            <a:ext cx="600401" cy="1000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kstvak 87"/>
          <p:cNvSpPr txBox="1"/>
          <p:nvPr/>
        </p:nvSpPr>
        <p:spPr>
          <a:xfrm>
            <a:off x="556912" y="1741881"/>
            <a:ext cx="516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Bulb </a:t>
            </a:r>
          </a:p>
        </p:txBody>
      </p:sp>
      <p:sp>
        <p:nvSpPr>
          <p:cNvPr id="101" name="Tekstvak 87"/>
          <p:cNvSpPr txBox="1"/>
          <p:nvPr/>
        </p:nvSpPr>
        <p:spPr>
          <a:xfrm>
            <a:off x="1619672" y="1700808"/>
            <a:ext cx="608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Light</a:t>
            </a:r>
          </a:p>
          <a:p>
            <a:pPr algn="ctr"/>
            <a:r>
              <a:rPr lang="en-US" sz="1200" dirty="0" smtClean="0"/>
              <a:t>Strip </a:t>
            </a:r>
          </a:p>
        </p:txBody>
      </p:sp>
      <p:cxnSp>
        <p:nvCxnSpPr>
          <p:cNvPr id="90" name="Rechte verbindingslijn met pijl 23"/>
          <p:cNvCxnSpPr>
            <a:stCxn id="7" idx="2"/>
            <a:endCxn id="8" idx="0"/>
          </p:cNvCxnSpPr>
          <p:nvPr/>
        </p:nvCxnSpPr>
        <p:spPr>
          <a:xfrm>
            <a:off x="7956376" y="1944185"/>
            <a:ext cx="0" cy="39439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Tekstvak 57"/>
          <p:cNvSpPr txBox="1"/>
          <p:nvPr/>
        </p:nvSpPr>
        <p:spPr>
          <a:xfrm>
            <a:off x="5994136" y="2323038"/>
            <a:ext cx="633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USB</a:t>
            </a:r>
            <a:endParaRPr lang="nl-NL" sz="1200" dirty="0"/>
          </a:p>
        </p:txBody>
      </p:sp>
      <p:cxnSp>
        <p:nvCxnSpPr>
          <p:cNvPr id="110" name="Rechte verbindingslijn met pijl 23"/>
          <p:cNvCxnSpPr>
            <a:endCxn id="38" idx="2"/>
          </p:cNvCxnSpPr>
          <p:nvPr/>
        </p:nvCxnSpPr>
        <p:spPr>
          <a:xfrm flipH="1" flipV="1">
            <a:off x="3095836" y="5805264"/>
            <a:ext cx="18379" cy="37828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" name="Title 1"/>
          <p:cNvSpPr txBox="1">
            <a:spLocks/>
          </p:cNvSpPr>
          <p:nvPr/>
        </p:nvSpPr>
        <p:spPr>
          <a:xfrm>
            <a:off x="0" y="-1"/>
            <a:ext cx="9144000" cy="9087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Hardware View – Configuration </a:t>
            </a:r>
            <a:r>
              <a:rPr lang="en-US" sz="4400" dirty="0" smtClean="0"/>
              <a:t>2</a:t>
            </a:r>
            <a:endParaRPr lang="nl-NL" sz="4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4258" y="4777694"/>
            <a:ext cx="833717" cy="155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2080" y="4934800"/>
            <a:ext cx="687423" cy="643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4152" y="6097037"/>
            <a:ext cx="100012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2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032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26</TotalTime>
  <Words>271</Words>
  <Application>Microsoft Office PowerPoint</Application>
  <PresentationFormat>Diavoorstelling (4:3)</PresentationFormat>
  <Paragraphs>140</Paragraphs>
  <Slides>6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7" baseType="lpstr">
      <vt:lpstr>Executive</vt:lpstr>
      <vt:lpstr>PlaatProtect (Burglar / Fire Alarm Centre)  Open Source Project</vt:lpstr>
      <vt:lpstr>PlaatProtect - Features</vt:lpstr>
      <vt:lpstr>PlaatProtect Software Architecture</vt:lpstr>
      <vt:lpstr>Used hardware</vt:lpstr>
      <vt:lpstr>Dia 5</vt:lpstr>
      <vt:lpstr>Dia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Willem van der Plaat</dc:creator>
  <cp:lastModifiedBy>Willem van der Plaat</cp:lastModifiedBy>
  <cp:revision>419</cp:revision>
  <dcterms:created xsi:type="dcterms:W3CDTF">2016-03-03T17:44:01Z</dcterms:created>
  <dcterms:modified xsi:type="dcterms:W3CDTF">2016-06-21T17:19:19Z</dcterms:modified>
</cp:coreProperties>
</file>