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4" r:id="rId4"/>
    <p:sldId id="259" r:id="rId5"/>
    <p:sldId id="258" r:id="rId6"/>
    <p:sldId id="260" r:id="rId7"/>
    <p:sldId id="263" r:id="rId8"/>
    <p:sldId id="261" r:id="rId9"/>
    <p:sldId id="265" r:id="rId10"/>
    <p:sldId id="266" r:id="rId11"/>
    <p:sldId id="267" r:id="rId12"/>
    <p:sldId id="268" r:id="rId13"/>
    <p:sldId id="269" r:id="rId14"/>
    <p:sldId id="262"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6/26/2018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6/26/2018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6/26/2018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6/26/2018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6/26/2018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6/26/2018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6/26/2018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6/26/2018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researchgate.net/publication/12446298_An_Algorithm_for_Clustering_cDNA_Fingerprints" TargetMode="External"/><Relationship Id="rId2" Type="http://schemas.openxmlformats.org/officeDocument/2006/relationships/hyperlink" Target="http://techblog.netflix.com/2015/07/tracking-down-villains-outlier.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en.wikipedia.org/wiki/N-sphere"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UNSUPERVISED MACHINE LEARNING</a:t>
            </a:r>
            <a:endParaRPr lang="en-US" dirty="0"/>
          </a:p>
        </p:txBody>
      </p:sp>
    </p:spTree>
    <p:extLst>
      <p:ext uri="{BB962C8B-B14F-4D97-AF65-F5344CB8AC3E}">
        <p14:creationId xmlns:p14="http://schemas.microsoft.com/office/powerpoint/2010/main" val="27560307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26956"/>
          </a:xfrm>
        </p:spPr>
        <p:txBody>
          <a:bodyPr/>
          <a:lstStyle/>
          <a:p>
            <a:r>
              <a:rPr lang="en-US" dirty="0" smtClean="0"/>
              <a:t>DBSCAN Continued ….</a:t>
            </a:r>
            <a:endParaRPr lang="en-US" dirty="0"/>
          </a:p>
        </p:txBody>
      </p:sp>
      <p:sp>
        <p:nvSpPr>
          <p:cNvPr id="3" name="Content Placeholder 2"/>
          <p:cNvSpPr>
            <a:spLocks noGrp="1"/>
          </p:cNvSpPr>
          <p:nvPr>
            <p:ph idx="1"/>
          </p:nvPr>
        </p:nvSpPr>
        <p:spPr>
          <a:xfrm>
            <a:off x="1141413" y="1345474"/>
            <a:ext cx="10366965" cy="5081452"/>
          </a:xfrm>
        </p:spPr>
        <p:txBody>
          <a:bodyPr>
            <a:normAutofit fontScale="92500" lnSpcReduction="20000"/>
          </a:bodyPr>
          <a:lstStyle/>
          <a:p>
            <a:pPr marL="0" indent="0">
              <a:buNone/>
            </a:pPr>
            <a:r>
              <a:rPr lang="en-US" dirty="0"/>
              <a:t>Let’s consider an example to make this idea more concrete.</a:t>
            </a:r>
            <a:r>
              <a:rPr lang="en-US" dirty="0"/>
              <a:t/>
            </a:r>
            <a:br>
              <a:rPr lang="en-US" dirty="0"/>
            </a:br>
            <a:r>
              <a:rPr lang="en-US" dirty="0"/>
              <a:t>I have scattered 100 data points in the interval [1,3]X[2,4]. Let’s pick the point (3,2) to be our point </a:t>
            </a:r>
            <a:r>
              <a:rPr lang="en-US" i="1" dirty="0"/>
              <a:t>p</a:t>
            </a:r>
            <a:r>
              <a:rPr lang="en-US" dirty="0" smtClean="0"/>
              <a:t>.</a:t>
            </a:r>
          </a:p>
          <a:p>
            <a:pPr marL="0" indent="0">
              <a:buNone/>
            </a:pPr>
            <a:r>
              <a:rPr lang="en-US" dirty="0" smtClean="0"/>
              <a:t>eps = 0.15</a:t>
            </a:r>
          </a:p>
          <a:p>
            <a:pPr marL="0" indent="0">
              <a:buNone/>
            </a:pPr>
            <a:r>
              <a:rPr lang="en-US" dirty="0" err="1" smtClean="0"/>
              <a:t>minpoints</a:t>
            </a:r>
            <a:r>
              <a:rPr lang="en-US" dirty="0" smtClean="0"/>
              <a:t> = 3</a:t>
            </a:r>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The </a:t>
            </a:r>
            <a:r>
              <a:rPr lang="en-US" dirty="0"/>
              <a:t>opaque green oval represents our neighborhood, and there are </a:t>
            </a:r>
            <a:r>
              <a:rPr lang="en-US" dirty="0" smtClean="0"/>
              <a:t>3 </a:t>
            </a:r>
            <a:r>
              <a:rPr lang="en-US" dirty="0"/>
              <a:t>data points in this neighborhood</a:t>
            </a:r>
            <a:r>
              <a:rPr lang="en-US" dirty="0" smtClean="0"/>
              <a:t>. Hence Point p becomes the core </a:t>
            </a:r>
            <a:r>
              <a:rPr lang="en-US" dirty="0"/>
              <a:t>data points </a:t>
            </a:r>
            <a:r>
              <a:rPr lang="en-US" dirty="0" smtClean="0"/>
              <a:t>as that satisfies </a:t>
            </a:r>
            <a:r>
              <a:rPr lang="en-US" dirty="0"/>
              <a:t>a minimum density </a:t>
            </a:r>
            <a:r>
              <a:rPr lang="en-US" dirty="0" smtClean="0"/>
              <a:t>requirement.</a:t>
            </a:r>
            <a:r>
              <a:rPr lang="en-US" dirty="0"/>
              <a:t> Our clusters are built around our </a:t>
            </a:r>
            <a:r>
              <a:rPr lang="en-US" i="1" dirty="0"/>
              <a:t>core points</a:t>
            </a:r>
            <a:r>
              <a:rPr lang="en-US" dirty="0"/>
              <a:t> (hence the </a:t>
            </a:r>
            <a:r>
              <a:rPr lang="en-US" i="1" dirty="0"/>
              <a:t>core</a:t>
            </a:r>
            <a:r>
              <a:rPr lang="en-US" dirty="0"/>
              <a:t> part), so by adjusting our </a:t>
            </a:r>
            <a:r>
              <a:rPr lang="en-US" i="1" dirty="0" err="1" smtClean="0"/>
              <a:t>minPts</a:t>
            </a:r>
            <a:r>
              <a:rPr lang="en-US" i="1" dirty="0" smtClean="0"/>
              <a:t> </a:t>
            </a:r>
            <a:r>
              <a:rPr lang="en-US" dirty="0" smtClean="0"/>
              <a:t>parameter</a:t>
            </a:r>
            <a:r>
              <a:rPr lang="en-US" dirty="0"/>
              <a:t>, we can fine-tune how dense our clusters cores must be.</a:t>
            </a:r>
            <a:endParaRPr lang="en-US" dirty="0" smtClean="0"/>
          </a:p>
          <a:p>
            <a:pPr marL="0" indent="0">
              <a:buNone/>
            </a:pPr>
            <a:endParaRPr lang="en-US" dirty="0"/>
          </a:p>
        </p:txBody>
      </p:sp>
      <p:pic>
        <p:nvPicPr>
          <p:cNvPr id="1030" name="Picture 6" descr="https://blog.dominodatalab.com/wp-content/uploads/2016/05/bCGLHEc.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27417" y="2179185"/>
            <a:ext cx="7485017" cy="27063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27866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26956"/>
          </a:xfrm>
        </p:spPr>
        <p:txBody>
          <a:bodyPr/>
          <a:lstStyle/>
          <a:p>
            <a:r>
              <a:rPr lang="en-US" dirty="0" smtClean="0"/>
              <a:t>DBSCAN Continued ….</a:t>
            </a:r>
            <a:endParaRPr lang="en-US" dirty="0"/>
          </a:p>
        </p:txBody>
      </p:sp>
      <p:sp>
        <p:nvSpPr>
          <p:cNvPr id="3" name="Content Placeholder 2"/>
          <p:cNvSpPr>
            <a:spLocks noGrp="1"/>
          </p:cNvSpPr>
          <p:nvPr>
            <p:ph idx="1"/>
          </p:nvPr>
        </p:nvSpPr>
        <p:spPr>
          <a:xfrm>
            <a:off x="1167538" y="1369014"/>
            <a:ext cx="10366965" cy="5081452"/>
          </a:xfrm>
        </p:spPr>
        <p:txBody>
          <a:bodyPr>
            <a:normAutofit/>
          </a:bodyPr>
          <a:lstStyle/>
          <a:p>
            <a:pPr marL="0" indent="0">
              <a:buNone/>
            </a:pPr>
            <a:r>
              <a:rPr lang="en-US" b="1" i="1" dirty="0"/>
              <a:t>Border Points</a:t>
            </a:r>
            <a:r>
              <a:rPr lang="en-US" dirty="0"/>
              <a:t> are the points in our clusters that are not core </a:t>
            </a:r>
            <a:r>
              <a:rPr lang="en-US" dirty="0" smtClean="0"/>
              <a:t>points.</a:t>
            </a:r>
          </a:p>
          <a:p>
            <a:pPr marL="0" indent="0">
              <a:buNone/>
            </a:pPr>
            <a:r>
              <a:rPr lang="en-US" dirty="0"/>
              <a:t>Consider the point </a:t>
            </a:r>
            <a:r>
              <a:rPr lang="en-US" i="1" dirty="0"/>
              <a:t>r</a:t>
            </a:r>
            <a:r>
              <a:rPr lang="en-US" dirty="0"/>
              <a:t> (the black dot) that is outside of the point </a:t>
            </a:r>
            <a:r>
              <a:rPr lang="en-US" i="1" dirty="0"/>
              <a:t>p</a:t>
            </a:r>
            <a:r>
              <a:rPr lang="en-US" dirty="0"/>
              <a:t>‘s neighborhood.</a:t>
            </a:r>
            <a:endParaRPr lang="en-US" dirty="0"/>
          </a:p>
        </p:txBody>
      </p:sp>
      <p:pic>
        <p:nvPicPr>
          <p:cNvPr id="2050" name="Picture 2" descr="https://blog.dominodatalab.com/wp-content/uploads/2016/05/5bX1vy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1417" y="2477043"/>
            <a:ext cx="8673737" cy="3771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21318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26956"/>
          </a:xfrm>
        </p:spPr>
        <p:txBody>
          <a:bodyPr/>
          <a:lstStyle/>
          <a:p>
            <a:r>
              <a:rPr lang="en-US" dirty="0" smtClean="0"/>
              <a:t>DBSCAN Continued ….</a:t>
            </a:r>
            <a:endParaRPr lang="en-US" dirty="0"/>
          </a:p>
        </p:txBody>
      </p:sp>
      <p:sp>
        <p:nvSpPr>
          <p:cNvPr id="3" name="Content Placeholder 2"/>
          <p:cNvSpPr>
            <a:spLocks noGrp="1"/>
          </p:cNvSpPr>
          <p:nvPr>
            <p:ph idx="1"/>
          </p:nvPr>
        </p:nvSpPr>
        <p:spPr>
          <a:xfrm>
            <a:off x="910929" y="1345474"/>
            <a:ext cx="10366965" cy="5081452"/>
          </a:xfrm>
        </p:spPr>
        <p:txBody>
          <a:bodyPr>
            <a:normAutofit fontScale="92500" lnSpcReduction="10000"/>
          </a:bodyPr>
          <a:lstStyle/>
          <a:p>
            <a:pPr marL="0" indent="0">
              <a:lnSpc>
                <a:spcPct val="100000"/>
              </a:lnSpc>
              <a:buNone/>
            </a:pPr>
            <a:r>
              <a:rPr lang="en-US" dirty="0"/>
              <a:t>All the points inside the point </a:t>
            </a:r>
            <a:r>
              <a:rPr lang="en-US" i="1" dirty="0"/>
              <a:t>p</a:t>
            </a:r>
            <a:r>
              <a:rPr lang="en-US" dirty="0"/>
              <a:t>‘s neighborhood are said to be </a:t>
            </a:r>
            <a:r>
              <a:rPr lang="en-US" i="1" dirty="0"/>
              <a:t>directly reachable</a:t>
            </a:r>
            <a:r>
              <a:rPr lang="en-US" dirty="0"/>
              <a:t> from </a:t>
            </a:r>
            <a:r>
              <a:rPr lang="en-US" i="1" dirty="0"/>
              <a:t>p</a:t>
            </a:r>
            <a:r>
              <a:rPr lang="en-US" dirty="0"/>
              <a:t>. Now, let’s explore the neighborhood of point </a:t>
            </a:r>
            <a:r>
              <a:rPr lang="en-US" i="1" dirty="0"/>
              <a:t>q</a:t>
            </a:r>
            <a:r>
              <a:rPr lang="en-US" dirty="0"/>
              <a:t>, a point </a:t>
            </a:r>
            <a:r>
              <a:rPr lang="en-US" i="1" dirty="0"/>
              <a:t>directly reachable</a:t>
            </a:r>
            <a:r>
              <a:rPr lang="en-US" dirty="0"/>
              <a:t> from </a:t>
            </a:r>
            <a:r>
              <a:rPr lang="en-US" i="1" dirty="0"/>
              <a:t>p</a:t>
            </a:r>
            <a:r>
              <a:rPr lang="en-US" dirty="0"/>
              <a:t>. The yellow circle represents </a:t>
            </a:r>
            <a:r>
              <a:rPr lang="en-US" i="1" dirty="0"/>
              <a:t>q</a:t>
            </a:r>
            <a:r>
              <a:rPr lang="en-US" dirty="0"/>
              <a:t>‘s neighborhood</a:t>
            </a:r>
            <a:r>
              <a:rPr lang="en-US" dirty="0" smtClean="0"/>
              <a:t>.</a:t>
            </a:r>
          </a:p>
          <a:p>
            <a:pPr marL="0" indent="0">
              <a:lnSpc>
                <a:spcPct val="100000"/>
              </a:lnSpc>
              <a:buNone/>
            </a:pPr>
            <a:endParaRPr lang="en-US" dirty="0"/>
          </a:p>
          <a:p>
            <a:pPr marL="0" indent="0">
              <a:lnSpc>
                <a:spcPct val="100000"/>
              </a:lnSpc>
              <a:buNone/>
            </a:pPr>
            <a:endParaRPr lang="en-US" dirty="0" smtClean="0"/>
          </a:p>
          <a:p>
            <a:pPr marL="0" indent="0">
              <a:lnSpc>
                <a:spcPct val="100000"/>
              </a:lnSpc>
              <a:buNone/>
            </a:pPr>
            <a:endParaRPr lang="en-US" dirty="0"/>
          </a:p>
          <a:p>
            <a:pPr marL="0" indent="0">
              <a:lnSpc>
                <a:spcPct val="100000"/>
              </a:lnSpc>
              <a:buNone/>
            </a:pPr>
            <a:endParaRPr lang="en-US" dirty="0" smtClean="0"/>
          </a:p>
          <a:p>
            <a:pPr marL="0" indent="0">
              <a:lnSpc>
                <a:spcPct val="100000"/>
              </a:lnSpc>
              <a:buNone/>
            </a:pPr>
            <a:endParaRPr lang="en-US" dirty="0"/>
          </a:p>
          <a:p>
            <a:pPr marL="0" indent="0">
              <a:lnSpc>
                <a:spcPct val="100000"/>
              </a:lnSpc>
              <a:buNone/>
            </a:pPr>
            <a:endParaRPr lang="en-US" dirty="0" smtClean="0"/>
          </a:p>
          <a:p>
            <a:pPr marL="0" indent="0">
              <a:lnSpc>
                <a:spcPct val="100000"/>
              </a:lnSpc>
              <a:buNone/>
            </a:pPr>
            <a:r>
              <a:rPr lang="en-US" dirty="0"/>
              <a:t>Now while our target point </a:t>
            </a:r>
            <a:r>
              <a:rPr lang="en-US" i="1" dirty="0"/>
              <a:t>r</a:t>
            </a:r>
            <a:r>
              <a:rPr lang="en-US" dirty="0"/>
              <a:t> is not our starting point </a:t>
            </a:r>
            <a:r>
              <a:rPr lang="en-US" i="1" dirty="0"/>
              <a:t>p</a:t>
            </a:r>
            <a:r>
              <a:rPr lang="en-US" dirty="0"/>
              <a:t>‘s neighborhood, it is contained in the point </a:t>
            </a:r>
            <a:r>
              <a:rPr lang="en-US" i="1" dirty="0"/>
              <a:t>q</a:t>
            </a:r>
            <a:r>
              <a:rPr lang="en-US" dirty="0"/>
              <a:t>‘s neighborhood. This is the idea behind density-reachable: If I can get to the point </a:t>
            </a:r>
            <a:r>
              <a:rPr lang="en-US" i="1" dirty="0"/>
              <a:t>r</a:t>
            </a:r>
            <a:r>
              <a:rPr lang="en-US" dirty="0"/>
              <a:t> by jumping from neighborhood to neighborhood, starting at a point </a:t>
            </a:r>
            <a:r>
              <a:rPr lang="en-US" i="1" dirty="0"/>
              <a:t>p</a:t>
            </a:r>
            <a:r>
              <a:rPr lang="en-US" dirty="0"/>
              <a:t>, then the point </a:t>
            </a:r>
            <a:r>
              <a:rPr lang="en-US" i="1" dirty="0"/>
              <a:t>r</a:t>
            </a:r>
            <a:r>
              <a:rPr lang="en-US" dirty="0"/>
              <a:t> is density-reachable from the point </a:t>
            </a:r>
            <a:r>
              <a:rPr lang="en-US" i="1" dirty="0"/>
              <a:t>p</a:t>
            </a:r>
            <a:r>
              <a:rPr lang="en-US" dirty="0"/>
              <a:t>.</a:t>
            </a:r>
            <a:endParaRPr lang="en-US" dirty="0"/>
          </a:p>
        </p:txBody>
      </p:sp>
      <p:pic>
        <p:nvPicPr>
          <p:cNvPr id="3074" name="Picture 2" descr="https://blog.dominodatalab.com/wp-content/uploads/2016/05/neighborhood_smalle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4293" y="2352946"/>
            <a:ext cx="8007531" cy="25194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43205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174381"/>
            <a:ext cx="9905998" cy="726956"/>
          </a:xfrm>
        </p:spPr>
        <p:txBody>
          <a:bodyPr/>
          <a:lstStyle/>
          <a:p>
            <a:r>
              <a:rPr lang="en-US" dirty="0" smtClean="0"/>
              <a:t>DBSCAN Continued ….</a:t>
            </a:r>
            <a:endParaRPr lang="en-US" dirty="0"/>
          </a:p>
        </p:txBody>
      </p:sp>
      <p:sp>
        <p:nvSpPr>
          <p:cNvPr id="3" name="Content Placeholder 2"/>
          <p:cNvSpPr>
            <a:spLocks noGrp="1"/>
          </p:cNvSpPr>
          <p:nvPr>
            <p:ph idx="1"/>
          </p:nvPr>
        </p:nvSpPr>
        <p:spPr>
          <a:xfrm>
            <a:off x="910929" y="992777"/>
            <a:ext cx="10366965" cy="5434149"/>
          </a:xfrm>
        </p:spPr>
        <p:txBody>
          <a:bodyPr>
            <a:normAutofit lnSpcReduction="10000"/>
          </a:bodyPr>
          <a:lstStyle/>
          <a:p>
            <a:pPr marL="0" indent="0">
              <a:lnSpc>
                <a:spcPct val="100000"/>
              </a:lnSpc>
              <a:buNone/>
            </a:pPr>
            <a:r>
              <a:rPr lang="en-US" dirty="0"/>
              <a:t>Now while our target point </a:t>
            </a:r>
            <a:r>
              <a:rPr lang="en-US" i="1" dirty="0"/>
              <a:t>r</a:t>
            </a:r>
            <a:r>
              <a:rPr lang="en-US" dirty="0"/>
              <a:t> is not our starting point </a:t>
            </a:r>
            <a:r>
              <a:rPr lang="en-US" i="1" dirty="0"/>
              <a:t>p</a:t>
            </a:r>
            <a:r>
              <a:rPr lang="en-US" dirty="0"/>
              <a:t>‘s neighborhood, it is contained in the point </a:t>
            </a:r>
            <a:r>
              <a:rPr lang="en-US" i="1" dirty="0"/>
              <a:t>q</a:t>
            </a:r>
            <a:r>
              <a:rPr lang="en-US" dirty="0"/>
              <a:t>‘s neighborhood. This is the idea behind density-reachable: If I can get to the point </a:t>
            </a:r>
            <a:r>
              <a:rPr lang="en-US" i="1" dirty="0"/>
              <a:t>r</a:t>
            </a:r>
            <a:r>
              <a:rPr lang="en-US" dirty="0"/>
              <a:t> by jumping from neighborhood to neighborhood, starting at a point </a:t>
            </a:r>
            <a:r>
              <a:rPr lang="en-US" i="1" dirty="0"/>
              <a:t>p</a:t>
            </a:r>
            <a:r>
              <a:rPr lang="en-US" dirty="0"/>
              <a:t>, then the point </a:t>
            </a:r>
            <a:r>
              <a:rPr lang="en-US" i="1" dirty="0"/>
              <a:t>r</a:t>
            </a:r>
            <a:r>
              <a:rPr lang="en-US" dirty="0"/>
              <a:t> is density-reachable from the point </a:t>
            </a:r>
            <a:r>
              <a:rPr lang="en-US" i="1" dirty="0"/>
              <a:t>p</a:t>
            </a:r>
            <a:r>
              <a:rPr lang="en-US" dirty="0"/>
              <a:t>.</a:t>
            </a:r>
          </a:p>
          <a:p>
            <a:pPr marL="0" indent="0">
              <a:lnSpc>
                <a:spcPct val="100000"/>
              </a:lnSpc>
              <a:buNone/>
            </a:pPr>
            <a:endParaRPr lang="en-US" dirty="0" smtClean="0"/>
          </a:p>
          <a:p>
            <a:pPr marL="0" indent="0">
              <a:lnSpc>
                <a:spcPct val="100000"/>
              </a:lnSpc>
              <a:buNone/>
            </a:pPr>
            <a:endParaRPr lang="en-US" dirty="0"/>
          </a:p>
          <a:p>
            <a:pPr marL="0" indent="0">
              <a:lnSpc>
                <a:spcPct val="100000"/>
              </a:lnSpc>
              <a:buNone/>
            </a:pPr>
            <a:endParaRPr lang="en-US" dirty="0" smtClean="0"/>
          </a:p>
          <a:p>
            <a:pPr marL="0" indent="0">
              <a:lnSpc>
                <a:spcPct val="100000"/>
              </a:lnSpc>
              <a:buNone/>
            </a:pPr>
            <a:endParaRPr lang="en-US" dirty="0"/>
          </a:p>
          <a:p>
            <a:pPr marL="0" indent="0">
              <a:lnSpc>
                <a:spcPct val="100000"/>
              </a:lnSpc>
              <a:buNone/>
            </a:pPr>
            <a:endParaRPr lang="en-US" dirty="0" smtClean="0"/>
          </a:p>
          <a:p>
            <a:pPr marL="0" indent="0">
              <a:lnSpc>
                <a:spcPct val="100000"/>
              </a:lnSpc>
              <a:buNone/>
            </a:pPr>
            <a:endParaRPr lang="en-US" dirty="0"/>
          </a:p>
          <a:p>
            <a:pPr marL="0" indent="0">
              <a:lnSpc>
                <a:spcPct val="110000"/>
              </a:lnSpc>
              <a:buNone/>
            </a:pPr>
            <a:r>
              <a:rPr lang="en-US" i="1" dirty="0"/>
              <a:t>Outliers</a:t>
            </a:r>
            <a:r>
              <a:rPr lang="en-US" dirty="0"/>
              <a:t> are points that are neither </a:t>
            </a:r>
            <a:r>
              <a:rPr lang="en-US" i="1" dirty="0"/>
              <a:t>core points</a:t>
            </a:r>
            <a:r>
              <a:rPr lang="en-US" dirty="0"/>
              <a:t> nor are they close enough to a cluster to be </a:t>
            </a:r>
            <a:r>
              <a:rPr lang="en-US" i="1" dirty="0"/>
              <a:t>density-reachable</a:t>
            </a:r>
            <a:r>
              <a:rPr lang="en-US" dirty="0"/>
              <a:t> from a </a:t>
            </a:r>
            <a:r>
              <a:rPr lang="en-US" i="1" dirty="0"/>
              <a:t>core point</a:t>
            </a:r>
            <a:r>
              <a:rPr lang="en-US" dirty="0"/>
              <a:t>. </a:t>
            </a:r>
            <a:r>
              <a:rPr lang="en-US" i="1" dirty="0" err="1"/>
              <a:t>Outliers</a:t>
            </a:r>
            <a:r>
              <a:rPr lang="en-US" dirty="0" err="1"/>
              <a:t>are</a:t>
            </a:r>
            <a:r>
              <a:rPr lang="en-US" dirty="0"/>
              <a:t> not assigned to any cluster and, depending on the context, may be considered anomalous points.</a:t>
            </a:r>
          </a:p>
          <a:p>
            <a:pPr marL="0" indent="0">
              <a:lnSpc>
                <a:spcPct val="100000"/>
              </a:lnSpc>
              <a:buNone/>
            </a:pPr>
            <a:endParaRPr lang="en-US" dirty="0" smtClean="0"/>
          </a:p>
        </p:txBody>
      </p:sp>
      <p:pic>
        <p:nvPicPr>
          <p:cNvPr id="4098" name="Picture 2" descr="https://blog.dominodatalab.com/wp-content/uploads/2016/05/neighborhood_reachabl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7622" y="2392785"/>
            <a:ext cx="7367451" cy="27931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08206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26956"/>
          </a:xfrm>
        </p:spPr>
        <p:txBody>
          <a:bodyPr/>
          <a:lstStyle/>
          <a:p>
            <a:r>
              <a:rPr lang="en-US" dirty="0" smtClean="0"/>
              <a:t>DBSCAN Continued ….</a:t>
            </a:r>
            <a:endParaRPr lang="en-US" dirty="0"/>
          </a:p>
        </p:txBody>
      </p:sp>
      <p:sp>
        <p:nvSpPr>
          <p:cNvPr id="3" name="Content Placeholder 2"/>
          <p:cNvSpPr>
            <a:spLocks noGrp="1"/>
          </p:cNvSpPr>
          <p:nvPr>
            <p:ph idx="1"/>
          </p:nvPr>
        </p:nvSpPr>
        <p:spPr>
          <a:xfrm>
            <a:off x="1141413" y="1345474"/>
            <a:ext cx="10366964" cy="5055326"/>
          </a:xfrm>
        </p:spPr>
        <p:txBody>
          <a:bodyPr>
            <a:normAutofit/>
          </a:bodyPr>
          <a:lstStyle/>
          <a:p>
            <a:pPr marL="0" indent="0">
              <a:buNone/>
            </a:pPr>
            <a:r>
              <a:rPr lang="en-US" dirty="0"/>
              <a:t>For the sake of </a:t>
            </a:r>
            <a:r>
              <a:rPr lang="en-US" dirty="0" err="1" smtClean="0"/>
              <a:t>explainability</a:t>
            </a:r>
            <a:r>
              <a:rPr lang="en-US" dirty="0" smtClean="0"/>
              <a:t>, </a:t>
            </a:r>
            <a:r>
              <a:rPr lang="en-US" dirty="0"/>
              <a:t>lets refer to </a:t>
            </a:r>
            <a:r>
              <a:rPr lang="en-US" b="1" dirty="0"/>
              <a:t>a </a:t>
            </a:r>
            <a:r>
              <a:rPr lang="en-US" b="1" i="1" dirty="0"/>
              <a:t>Core</a:t>
            </a:r>
            <a:r>
              <a:rPr lang="en-US" b="1" dirty="0"/>
              <a:t> point and all the points within distance </a:t>
            </a:r>
            <a:r>
              <a:rPr lang="en-US" b="1" i="1" dirty="0"/>
              <a:t>n</a:t>
            </a:r>
            <a:r>
              <a:rPr lang="en-US" dirty="0"/>
              <a:t> as a Core-Set. All the overlapping Core-Sets are grouped together into one cluster. Like multiple individual graphs being connected to form a set of connected graphs.</a:t>
            </a:r>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a:p>
        </p:txBody>
      </p:sp>
      <p:pic>
        <p:nvPicPr>
          <p:cNvPr id="1026" name="Picture 2" descr="https://github.com/avannaldas/avannaldas.github.io/raw/master/uploads/dbsca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23808" y="2759800"/>
            <a:ext cx="6217920" cy="35495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01548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5916" y="187444"/>
            <a:ext cx="9905998" cy="766145"/>
          </a:xfrm>
        </p:spPr>
        <p:txBody>
          <a:bodyPr/>
          <a:lstStyle/>
          <a:p>
            <a:r>
              <a:rPr lang="en-US" dirty="0" smtClean="0"/>
              <a:t>Introduction</a:t>
            </a:r>
            <a:endParaRPr lang="en-US" dirty="0"/>
          </a:p>
        </p:txBody>
      </p:sp>
      <p:sp>
        <p:nvSpPr>
          <p:cNvPr id="3" name="Content Placeholder 2"/>
          <p:cNvSpPr>
            <a:spLocks noGrp="1"/>
          </p:cNvSpPr>
          <p:nvPr>
            <p:ph idx="1"/>
          </p:nvPr>
        </p:nvSpPr>
        <p:spPr>
          <a:xfrm>
            <a:off x="1141412" y="1214846"/>
            <a:ext cx="9905999" cy="4576355"/>
          </a:xfrm>
        </p:spPr>
        <p:txBody>
          <a:bodyPr/>
          <a:lstStyle/>
          <a:p>
            <a:pPr marL="0" indent="0">
              <a:buNone/>
            </a:pPr>
            <a:r>
              <a:rPr lang="en-US" dirty="0" smtClean="0"/>
              <a:t>In unsupervised learning the problem outcome / the dependent variable y is missing from the data. We have find properties from the feature set x.</a:t>
            </a:r>
          </a:p>
          <a:p>
            <a:pPr marL="0" indent="0">
              <a:buNone/>
            </a:pPr>
            <a:r>
              <a:rPr lang="en-US" dirty="0" smtClean="0"/>
              <a:t>As in supervised learning we have y label and model assessment is done by loss function. </a:t>
            </a:r>
            <a:r>
              <a:rPr lang="en-US" smtClean="0"/>
              <a:t>But </a:t>
            </a:r>
            <a:r>
              <a:rPr lang="en-US" dirty="0" smtClean="0"/>
              <a:t>in unsupervised learning y is not available, we have to build algorithm that finds suitable properties based on the feature set. These are inferences gathered from data without the response variable as there is no labelled data available in unsupervised learning.</a:t>
            </a:r>
          </a:p>
        </p:txBody>
      </p:sp>
    </p:spTree>
    <p:extLst>
      <p:ext uri="{BB962C8B-B14F-4D97-AF65-F5344CB8AC3E}">
        <p14:creationId xmlns:p14="http://schemas.microsoft.com/office/powerpoint/2010/main" val="963140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5916" y="187444"/>
            <a:ext cx="9905998" cy="766145"/>
          </a:xfrm>
        </p:spPr>
        <p:txBody>
          <a:bodyPr/>
          <a:lstStyle/>
          <a:p>
            <a:r>
              <a:rPr lang="en-US" dirty="0" smtClean="0"/>
              <a:t>Introduction</a:t>
            </a:r>
            <a:endParaRPr lang="en-US" dirty="0"/>
          </a:p>
        </p:txBody>
      </p:sp>
      <p:sp>
        <p:nvSpPr>
          <p:cNvPr id="3" name="Content Placeholder 2"/>
          <p:cNvSpPr>
            <a:spLocks noGrp="1"/>
          </p:cNvSpPr>
          <p:nvPr>
            <p:ph idx="1"/>
          </p:nvPr>
        </p:nvSpPr>
        <p:spPr>
          <a:xfrm>
            <a:off x="1141412" y="1214846"/>
            <a:ext cx="9905999" cy="4576355"/>
          </a:xfrm>
        </p:spPr>
        <p:txBody>
          <a:bodyPr/>
          <a:lstStyle/>
          <a:p>
            <a:pPr marL="0" indent="0">
              <a:buNone/>
            </a:pPr>
            <a:r>
              <a:rPr lang="en-US" dirty="0"/>
              <a:t>Cluster Analysis is an important problem in data analysis. Data scientists use clustering to </a:t>
            </a:r>
            <a:r>
              <a:rPr lang="en-US" dirty="0">
                <a:hlinkClick r:id="rId2"/>
              </a:rPr>
              <a:t>identify malfunctioning servers</a:t>
            </a:r>
            <a:r>
              <a:rPr lang="en-US" dirty="0"/>
              <a:t>, </a:t>
            </a:r>
            <a:r>
              <a:rPr lang="en-US" dirty="0">
                <a:hlinkClick r:id="rId3"/>
              </a:rPr>
              <a:t>group genes with similar expression patterns</a:t>
            </a:r>
            <a:r>
              <a:rPr lang="en-US" dirty="0"/>
              <a:t>, or various other applications.</a:t>
            </a:r>
            <a:endParaRPr lang="en-US" dirty="0" smtClean="0"/>
          </a:p>
          <a:p>
            <a:pPr marL="0" indent="0">
              <a:buNone/>
            </a:pPr>
            <a:r>
              <a:rPr lang="en-US" dirty="0" smtClean="0"/>
              <a:t>Clustering </a:t>
            </a:r>
            <a:r>
              <a:rPr lang="en-US" dirty="0"/>
              <a:t>methods are usually used in biology, medicine, social sciences, archaeology, marketing, characters recognition, management systems and so on.</a:t>
            </a:r>
          </a:p>
          <a:p>
            <a:pPr marL="0" indent="0">
              <a:buNone/>
            </a:pPr>
            <a:r>
              <a:rPr lang="en-US" dirty="0" smtClean="0"/>
              <a:t>What is Clustering ?</a:t>
            </a:r>
          </a:p>
          <a:p>
            <a:pPr marL="0" indent="0">
              <a:buNone/>
            </a:pPr>
            <a:r>
              <a:rPr lang="en-US" dirty="0" smtClean="0"/>
              <a:t>Clustering is the way to group objects in a way that similar objects lies in a single group.</a:t>
            </a:r>
          </a:p>
        </p:txBody>
      </p:sp>
    </p:spTree>
    <p:extLst>
      <p:ext uri="{BB962C8B-B14F-4D97-AF65-F5344CB8AC3E}">
        <p14:creationId xmlns:p14="http://schemas.microsoft.com/office/powerpoint/2010/main" val="41828786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26956"/>
          </a:xfrm>
        </p:spPr>
        <p:txBody>
          <a:bodyPr/>
          <a:lstStyle/>
          <a:p>
            <a:r>
              <a:rPr lang="en-US" dirty="0" smtClean="0"/>
              <a:t>Introduction </a:t>
            </a:r>
            <a:endParaRPr lang="en-US" dirty="0"/>
          </a:p>
        </p:txBody>
      </p:sp>
      <p:sp>
        <p:nvSpPr>
          <p:cNvPr id="3" name="Content Placeholder 2"/>
          <p:cNvSpPr>
            <a:spLocks noGrp="1"/>
          </p:cNvSpPr>
          <p:nvPr>
            <p:ph idx="1"/>
          </p:nvPr>
        </p:nvSpPr>
        <p:spPr>
          <a:xfrm>
            <a:off x="1141412" y="1345474"/>
            <a:ext cx="9905999" cy="4445727"/>
          </a:xfrm>
        </p:spPr>
        <p:txBody>
          <a:bodyPr/>
          <a:lstStyle/>
          <a:p>
            <a:pPr marL="0" indent="0">
              <a:buNone/>
            </a:pPr>
            <a:r>
              <a:rPr lang="en-US" dirty="0"/>
              <a:t>There are many families of data clustering algorithm, and you may be familiar with the most popular one: K-Means. </a:t>
            </a:r>
            <a:endParaRPr lang="en-US" dirty="0" smtClean="0"/>
          </a:p>
          <a:p>
            <a:pPr marL="0" indent="0">
              <a:buNone/>
            </a:pPr>
            <a:r>
              <a:rPr lang="en-US" dirty="0" smtClean="0"/>
              <a:t>K-Means </a:t>
            </a:r>
            <a:r>
              <a:rPr lang="en-US" dirty="0"/>
              <a:t>clustering may cluster loosely related observations together. Every observation becomes a part of some cluster eventually, even if the observations are scattered far away in the vector space. Since clusters depend on the mean value of cluster elements, each data point plays a role in forming the clusters. Slight change in data points </a:t>
            </a:r>
            <a:r>
              <a:rPr lang="en-US" i="1" dirty="0"/>
              <a:t>might</a:t>
            </a:r>
            <a:r>
              <a:rPr lang="en-US" dirty="0"/>
              <a:t> affect the clustering outcome. This problem is greatly reduced in DBSCAN due to the way clusters are formed.</a:t>
            </a:r>
          </a:p>
        </p:txBody>
      </p:sp>
    </p:spTree>
    <p:extLst>
      <p:ext uri="{BB962C8B-B14F-4D97-AF65-F5344CB8AC3E}">
        <p14:creationId xmlns:p14="http://schemas.microsoft.com/office/powerpoint/2010/main" val="34671976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95944"/>
            <a:ext cx="9905998" cy="653142"/>
          </a:xfrm>
        </p:spPr>
        <p:txBody>
          <a:bodyPr>
            <a:normAutofit fontScale="90000"/>
          </a:bodyPr>
          <a:lstStyle/>
          <a:p>
            <a:r>
              <a:rPr lang="en-US" dirty="0" smtClean="0"/>
              <a:t/>
            </a:r>
            <a:br>
              <a:rPr lang="en-US" dirty="0" smtClean="0"/>
            </a:br>
            <a:r>
              <a:rPr lang="en-US" dirty="0" smtClean="0"/>
              <a:t>DBSCAN </a:t>
            </a:r>
            <a:r>
              <a:rPr lang="en-US" dirty="0"/>
              <a:t>Clustering</a:t>
            </a:r>
            <a:br>
              <a:rPr lang="en-US" dirty="0"/>
            </a:br>
            <a:endParaRPr lang="en-US" dirty="0"/>
          </a:p>
        </p:txBody>
      </p:sp>
      <p:sp>
        <p:nvSpPr>
          <p:cNvPr id="3" name="Content Placeholder 2"/>
          <p:cNvSpPr>
            <a:spLocks noGrp="1"/>
          </p:cNvSpPr>
          <p:nvPr>
            <p:ph idx="1"/>
          </p:nvPr>
        </p:nvSpPr>
        <p:spPr>
          <a:xfrm>
            <a:off x="1141412" y="1175656"/>
            <a:ext cx="10419217" cy="4794069"/>
          </a:xfrm>
        </p:spPr>
        <p:txBody>
          <a:bodyPr>
            <a:normAutofit lnSpcReduction="10000"/>
          </a:bodyPr>
          <a:lstStyle/>
          <a:p>
            <a:pPr marL="0" indent="0">
              <a:buNone/>
            </a:pPr>
            <a:r>
              <a:rPr lang="en-US" b="1" u="sng" dirty="0"/>
              <a:t>Density Based Spatial Clustering of Applications with Noise (DBSCAN</a:t>
            </a:r>
            <a:r>
              <a:rPr lang="en-US" b="1" u="sng" dirty="0" smtClean="0"/>
              <a:t>)</a:t>
            </a:r>
          </a:p>
          <a:p>
            <a:pPr marL="0" indent="0">
              <a:buNone/>
            </a:pPr>
            <a:r>
              <a:rPr lang="en-US" b="1" dirty="0"/>
              <a:t>DBSCAN</a:t>
            </a:r>
            <a:r>
              <a:rPr lang="en-US" dirty="0"/>
              <a:t> is a well-known data clustering algorithm that is commonly used in data mining and machine </a:t>
            </a:r>
            <a:r>
              <a:rPr lang="en-US" dirty="0" smtClean="0"/>
              <a:t>learning. As </a:t>
            </a:r>
            <a:r>
              <a:rPr lang="en-US" dirty="0"/>
              <a:t>the name indicates, this method focuses more on the proximity and density of observations to form clusters. </a:t>
            </a:r>
            <a:endParaRPr lang="en-US" dirty="0" smtClean="0"/>
          </a:p>
          <a:p>
            <a:pPr marL="0" indent="0">
              <a:buNone/>
            </a:pPr>
            <a:r>
              <a:rPr lang="en-US" dirty="0" smtClean="0"/>
              <a:t>This </a:t>
            </a:r>
            <a:r>
              <a:rPr lang="en-US" dirty="0"/>
              <a:t>is very different from </a:t>
            </a:r>
            <a:r>
              <a:rPr lang="en-US" dirty="0" err="1"/>
              <a:t>KMeans</a:t>
            </a:r>
            <a:r>
              <a:rPr lang="en-US" dirty="0"/>
              <a:t>, where an observation becomes a part of cluster represented by nearest centroid. DBSCAN clustering can identify outliers, observations which won’t belong to any cluster. </a:t>
            </a:r>
            <a:endParaRPr lang="en-US" dirty="0" smtClean="0"/>
          </a:p>
          <a:p>
            <a:pPr marL="0" indent="0">
              <a:buNone/>
            </a:pPr>
            <a:r>
              <a:rPr lang="en-US" dirty="0" smtClean="0"/>
              <a:t>Since </a:t>
            </a:r>
            <a:r>
              <a:rPr lang="en-US" dirty="0"/>
              <a:t>DBSCAN clustering identifies the number of clusters as well, it is very useful with unsupervised learning of the data when we don’t know how many clusters could be there in the </a:t>
            </a:r>
            <a:r>
              <a:rPr lang="en-US" dirty="0" smtClean="0"/>
              <a:t>data</a:t>
            </a:r>
          </a:p>
          <a:p>
            <a:pPr marL="0" indent="0">
              <a:buNone/>
            </a:pPr>
            <a:endParaRPr lang="en-US" dirty="0"/>
          </a:p>
        </p:txBody>
      </p:sp>
    </p:spTree>
    <p:extLst>
      <p:ext uri="{BB962C8B-B14F-4D97-AF65-F5344CB8AC3E}">
        <p14:creationId xmlns:p14="http://schemas.microsoft.com/office/powerpoint/2010/main" val="7330496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26956"/>
          </a:xfrm>
        </p:spPr>
        <p:txBody>
          <a:bodyPr/>
          <a:lstStyle/>
          <a:p>
            <a:r>
              <a:rPr lang="en-US" dirty="0" smtClean="0"/>
              <a:t>DBSCAN Continued ….</a:t>
            </a:r>
            <a:endParaRPr lang="en-US" dirty="0"/>
          </a:p>
        </p:txBody>
      </p:sp>
      <p:sp>
        <p:nvSpPr>
          <p:cNvPr id="3" name="Content Placeholder 2"/>
          <p:cNvSpPr>
            <a:spLocks noGrp="1"/>
          </p:cNvSpPr>
          <p:nvPr>
            <p:ph idx="1"/>
          </p:nvPr>
        </p:nvSpPr>
        <p:spPr>
          <a:xfrm>
            <a:off x="1141412" y="1345474"/>
            <a:ext cx="10366965" cy="4611189"/>
          </a:xfrm>
        </p:spPr>
        <p:txBody>
          <a:bodyPr>
            <a:normAutofit fontScale="85000" lnSpcReduction="10000"/>
          </a:bodyPr>
          <a:lstStyle/>
          <a:p>
            <a:pPr marL="0" indent="0">
              <a:buNone/>
            </a:pPr>
            <a:r>
              <a:rPr lang="en-US" dirty="0" smtClean="0"/>
              <a:t>In </a:t>
            </a:r>
            <a:r>
              <a:rPr lang="en-US" dirty="0"/>
              <a:t>DBSCAN, clustering happens based on two important parameters viz.,</a:t>
            </a:r>
          </a:p>
          <a:p>
            <a:r>
              <a:rPr lang="en-US" b="1" dirty="0" smtClean="0"/>
              <a:t>neighborhood </a:t>
            </a:r>
            <a:r>
              <a:rPr lang="en-US" b="1" dirty="0"/>
              <a:t>(n)</a:t>
            </a:r>
            <a:r>
              <a:rPr lang="en-US" dirty="0"/>
              <a:t> - cutoff distance of a point from </a:t>
            </a:r>
            <a:r>
              <a:rPr lang="en-US" dirty="0" smtClean="0"/>
              <a:t>core </a:t>
            </a:r>
            <a:r>
              <a:rPr lang="en-US" dirty="0"/>
              <a:t>point </a:t>
            </a:r>
            <a:r>
              <a:rPr lang="en-US" dirty="0" smtClean="0"/>
              <a:t>for </a:t>
            </a:r>
            <a:r>
              <a:rPr lang="en-US" dirty="0"/>
              <a:t>it to be considered a part of a cluster. Commonly referred to as </a:t>
            </a:r>
            <a:r>
              <a:rPr lang="en-US" i="1" dirty="0"/>
              <a:t>epsilon</a:t>
            </a:r>
            <a:r>
              <a:rPr lang="en-US" dirty="0"/>
              <a:t> (abbreviated as </a:t>
            </a:r>
            <a:r>
              <a:rPr lang="en-US" i="1" dirty="0"/>
              <a:t>eps</a:t>
            </a:r>
            <a:r>
              <a:rPr lang="en-US" dirty="0" smtClean="0"/>
              <a:t>).</a:t>
            </a:r>
            <a:r>
              <a:rPr lang="en-US" i="1" dirty="0"/>
              <a:t> If the distance between two points is lower or equal to this value (eps), these points are considered neighbors</a:t>
            </a:r>
            <a:r>
              <a:rPr lang="en-US" i="1" dirty="0" smtClean="0"/>
              <a:t>.</a:t>
            </a:r>
            <a:endParaRPr lang="en-US" dirty="0" smtClean="0"/>
          </a:p>
          <a:p>
            <a:r>
              <a:rPr lang="en-US" i="1" dirty="0"/>
              <a:t> </a:t>
            </a:r>
            <a:r>
              <a:rPr lang="en-US" b="1" dirty="0" smtClean="0"/>
              <a:t>minimum </a:t>
            </a:r>
            <a:r>
              <a:rPr lang="en-US" b="1" dirty="0"/>
              <a:t>points (m)</a:t>
            </a:r>
            <a:r>
              <a:rPr lang="en-US" dirty="0"/>
              <a:t> - minimum number of points required to form a cluster. Commonly referred to as </a:t>
            </a:r>
            <a:r>
              <a:rPr lang="en-US" i="1" dirty="0" err="1" smtClean="0"/>
              <a:t>minPts</a:t>
            </a:r>
            <a:r>
              <a:rPr lang="en-US" dirty="0"/>
              <a:t>.</a:t>
            </a:r>
            <a:r>
              <a:rPr lang="en-US" dirty="0" smtClean="0"/>
              <a:t> </a:t>
            </a:r>
          </a:p>
          <a:p>
            <a:pPr marL="0" indent="0">
              <a:buNone/>
            </a:pPr>
            <a:r>
              <a:rPr lang="en-US" dirty="0" smtClean="0"/>
              <a:t>There </a:t>
            </a:r>
            <a:r>
              <a:rPr lang="en-US" dirty="0"/>
              <a:t>are three types of points after the DBSCAN clustering is complete viz.,</a:t>
            </a:r>
          </a:p>
          <a:p>
            <a:r>
              <a:rPr lang="en-US" b="1" dirty="0"/>
              <a:t>Core</a:t>
            </a:r>
            <a:r>
              <a:rPr lang="en-US" dirty="0"/>
              <a:t> - This is a point which has at least </a:t>
            </a:r>
            <a:r>
              <a:rPr lang="en-US" i="1" dirty="0"/>
              <a:t>m</a:t>
            </a:r>
            <a:r>
              <a:rPr lang="en-US" dirty="0"/>
              <a:t> points within distance </a:t>
            </a:r>
            <a:r>
              <a:rPr lang="en-US" i="1" dirty="0"/>
              <a:t>n</a:t>
            </a:r>
            <a:r>
              <a:rPr lang="en-US" dirty="0"/>
              <a:t> from itself.</a:t>
            </a:r>
          </a:p>
          <a:p>
            <a:r>
              <a:rPr lang="en-US" b="1" dirty="0"/>
              <a:t>Border</a:t>
            </a:r>
            <a:r>
              <a:rPr lang="en-US" dirty="0"/>
              <a:t> - This is a point which has at least one Core point at a distance </a:t>
            </a:r>
            <a:r>
              <a:rPr lang="en-US" i="1" dirty="0"/>
              <a:t>n</a:t>
            </a:r>
            <a:r>
              <a:rPr lang="en-US" dirty="0"/>
              <a:t>.</a:t>
            </a:r>
          </a:p>
          <a:p>
            <a:r>
              <a:rPr lang="en-US" b="1" dirty="0"/>
              <a:t>Noise</a:t>
            </a:r>
            <a:r>
              <a:rPr lang="en-US" dirty="0"/>
              <a:t> - This is a point which is neither a Core nor a Border. And it has less than </a:t>
            </a:r>
            <a:r>
              <a:rPr lang="en-US" i="1" dirty="0"/>
              <a:t>m</a:t>
            </a:r>
            <a:r>
              <a:rPr lang="en-US" dirty="0"/>
              <a:t> points within distance </a:t>
            </a:r>
            <a:r>
              <a:rPr lang="en-US" i="1" dirty="0"/>
              <a:t>n</a:t>
            </a:r>
            <a:r>
              <a:rPr lang="en-US" dirty="0"/>
              <a:t> from itself.</a:t>
            </a:r>
          </a:p>
          <a:p>
            <a:pPr marL="0" indent="0">
              <a:buNone/>
            </a:pPr>
            <a:endParaRPr lang="en-US" dirty="0"/>
          </a:p>
        </p:txBody>
      </p:sp>
    </p:spTree>
    <p:extLst>
      <p:ext uri="{BB962C8B-B14F-4D97-AF65-F5344CB8AC3E}">
        <p14:creationId xmlns:p14="http://schemas.microsoft.com/office/powerpoint/2010/main" val="33481030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26956"/>
          </a:xfrm>
        </p:spPr>
        <p:txBody>
          <a:bodyPr/>
          <a:lstStyle/>
          <a:p>
            <a:r>
              <a:rPr lang="en-US" dirty="0" smtClean="0"/>
              <a:t>DBSCAN Continued ….</a:t>
            </a:r>
            <a:endParaRPr lang="en-US" dirty="0"/>
          </a:p>
        </p:txBody>
      </p:sp>
      <p:sp>
        <p:nvSpPr>
          <p:cNvPr id="3" name="Content Placeholder 2"/>
          <p:cNvSpPr>
            <a:spLocks noGrp="1"/>
          </p:cNvSpPr>
          <p:nvPr>
            <p:ph idx="1"/>
          </p:nvPr>
        </p:nvSpPr>
        <p:spPr>
          <a:xfrm>
            <a:off x="1141412" y="1345474"/>
            <a:ext cx="10366965" cy="4611189"/>
          </a:xfrm>
        </p:spPr>
        <p:txBody>
          <a:bodyPr>
            <a:normAutofit fontScale="92500" lnSpcReduction="20000"/>
          </a:bodyPr>
          <a:lstStyle/>
          <a:p>
            <a:pPr marL="0" indent="0">
              <a:buNone/>
            </a:pPr>
            <a:r>
              <a:rPr lang="en-US" b="1" u="sng" dirty="0"/>
              <a:t>Parameter </a:t>
            </a:r>
            <a:r>
              <a:rPr lang="en-US" b="1" u="sng" dirty="0" smtClean="0"/>
              <a:t>estimation: </a:t>
            </a:r>
            <a:r>
              <a:rPr lang="en-US" dirty="0" smtClean="0"/>
              <a:t>The </a:t>
            </a:r>
            <a:r>
              <a:rPr lang="en-US" dirty="0"/>
              <a:t>parameter estimation is a problem for every data mining task. To choose good parameters we need to understand how they are used and have at least a basic previous knowledge about the data set that will be </a:t>
            </a:r>
            <a:r>
              <a:rPr lang="en-US" dirty="0" smtClean="0"/>
              <a:t>used.</a:t>
            </a:r>
          </a:p>
          <a:p>
            <a:pPr marL="0" indent="0">
              <a:buNone/>
            </a:pPr>
            <a:r>
              <a:rPr lang="en-US" i="1" dirty="0" smtClean="0">
                <a:sym typeface="Wingdings" panose="05000000000000000000" pitchFamily="2" charset="2"/>
              </a:rPr>
              <a:t></a:t>
            </a:r>
            <a:r>
              <a:rPr lang="en-US" i="1" dirty="0" smtClean="0"/>
              <a:t>eps : </a:t>
            </a:r>
          </a:p>
          <a:p>
            <a:pPr marL="457200" lvl="1" indent="0">
              <a:buNone/>
            </a:pPr>
            <a:r>
              <a:rPr lang="en-US" i="1" dirty="0" smtClean="0"/>
              <a:t>if </a:t>
            </a:r>
            <a:r>
              <a:rPr lang="en-US" i="1" dirty="0"/>
              <a:t>the eps value chosen is too small, a large part of the data will not be clustered. It will be considered outliers because don’t satisfy the number of points to create a dense region. On the other hand, if the value that was chosen is too high, clusters will merge and the majority of objects will be in the same cluster. I</a:t>
            </a:r>
            <a:r>
              <a:rPr lang="en-US" i="1" dirty="0" smtClean="0"/>
              <a:t>n </a:t>
            </a:r>
            <a:r>
              <a:rPr lang="en-US" i="1" dirty="0"/>
              <a:t>general small eps values are preferable.</a:t>
            </a:r>
            <a:endParaRPr lang="en-US" dirty="0"/>
          </a:p>
          <a:p>
            <a:pPr marL="0" indent="0">
              <a:buNone/>
            </a:pPr>
            <a:r>
              <a:rPr lang="en-US" dirty="0" smtClean="0">
                <a:sym typeface="Wingdings" panose="05000000000000000000" pitchFamily="2" charset="2"/>
              </a:rPr>
              <a:t></a:t>
            </a:r>
            <a:r>
              <a:rPr lang="en-US" b="1" i="1" dirty="0"/>
              <a:t>minPoints</a:t>
            </a:r>
            <a:r>
              <a:rPr lang="en-US" i="1" dirty="0"/>
              <a:t>: </a:t>
            </a:r>
            <a:endParaRPr lang="en-US" i="1" dirty="0" smtClean="0"/>
          </a:p>
          <a:p>
            <a:pPr marL="457200" lvl="1" indent="0">
              <a:buNone/>
            </a:pPr>
            <a:r>
              <a:rPr lang="en-US" i="1" dirty="0"/>
              <a:t>As a general rule, a minimum minPoints can be derived from a number of dimensions (D) in the data set, as minPoints ≥ D + 1. Larger values are usually better for data sets with noise and will form more significant clusters. The minimum value for the minPoints must be 3, but the larger the data set, the larger the minPoints value that should be chosen.</a:t>
            </a:r>
            <a:endParaRPr lang="en-US" dirty="0"/>
          </a:p>
        </p:txBody>
      </p:sp>
    </p:spTree>
    <p:extLst>
      <p:ext uri="{BB962C8B-B14F-4D97-AF65-F5344CB8AC3E}">
        <p14:creationId xmlns:p14="http://schemas.microsoft.com/office/powerpoint/2010/main" val="41694757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26956"/>
          </a:xfrm>
        </p:spPr>
        <p:txBody>
          <a:bodyPr/>
          <a:lstStyle/>
          <a:p>
            <a:r>
              <a:rPr lang="en-US" dirty="0" smtClean="0"/>
              <a:t>DBSCAN Continued ….</a:t>
            </a:r>
            <a:endParaRPr lang="en-US" dirty="0"/>
          </a:p>
        </p:txBody>
      </p:sp>
      <p:sp>
        <p:nvSpPr>
          <p:cNvPr id="3" name="Content Placeholder 2"/>
          <p:cNvSpPr>
            <a:spLocks noGrp="1"/>
          </p:cNvSpPr>
          <p:nvPr>
            <p:ph idx="1"/>
          </p:nvPr>
        </p:nvSpPr>
        <p:spPr>
          <a:xfrm>
            <a:off x="1141412" y="1345474"/>
            <a:ext cx="10366965" cy="4611189"/>
          </a:xfrm>
        </p:spPr>
        <p:txBody>
          <a:bodyPr>
            <a:normAutofit/>
          </a:bodyPr>
          <a:lstStyle/>
          <a:p>
            <a:pPr marL="0" indent="0">
              <a:buNone/>
            </a:pPr>
            <a:r>
              <a:rPr lang="en-US" dirty="0"/>
              <a:t>DBSCAN clustering can be summarized in following steps…</a:t>
            </a:r>
            <a:endParaRPr lang="en-US" dirty="0" smtClean="0"/>
          </a:p>
          <a:p>
            <a:r>
              <a:rPr lang="en-US" dirty="0" smtClean="0"/>
              <a:t>For </a:t>
            </a:r>
            <a:r>
              <a:rPr lang="en-US" dirty="0"/>
              <a:t>each point </a:t>
            </a:r>
            <a:r>
              <a:rPr lang="en-US" i="1" dirty="0"/>
              <a:t>P</a:t>
            </a:r>
            <a:r>
              <a:rPr lang="en-US" dirty="0"/>
              <a:t> in dataset, identify points </a:t>
            </a:r>
            <a:r>
              <a:rPr lang="en-US" i="1" dirty="0"/>
              <a:t>pts</a:t>
            </a:r>
            <a:r>
              <a:rPr lang="en-US" dirty="0"/>
              <a:t> within distance </a:t>
            </a:r>
            <a:r>
              <a:rPr lang="en-US" i="1" dirty="0"/>
              <a:t>n</a:t>
            </a:r>
            <a:r>
              <a:rPr lang="en-US" dirty="0" smtClean="0"/>
              <a:t>.</a:t>
            </a:r>
          </a:p>
          <a:p>
            <a:r>
              <a:rPr lang="en-US" dirty="0" smtClean="0"/>
              <a:t>if</a:t>
            </a:r>
            <a:r>
              <a:rPr lang="en-US" dirty="0"/>
              <a:t> </a:t>
            </a:r>
            <a:r>
              <a:rPr lang="en-US" i="1" dirty="0"/>
              <a:t>pts</a:t>
            </a:r>
            <a:r>
              <a:rPr lang="en-US" dirty="0"/>
              <a:t> &gt;= </a:t>
            </a:r>
            <a:r>
              <a:rPr lang="en-US" i="1" dirty="0"/>
              <a:t>m</a:t>
            </a:r>
            <a:r>
              <a:rPr lang="en-US" dirty="0"/>
              <a:t>, label </a:t>
            </a:r>
            <a:r>
              <a:rPr lang="en-US" i="1" dirty="0"/>
              <a:t>P</a:t>
            </a:r>
            <a:r>
              <a:rPr lang="en-US" dirty="0"/>
              <a:t> as a </a:t>
            </a:r>
            <a:r>
              <a:rPr lang="en-US" i="1" dirty="0"/>
              <a:t>Core</a:t>
            </a:r>
            <a:r>
              <a:rPr lang="en-US" dirty="0"/>
              <a:t> point</a:t>
            </a:r>
          </a:p>
          <a:p>
            <a:r>
              <a:rPr lang="en-US" dirty="0"/>
              <a:t>if </a:t>
            </a:r>
            <a:r>
              <a:rPr lang="en-US" i="1" dirty="0"/>
              <a:t>pts</a:t>
            </a:r>
            <a:r>
              <a:rPr lang="en-US" dirty="0"/>
              <a:t> &lt; </a:t>
            </a:r>
            <a:r>
              <a:rPr lang="en-US" i="1" dirty="0"/>
              <a:t>m</a:t>
            </a:r>
            <a:r>
              <a:rPr lang="en-US" dirty="0"/>
              <a:t> and a core point is at distance </a:t>
            </a:r>
            <a:r>
              <a:rPr lang="en-US" i="1" dirty="0"/>
              <a:t>n</a:t>
            </a:r>
            <a:r>
              <a:rPr lang="en-US" dirty="0"/>
              <a:t>, label </a:t>
            </a:r>
            <a:r>
              <a:rPr lang="en-US" i="1" dirty="0"/>
              <a:t>P</a:t>
            </a:r>
            <a:r>
              <a:rPr lang="en-US" dirty="0"/>
              <a:t> a </a:t>
            </a:r>
            <a:r>
              <a:rPr lang="en-US" i="1" dirty="0"/>
              <a:t>Border</a:t>
            </a:r>
            <a:r>
              <a:rPr lang="en-US" dirty="0"/>
              <a:t> point</a:t>
            </a:r>
          </a:p>
          <a:p>
            <a:r>
              <a:rPr lang="en-US" dirty="0"/>
              <a:t>if </a:t>
            </a:r>
            <a:r>
              <a:rPr lang="en-US" i="1" dirty="0"/>
              <a:t>pts</a:t>
            </a:r>
            <a:r>
              <a:rPr lang="en-US" dirty="0"/>
              <a:t> &lt; </a:t>
            </a:r>
            <a:r>
              <a:rPr lang="en-US" i="1" dirty="0"/>
              <a:t>m</a:t>
            </a:r>
            <a:r>
              <a:rPr lang="en-US" dirty="0"/>
              <a:t>, label </a:t>
            </a:r>
            <a:r>
              <a:rPr lang="en-US" i="1" dirty="0"/>
              <a:t>P</a:t>
            </a:r>
            <a:r>
              <a:rPr lang="en-US" dirty="0"/>
              <a:t> a </a:t>
            </a:r>
            <a:r>
              <a:rPr lang="en-US" i="1" dirty="0"/>
              <a:t>Noise</a:t>
            </a:r>
            <a:r>
              <a:rPr lang="en-US" dirty="0"/>
              <a:t> </a:t>
            </a:r>
            <a:r>
              <a:rPr lang="en-US" dirty="0" smtClean="0"/>
              <a:t>point</a:t>
            </a:r>
          </a:p>
        </p:txBody>
      </p:sp>
    </p:spTree>
    <p:extLst>
      <p:ext uri="{BB962C8B-B14F-4D97-AF65-F5344CB8AC3E}">
        <p14:creationId xmlns:p14="http://schemas.microsoft.com/office/powerpoint/2010/main" val="17742937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26956"/>
          </a:xfrm>
        </p:spPr>
        <p:txBody>
          <a:bodyPr/>
          <a:lstStyle/>
          <a:p>
            <a:r>
              <a:rPr lang="en-US" dirty="0" smtClean="0"/>
              <a:t>DBSCAN Continued ….</a:t>
            </a:r>
            <a:endParaRPr lang="en-US" dirty="0"/>
          </a:p>
        </p:txBody>
      </p:sp>
      <p:sp>
        <p:nvSpPr>
          <p:cNvPr id="3" name="Content Placeholder 2"/>
          <p:cNvSpPr>
            <a:spLocks noGrp="1"/>
          </p:cNvSpPr>
          <p:nvPr>
            <p:ph idx="1"/>
          </p:nvPr>
        </p:nvSpPr>
        <p:spPr>
          <a:xfrm>
            <a:off x="1141412" y="1345474"/>
            <a:ext cx="10366965" cy="4611189"/>
          </a:xfrm>
        </p:spPr>
        <p:txBody>
          <a:bodyPr>
            <a:normAutofit/>
          </a:bodyPr>
          <a:lstStyle/>
          <a:p>
            <a:pPr marL="0" indent="0">
              <a:buNone/>
            </a:pPr>
            <a:r>
              <a:rPr lang="en-US" dirty="0"/>
              <a:t>The general idea behind ɛ-neighborhoods is given a data point, we want to be able to reason about the data points in the space around it. Formally, for some real-valued ɛ &gt; 0 and some point </a:t>
            </a:r>
            <a:r>
              <a:rPr lang="en-US" i="1" dirty="0"/>
              <a:t>p</a:t>
            </a:r>
            <a:r>
              <a:rPr lang="en-US" dirty="0"/>
              <a:t>, the ɛ-neighborhood of </a:t>
            </a:r>
            <a:r>
              <a:rPr lang="en-US" i="1" dirty="0"/>
              <a:t>p</a:t>
            </a:r>
            <a:r>
              <a:rPr lang="en-US" dirty="0"/>
              <a:t> is defined as the set of points that are at most distance ɛ away from </a:t>
            </a:r>
            <a:r>
              <a:rPr lang="en-US" i="1" dirty="0"/>
              <a:t>p</a:t>
            </a:r>
            <a:r>
              <a:rPr lang="en-US" dirty="0" smtClean="0"/>
              <a:t>.</a:t>
            </a:r>
          </a:p>
          <a:p>
            <a:pPr marL="0" indent="0">
              <a:buNone/>
            </a:pPr>
            <a:r>
              <a:rPr lang="en-US" dirty="0"/>
              <a:t>If you think back to geometry, the shape in which all points are equidistant from the center is the circle. In 2D space, the ɛ-neighborhood of a point </a:t>
            </a:r>
            <a:r>
              <a:rPr lang="en-US" i="1" dirty="0"/>
              <a:t>p</a:t>
            </a:r>
            <a:r>
              <a:rPr lang="en-US" dirty="0"/>
              <a:t> is the set of points contained in a circle of radius ɛ, centered at </a:t>
            </a:r>
            <a:r>
              <a:rPr lang="en-US" i="1" dirty="0"/>
              <a:t>p</a:t>
            </a:r>
            <a:r>
              <a:rPr lang="en-US" dirty="0"/>
              <a:t>. In 3D space, the ɛ-neighborhood is a sphere of radius ɛ, centered at </a:t>
            </a:r>
            <a:r>
              <a:rPr lang="en-US" i="1" dirty="0"/>
              <a:t>p</a:t>
            </a:r>
            <a:r>
              <a:rPr lang="en-US" dirty="0"/>
              <a:t>, and in higher dimensional space, the ɛ-neighborhood is just the </a:t>
            </a:r>
            <a:r>
              <a:rPr lang="en-US" dirty="0">
                <a:hlinkClick r:id="rId2"/>
              </a:rPr>
              <a:t>N-sphere</a:t>
            </a:r>
            <a:r>
              <a:rPr lang="en-US" dirty="0"/>
              <a:t> of radius ɛ, centered at </a:t>
            </a:r>
            <a:r>
              <a:rPr lang="en-US" i="1" dirty="0"/>
              <a:t>p</a:t>
            </a:r>
            <a:r>
              <a:rPr lang="en-US" dirty="0"/>
              <a:t>.</a:t>
            </a:r>
            <a:endParaRPr lang="en-US" dirty="0"/>
          </a:p>
          <a:p>
            <a:pPr marL="0" indent="0">
              <a:buNone/>
            </a:pPr>
            <a:endParaRPr lang="en-US" dirty="0"/>
          </a:p>
        </p:txBody>
      </p:sp>
    </p:spTree>
    <p:extLst>
      <p:ext uri="{BB962C8B-B14F-4D97-AF65-F5344CB8AC3E}">
        <p14:creationId xmlns:p14="http://schemas.microsoft.com/office/powerpoint/2010/main" val="180699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302</TotalTime>
  <Words>386</Words>
  <Application>Microsoft Office PowerPoint</Application>
  <PresentationFormat>Widescreen</PresentationFormat>
  <Paragraphs>78</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Trebuchet MS</vt:lpstr>
      <vt:lpstr>Tw Cen MT</vt:lpstr>
      <vt:lpstr>Wingdings</vt:lpstr>
      <vt:lpstr>Circuit</vt:lpstr>
      <vt:lpstr>UNSUPERVISED MACHINE LEARNING</vt:lpstr>
      <vt:lpstr>Introduction</vt:lpstr>
      <vt:lpstr>Introduction</vt:lpstr>
      <vt:lpstr>Introduction </vt:lpstr>
      <vt:lpstr> DBSCAN Clustering </vt:lpstr>
      <vt:lpstr>DBSCAN Continued ….</vt:lpstr>
      <vt:lpstr>DBSCAN Continued ….</vt:lpstr>
      <vt:lpstr>DBSCAN Continued ….</vt:lpstr>
      <vt:lpstr>DBSCAN Continued ….</vt:lpstr>
      <vt:lpstr>DBSCAN Continued ….</vt:lpstr>
      <vt:lpstr>DBSCAN Continued ….</vt:lpstr>
      <vt:lpstr>DBSCAN Continued ….</vt:lpstr>
      <vt:lpstr>DBSCAN Continued ….</vt:lpstr>
      <vt:lpstr>DBSCAN Continued ….</vt:lpstr>
    </vt:vector>
  </TitlesOfParts>
  <Company>Infosys 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UNSUPERVISED MACHINE LEARNING</dc:title>
  <dc:creator>Plaban Priyambad Nayak</dc:creator>
  <cp:lastModifiedBy>Plaban Priyambad Nayak</cp:lastModifiedBy>
  <cp:revision>15</cp:revision>
  <dcterms:created xsi:type="dcterms:W3CDTF">2018-06-26T05:54:35Z</dcterms:created>
  <dcterms:modified xsi:type="dcterms:W3CDTF">2018-06-26T14:12:18Z</dcterms:modified>
</cp:coreProperties>
</file>