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8" r:id="rId20"/>
    <p:sldId id="279" r:id="rId21"/>
    <p:sldId id="274" r:id="rId22"/>
    <p:sldId id="280" r:id="rId23"/>
    <p:sldId id="281" r:id="rId24"/>
    <p:sldId id="282" r:id="rId25"/>
    <p:sldId id="283" r:id="rId26"/>
    <p:sldId id="284" r:id="rId27"/>
    <p:sldId id="275" r:id="rId28"/>
    <p:sldId id="276" r:id="rId29"/>
    <p:sldId id="277" r:id="rId30"/>
    <p:sldId id="285" r:id="rId31"/>
    <p:sldId id="286" r:id="rId32"/>
    <p:sldId id="287" r:id="rId33"/>
    <p:sldId id="288" r:id="rId34"/>
    <p:sldId id="289" r:id="rId35"/>
    <p:sldId id="316" r:id="rId36"/>
    <p:sldId id="317" r:id="rId37"/>
    <p:sldId id="318" r:id="rId38"/>
    <p:sldId id="319" r:id="rId39"/>
    <p:sldId id="320" r:id="rId40"/>
    <p:sldId id="321" r:id="rId41"/>
    <p:sldId id="322" r:id="rId42"/>
    <p:sldId id="323" r:id="rId43"/>
    <p:sldId id="324" r:id="rId44"/>
    <p:sldId id="325" r:id="rId45"/>
    <p:sldId id="326" r:id="rId46"/>
    <p:sldId id="327" r:id="rId47"/>
    <p:sldId id="328" r:id="rId48"/>
    <p:sldId id="329" r:id="rId49"/>
    <p:sldId id="330" r:id="rId50"/>
    <p:sldId id="331" r:id="rId51"/>
    <p:sldId id="332" r:id="rId52"/>
    <p:sldId id="333" r:id="rId53"/>
    <p:sldId id="334" r:id="rId54"/>
    <p:sldId id="335" r:id="rId55"/>
    <p:sldId id="336" r:id="rId56"/>
    <p:sldId id="337" r:id="rId57"/>
    <p:sldId id="338" r:id="rId58"/>
    <p:sldId id="339" r:id="rId59"/>
    <p:sldId id="340" r:id="rId60"/>
    <p:sldId id="341" r:id="rId61"/>
    <p:sldId id="342" r:id="rId62"/>
    <p:sldId id="343" r:id="rId63"/>
    <p:sldId id="344" r:id="rId64"/>
    <p:sldId id="345" r:id="rId65"/>
    <p:sldId id="346" r:id="rId66"/>
    <p:sldId id="347" r:id="rId67"/>
    <p:sldId id="348" r:id="rId68"/>
    <p:sldId id="349" r:id="rId69"/>
    <p:sldId id="350" r:id="rId70"/>
    <p:sldId id="352" r:id="rId71"/>
    <p:sldId id="351" r:id="rId72"/>
    <p:sldId id="314" r:id="rId73"/>
    <p:sldId id="315" r:id="rId74"/>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8131" autoAdjust="0"/>
  </p:normalViewPr>
  <p:slideViewPr>
    <p:cSldViewPr snapToGrid="0">
      <p:cViewPr varScale="1">
        <p:scale>
          <a:sx n="55" d="100"/>
          <a:sy n="55" d="100"/>
        </p:scale>
        <p:origin x="1194"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zi Saeed Alam" userId="f97c758be4cc68e5" providerId="LiveId" clId="{A73D3AF7-484C-469C-836E-974B3620B7CF}"/>
    <pc:docChg chg="custSel modSld">
      <pc:chgData name="Kazi Saeed Alam" userId="f97c758be4cc68e5" providerId="LiveId" clId="{A73D3AF7-484C-469C-836E-974B3620B7CF}" dt="2024-01-14T10:41:56.280" v="1" actId="478"/>
      <pc:docMkLst>
        <pc:docMk/>
      </pc:docMkLst>
      <pc:sldChg chg="addSp delSp modSp mod">
        <pc:chgData name="Kazi Saeed Alam" userId="f97c758be4cc68e5" providerId="LiveId" clId="{A73D3AF7-484C-469C-836E-974B3620B7CF}" dt="2024-01-14T10:41:56.280" v="1" actId="478"/>
        <pc:sldMkLst>
          <pc:docMk/>
          <pc:sldMk cId="453591842" sldId="256"/>
        </pc:sldMkLst>
        <pc:spChg chg="del">
          <ac:chgData name="Kazi Saeed Alam" userId="f97c758be4cc68e5" providerId="LiveId" clId="{A73D3AF7-484C-469C-836E-974B3620B7CF}" dt="2024-01-14T10:41:54.514" v="0" actId="478"/>
          <ac:spMkLst>
            <pc:docMk/>
            <pc:sldMk cId="453591842" sldId="256"/>
            <ac:spMk id="3" creationId="{ACF91A9D-9C4F-178E-867D-40A2AE52E7F9}"/>
          </ac:spMkLst>
        </pc:spChg>
        <pc:spChg chg="add del mod">
          <ac:chgData name="Kazi Saeed Alam" userId="f97c758be4cc68e5" providerId="LiveId" clId="{A73D3AF7-484C-469C-836E-974B3620B7CF}" dt="2024-01-14T10:41:56.280" v="1" actId="478"/>
          <ac:spMkLst>
            <pc:docMk/>
            <pc:sldMk cId="453591842" sldId="256"/>
            <ac:spMk id="5" creationId="{7FC5FBCF-041C-8525-420E-A906D9DF9EB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80B66E-59EE-4ED8-948C-F37F012B53C0}" type="datetimeFigureOut">
              <a:rPr lang="en-US" smtClean="0"/>
              <a:t>16-Jan-24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55B873-940C-42EB-8B12-EACB63A3C325}" type="slidenum">
              <a:rPr lang="en-US" smtClean="0"/>
              <a:t>‹#›</a:t>
            </a:fld>
            <a:endParaRPr lang="en-US"/>
          </a:p>
        </p:txBody>
      </p:sp>
    </p:spTree>
    <p:extLst>
      <p:ext uri="{BB962C8B-B14F-4D97-AF65-F5344CB8AC3E}">
        <p14:creationId xmlns:p14="http://schemas.microsoft.com/office/powerpoint/2010/main" val="389696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JavaScript, </a:t>
            </a:r>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let, and </a:t>
            </a:r>
            <a:r>
              <a:rPr lang="en-US" sz="1200" b="0" i="0" kern="1200" dirty="0" err="1" smtClean="0">
                <a:solidFill>
                  <a:schemeClr val="tx1"/>
                </a:solidFill>
                <a:effectLst/>
                <a:latin typeface="+mn-lt"/>
                <a:ea typeface="+mn-ea"/>
                <a:cs typeface="+mn-cs"/>
              </a:rPr>
              <a:t>const</a:t>
            </a:r>
            <a:r>
              <a:rPr lang="en-US" sz="1200" b="0" i="0" kern="1200" dirty="0" smtClean="0">
                <a:solidFill>
                  <a:schemeClr val="tx1"/>
                </a:solidFill>
                <a:effectLst/>
                <a:latin typeface="+mn-lt"/>
                <a:ea typeface="+mn-ea"/>
                <a:cs typeface="+mn-cs"/>
              </a:rPr>
              <a:t> are used to declare variables, but they have some differences in terms of scope and reassignment.</a:t>
            </a:r>
          </a:p>
          <a:p>
            <a:r>
              <a:rPr lang="en-US" sz="1200" b="1" i="0" kern="1200" dirty="0" err="1" smtClean="0">
                <a:solidFill>
                  <a:schemeClr val="tx1"/>
                </a:solidFill>
                <a:effectLst/>
                <a:latin typeface="+mn-lt"/>
                <a:ea typeface="+mn-ea"/>
                <a:cs typeface="+mn-cs"/>
              </a:rPr>
              <a:t>var</a:t>
            </a:r>
            <a:r>
              <a:rPr lang="en-US" sz="1200" b="1"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Variables declared with </a:t>
            </a:r>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are function-scoped, meaning they are only visible within the function where they are declared.</a:t>
            </a:r>
          </a:p>
          <a:p>
            <a:pPr lvl="1"/>
            <a:r>
              <a:rPr lang="en-US" sz="1200" b="0" i="0" kern="1200" dirty="0" smtClean="0">
                <a:solidFill>
                  <a:schemeClr val="tx1"/>
                </a:solidFill>
                <a:effectLst/>
                <a:latin typeface="+mn-lt"/>
                <a:ea typeface="+mn-ea"/>
                <a:cs typeface="+mn-cs"/>
              </a:rPr>
              <a:t>They are hoisted to the top of their scope, which means you can use them before they are declared in the code.</a:t>
            </a:r>
          </a:p>
          <a:p>
            <a:pPr lvl="1"/>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allows for variable </a:t>
            </a:r>
            <a:r>
              <a:rPr lang="en-US" sz="1200" b="0" i="0" kern="1200" dirty="0" err="1" smtClean="0">
                <a:solidFill>
                  <a:schemeClr val="tx1"/>
                </a:solidFill>
                <a:effectLst/>
                <a:latin typeface="+mn-lt"/>
                <a:ea typeface="+mn-ea"/>
                <a:cs typeface="+mn-cs"/>
              </a:rPr>
              <a:t>redeclaration</a:t>
            </a:r>
            <a:r>
              <a:rPr lang="en-US" sz="1200" b="0" i="0" kern="1200" dirty="0" smtClean="0">
                <a:solidFill>
                  <a:schemeClr val="tx1"/>
                </a:solidFill>
                <a:effectLst/>
                <a:latin typeface="+mn-lt"/>
                <a:ea typeface="+mn-ea"/>
                <a:cs typeface="+mn-cs"/>
              </a:rPr>
              <a:t> within the same scope.</a:t>
            </a:r>
          </a:p>
          <a:p>
            <a:pPr lvl="1"/>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function example() {</a:t>
            </a:r>
          </a:p>
          <a:p>
            <a:pPr lvl="1"/>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x = 1;</a:t>
            </a:r>
          </a:p>
          <a:p>
            <a:pPr lvl="1"/>
            <a:r>
              <a:rPr lang="en-US" sz="1200" b="0" i="0" kern="1200" dirty="0" smtClean="0">
                <a:solidFill>
                  <a:schemeClr val="tx1"/>
                </a:solidFill>
                <a:effectLst/>
                <a:latin typeface="+mn-lt"/>
                <a:ea typeface="+mn-ea"/>
                <a:cs typeface="+mn-cs"/>
              </a:rPr>
              <a:t>  if (true) {</a:t>
            </a:r>
          </a:p>
          <a:p>
            <a:pPr lvl="1"/>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x = 2; // This will overwrite the outer variable</a:t>
            </a:r>
          </a:p>
          <a:p>
            <a:pPr lvl="1"/>
            <a:r>
              <a:rPr lang="en-US" sz="1200" b="0" i="0" kern="1200" dirty="0" smtClean="0">
                <a:solidFill>
                  <a:schemeClr val="tx1"/>
                </a:solidFill>
                <a:effectLst/>
                <a:latin typeface="+mn-lt"/>
                <a:ea typeface="+mn-ea"/>
                <a:cs typeface="+mn-cs"/>
              </a:rPr>
              <a:t>    console.log(x); // Outputs 2</a:t>
            </a:r>
          </a:p>
          <a:p>
            <a:pPr lvl="1"/>
            <a:r>
              <a:rPr lang="en-US" sz="1200" b="0" i="0" kern="1200" dirty="0" smtClean="0">
                <a:solidFill>
                  <a:schemeClr val="tx1"/>
                </a:solidFill>
                <a:effectLst/>
                <a:latin typeface="+mn-lt"/>
                <a:ea typeface="+mn-ea"/>
                <a:cs typeface="+mn-cs"/>
              </a:rPr>
              <a:t>  }</a:t>
            </a:r>
          </a:p>
          <a:p>
            <a:pPr lvl="1"/>
            <a:r>
              <a:rPr lang="en-US" sz="1200" b="0" i="0" kern="1200" dirty="0" smtClean="0">
                <a:solidFill>
                  <a:schemeClr val="tx1"/>
                </a:solidFill>
                <a:effectLst/>
                <a:latin typeface="+mn-lt"/>
                <a:ea typeface="+mn-ea"/>
                <a:cs typeface="+mn-cs"/>
              </a:rPr>
              <a:t>  console.log(x); // Outputs 2</a:t>
            </a:r>
          </a:p>
          <a:p>
            <a:pPr lvl="1"/>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let:</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Variables declared with let are block-scoped, meaning they are only visible within the block (like inside an if statement or a loop) where they are defined.</a:t>
            </a:r>
          </a:p>
          <a:p>
            <a:pPr lvl="1"/>
            <a:r>
              <a:rPr lang="en-US" sz="1200" b="0" i="0" kern="1200" dirty="0" smtClean="0">
                <a:solidFill>
                  <a:schemeClr val="tx1"/>
                </a:solidFill>
                <a:effectLst/>
                <a:latin typeface="+mn-lt"/>
                <a:ea typeface="+mn-ea"/>
                <a:cs typeface="+mn-cs"/>
              </a:rPr>
              <a:t>let variables are not hoisted to the top of their scope.</a:t>
            </a:r>
          </a:p>
          <a:p>
            <a:pPr lvl="1"/>
            <a:r>
              <a:rPr lang="en-US" sz="1200" b="0" i="0" kern="1200" dirty="0" smtClean="0">
                <a:solidFill>
                  <a:schemeClr val="tx1"/>
                </a:solidFill>
                <a:effectLst/>
                <a:latin typeface="+mn-lt"/>
                <a:ea typeface="+mn-ea"/>
                <a:cs typeface="+mn-cs"/>
              </a:rPr>
              <a:t>Unlike </a:t>
            </a:r>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let does not allow for variable </a:t>
            </a:r>
            <a:r>
              <a:rPr lang="en-US" sz="1200" b="0" i="0" kern="1200" dirty="0" err="1" smtClean="0">
                <a:solidFill>
                  <a:schemeClr val="tx1"/>
                </a:solidFill>
                <a:effectLst/>
                <a:latin typeface="+mn-lt"/>
                <a:ea typeface="+mn-ea"/>
                <a:cs typeface="+mn-cs"/>
              </a:rPr>
              <a:t>redeclaration</a:t>
            </a:r>
            <a:r>
              <a:rPr lang="en-US" sz="1200" b="0" i="0" kern="1200" dirty="0" smtClean="0">
                <a:solidFill>
                  <a:schemeClr val="tx1"/>
                </a:solidFill>
                <a:effectLst/>
                <a:latin typeface="+mn-lt"/>
                <a:ea typeface="+mn-ea"/>
                <a:cs typeface="+mn-cs"/>
              </a:rPr>
              <a:t> within the same scope.</a:t>
            </a:r>
          </a:p>
          <a:p>
            <a:pPr lvl="1"/>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function example() {</a:t>
            </a:r>
          </a:p>
          <a:p>
            <a:pPr lvl="1"/>
            <a:r>
              <a:rPr lang="en-US" sz="1200" b="0" i="0" kern="1200" dirty="0" smtClean="0">
                <a:solidFill>
                  <a:schemeClr val="tx1"/>
                </a:solidFill>
                <a:effectLst/>
                <a:latin typeface="+mn-lt"/>
                <a:ea typeface="+mn-ea"/>
                <a:cs typeface="+mn-cs"/>
              </a:rPr>
              <a:t>  let x = 1;</a:t>
            </a:r>
          </a:p>
          <a:p>
            <a:pPr lvl="1"/>
            <a:r>
              <a:rPr lang="en-US" sz="1200" b="0" i="0" kern="1200" dirty="0" smtClean="0">
                <a:solidFill>
                  <a:schemeClr val="tx1"/>
                </a:solidFill>
                <a:effectLst/>
                <a:latin typeface="+mn-lt"/>
                <a:ea typeface="+mn-ea"/>
                <a:cs typeface="+mn-cs"/>
              </a:rPr>
              <a:t>  if (true) {</a:t>
            </a:r>
          </a:p>
          <a:p>
            <a:pPr lvl="1"/>
            <a:r>
              <a:rPr lang="en-US" sz="1200" b="0" i="0" kern="1200" dirty="0" smtClean="0">
                <a:solidFill>
                  <a:schemeClr val="tx1"/>
                </a:solidFill>
                <a:effectLst/>
                <a:latin typeface="+mn-lt"/>
                <a:ea typeface="+mn-ea"/>
                <a:cs typeface="+mn-cs"/>
              </a:rPr>
              <a:t>    let x = 2; // This is a different variable than the outer one</a:t>
            </a:r>
          </a:p>
          <a:p>
            <a:pPr lvl="1"/>
            <a:r>
              <a:rPr lang="en-US" sz="1200" b="0" i="0" kern="1200" dirty="0" smtClean="0">
                <a:solidFill>
                  <a:schemeClr val="tx1"/>
                </a:solidFill>
                <a:effectLst/>
                <a:latin typeface="+mn-lt"/>
                <a:ea typeface="+mn-ea"/>
                <a:cs typeface="+mn-cs"/>
              </a:rPr>
              <a:t>    console.log(x); // Outputs 2</a:t>
            </a:r>
          </a:p>
          <a:p>
            <a:pPr lvl="1"/>
            <a:r>
              <a:rPr lang="en-US" sz="1200" b="0" i="0" kern="1200" dirty="0" smtClean="0">
                <a:solidFill>
                  <a:schemeClr val="tx1"/>
                </a:solidFill>
                <a:effectLst/>
                <a:latin typeface="+mn-lt"/>
                <a:ea typeface="+mn-ea"/>
                <a:cs typeface="+mn-cs"/>
              </a:rPr>
              <a:t>  }</a:t>
            </a:r>
          </a:p>
          <a:p>
            <a:pPr lvl="1"/>
            <a:r>
              <a:rPr lang="en-US" sz="1200" b="0" i="0" kern="1200" dirty="0" smtClean="0">
                <a:solidFill>
                  <a:schemeClr val="tx1"/>
                </a:solidFill>
                <a:effectLst/>
                <a:latin typeface="+mn-lt"/>
                <a:ea typeface="+mn-ea"/>
                <a:cs typeface="+mn-cs"/>
              </a:rPr>
              <a:t>  console.log(x); // Outputs 1</a:t>
            </a:r>
          </a:p>
          <a:p>
            <a:pPr lvl="1"/>
            <a:r>
              <a:rPr lang="en-US" sz="1200" b="0" i="0" kern="1200" dirty="0" smtClean="0">
                <a:solidFill>
                  <a:schemeClr val="tx1"/>
                </a:solidFill>
                <a:effectLst/>
                <a:latin typeface="+mn-lt"/>
                <a:ea typeface="+mn-ea"/>
                <a:cs typeface="+mn-cs"/>
              </a:rPr>
              <a:t>}</a:t>
            </a:r>
          </a:p>
          <a:p>
            <a:r>
              <a:rPr lang="en-US" sz="1200" b="1" i="0" kern="1200" dirty="0" err="1" smtClean="0">
                <a:solidFill>
                  <a:schemeClr val="tx1"/>
                </a:solidFill>
                <a:effectLst/>
                <a:latin typeface="+mn-lt"/>
                <a:ea typeface="+mn-ea"/>
                <a:cs typeface="+mn-cs"/>
              </a:rPr>
              <a:t>const</a:t>
            </a:r>
            <a:r>
              <a:rPr lang="en-US" sz="1200" b="1"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Variables declared with </a:t>
            </a:r>
            <a:r>
              <a:rPr lang="en-US" sz="1200" b="0" i="0" kern="1200" dirty="0" err="1" smtClean="0">
                <a:solidFill>
                  <a:schemeClr val="tx1"/>
                </a:solidFill>
                <a:effectLst/>
                <a:latin typeface="+mn-lt"/>
                <a:ea typeface="+mn-ea"/>
                <a:cs typeface="+mn-cs"/>
              </a:rPr>
              <a:t>const</a:t>
            </a:r>
            <a:r>
              <a:rPr lang="en-US" sz="1200" b="0" i="0" kern="1200" dirty="0" smtClean="0">
                <a:solidFill>
                  <a:schemeClr val="tx1"/>
                </a:solidFill>
                <a:effectLst/>
                <a:latin typeface="+mn-lt"/>
                <a:ea typeface="+mn-ea"/>
                <a:cs typeface="+mn-cs"/>
              </a:rPr>
              <a:t> are also block-scoped.</a:t>
            </a:r>
          </a:p>
          <a:p>
            <a:pPr lvl="1"/>
            <a:r>
              <a:rPr lang="en-US" sz="1200" b="0" i="0" kern="1200" dirty="0" smtClean="0">
                <a:solidFill>
                  <a:schemeClr val="tx1"/>
                </a:solidFill>
                <a:effectLst/>
                <a:latin typeface="+mn-lt"/>
                <a:ea typeface="+mn-ea"/>
                <a:cs typeface="+mn-cs"/>
              </a:rPr>
              <a:t>They must be assigned a value when declared, and once assigned, their value cannot be changed (immutable).</a:t>
            </a:r>
          </a:p>
          <a:p>
            <a:pPr lvl="1"/>
            <a:r>
              <a:rPr lang="en-US" sz="1200" b="0" i="0" kern="1200" dirty="0" smtClean="0">
                <a:solidFill>
                  <a:schemeClr val="tx1"/>
                </a:solidFill>
                <a:effectLst/>
                <a:latin typeface="+mn-lt"/>
                <a:ea typeface="+mn-ea"/>
                <a:cs typeface="+mn-cs"/>
              </a:rPr>
              <a:t>Like let, </a:t>
            </a:r>
            <a:r>
              <a:rPr lang="en-US" sz="1200" b="0" i="0" kern="1200" dirty="0" err="1" smtClean="0">
                <a:solidFill>
                  <a:schemeClr val="tx1"/>
                </a:solidFill>
                <a:effectLst/>
                <a:latin typeface="+mn-lt"/>
                <a:ea typeface="+mn-ea"/>
                <a:cs typeface="+mn-cs"/>
              </a:rPr>
              <a:t>const</a:t>
            </a:r>
            <a:r>
              <a:rPr lang="en-US" sz="1200" b="0" i="0" kern="1200" dirty="0" smtClean="0">
                <a:solidFill>
                  <a:schemeClr val="tx1"/>
                </a:solidFill>
                <a:effectLst/>
                <a:latin typeface="+mn-lt"/>
                <a:ea typeface="+mn-ea"/>
                <a:cs typeface="+mn-cs"/>
              </a:rPr>
              <a:t> is not hoisted to the top of its scope.</a:t>
            </a:r>
          </a:p>
          <a:p>
            <a:pPr lvl="1"/>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function example() {</a:t>
            </a:r>
          </a:p>
          <a:p>
            <a:pPr lvl="1"/>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const</a:t>
            </a:r>
            <a:r>
              <a:rPr lang="en-US" sz="1200" b="0" i="0" kern="1200" dirty="0" smtClean="0">
                <a:solidFill>
                  <a:schemeClr val="tx1"/>
                </a:solidFill>
                <a:effectLst/>
                <a:latin typeface="+mn-lt"/>
                <a:ea typeface="+mn-ea"/>
                <a:cs typeface="+mn-cs"/>
              </a:rPr>
              <a:t> x = 1;</a:t>
            </a:r>
          </a:p>
          <a:p>
            <a:pPr lvl="1"/>
            <a:r>
              <a:rPr lang="en-US" sz="1200" b="0" i="0" kern="1200" dirty="0" smtClean="0">
                <a:solidFill>
                  <a:schemeClr val="tx1"/>
                </a:solidFill>
                <a:effectLst/>
                <a:latin typeface="+mn-lt"/>
                <a:ea typeface="+mn-ea"/>
                <a:cs typeface="+mn-cs"/>
              </a:rPr>
              <a:t>  if (true) {</a:t>
            </a:r>
          </a:p>
          <a:p>
            <a:pPr lvl="1"/>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const</a:t>
            </a:r>
            <a:r>
              <a:rPr lang="en-US" sz="1200" b="0" i="0" kern="1200" dirty="0" smtClean="0">
                <a:solidFill>
                  <a:schemeClr val="tx1"/>
                </a:solidFill>
                <a:effectLst/>
                <a:latin typeface="+mn-lt"/>
                <a:ea typeface="+mn-ea"/>
                <a:cs typeface="+mn-cs"/>
              </a:rPr>
              <a:t> x = 2; // This is a different variable than the outer one</a:t>
            </a:r>
          </a:p>
          <a:p>
            <a:pPr lvl="1"/>
            <a:r>
              <a:rPr lang="en-US" sz="1200" b="0" i="0" kern="1200" dirty="0" smtClean="0">
                <a:solidFill>
                  <a:schemeClr val="tx1"/>
                </a:solidFill>
                <a:effectLst/>
                <a:latin typeface="+mn-lt"/>
                <a:ea typeface="+mn-ea"/>
                <a:cs typeface="+mn-cs"/>
              </a:rPr>
              <a:t>    console.log(x); // Outputs 2</a:t>
            </a:r>
          </a:p>
          <a:p>
            <a:pPr lvl="1"/>
            <a:r>
              <a:rPr lang="en-US" sz="1200" b="0" i="0" kern="1200" dirty="0" smtClean="0">
                <a:solidFill>
                  <a:schemeClr val="tx1"/>
                </a:solidFill>
                <a:effectLst/>
                <a:latin typeface="+mn-lt"/>
                <a:ea typeface="+mn-ea"/>
                <a:cs typeface="+mn-cs"/>
              </a:rPr>
              <a:t>  }</a:t>
            </a:r>
          </a:p>
          <a:p>
            <a:pPr lvl="1"/>
            <a:r>
              <a:rPr lang="en-US" sz="1200" b="0" i="0" kern="1200" dirty="0" smtClean="0">
                <a:solidFill>
                  <a:schemeClr val="tx1"/>
                </a:solidFill>
                <a:effectLst/>
                <a:latin typeface="+mn-lt"/>
                <a:ea typeface="+mn-ea"/>
                <a:cs typeface="+mn-cs"/>
              </a:rPr>
              <a:t>  console.log(x); // Outputs 1</a:t>
            </a:r>
          </a:p>
          <a:p>
            <a:pPr lvl="1"/>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In general, it is recommended to use </a:t>
            </a:r>
            <a:r>
              <a:rPr lang="en-US" sz="1200" b="0" i="0" kern="1200" dirty="0" err="1" smtClean="0">
                <a:solidFill>
                  <a:schemeClr val="tx1"/>
                </a:solidFill>
                <a:effectLst/>
                <a:latin typeface="+mn-lt"/>
                <a:ea typeface="+mn-ea"/>
                <a:cs typeface="+mn-cs"/>
              </a:rPr>
              <a:t>const</a:t>
            </a:r>
            <a:r>
              <a:rPr lang="en-US" sz="1200" b="0" i="0" kern="1200" dirty="0" smtClean="0">
                <a:solidFill>
                  <a:schemeClr val="tx1"/>
                </a:solidFill>
                <a:effectLst/>
                <a:latin typeface="+mn-lt"/>
                <a:ea typeface="+mn-ea"/>
                <a:cs typeface="+mn-cs"/>
              </a:rPr>
              <a:t> by default and only use let when you know the value of the variable will change. Avoid using </a:t>
            </a:r>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in modern JavaScript, as it has some quirks that can lead to unexpected behavior.</a:t>
            </a:r>
          </a:p>
          <a:p>
            <a:endParaRPr lang="en-US" dirty="0"/>
          </a:p>
        </p:txBody>
      </p:sp>
      <p:sp>
        <p:nvSpPr>
          <p:cNvPr id="4" name="Slide Number Placeholder 3"/>
          <p:cNvSpPr>
            <a:spLocks noGrp="1"/>
          </p:cNvSpPr>
          <p:nvPr>
            <p:ph type="sldNum" sz="quarter" idx="10"/>
          </p:nvPr>
        </p:nvSpPr>
        <p:spPr/>
        <p:txBody>
          <a:bodyPr/>
          <a:lstStyle/>
          <a:p>
            <a:fld id="{0155B873-940C-42EB-8B12-EACB63A3C325}" type="slidenum">
              <a:rPr lang="en-US" smtClean="0"/>
              <a:t>14</a:t>
            </a:fld>
            <a:endParaRPr lang="en-US"/>
          </a:p>
        </p:txBody>
      </p:sp>
    </p:spTree>
    <p:extLst>
      <p:ext uri="{BB962C8B-B14F-4D97-AF65-F5344CB8AC3E}">
        <p14:creationId xmlns:p14="http://schemas.microsoft.com/office/powerpoint/2010/main" val="2790057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JavaScript, "</a:t>
            </a:r>
            <a:r>
              <a:rPr lang="en-US" sz="1200" b="0" i="0" kern="1200" dirty="0" err="1" smtClean="0">
                <a:solidFill>
                  <a:schemeClr val="tx1"/>
                </a:solidFill>
                <a:effectLst/>
                <a:latin typeface="+mn-lt"/>
                <a:ea typeface="+mn-ea"/>
                <a:cs typeface="+mn-cs"/>
              </a:rPr>
              <a:t>redeclarable</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reassignable</a:t>
            </a:r>
            <a:r>
              <a:rPr lang="en-US" sz="1200" b="0" i="0" kern="1200" dirty="0" smtClean="0">
                <a:solidFill>
                  <a:schemeClr val="tx1"/>
                </a:solidFill>
                <a:effectLst/>
                <a:latin typeface="+mn-lt"/>
                <a:ea typeface="+mn-ea"/>
                <a:cs typeface="+mn-cs"/>
              </a:rPr>
              <a:t>" refer to different concepts related to variables.</a:t>
            </a:r>
          </a:p>
          <a:p>
            <a:r>
              <a:rPr lang="en-US" sz="1200" b="1" i="0" kern="1200" dirty="0" err="1" smtClean="0">
                <a:solidFill>
                  <a:schemeClr val="tx1"/>
                </a:solidFill>
                <a:effectLst/>
                <a:latin typeface="+mn-lt"/>
                <a:ea typeface="+mn-ea"/>
                <a:cs typeface="+mn-cs"/>
              </a:rPr>
              <a:t>Redeclarable</a:t>
            </a:r>
            <a:r>
              <a:rPr lang="en-US" sz="1200" b="1"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A variable declared using </a:t>
            </a:r>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can be </a:t>
            </a:r>
            <a:r>
              <a:rPr lang="en-US" sz="1200" b="0" i="0" kern="1200" dirty="0" err="1" smtClean="0">
                <a:solidFill>
                  <a:schemeClr val="tx1"/>
                </a:solidFill>
                <a:effectLst/>
                <a:latin typeface="+mn-lt"/>
                <a:ea typeface="+mn-ea"/>
                <a:cs typeface="+mn-cs"/>
              </a:rPr>
              <a:t>redeclared</a:t>
            </a:r>
            <a:r>
              <a:rPr lang="en-US" sz="1200" b="0" i="0" kern="1200" dirty="0" smtClean="0">
                <a:solidFill>
                  <a:schemeClr val="tx1"/>
                </a:solidFill>
                <a:effectLst/>
                <a:latin typeface="+mn-lt"/>
                <a:ea typeface="+mn-ea"/>
                <a:cs typeface="+mn-cs"/>
              </a:rPr>
              <a:t> within the same scope without causing an error.</a:t>
            </a:r>
          </a:p>
          <a:p>
            <a:pPr lvl="1"/>
            <a:r>
              <a:rPr lang="en-US" sz="1200" b="0" i="0" kern="1200" dirty="0" smtClean="0">
                <a:solidFill>
                  <a:schemeClr val="tx1"/>
                </a:solidFill>
                <a:effectLst/>
                <a:latin typeface="+mn-lt"/>
                <a:ea typeface="+mn-ea"/>
                <a:cs typeface="+mn-cs"/>
              </a:rPr>
              <a:t>Example:</a:t>
            </a:r>
          </a:p>
          <a:p>
            <a:pPr lvl="1"/>
            <a:r>
              <a:rPr lang="es-ES" sz="1200" b="0" i="0" kern="1200" dirty="0" err="1" smtClean="0">
                <a:solidFill>
                  <a:schemeClr val="tx1"/>
                </a:solidFill>
                <a:effectLst/>
                <a:latin typeface="+mn-lt"/>
                <a:ea typeface="+mn-ea"/>
                <a:cs typeface="+mn-cs"/>
              </a:rPr>
              <a:t>var</a:t>
            </a:r>
            <a:r>
              <a:rPr lang="es-ES" sz="1200" b="0" i="0" kern="1200" dirty="0" smtClean="0">
                <a:solidFill>
                  <a:schemeClr val="tx1"/>
                </a:solidFill>
                <a:effectLst/>
                <a:latin typeface="+mn-lt"/>
                <a:ea typeface="+mn-ea"/>
                <a:cs typeface="+mn-cs"/>
              </a:rPr>
              <a:t> x = 10;</a:t>
            </a:r>
          </a:p>
          <a:p>
            <a:pPr lvl="1"/>
            <a:r>
              <a:rPr lang="es-ES" sz="1200" b="0" i="0" kern="1200" dirty="0" err="1" smtClean="0">
                <a:solidFill>
                  <a:schemeClr val="tx1"/>
                </a:solidFill>
                <a:effectLst/>
                <a:latin typeface="+mn-lt"/>
                <a:ea typeface="+mn-ea"/>
                <a:cs typeface="+mn-cs"/>
              </a:rPr>
              <a:t>var</a:t>
            </a:r>
            <a:r>
              <a:rPr lang="es-ES" sz="1200" b="0" i="0" kern="1200" dirty="0" smtClean="0">
                <a:solidFill>
                  <a:schemeClr val="tx1"/>
                </a:solidFill>
                <a:effectLst/>
                <a:latin typeface="+mn-lt"/>
                <a:ea typeface="+mn-ea"/>
                <a:cs typeface="+mn-cs"/>
              </a:rPr>
              <a:t> x = 20; // No error, x </a:t>
            </a:r>
            <a:r>
              <a:rPr lang="es-ES" sz="1200" b="0" i="0" kern="1200" dirty="0" err="1" smtClean="0">
                <a:solidFill>
                  <a:schemeClr val="tx1"/>
                </a:solidFill>
                <a:effectLst/>
                <a:latin typeface="+mn-lt"/>
                <a:ea typeface="+mn-ea"/>
                <a:cs typeface="+mn-cs"/>
              </a:rPr>
              <a:t>is</a:t>
            </a:r>
            <a:r>
              <a:rPr lang="es-ES" sz="1200" b="0" i="0" kern="1200" dirty="0" smtClean="0">
                <a:solidFill>
                  <a:schemeClr val="tx1"/>
                </a:solidFill>
                <a:effectLst/>
                <a:latin typeface="+mn-lt"/>
                <a:ea typeface="+mn-ea"/>
                <a:cs typeface="+mn-cs"/>
              </a:rPr>
              <a:t> </a:t>
            </a:r>
            <a:r>
              <a:rPr lang="es-ES" sz="1200" b="0" i="0" kern="1200" dirty="0" err="1" smtClean="0">
                <a:solidFill>
                  <a:schemeClr val="tx1"/>
                </a:solidFill>
                <a:effectLst/>
                <a:latin typeface="+mn-lt"/>
                <a:ea typeface="+mn-ea"/>
                <a:cs typeface="+mn-cs"/>
              </a:rPr>
              <a:t>redeclared</a:t>
            </a:r>
            <a:endParaRPr lang="es-E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However, variables declared with let and </a:t>
            </a:r>
            <a:r>
              <a:rPr lang="en-US" sz="1200" b="0" i="0" kern="1200" dirty="0" err="1" smtClean="0">
                <a:solidFill>
                  <a:schemeClr val="tx1"/>
                </a:solidFill>
                <a:effectLst/>
                <a:latin typeface="+mn-lt"/>
                <a:ea typeface="+mn-ea"/>
                <a:cs typeface="+mn-cs"/>
              </a:rPr>
              <a:t>const</a:t>
            </a:r>
            <a:r>
              <a:rPr lang="en-US" sz="1200" b="0" i="0" kern="1200" dirty="0" smtClean="0">
                <a:solidFill>
                  <a:schemeClr val="tx1"/>
                </a:solidFill>
                <a:effectLst/>
                <a:latin typeface="+mn-lt"/>
                <a:ea typeface="+mn-ea"/>
                <a:cs typeface="+mn-cs"/>
              </a:rPr>
              <a:t> cannot be </a:t>
            </a:r>
            <a:r>
              <a:rPr lang="en-US" sz="1200" b="0" i="0" kern="1200" dirty="0" err="1" smtClean="0">
                <a:solidFill>
                  <a:schemeClr val="tx1"/>
                </a:solidFill>
                <a:effectLst/>
                <a:latin typeface="+mn-lt"/>
                <a:ea typeface="+mn-ea"/>
                <a:cs typeface="+mn-cs"/>
              </a:rPr>
              <a:t>redeclared</a:t>
            </a:r>
            <a:r>
              <a:rPr lang="en-US" sz="1200" b="0" i="0" kern="1200" dirty="0" smtClean="0">
                <a:solidFill>
                  <a:schemeClr val="tx1"/>
                </a:solidFill>
                <a:effectLst/>
                <a:latin typeface="+mn-lt"/>
                <a:ea typeface="+mn-ea"/>
                <a:cs typeface="+mn-cs"/>
              </a:rPr>
              <a:t> in the same scope:</a:t>
            </a:r>
          </a:p>
          <a:p>
            <a:pPr lvl="1"/>
            <a:r>
              <a:rPr lang="en-US" sz="1200" b="0" i="0" kern="1200" dirty="0" smtClean="0">
                <a:solidFill>
                  <a:schemeClr val="tx1"/>
                </a:solidFill>
                <a:effectLst/>
                <a:latin typeface="+mn-lt"/>
                <a:ea typeface="+mn-ea"/>
                <a:cs typeface="+mn-cs"/>
              </a:rPr>
              <a:t>let y = 30;</a:t>
            </a:r>
          </a:p>
          <a:p>
            <a:pPr lvl="1"/>
            <a:r>
              <a:rPr lang="en-US" sz="1200" b="0" i="0" kern="1200" dirty="0" smtClean="0">
                <a:solidFill>
                  <a:schemeClr val="tx1"/>
                </a:solidFill>
                <a:effectLst/>
                <a:latin typeface="+mn-lt"/>
                <a:ea typeface="+mn-ea"/>
                <a:cs typeface="+mn-cs"/>
              </a:rPr>
              <a:t>// let y = 40; // Error: Identifier 'y' has already been declared</a:t>
            </a:r>
          </a:p>
          <a:p>
            <a:r>
              <a:rPr lang="en-US" sz="1200" b="1" i="0" kern="1200" dirty="0" err="1" smtClean="0">
                <a:solidFill>
                  <a:schemeClr val="tx1"/>
                </a:solidFill>
                <a:effectLst/>
                <a:latin typeface="+mn-lt"/>
                <a:ea typeface="+mn-ea"/>
                <a:cs typeface="+mn-cs"/>
              </a:rPr>
              <a:t>Reassignable</a:t>
            </a:r>
            <a:r>
              <a:rPr lang="en-US" sz="1200" b="1"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After declaring a variable, you can assign a new value to it regardless of the keyword used (</a:t>
            </a:r>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let, or </a:t>
            </a:r>
            <a:r>
              <a:rPr lang="en-US" sz="1200" b="0" i="0" kern="1200" dirty="0" err="1" smtClean="0">
                <a:solidFill>
                  <a:schemeClr val="tx1"/>
                </a:solidFill>
                <a:effectLst/>
                <a:latin typeface="+mn-lt"/>
                <a:ea typeface="+mn-ea"/>
                <a:cs typeface="+mn-cs"/>
              </a:rPr>
              <a:t>const</a:t>
            </a:r>
            <a:r>
              <a:rPr lang="en-US" sz="1200" b="0" i="0" kern="1200" dirty="0" smtClean="0">
                <a:solidFill>
                  <a:schemeClr val="tx1"/>
                </a:solidFill>
                <a:effectLst/>
                <a:latin typeface="+mn-lt"/>
                <a:ea typeface="+mn-ea"/>
                <a:cs typeface="+mn-cs"/>
              </a:rPr>
              <a:t>), except for variables declared with </a:t>
            </a:r>
            <a:r>
              <a:rPr lang="en-US" sz="1200" b="0" i="0" kern="1200" dirty="0" err="1" smtClean="0">
                <a:solidFill>
                  <a:schemeClr val="tx1"/>
                </a:solidFill>
                <a:effectLst/>
                <a:latin typeface="+mn-lt"/>
                <a:ea typeface="+mn-ea"/>
                <a:cs typeface="+mn-cs"/>
              </a:rPr>
              <a:t>const</a:t>
            </a:r>
            <a:r>
              <a:rPr lang="en-US" sz="1200" b="0" i="0" kern="1200" dirty="0" smtClean="0">
                <a:solidFill>
                  <a:schemeClr val="tx1"/>
                </a:solidFill>
                <a:effectLst/>
                <a:latin typeface="+mn-lt"/>
                <a:ea typeface="+mn-ea"/>
                <a:cs typeface="+mn-cs"/>
              </a:rPr>
              <a:t>, which cannot be reassigned.</a:t>
            </a:r>
          </a:p>
          <a:p>
            <a:pPr lvl="1"/>
            <a:r>
              <a:rPr lang="en-US" sz="1200" b="0" i="0" kern="1200" dirty="0" smtClean="0">
                <a:solidFill>
                  <a:schemeClr val="tx1"/>
                </a:solidFill>
                <a:effectLst/>
                <a:latin typeface="+mn-lt"/>
                <a:ea typeface="+mn-ea"/>
                <a:cs typeface="+mn-cs"/>
              </a:rPr>
              <a:t>Example:</a:t>
            </a:r>
          </a:p>
          <a:p>
            <a:pPr lvl="1"/>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z = 50;</a:t>
            </a:r>
          </a:p>
          <a:p>
            <a:pPr lvl="1"/>
            <a:r>
              <a:rPr lang="en-US" sz="1200" b="0" i="0" kern="1200" dirty="0" smtClean="0">
                <a:solidFill>
                  <a:schemeClr val="tx1"/>
                </a:solidFill>
                <a:effectLst/>
                <a:latin typeface="+mn-lt"/>
                <a:ea typeface="+mn-ea"/>
                <a:cs typeface="+mn-cs"/>
              </a:rPr>
              <a:t>z = 60; // Reassignment is allowed</a:t>
            </a:r>
          </a:p>
          <a:p>
            <a:pPr lvl="1"/>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let a = 70;</a:t>
            </a:r>
          </a:p>
          <a:p>
            <a:pPr lvl="1"/>
            <a:r>
              <a:rPr lang="en-US" sz="1200" b="0" i="0" kern="1200" dirty="0" smtClean="0">
                <a:solidFill>
                  <a:schemeClr val="tx1"/>
                </a:solidFill>
                <a:effectLst/>
                <a:latin typeface="+mn-lt"/>
                <a:ea typeface="+mn-ea"/>
                <a:cs typeface="+mn-cs"/>
              </a:rPr>
              <a:t>a = 80; // Reassignment is allowed</a:t>
            </a:r>
          </a:p>
          <a:p>
            <a:pPr lvl="1"/>
            <a:endParaRPr lang="en-US" sz="1200" b="0" i="0" kern="1200" dirty="0" smtClean="0">
              <a:solidFill>
                <a:schemeClr val="tx1"/>
              </a:solidFill>
              <a:effectLst/>
              <a:latin typeface="+mn-lt"/>
              <a:ea typeface="+mn-ea"/>
              <a:cs typeface="+mn-cs"/>
            </a:endParaRPr>
          </a:p>
          <a:p>
            <a:pPr lvl="1"/>
            <a:r>
              <a:rPr lang="en-US" sz="1200" b="0" i="0" kern="1200" dirty="0" err="1" smtClean="0">
                <a:solidFill>
                  <a:schemeClr val="tx1"/>
                </a:solidFill>
                <a:effectLst/>
                <a:latin typeface="+mn-lt"/>
                <a:ea typeface="+mn-ea"/>
                <a:cs typeface="+mn-cs"/>
              </a:rPr>
              <a:t>const</a:t>
            </a:r>
            <a:r>
              <a:rPr lang="en-US" sz="1200" b="0" i="0" kern="1200" dirty="0" smtClean="0">
                <a:solidFill>
                  <a:schemeClr val="tx1"/>
                </a:solidFill>
                <a:effectLst/>
                <a:latin typeface="+mn-lt"/>
                <a:ea typeface="+mn-ea"/>
                <a:cs typeface="+mn-cs"/>
              </a:rPr>
              <a:t> b = 90;</a:t>
            </a:r>
          </a:p>
          <a:p>
            <a:pPr lvl="1"/>
            <a:r>
              <a:rPr lang="en-US" sz="1200" b="0" i="0" kern="1200" dirty="0" smtClean="0">
                <a:solidFill>
                  <a:schemeClr val="tx1"/>
                </a:solidFill>
                <a:effectLst/>
                <a:latin typeface="+mn-lt"/>
                <a:ea typeface="+mn-ea"/>
                <a:cs typeface="+mn-cs"/>
              </a:rPr>
              <a:t>// b = 100; // Error: Assignment to constant variable</a:t>
            </a:r>
          </a:p>
          <a:p>
            <a:pPr lvl="1"/>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summary:</a:t>
            </a:r>
          </a:p>
          <a:p>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Redeclarable</a:t>
            </a:r>
            <a:r>
              <a:rPr lang="en-US" sz="1200" b="0" i="0" kern="1200" dirty="0" smtClean="0">
                <a:solidFill>
                  <a:schemeClr val="tx1"/>
                </a:solidFill>
                <a:effectLst/>
                <a:latin typeface="+mn-lt"/>
                <a:ea typeface="+mn-ea"/>
                <a:cs typeface="+mn-cs"/>
              </a:rPr>
              <a:t>" pertains to whether you can declare the same variable name again in the same scope.</a:t>
            </a:r>
          </a:p>
          <a:p>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Reassignable</a:t>
            </a:r>
            <a:r>
              <a:rPr lang="en-US" sz="1200" b="0" i="0" kern="1200" dirty="0" smtClean="0">
                <a:solidFill>
                  <a:schemeClr val="tx1"/>
                </a:solidFill>
                <a:effectLst/>
                <a:latin typeface="+mn-lt"/>
                <a:ea typeface="+mn-ea"/>
                <a:cs typeface="+mn-cs"/>
              </a:rPr>
              <a:t>" pertains to whether you can assign a new value to an existing variable.</a:t>
            </a:r>
          </a:p>
          <a:p>
            <a:r>
              <a:rPr lang="en-US" sz="1200" b="0" i="0" kern="1200" dirty="0" smtClean="0">
                <a:solidFill>
                  <a:schemeClr val="tx1"/>
                </a:solidFill>
                <a:effectLst/>
                <a:latin typeface="+mn-lt"/>
                <a:ea typeface="+mn-ea"/>
                <a:cs typeface="+mn-cs"/>
              </a:rPr>
              <a:t>Variables declared with </a:t>
            </a:r>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are both </a:t>
            </a:r>
            <a:r>
              <a:rPr lang="en-US" sz="1200" b="0" i="0" kern="1200" dirty="0" err="1" smtClean="0">
                <a:solidFill>
                  <a:schemeClr val="tx1"/>
                </a:solidFill>
                <a:effectLst/>
                <a:latin typeface="+mn-lt"/>
                <a:ea typeface="+mn-ea"/>
                <a:cs typeface="+mn-cs"/>
              </a:rPr>
              <a:t>redeclarable</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reassignable</a:t>
            </a:r>
            <a:r>
              <a:rPr lang="en-US" sz="1200" b="0" i="0" kern="1200" dirty="0" smtClean="0">
                <a:solidFill>
                  <a:schemeClr val="tx1"/>
                </a:solidFill>
                <a:effectLst/>
                <a:latin typeface="+mn-lt"/>
                <a:ea typeface="+mn-ea"/>
                <a:cs typeface="+mn-cs"/>
              </a:rPr>
              <a:t>, variables declared with let are </a:t>
            </a:r>
            <a:r>
              <a:rPr lang="en-US" sz="1200" b="0" i="0" kern="1200" dirty="0" err="1" smtClean="0">
                <a:solidFill>
                  <a:schemeClr val="tx1"/>
                </a:solidFill>
                <a:effectLst/>
                <a:latin typeface="+mn-lt"/>
                <a:ea typeface="+mn-ea"/>
                <a:cs typeface="+mn-cs"/>
              </a:rPr>
              <a:t>reassignable</a:t>
            </a:r>
            <a:r>
              <a:rPr lang="en-US" sz="1200" b="0" i="0" kern="1200" dirty="0" smtClean="0">
                <a:solidFill>
                  <a:schemeClr val="tx1"/>
                </a:solidFill>
                <a:effectLst/>
                <a:latin typeface="+mn-lt"/>
                <a:ea typeface="+mn-ea"/>
                <a:cs typeface="+mn-cs"/>
              </a:rPr>
              <a:t> but not </a:t>
            </a:r>
            <a:r>
              <a:rPr lang="en-US" sz="1200" b="0" i="0" kern="1200" dirty="0" err="1" smtClean="0">
                <a:solidFill>
                  <a:schemeClr val="tx1"/>
                </a:solidFill>
                <a:effectLst/>
                <a:latin typeface="+mn-lt"/>
                <a:ea typeface="+mn-ea"/>
                <a:cs typeface="+mn-cs"/>
              </a:rPr>
              <a:t>redeclarable</a:t>
            </a:r>
            <a:r>
              <a:rPr lang="en-US" sz="1200" b="0" i="0" kern="1200" dirty="0" smtClean="0">
                <a:solidFill>
                  <a:schemeClr val="tx1"/>
                </a:solidFill>
                <a:effectLst/>
                <a:latin typeface="+mn-lt"/>
                <a:ea typeface="+mn-ea"/>
                <a:cs typeface="+mn-cs"/>
              </a:rPr>
              <a:t>, and variables declared with </a:t>
            </a:r>
            <a:r>
              <a:rPr lang="en-US" sz="1200" b="0" i="0" kern="1200" dirty="0" err="1" smtClean="0">
                <a:solidFill>
                  <a:schemeClr val="tx1"/>
                </a:solidFill>
                <a:effectLst/>
                <a:latin typeface="+mn-lt"/>
                <a:ea typeface="+mn-ea"/>
                <a:cs typeface="+mn-cs"/>
              </a:rPr>
              <a:t>const</a:t>
            </a:r>
            <a:r>
              <a:rPr lang="en-US" sz="1200" b="0" i="0" kern="1200" dirty="0" smtClean="0">
                <a:solidFill>
                  <a:schemeClr val="tx1"/>
                </a:solidFill>
                <a:effectLst/>
                <a:latin typeface="+mn-lt"/>
                <a:ea typeface="+mn-ea"/>
                <a:cs typeface="+mn-cs"/>
              </a:rPr>
              <a:t> are neither </a:t>
            </a:r>
            <a:r>
              <a:rPr lang="en-US" sz="1200" b="0" i="0" kern="1200" dirty="0" err="1" smtClean="0">
                <a:solidFill>
                  <a:schemeClr val="tx1"/>
                </a:solidFill>
                <a:effectLst/>
                <a:latin typeface="+mn-lt"/>
                <a:ea typeface="+mn-ea"/>
                <a:cs typeface="+mn-cs"/>
              </a:rPr>
              <a:t>redeclarable</a:t>
            </a:r>
            <a:r>
              <a:rPr lang="en-US" sz="1200" b="0" i="0" kern="1200" dirty="0" smtClean="0">
                <a:solidFill>
                  <a:schemeClr val="tx1"/>
                </a:solidFill>
                <a:effectLst/>
                <a:latin typeface="+mn-lt"/>
                <a:ea typeface="+mn-ea"/>
                <a:cs typeface="+mn-cs"/>
              </a:rPr>
              <a:t> nor </a:t>
            </a:r>
            <a:r>
              <a:rPr lang="en-US" sz="1200" b="0" i="0" kern="1200" dirty="0" err="1" smtClean="0">
                <a:solidFill>
                  <a:schemeClr val="tx1"/>
                </a:solidFill>
                <a:effectLst/>
                <a:latin typeface="+mn-lt"/>
                <a:ea typeface="+mn-ea"/>
                <a:cs typeface="+mn-cs"/>
              </a:rPr>
              <a:t>reassignable</a:t>
            </a:r>
            <a:r>
              <a:rPr lang="en-US" sz="1200" b="0" i="0" kern="1200" dirty="0" smtClean="0">
                <a:solidFill>
                  <a:schemeClr val="tx1"/>
                </a:solidFill>
                <a:effectLst/>
                <a:latin typeface="+mn-lt"/>
                <a:ea typeface="+mn-ea"/>
                <a:cs typeface="+mn-cs"/>
              </a:rPr>
              <a:t> within the same scope.</a:t>
            </a:r>
          </a:p>
          <a:p>
            <a:endParaRPr lang="en-US" dirty="0"/>
          </a:p>
        </p:txBody>
      </p:sp>
      <p:sp>
        <p:nvSpPr>
          <p:cNvPr id="4" name="Slide Number Placeholder 3"/>
          <p:cNvSpPr>
            <a:spLocks noGrp="1"/>
          </p:cNvSpPr>
          <p:nvPr>
            <p:ph type="sldNum" sz="quarter" idx="10"/>
          </p:nvPr>
        </p:nvSpPr>
        <p:spPr/>
        <p:txBody>
          <a:bodyPr/>
          <a:lstStyle/>
          <a:p>
            <a:fld id="{0155B873-940C-42EB-8B12-EACB63A3C325}" type="slidenum">
              <a:rPr lang="en-US" smtClean="0"/>
              <a:t>19</a:t>
            </a:fld>
            <a:endParaRPr lang="en-US"/>
          </a:p>
        </p:txBody>
      </p:sp>
    </p:spTree>
    <p:extLst>
      <p:ext uri="{BB962C8B-B14F-4D97-AF65-F5344CB8AC3E}">
        <p14:creationId xmlns:p14="http://schemas.microsoft.com/office/powerpoint/2010/main" val="568093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JavaScript, == and === are two different comparison operators used to compare values.</a:t>
            </a:r>
          </a:p>
          <a:p>
            <a:r>
              <a:rPr lang="en-US" sz="1200" b="1" i="0" kern="1200" dirty="0" smtClean="0">
                <a:solidFill>
                  <a:schemeClr val="tx1"/>
                </a:solidFill>
                <a:effectLst/>
                <a:latin typeface="+mn-lt"/>
                <a:ea typeface="+mn-ea"/>
                <a:cs typeface="+mn-cs"/>
              </a:rPr>
              <a:t>== (Equality Operator):</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This operator checks for equality after performing type coercion. It converts the operands to the same type before making the comparison.</a:t>
            </a:r>
          </a:p>
          <a:p>
            <a:pPr lvl="1"/>
            <a:r>
              <a:rPr lang="en-US" sz="1200" b="0" i="0" kern="1200" dirty="0" smtClean="0">
                <a:solidFill>
                  <a:schemeClr val="tx1"/>
                </a:solidFill>
                <a:effectLst/>
                <a:latin typeface="+mn-lt"/>
                <a:ea typeface="+mn-ea"/>
                <a:cs typeface="+mn-cs"/>
              </a:rPr>
              <a:t>For example, 5 == "5" would be true because the string "5" is coerced to the number 5 during the comparison.</a:t>
            </a:r>
          </a:p>
          <a:p>
            <a:r>
              <a:rPr lang="en-US" sz="1200" b="1" i="0" kern="1200" dirty="0" smtClean="0">
                <a:solidFill>
                  <a:schemeClr val="tx1"/>
                </a:solidFill>
                <a:effectLst/>
                <a:latin typeface="+mn-lt"/>
                <a:ea typeface="+mn-ea"/>
                <a:cs typeface="+mn-cs"/>
              </a:rPr>
              <a:t>=== (Strict Equality Operator):</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This operator checks for equality without performing type coercion. It compares both the value and the type of the operands.</a:t>
            </a:r>
          </a:p>
          <a:p>
            <a:pPr lvl="1"/>
            <a:r>
              <a:rPr lang="en-US" sz="1200" b="0" i="0" kern="1200" dirty="0" smtClean="0">
                <a:solidFill>
                  <a:schemeClr val="tx1"/>
                </a:solidFill>
                <a:effectLst/>
                <a:latin typeface="+mn-lt"/>
                <a:ea typeface="+mn-ea"/>
                <a:cs typeface="+mn-cs"/>
              </a:rPr>
              <a:t>For example, 5 === "5" would be false because the value 5 is of type number, and the string "5" is of type string.</a:t>
            </a:r>
          </a:p>
          <a:p>
            <a:r>
              <a:rPr lang="en-US" sz="1200" b="0" i="0" kern="1200" dirty="0" smtClean="0">
                <a:solidFill>
                  <a:schemeClr val="tx1"/>
                </a:solidFill>
                <a:effectLst/>
                <a:latin typeface="+mn-lt"/>
                <a:ea typeface="+mn-ea"/>
                <a:cs typeface="+mn-cs"/>
              </a:rPr>
              <a:t>In general, it is recommended to use === (strict equality) to avoid unexpected results due to type coercion. Using === ensures that both the value and the type are the same for the comparison to be true.</a:t>
            </a:r>
          </a:p>
        </p:txBody>
      </p:sp>
      <p:sp>
        <p:nvSpPr>
          <p:cNvPr id="4" name="Slide Number Placeholder 3"/>
          <p:cNvSpPr>
            <a:spLocks noGrp="1"/>
          </p:cNvSpPr>
          <p:nvPr>
            <p:ph type="sldNum" sz="quarter" idx="10"/>
          </p:nvPr>
        </p:nvSpPr>
        <p:spPr/>
        <p:txBody>
          <a:bodyPr/>
          <a:lstStyle/>
          <a:p>
            <a:fld id="{0155B873-940C-42EB-8B12-EACB63A3C325}" type="slidenum">
              <a:rPr lang="en-US" smtClean="0"/>
              <a:t>24</a:t>
            </a:fld>
            <a:endParaRPr lang="en-US"/>
          </a:p>
        </p:txBody>
      </p:sp>
    </p:spTree>
    <p:extLst>
      <p:ext uri="{BB962C8B-B14F-4D97-AF65-F5344CB8AC3E}">
        <p14:creationId xmlns:p14="http://schemas.microsoft.com/office/powerpoint/2010/main" val="3128261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JavaScript, the &gt;&gt; and &gt;&gt;&gt; are bitwise right shift operators.</a:t>
            </a:r>
          </a:p>
          <a:p>
            <a:r>
              <a:rPr lang="en-US" sz="1200" b="0" i="0" kern="1200" dirty="0" smtClean="0">
                <a:solidFill>
                  <a:schemeClr val="tx1"/>
                </a:solidFill>
                <a:effectLst/>
                <a:latin typeface="+mn-lt"/>
                <a:ea typeface="+mn-ea"/>
                <a:cs typeface="+mn-cs"/>
              </a:rPr>
              <a:t>&gt;&gt; (Signed Right Shift):</a:t>
            </a:r>
          </a:p>
          <a:p>
            <a:pPr lvl="1"/>
            <a:r>
              <a:rPr lang="en-US" sz="1200" b="0" i="0" kern="1200" dirty="0" smtClean="0">
                <a:solidFill>
                  <a:schemeClr val="tx1"/>
                </a:solidFill>
                <a:effectLst/>
                <a:latin typeface="+mn-lt"/>
                <a:ea typeface="+mn-ea"/>
                <a:cs typeface="+mn-cs"/>
              </a:rPr>
              <a:t>The &gt;&gt; operator shifts the bits of a number to the right. It preserves the sign bit, which means that if the number is positive, it pads the left side with zeros, and if the number is negative, it pads the left side with ones.</a:t>
            </a:r>
          </a:p>
          <a:p>
            <a:pPr lvl="1"/>
            <a:r>
              <a:rPr lang="en-US" sz="1200" b="0" i="0" kern="1200" dirty="0" smtClean="0">
                <a:solidFill>
                  <a:schemeClr val="tx1"/>
                </a:solidFill>
                <a:effectLst/>
                <a:latin typeface="+mn-lt"/>
                <a:ea typeface="+mn-ea"/>
                <a:cs typeface="+mn-cs"/>
              </a:rPr>
              <a:t>Example: x &gt;&gt; y shifts the bits of x to the right by y positions.</a:t>
            </a:r>
          </a:p>
          <a:p>
            <a:r>
              <a:rPr lang="en-US" sz="1200" b="0" i="0" kern="1200" dirty="0" smtClean="0">
                <a:solidFill>
                  <a:schemeClr val="tx1"/>
                </a:solidFill>
                <a:effectLst/>
                <a:latin typeface="+mn-lt"/>
                <a:ea typeface="+mn-ea"/>
                <a:cs typeface="+mn-cs"/>
              </a:rPr>
              <a:t>&gt;&gt;&gt; (Unsigned Right Shift):</a:t>
            </a:r>
          </a:p>
          <a:p>
            <a:pPr lvl="1"/>
            <a:r>
              <a:rPr lang="en-US" sz="1200" b="0" i="0" kern="1200" dirty="0" smtClean="0">
                <a:solidFill>
                  <a:schemeClr val="tx1"/>
                </a:solidFill>
                <a:effectLst/>
                <a:latin typeface="+mn-lt"/>
                <a:ea typeface="+mn-ea"/>
                <a:cs typeface="+mn-cs"/>
              </a:rPr>
              <a:t>The &gt;&gt;&gt; operator also shifts the bits to the right, but it always pads the left side with zeros, regardless of the sign of the number. It treats the number as if it were an unsigned integer.</a:t>
            </a:r>
          </a:p>
          <a:p>
            <a:pPr lvl="1"/>
            <a:r>
              <a:rPr lang="en-US" sz="1200" b="0" i="0" kern="1200" dirty="0" smtClean="0">
                <a:solidFill>
                  <a:schemeClr val="tx1"/>
                </a:solidFill>
                <a:effectLst/>
                <a:latin typeface="+mn-lt"/>
                <a:ea typeface="+mn-ea"/>
                <a:cs typeface="+mn-cs"/>
              </a:rPr>
              <a:t>Example: x &gt;&gt;&gt; y shifts the bits of x to the right by y positions, and the left side is always padded with zeros.</a:t>
            </a:r>
          </a:p>
          <a:p>
            <a:r>
              <a:rPr lang="en-US" sz="1200" b="0" i="0" kern="1200" dirty="0" smtClean="0">
                <a:solidFill>
                  <a:schemeClr val="tx1"/>
                </a:solidFill>
                <a:effectLst/>
                <a:latin typeface="+mn-lt"/>
                <a:ea typeface="+mn-ea"/>
                <a:cs typeface="+mn-cs"/>
              </a:rPr>
              <a:t>Here's a quick example to illustrate the difference:</a:t>
            </a:r>
          </a:p>
          <a:p>
            <a:endParaRPr lang="en-US" sz="1200" b="0" i="0" kern="1200" dirty="0" smtClean="0">
              <a:solidFill>
                <a:schemeClr val="tx1"/>
              </a:solidFill>
              <a:effectLst/>
              <a:latin typeface="+mn-lt"/>
              <a:ea typeface="+mn-ea"/>
              <a:cs typeface="+mn-cs"/>
            </a:endParaRPr>
          </a:p>
          <a:p>
            <a:r>
              <a:rPr lang="en-US" dirty="0" smtClean="0"/>
              <a:t>let x = -8;</a:t>
            </a:r>
          </a:p>
          <a:p>
            <a:endParaRPr lang="en-US" dirty="0" smtClean="0"/>
          </a:p>
          <a:p>
            <a:r>
              <a:rPr lang="en-US" dirty="0" smtClean="0"/>
              <a:t>console.log(x &gt;&gt; 2);   // Output: -2 (Signed right shift)</a:t>
            </a:r>
          </a:p>
          <a:p>
            <a:r>
              <a:rPr lang="en-US" dirty="0" smtClean="0"/>
              <a:t>console.log(x &gt;&gt;&gt; 2);  // Output: 1073741822 (Unsigned right shift)</a:t>
            </a:r>
          </a:p>
          <a:p>
            <a:endParaRPr lang="en-US" dirty="0" smtClean="0"/>
          </a:p>
          <a:p>
            <a:r>
              <a:rPr lang="en-US" sz="1200" b="0" i="0" kern="1200" dirty="0" smtClean="0">
                <a:solidFill>
                  <a:schemeClr val="tx1"/>
                </a:solidFill>
                <a:effectLst/>
                <a:latin typeface="+mn-lt"/>
                <a:ea typeface="+mn-ea"/>
                <a:cs typeface="+mn-cs"/>
              </a:rPr>
              <a:t>In the example, </a:t>
            </a:r>
            <a:r>
              <a:rPr lang="en-US" dirty="0" smtClean="0"/>
              <a:t>x &gt;&gt; 2</a:t>
            </a:r>
            <a:r>
              <a:rPr lang="en-US" sz="1200" b="0" i="0" kern="1200" dirty="0" smtClean="0">
                <a:solidFill>
                  <a:schemeClr val="tx1"/>
                </a:solidFill>
                <a:effectLst/>
                <a:latin typeface="+mn-lt"/>
                <a:ea typeface="+mn-ea"/>
                <a:cs typeface="+mn-cs"/>
              </a:rPr>
              <a:t> performs a signed right shift, while </a:t>
            </a:r>
            <a:r>
              <a:rPr lang="en-US" dirty="0" smtClean="0"/>
              <a:t>x &gt;&gt;&gt; 2</a:t>
            </a:r>
            <a:r>
              <a:rPr lang="en-US" sz="1200" b="0" i="0" kern="1200" dirty="0" smtClean="0">
                <a:solidFill>
                  <a:schemeClr val="tx1"/>
                </a:solidFill>
                <a:effectLst/>
                <a:latin typeface="+mn-lt"/>
                <a:ea typeface="+mn-ea"/>
                <a:cs typeface="+mn-cs"/>
              </a:rPr>
              <a:t> performs an unsigned right shift.</a:t>
            </a:r>
            <a:endParaRPr lang="en-US" dirty="0" smtClean="0"/>
          </a:p>
          <a:p>
            <a:endParaRPr lang="en-US" dirty="0"/>
          </a:p>
        </p:txBody>
      </p:sp>
      <p:sp>
        <p:nvSpPr>
          <p:cNvPr id="4" name="Slide Number Placeholder 3"/>
          <p:cNvSpPr>
            <a:spLocks noGrp="1"/>
          </p:cNvSpPr>
          <p:nvPr>
            <p:ph type="sldNum" sz="quarter" idx="10"/>
          </p:nvPr>
        </p:nvSpPr>
        <p:spPr/>
        <p:txBody>
          <a:bodyPr/>
          <a:lstStyle/>
          <a:p>
            <a:fld id="{0155B873-940C-42EB-8B12-EACB63A3C325}" type="slidenum">
              <a:rPr lang="en-US" smtClean="0"/>
              <a:t>26</a:t>
            </a:fld>
            <a:endParaRPr lang="en-US"/>
          </a:p>
        </p:txBody>
      </p:sp>
    </p:spTree>
    <p:extLst>
      <p:ext uri="{BB962C8B-B14F-4D97-AF65-F5344CB8AC3E}">
        <p14:creationId xmlns:p14="http://schemas.microsoft.com/office/powerpoint/2010/main" val="3044880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55B873-940C-42EB-8B12-EACB63A3C325}" type="slidenum">
              <a:rPr lang="en-US" smtClean="0"/>
              <a:t>48</a:t>
            </a:fld>
            <a:endParaRPr lang="en-US"/>
          </a:p>
        </p:txBody>
      </p:sp>
    </p:spTree>
    <p:extLst>
      <p:ext uri="{BB962C8B-B14F-4D97-AF65-F5344CB8AC3E}">
        <p14:creationId xmlns:p14="http://schemas.microsoft.com/office/powerpoint/2010/main" val="3777772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JavaScript, class properties and static properties are features that are used in object-oriented programming to define and manage data within classes.</a:t>
            </a:r>
          </a:p>
          <a:p>
            <a:r>
              <a:rPr lang="en-US" sz="1200" b="1" i="0" kern="1200" dirty="0" smtClean="0">
                <a:solidFill>
                  <a:schemeClr val="tx1"/>
                </a:solidFill>
                <a:effectLst/>
                <a:latin typeface="+mn-lt"/>
                <a:ea typeface="+mn-ea"/>
                <a:cs typeface="+mn-cs"/>
              </a:rPr>
              <a:t>Class Properties</a:t>
            </a:r>
            <a:r>
              <a:rPr lang="en-US" sz="1200" b="0" i="0" kern="1200" dirty="0" smtClean="0">
                <a:solidFill>
                  <a:schemeClr val="tx1"/>
                </a:solidFill>
                <a:effectLst/>
                <a:latin typeface="+mn-lt"/>
                <a:ea typeface="+mn-ea"/>
                <a:cs typeface="+mn-cs"/>
              </a:rPr>
              <a:t>: These are properties that are defined within a class and are accessible through instances of the class. Each instance of the class can have its own unique values for these properties.</a:t>
            </a:r>
          </a:p>
          <a:p>
            <a:r>
              <a:rPr lang="en-US" sz="1200" b="1" i="0" kern="1200" dirty="0" smtClean="0">
                <a:solidFill>
                  <a:schemeClr val="tx1"/>
                </a:solidFill>
                <a:effectLst/>
                <a:latin typeface="+mn-lt"/>
                <a:ea typeface="+mn-ea"/>
                <a:cs typeface="+mn-cs"/>
              </a:rPr>
              <a:t>Static Properties</a:t>
            </a:r>
            <a:r>
              <a:rPr lang="en-US" sz="1200" b="0" i="0" kern="1200" dirty="0" smtClean="0">
                <a:solidFill>
                  <a:schemeClr val="tx1"/>
                </a:solidFill>
                <a:effectLst/>
                <a:latin typeface="+mn-lt"/>
                <a:ea typeface="+mn-ea"/>
                <a:cs typeface="+mn-cs"/>
              </a:rPr>
              <a:t>: These are properties that are associated with the class itself rather than with any particular instance. They are accessed directly through the class and are shared among all instances of the class.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Here's an example of how they are used in JavaScript:</a:t>
            </a:r>
          </a:p>
          <a:p>
            <a:r>
              <a:rPr lang="en-US" dirty="0" smtClean="0"/>
              <a:t>class </a:t>
            </a:r>
            <a:r>
              <a:rPr lang="en-US" dirty="0" err="1" smtClean="0"/>
              <a:t>MyClass</a:t>
            </a:r>
            <a:r>
              <a:rPr lang="en-US" dirty="0" smtClean="0"/>
              <a:t> {</a:t>
            </a:r>
          </a:p>
          <a:p>
            <a:r>
              <a:rPr lang="en-US" dirty="0" smtClean="0"/>
              <a:t>  // Class property</a:t>
            </a:r>
          </a:p>
          <a:p>
            <a:r>
              <a:rPr lang="en-US" dirty="0" smtClean="0"/>
              <a:t>  </a:t>
            </a:r>
            <a:r>
              <a:rPr lang="en-US" dirty="0" err="1" smtClean="0"/>
              <a:t>instanceProperty</a:t>
            </a:r>
            <a:r>
              <a:rPr lang="en-US" dirty="0" smtClean="0"/>
              <a:t> = "I am a class property";</a:t>
            </a:r>
          </a:p>
          <a:p>
            <a:endParaRPr lang="en-US" dirty="0" smtClean="0"/>
          </a:p>
          <a:p>
            <a:r>
              <a:rPr lang="en-US" dirty="0" smtClean="0"/>
              <a:t>  // Static property</a:t>
            </a:r>
          </a:p>
          <a:p>
            <a:r>
              <a:rPr lang="en-US" dirty="0" smtClean="0"/>
              <a:t>  static </a:t>
            </a:r>
            <a:r>
              <a:rPr lang="en-US" dirty="0" err="1" smtClean="0"/>
              <a:t>staticProperty</a:t>
            </a:r>
            <a:r>
              <a:rPr lang="en-US" dirty="0" smtClean="0"/>
              <a:t> = "I am a static property";</a:t>
            </a:r>
          </a:p>
          <a:p>
            <a:r>
              <a:rPr lang="en-US" dirty="0" smtClean="0"/>
              <a:t>}</a:t>
            </a:r>
          </a:p>
          <a:p>
            <a:endParaRPr lang="en-US" dirty="0" smtClean="0"/>
          </a:p>
          <a:p>
            <a:r>
              <a:rPr lang="en-US" dirty="0" err="1" smtClean="0"/>
              <a:t>const</a:t>
            </a:r>
            <a:r>
              <a:rPr lang="en-US" dirty="0" smtClean="0"/>
              <a:t> instance1 = new </a:t>
            </a:r>
            <a:r>
              <a:rPr lang="en-US" dirty="0" err="1" smtClean="0"/>
              <a:t>MyClass</a:t>
            </a:r>
            <a:r>
              <a:rPr lang="en-US" dirty="0" smtClean="0"/>
              <a:t>();</a:t>
            </a:r>
          </a:p>
          <a:p>
            <a:r>
              <a:rPr lang="en-US" dirty="0" err="1" smtClean="0"/>
              <a:t>const</a:t>
            </a:r>
            <a:r>
              <a:rPr lang="en-US" dirty="0" smtClean="0"/>
              <a:t> instance2 = new </a:t>
            </a:r>
            <a:r>
              <a:rPr lang="en-US" dirty="0" err="1" smtClean="0"/>
              <a:t>MyClass</a:t>
            </a:r>
            <a:r>
              <a:rPr lang="en-US" dirty="0" smtClean="0"/>
              <a:t>();</a:t>
            </a:r>
          </a:p>
          <a:p>
            <a:endParaRPr lang="en-US" dirty="0" smtClean="0"/>
          </a:p>
          <a:p>
            <a:r>
              <a:rPr lang="en-US" dirty="0" smtClean="0"/>
              <a:t>console.log(instance1.instanceProperty); // Output: "I am a class property"</a:t>
            </a:r>
          </a:p>
          <a:p>
            <a:r>
              <a:rPr lang="en-US" dirty="0" smtClean="0"/>
              <a:t>console.log(instance2.instanceProperty); // Output: "I am a class property"</a:t>
            </a:r>
          </a:p>
          <a:p>
            <a:endParaRPr lang="en-US" dirty="0" smtClean="0"/>
          </a:p>
          <a:p>
            <a:r>
              <a:rPr lang="en-US" dirty="0" smtClean="0"/>
              <a:t>console.log(</a:t>
            </a:r>
            <a:r>
              <a:rPr lang="en-US" dirty="0" err="1" smtClean="0"/>
              <a:t>MyClass.staticProperty</a:t>
            </a:r>
            <a:r>
              <a:rPr lang="en-US" dirty="0" smtClean="0"/>
              <a:t>); // Output: "I am a static property"</a:t>
            </a:r>
          </a:p>
          <a:p>
            <a:endParaRPr lang="en-US" dirty="0" smtClean="0"/>
          </a:p>
          <a:p>
            <a:r>
              <a:rPr lang="en-US" sz="1200" b="0" i="0" kern="1200" dirty="0" smtClean="0">
                <a:solidFill>
                  <a:schemeClr val="tx1"/>
                </a:solidFill>
                <a:effectLst/>
                <a:latin typeface="+mn-lt"/>
                <a:ea typeface="+mn-ea"/>
                <a:cs typeface="+mn-cs"/>
              </a:rPr>
              <a:t>In this example, </a:t>
            </a:r>
            <a:r>
              <a:rPr lang="en-US" dirty="0" err="1" smtClean="0"/>
              <a:t>instanceProperty</a:t>
            </a:r>
            <a:r>
              <a:rPr lang="en-US" sz="1200" b="0" i="0" kern="1200" dirty="0" smtClean="0">
                <a:solidFill>
                  <a:schemeClr val="tx1"/>
                </a:solidFill>
                <a:effectLst/>
                <a:latin typeface="+mn-lt"/>
                <a:ea typeface="+mn-ea"/>
                <a:cs typeface="+mn-cs"/>
              </a:rPr>
              <a:t> is a class property, and </a:t>
            </a:r>
            <a:r>
              <a:rPr lang="en-US" dirty="0" err="1" smtClean="0"/>
              <a:t>staticProperty</a:t>
            </a:r>
            <a:r>
              <a:rPr lang="en-US" sz="1200" b="0" i="0" kern="1200" dirty="0" smtClean="0">
                <a:solidFill>
                  <a:schemeClr val="tx1"/>
                </a:solidFill>
                <a:effectLst/>
                <a:latin typeface="+mn-lt"/>
                <a:ea typeface="+mn-ea"/>
                <a:cs typeface="+mn-cs"/>
              </a:rPr>
              <a:t> is a static property. Each instance of </a:t>
            </a:r>
            <a:r>
              <a:rPr lang="en-US" dirty="0" err="1" smtClean="0"/>
              <a:t>MyClass</a:t>
            </a:r>
            <a:r>
              <a:rPr lang="en-US" sz="1200" b="0" i="0" kern="1200" dirty="0" smtClean="0">
                <a:solidFill>
                  <a:schemeClr val="tx1"/>
                </a:solidFill>
                <a:effectLst/>
                <a:latin typeface="+mn-lt"/>
                <a:ea typeface="+mn-ea"/>
                <a:cs typeface="+mn-cs"/>
              </a:rPr>
              <a:t> has its own </a:t>
            </a:r>
            <a:r>
              <a:rPr lang="en-US" dirty="0" err="1" smtClean="0"/>
              <a:t>instanceProperty</a:t>
            </a:r>
            <a:r>
              <a:rPr lang="en-US" sz="1200" b="0" i="0" kern="1200" dirty="0" smtClean="0">
                <a:solidFill>
                  <a:schemeClr val="tx1"/>
                </a:solidFill>
                <a:effectLst/>
                <a:latin typeface="+mn-lt"/>
                <a:ea typeface="+mn-ea"/>
                <a:cs typeface="+mn-cs"/>
              </a:rPr>
              <a:t> value, while </a:t>
            </a:r>
            <a:r>
              <a:rPr lang="en-US" dirty="0" err="1" smtClean="0"/>
              <a:t>staticProperty</a:t>
            </a:r>
            <a:r>
              <a:rPr lang="en-US" sz="1200" b="0" i="0" kern="1200" dirty="0" smtClean="0">
                <a:solidFill>
                  <a:schemeClr val="tx1"/>
                </a:solidFill>
                <a:effectLst/>
                <a:latin typeface="+mn-lt"/>
                <a:ea typeface="+mn-ea"/>
                <a:cs typeface="+mn-cs"/>
              </a:rPr>
              <a:t> is shared among all instances of </a:t>
            </a:r>
            <a:r>
              <a:rPr lang="en-US" dirty="0" err="1" smtClean="0"/>
              <a:t>MyClass</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0155B873-940C-42EB-8B12-EACB63A3C325}" type="slidenum">
              <a:rPr lang="en-US" smtClean="0"/>
              <a:t>67</a:t>
            </a:fld>
            <a:endParaRPr lang="en-US"/>
          </a:p>
        </p:txBody>
      </p:sp>
    </p:spTree>
    <p:extLst>
      <p:ext uri="{BB962C8B-B14F-4D97-AF65-F5344CB8AC3E}">
        <p14:creationId xmlns:p14="http://schemas.microsoft.com/office/powerpoint/2010/main" val="4175638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JavaScript does not support multiple inheritance in the traditional sense, where a class can directly inherit from multiple classes. However, JavaScript supports a form of multiple inheritance through a mechanism called "</a:t>
            </a:r>
            <a:r>
              <a:rPr lang="en-US" sz="1200" b="0" i="0" kern="1200" dirty="0" err="1" smtClean="0">
                <a:solidFill>
                  <a:schemeClr val="tx1"/>
                </a:solidFill>
                <a:effectLst/>
                <a:latin typeface="+mn-lt"/>
                <a:ea typeface="+mn-ea"/>
                <a:cs typeface="+mn-cs"/>
              </a:rPr>
              <a:t>mixins</a:t>
            </a:r>
            <a:r>
              <a:rPr lang="en-US" sz="1200" b="0" i="0" kern="1200" dirty="0" smtClean="0">
                <a:solidFill>
                  <a:schemeClr val="tx1"/>
                </a:solidFill>
                <a:effectLst/>
                <a:latin typeface="+mn-lt"/>
                <a:ea typeface="+mn-ea"/>
                <a:cs typeface="+mn-cs"/>
              </a:rPr>
              <a:t>" and “prototype chaining”.</a:t>
            </a:r>
          </a:p>
          <a:p>
            <a:r>
              <a:rPr lang="en-US" sz="1200" b="1" i="0" kern="1200" dirty="0" err="1" smtClean="0">
                <a:solidFill>
                  <a:schemeClr val="tx1"/>
                </a:solidFill>
                <a:effectLst/>
                <a:latin typeface="+mn-lt"/>
                <a:ea typeface="+mn-ea"/>
                <a:cs typeface="+mn-cs"/>
              </a:rPr>
              <a:t>Mixins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Mixins</a:t>
            </a:r>
            <a:r>
              <a:rPr lang="en-US" sz="1200" b="0" i="0" kern="1200" dirty="0" smtClean="0">
                <a:solidFill>
                  <a:schemeClr val="tx1"/>
                </a:solidFill>
                <a:effectLst/>
                <a:latin typeface="+mn-lt"/>
                <a:ea typeface="+mn-ea"/>
                <a:cs typeface="+mn-cs"/>
              </a:rPr>
              <a:t> are a way to combine the properties and methods of multiple objects into a new object. You can create separate objects with specific functionalities and then mix them together. This is a form of achieving multiple inheritance.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Example of using </a:t>
            </a:r>
            <a:r>
              <a:rPr lang="en-US" sz="1200" b="0" i="0" kern="1200" dirty="0" err="1" smtClean="0">
                <a:solidFill>
                  <a:schemeClr val="tx1"/>
                </a:solidFill>
                <a:effectLst/>
                <a:latin typeface="+mn-lt"/>
                <a:ea typeface="+mn-ea"/>
                <a:cs typeface="+mn-cs"/>
              </a:rPr>
              <a:t>mixins</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const</a:t>
            </a:r>
            <a:r>
              <a:rPr lang="en-US" sz="1200" b="0" i="0" kern="1200" dirty="0" smtClean="0">
                <a:solidFill>
                  <a:schemeClr val="tx1"/>
                </a:solidFill>
                <a:effectLst/>
                <a:latin typeface="+mn-lt"/>
                <a:ea typeface="+mn-ea"/>
                <a:cs typeface="+mn-cs"/>
              </a:rPr>
              <a:t> mixin1 = {</a:t>
            </a:r>
          </a:p>
          <a:p>
            <a:r>
              <a:rPr lang="en-US" sz="1200" b="0" i="0" kern="1200" dirty="0" smtClean="0">
                <a:solidFill>
                  <a:schemeClr val="tx1"/>
                </a:solidFill>
                <a:effectLst/>
                <a:latin typeface="+mn-lt"/>
                <a:ea typeface="+mn-ea"/>
                <a:cs typeface="+mn-cs"/>
              </a:rPr>
              <a:t>  method1() {</a:t>
            </a:r>
          </a:p>
          <a:p>
            <a:r>
              <a:rPr lang="en-US" sz="1200" b="0" i="0" kern="1200" dirty="0" smtClean="0">
                <a:solidFill>
                  <a:schemeClr val="tx1"/>
                </a:solidFill>
                <a:effectLst/>
                <a:latin typeface="+mn-lt"/>
                <a:ea typeface="+mn-ea"/>
                <a:cs typeface="+mn-cs"/>
              </a:rPr>
              <a:t>    console.log('Method 1');</a:t>
            </a:r>
          </a:p>
          <a:p>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const</a:t>
            </a:r>
            <a:r>
              <a:rPr lang="en-US" sz="1200" b="0" i="0" kern="1200" dirty="0" smtClean="0">
                <a:solidFill>
                  <a:schemeClr val="tx1"/>
                </a:solidFill>
                <a:effectLst/>
                <a:latin typeface="+mn-lt"/>
                <a:ea typeface="+mn-ea"/>
                <a:cs typeface="+mn-cs"/>
              </a:rPr>
              <a:t> mixin2 = {</a:t>
            </a:r>
          </a:p>
          <a:p>
            <a:r>
              <a:rPr lang="en-US" sz="1200" b="0" i="0" kern="1200" dirty="0" smtClean="0">
                <a:solidFill>
                  <a:schemeClr val="tx1"/>
                </a:solidFill>
                <a:effectLst/>
                <a:latin typeface="+mn-lt"/>
                <a:ea typeface="+mn-ea"/>
                <a:cs typeface="+mn-cs"/>
              </a:rPr>
              <a:t>  method2() {</a:t>
            </a:r>
          </a:p>
          <a:p>
            <a:r>
              <a:rPr lang="en-US" sz="1200" b="0" i="0" kern="1200" dirty="0" smtClean="0">
                <a:solidFill>
                  <a:schemeClr val="tx1"/>
                </a:solidFill>
                <a:effectLst/>
                <a:latin typeface="+mn-lt"/>
                <a:ea typeface="+mn-ea"/>
                <a:cs typeface="+mn-cs"/>
              </a:rPr>
              <a:t>    console.log('Method 2');</a:t>
            </a:r>
          </a:p>
          <a:p>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class </a:t>
            </a:r>
            <a:r>
              <a:rPr lang="en-US" sz="1200" b="0" i="0" kern="1200" dirty="0" err="1" smtClean="0">
                <a:solidFill>
                  <a:schemeClr val="tx1"/>
                </a:solidFill>
                <a:effectLst/>
                <a:latin typeface="+mn-lt"/>
                <a:ea typeface="+mn-ea"/>
                <a:cs typeface="+mn-cs"/>
              </a:rPr>
              <a:t>MyClass</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Object.assign</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MyClass.prototype</a:t>
            </a:r>
            <a:r>
              <a:rPr lang="en-US" sz="1200" b="0" i="0" kern="1200" dirty="0" smtClean="0">
                <a:solidFill>
                  <a:schemeClr val="tx1"/>
                </a:solidFill>
                <a:effectLst/>
                <a:latin typeface="+mn-lt"/>
                <a:ea typeface="+mn-ea"/>
                <a:cs typeface="+mn-cs"/>
              </a:rPr>
              <a:t>, mixin1, mixin2);</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const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obj</a:t>
            </a:r>
            <a:r>
              <a:rPr lang="en-US" sz="1200" b="0" i="0" kern="1200" dirty="0" smtClean="0">
                <a:solidFill>
                  <a:schemeClr val="tx1"/>
                </a:solidFill>
                <a:effectLst/>
                <a:latin typeface="+mn-lt"/>
                <a:ea typeface="+mn-ea"/>
                <a:cs typeface="+mn-cs"/>
              </a:rPr>
              <a:t> = new </a:t>
            </a:r>
            <a:r>
              <a:rPr lang="en-US" sz="1200" b="0" i="0" kern="1200" dirty="0" err="1" smtClean="0">
                <a:solidFill>
                  <a:schemeClr val="tx1"/>
                </a:solidFill>
                <a:effectLst/>
                <a:latin typeface="+mn-lt"/>
                <a:ea typeface="+mn-ea"/>
                <a:cs typeface="+mn-cs"/>
              </a:rPr>
              <a:t>MyClass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obj.method1();  // Output: Method 1</a:t>
            </a:r>
          </a:p>
          <a:p>
            <a:r>
              <a:rPr lang="en-US" sz="1200" b="0" i="0" kern="1200" dirty="0" smtClean="0">
                <a:solidFill>
                  <a:schemeClr val="tx1"/>
                </a:solidFill>
                <a:effectLst/>
                <a:latin typeface="+mn-lt"/>
                <a:ea typeface="+mn-ea"/>
                <a:cs typeface="+mn-cs"/>
              </a:rPr>
              <a:t>obj.method2();  // Output: Method 2</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Prototype Chaining:</a:t>
            </a:r>
            <a:r>
              <a:rPr lang="en-US" sz="1200" b="0" i="0" kern="1200" dirty="0" smtClean="0">
                <a:solidFill>
                  <a:schemeClr val="tx1"/>
                </a:solidFill>
                <a:effectLst/>
                <a:latin typeface="+mn-lt"/>
                <a:ea typeface="+mn-ea"/>
                <a:cs typeface="+mn-cs"/>
              </a:rPr>
              <a:t> JavaScript uses prototype-based inheritance. Objects inherit properties and methods from their prototype. While it's not traditional class-based multiple inheritance, you can achieve similar effects by linking prototypes.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function Parent1() {</a:t>
            </a:r>
          </a:p>
          <a:p>
            <a:r>
              <a:rPr lang="en-US" sz="1200" b="0" i="0" kern="1200" dirty="0" smtClean="0">
                <a:solidFill>
                  <a:schemeClr val="tx1"/>
                </a:solidFill>
                <a:effectLst/>
                <a:latin typeface="+mn-lt"/>
                <a:ea typeface="+mn-ea"/>
                <a:cs typeface="+mn-cs"/>
              </a:rPr>
              <a:t>  this.method1 = function() {</a:t>
            </a:r>
          </a:p>
          <a:p>
            <a:r>
              <a:rPr lang="en-US" sz="1200" b="0" i="0" kern="1200" dirty="0" smtClean="0">
                <a:solidFill>
                  <a:schemeClr val="tx1"/>
                </a:solidFill>
                <a:effectLst/>
                <a:latin typeface="+mn-lt"/>
                <a:ea typeface="+mn-ea"/>
                <a:cs typeface="+mn-cs"/>
              </a:rPr>
              <a:t>    console.log('Method 1');</a:t>
            </a:r>
          </a:p>
          <a:p>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function Parent2() {</a:t>
            </a:r>
          </a:p>
          <a:p>
            <a:r>
              <a:rPr lang="en-US" sz="1200" b="0" i="0" kern="1200" dirty="0" smtClean="0">
                <a:solidFill>
                  <a:schemeClr val="tx1"/>
                </a:solidFill>
                <a:effectLst/>
                <a:latin typeface="+mn-lt"/>
                <a:ea typeface="+mn-ea"/>
                <a:cs typeface="+mn-cs"/>
              </a:rPr>
              <a:t>  this.method2 = function() {</a:t>
            </a:r>
          </a:p>
          <a:p>
            <a:r>
              <a:rPr lang="en-US" sz="1200" b="0" i="0" kern="1200" dirty="0" smtClean="0">
                <a:solidFill>
                  <a:schemeClr val="tx1"/>
                </a:solidFill>
                <a:effectLst/>
                <a:latin typeface="+mn-lt"/>
                <a:ea typeface="+mn-ea"/>
                <a:cs typeface="+mn-cs"/>
              </a:rPr>
              <a:t>    console.log('Method 2');</a:t>
            </a:r>
          </a:p>
          <a:p>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function Child() {</a:t>
            </a:r>
          </a:p>
          <a:p>
            <a:r>
              <a:rPr lang="en-US" sz="1200" b="0" i="0" kern="1200" dirty="0" smtClean="0">
                <a:solidFill>
                  <a:schemeClr val="tx1"/>
                </a:solidFill>
                <a:effectLst/>
                <a:latin typeface="+mn-lt"/>
                <a:ea typeface="+mn-ea"/>
                <a:cs typeface="+mn-cs"/>
              </a:rPr>
              <a:t>  // Prototype chaining</a:t>
            </a:r>
          </a:p>
          <a:p>
            <a:r>
              <a:rPr lang="en-US" sz="1200" b="0" i="0" kern="1200" dirty="0" smtClean="0">
                <a:solidFill>
                  <a:schemeClr val="tx1"/>
                </a:solidFill>
                <a:effectLst/>
                <a:latin typeface="+mn-lt"/>
                <a:ea typeface="+mn-ea"/>
                <a:cs typeface="+mn-cs"/>
              </a:rPr>
              <a:t>  Parent1.call(this);</a:t>
            </a:r>
          </a:p>
          <a:p>
            <a:r>
              <a:rPr lang="en-US" sz="1200" b="0" i="0" kern="1200" dirty="0" smtClean="0">
                <a:solidFill>
                  <a:schemeClr val="tx1"/>
                </a:solidFill>
                <a:effectLst/>
                <a:latin typeface="+mn-lt"/>
                <a:ea typeface="+mn-ea"/>
                <a:cs typeface="+mn-cs"/>
              </a:rPr>
              <a:t>  Parent2.call(this);</a:t>
            </a:r>
          </a:p>
          <a:p>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const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childObj</a:t>
            </a:r>
            <a:r>
              <a:rPr lang="en-US" sz="1200" b="0" i="0" kern="1200" dirty="0" smtClean="0">
                <a:solidFill>
                  <a:schemeClr val="tx1"/>
                </a:solidFill>
                <a:effectLst/>
                <a:latin typeface="+mn-lt"/>
                <a:ea typeface="+mn-ea"/>
                <a:cs typeface="+mn-cs"/>
              </a:rPr>
              <a:t> = new Child();</a:t>
            </a:r>
          </a:p>
          <a:p>
            <a:r>
              <a:rPr lang="en-US" sz="1200" b="0" i="0" kern="1200" dirty="0" smtClean="0">
                <a:solidFill>
                  <a:schemeClr val="tx1"/>
                </a:solidFill>
                <a:effectLst/>
                <a:latin typeface="+mn-lt"/>
                <a:ea typeface="+mn-ea"/>
                <a:cs typeface="+mn-cs"/>
              </a:rPr>
              <a:t>childObj.method1();  // Output: Method 1</a:t>
            </a:r>
          </a:p>
          <a:p>
            <a:r>
              <a:rPr lang="en-US" sz="1200" b="0" i="0" kern="1200" dirty="0" smtClean="0">
                <a:solidFill>
                  <a:schemeClr val="tx1"/>
                </a:solidFill>
                <a:effectLst/>
                <a:latin typeface="+mn-lt"/>
                <a:ea typeface="+mn-ea"/>
                <a:cs typeface="+mn-cs"/>
              </a:rPr>
              <a:t>childObj.method2();  // Output: Method 2</a:t>
            </a:r>
          </a:p>
          <a:p>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These approaches provide a way to achieve some level of multiple inheritance in JavaScript, but they are different from classical multiple inheritance found in languages like C++ or Java. It's important to note that using composition and other design patterns is often recommended in JavaScript to achieve code reuse and maintainability.</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55B873-940C-42EB-8B12-EACB63A3C325}" type="slidenum">
              <a:rPr lang="en-US" smtClean="0"/>
              <a:t>70</a:t>
            </a:fld>
            <a:endParaRPr lang="en-US"/>
          </a:p>
        </p:txBody>
      </p:sp>
    </p:spTree>
    <p:extLst>
      <p:ext uri="{BB962C8B-B14F-4D97-AF65-F5344CB8AC3E}">
        <p14:creationId xmlns:p14="http://schemas.microsoft.com/office/powerpoint/2010/main" val="3546845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Self-study:</a:t>
            </a:r>
            <a:r>
              <a:rPr lang="en-US" baseline="0" dirty="0" smtClean="0"/>
              <a:t> Promise, </a:t>
            </a:r>
            <a:r>
              <a:rPr lang="en-US" baseline="0" dirty="0" err="1" smtClean="0"/>
              <a:t>async</a:t>
            </a:r>
            <a:r>
              <a:rPr lang="en-US" baseline="0" dirty="0" smtClean="0"/>
              <a:t>/await</a:t>
            </a:r>
            <a:endParaRPr lang="en-US" dirty="0"/>
          </a:p>
        </p:txBody>
      </p:sp>
      <p:sp>
        <p:nvSpPr>
          <p:cNvPr id="4" name="Slide Number Placeholder 3"/>
          <p:cNvSpPr>
            <a:spLocks noGrp="1"/>
          </p:cNvSpPr>
          <p:nvPr>
            <p:ph type="sldNum" sz="quarter" idx="10"/>
          </p:nvPr>
        </p:nvSpPr>
        <p:spPr/>
        <p:txBody>
          <a:bodyPr/>
          <a:lstStyle/>
          <a:p>
            <a:fld id="{0155B873-940C-42EB-8B12-EACB63A3C325}" type="slidenum">
              <a:rPr lang="en-US" smtClean="0"/>
              <a:t>72</a:t>
            </a:fld>
            <a:endParaRPr lang="en-US"/>
          </a:p>
        </p:txBody>
      </p:sp>
    </p:spTree>
    <p:extLst>
      <p:ext uri="{BB962C8B-B14F-4D97-AF65-F5344CB8AC3E}">
        <p14:creationId xmlns:p14="http://schemas.microsoft.com/office/powerpoint/2010/main" val="1683120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180DDF-8491-6E19-45A4-8AFAF2BEFFF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x-none"/>
          </a:p>
        </p:txBody>
      </p:sp>
      <p:sp>
        <p:nvSpPr>
          <p:cNvPr id="3" name="Subtitle 2">
            <a:extLst>
              <a:ext uri="{FF2B5EF4-FFF2-40B4-BE49-F238E27FC236}">
                <a16:creationId xmlns="" xmlns:a16="http://schemas.microsoft.com/office/drawing/2014/main" id="{2427B4DE-875B-97D0-1BED-2A7181ABA6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x-none"/>
          </a:p>
        </p:txBody>
      </p:sp>
      <p:sp>
        <p:nvSpPr>
          <p:cNvPr id="4" name="Date Placeholder 3">
            <a:extLst>
              <a:ext uri="{FF2B5EF4-FFF2-40B4-BE49-F238E27FC236}">
                <a16:creationId xmlns="" xmlns:a16="http://schemas.microsoft.com/office/drawing/2014/main" id="{2412FD1A-03CE-1300-AFA6-3F955B7CC668}"/>
              </a:ext>
            </a:extLst>
          </p:cNvPr>
          <p:cNvSpPr>
            <a:spLocks noGrp="1"/>
          </p:cNvSpPr>
          <p:nvPr>
            <p:ph type="dt" sz="half" idx="10"/>
          </p:nvPr>
        </p:nvSpPr>
        <p:spPr/>
        <p:txBody>
          <a:bodyPr/>
          <a:lstStyle/>
          <a:p>
            <a:fld id="{641C73F1-0AE2-2342-BAF9-0B5385E61D1D}" type="datetimeFigureOut">
              <a:rPr lang="x-none" smtClean="0"/>
              <a:t>16-Jan-24</a:t>
            </a:fld>
            <a:endParaRPr lang="x-none"/>
          </a:p>
        </p:txBody>
      </p:sp>
      <p:sp>
        <p:nvSpPr>
          <p:cNvPr id="5" name="Footer Placeholder 4">
            <a:extLst>
              <a:ext uri="{FF2B5EF4-FFF2-40B4-BE49-F238E27FC236}">
                <a16:creationId xmlns="" xmlns:a16="http://schemas.microsoft.com/office/drawing/2014/main" id="{6A990EEB-E904-291E-2C97-DB408CE0D2F7}"/>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FE837BC4-B75E-8E84-0812-A3B283E41C75}"/>
              </a:ext>
            </a:extLst>
          </p:cNvPr>
          <p:cNvSpPr>
            <a:spLocks noGrp="1"/>
          </p:cNvSpPr>
          <p:nvPr>
            <p:ph type="sldNum" sz="quarter" idx="12"/>
          </p:nvPr>
        </p:nvSpPr>
        <p:spPr/>
        <p:txBody>
          <a:bodyPr/>
          <a:lstStyle/>
          <a:p>
            <a:fld id="{81873FF1-74EF-9344-AF81-BCD2002C278B}" type="slidenum">
              <a:rPr lang="x-none" smtClean="0"/>
              <a:t>‹#›</a:t>
            </a:fld>
            <a:endParaRPr lang="x-none"/>
          </a:p>
        </p:txBody>
      </p:sp>
    </p:spTree>
    <p:extLst>
      <p:ext uri="{BB962C8B-B14F-4D97-AF65-F5344CB8AC3E}">
        <p14:creationId xmlns:p14="http://schemas.microsoft.com/office/powerpoint/2010/main" val="4096847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F07ADC-E6E8-AF9E-7A21-82351DC76673}"/>
              </a:ext>
            </a:extLst>
          </p:cNvPr>
          <p:cNvSpPr>
            <a:spLocks noGrp="1"/>
          </p:cNvSpPr>
          <p:nvPr>
            <p:ph type="title"/>
          </p:nvPr>
        </p:nvSpPr>
        <p:spPr/>
        <p:txBody>
          <a:bodyPr/>
          <a:lstStyle/>
          <a:p>
            <a:r>
              <a:rPr lang="en-GB"/>
              <a:t>Click to edit Master title style</a:t>
            </a:r>
            <a:endParaRPr lang="x-none"/>
          </a:p>
        </p:txBody>
      </p:sp>
      <p:sp>
        <p:nvSpPr>
          <p:cNvPr id="3" name="Vertical Text Placeholder 2">
            <a:extLst>
              <a:ext uri="{FF2B5EF4-FFF2-40B4-BE49-F238E27FC236}">
                <a16:creationId xmlns="" xmlns:a16="http://schemas.microsoft.com/office/drawing/2014/main" id="{A5337B69-3041-2FB1-C37B-7D71F84A5A3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Date Placeholder 3">
            <a:extLst>
              <a:ext uri="{FF2B5EF4-FFF2-40B4-BE49-F238E27FC236}">
                <a16:creationId xmlns="" xmlns:a16="http://schemas.microsoft.com/office/drawing/2014/main" id="{087D5BE6-6F39-156B-DEA3-2B48DD127E3F}"/>
              </a:ext>
            </a:extLst>
          </p:cNvPr>
          <p:cNvSpPr>
            <a:spLocks noGrp="1"/>
          </p:cNvSpPr>
          <p:nvPr>
            <p:ph type="dt" sz="half" idx="10"/>
          </p:nvPr>
        </p:nvSpPr>
        <p:spPr/>
        <p:txBody>
          <a:bodyPr/>
          <a:lstStyle/>
          <a:p>
            <a:fld id="{641C73F1-0AE2-2342-BAF9-0B5385E61D1D}" type="datetimeFigureOut">
              <a:rPr lang="x-none" smtClean="0"/>
              <a:t>16-Jan-24</a:t>
            </a:fld>
            <a:endParaRPr lang="x-none"/>
          </a:p>
        </p:txBody>
      </p:sp>
      <p:sp>
        <p:nvSpPr>
          <p:cNvPr id="5" name="Footer Placeholder 4">
            <a:extLst>
              <a:ext uri="{FF2B5EF4-FFF2-40B4-BE49-F238E27FC236}">
                <a16:creationId xmlns="" xmlns:a16="http://schemas.microsoft.com/office/drawing/2014/main" id="{53FC39A2-C114-3CDD-47DB-3146E9B5CEEE}"/>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5582CEE4-AEB0-FEF3-0B72-5BC40C653441}"/>
              </a:ext>
            </a:extLst>
          </p:cNvPr>
          <p:cNvSpPr>
            <a:spLocks noGrp="1"/>
          </p:cNvSpPr>
          <p:nvPr>
            <p:ph type="sldNum" sz="quarter" idx="12"/>
          </p:nvPr>
        </p:nvSpPr>
        <p:spPr/>
        <p:txBody>
          <a:bodyPr/>
          <a:lstStyle/>
          <a:p>
            <a:fld id="{81873FF1-74EF-9344-AF81-BCD2002C278B}" type="slidenum">
              <a:rPr lang="x-none" smtClean="0"/>
              <a:t>‹#›</a:t>
            </a:fld>
            <a:endParaRPr lang="x-none"/>
          </a:p>
        </p:txBody>
      </p:sp>
    </p:spTree>
    <p:extLst>
      <p:ext uri="{BB962C8B-B14F-4D97-AF65-F5344CB8AC3E}">
        <p14:creationId xmlns:p14="http://schemas.microsoft.com/office/powerpoint/2010/main" val="1788659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303E2B18-BEAC-0219-9B70-2879506E68D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x-none"/>
          </a:p>
        </p:txBody>
      </p:sp>
      <p:sp>
        <p:nvSpPr>
          <p:cNvPr id="3" name="Vertical Text Placeholder 2">
            <a:extLst>
              <a:ext uri="{FF2B5EF4-FFF2-40B4-BE49-F238E27FC236}">
                <a16:creationId xmlns="" xmlns:a16="http://schemas.microsoft.com/office/drawing/2014/main" id="{5ADDA461-AE35-5ADA-5507-B3B5FF940F2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Date Placeholder 3">
            <a:extLst>
              <a:ext uri="{FF2B5EF4-FFF2-40B4-BE49-F238E27FC236}">
                <a16:creationId xmlns="" xmlns:a16="http://schemas.microsoft.com/office/drawing/2014/main" id="{D55A194E-A0D5-44C3-15FC-2883EE5F430C}"/>
              </a:ext>
            </a:extLst>
          </p:cNvPr>
          <p:cNvSpPr>
            <a:spLocks noGrp="1"/>
          </p:cNvSpPr>
          <p:nvPr>
            <p:ph type="dt" sz="half" idx="10"/>
          </p:nvPr>
        </p:nvSpPr>
        <p:spPr/>
        <p:txBody>
          <a:bodyPr/>
          <a:lstStyle/>
          <a:p>
            <a:fld id="{641C73F1-0AE2-2342-BAF9-0B5385E61D1D}" type="datetimeFigureOut">
              <a:rPr lang="x-none" smtClean="0"/>
              <a:t>16-Jan-24</a:t>
            </a:fld>
            <a:endParaRPr lang="x-none"/>
          </a:p>
        </p:txBody>
      </p:sp>
      <p:sp>
        <p:nvSpPr>
          <p:cNvPr id="5" name="Footer Placeholder 4">
            <a:extLst>
              <a:ext uri="{FF2B5EF4-FFF2-40B4-BE49-F238E27FC236}">
                <a16:creationId xmlns="" xmlns:a16="http://schemas.microsoft.com/office/drawing/2014/main" id="{3626B38D-E156-E297-B297-202A068185EB}"/>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C16EBD6D-91DC-20F0-7ECD-BCDFF2A01808}"/>
              </a:ext>
            </a:extLst>
          </p:cNvPr>
          <p:cNvSpPr>
            <a:spLocks noGrp="1"/>
          </p:cNvSpPr>
          <p:nvPr>
            <p:ph type="sldNum" sz="quarter" idx="12"/>
          </p:nvPr>
        </p:nvSpPr>
        <p:spPr/>
        <p:txBody>
          <a:bodyPr/>
          <a:lstStyle/>
          <a:p>
            <a:fld id="{81873FF1-74EF-9344-AF81-BCD2002C278B}" type="slidenum">
              <a:rPr lang="x-none" smtClean="0"/>
              <a:t>‹#›</a:t>
            </a:fld>
            <a:endParaRPr lang="x-none"/>
          </a:p>
        </p:txBody>
      </p:sp>
    </p:spTree>
    <p:extLst>
      <p:ext uri="{BB962C8B-B14F-4D97-AF65-F5344CB8AC3E}">
        <p14:creationId xmlns:p14="http://schemas.microsoft.com/office/powerpoint/2010/main" val="3047445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00B22A-C603-417D-86F8-6382B1DEA750}"/>
              </a:ext>
            </a:extLst>
          </p:cNvPr>
          <p:cNvSpPr>
            <a:spLocks noGrp="1"/>
          </p:cNvSpPr>
          <p:nvPr>
            <p:ph type="title"/>
          </p:nvPr>
        </p:nvSpPr>
        <p:spPr/>
        <p:txBody>
          <a:bodyPr/>
          <a:lstStyle/>
          <a:p>
            <a:r>
              <a:rPr lang="en-GB"/>
              <a:t>Click to edit Master title style</a:t>
            </a:r>
            <a:endParaRPr lang="x-none"/>
          </a:p>
        </p:txBody>
      </p:sp>
      <p:sp>
        <p:nvSpPr>
          <p:cNvPr id="3" name="Content Placeholder 2">
            <a:extLst>
              <a:ext uri="{FF2B5EF4-FFF2-40B4-BE49-F238E27FC236}">
                <a16:creationId xmlns="" xmlns:a16="http://schemas.microsoft.com/office/drawing/2014/main" id="{9AF029A8-2E4C-69B2-DB19-CA0ADB45406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Date Placeholder 3">
            <a:extLst>
              <a:ext uri="{FF2B5EF4-FFF2-40B4-BE49-F238E27FC236}">
                <a16:creationId xmlns="" xmlns:a16="http://schemas.microsoft.com/office/drawing/2014/main" id="{FAB235CF-682E-D84A-41D3-70ACE3A60E54}"/>
              </a:ext>
            </a:extLst>
          </p:cNvPr>
          <p:cNvSpPr>
            <a:spLocks noGrp="1"/>
          </p:cNvSpPr>
          <p:nvPr>
            <p:ph type="dt" sz="half" idx="10"/>
          </p:nvPr>
        </p:nvSpPr>
        <p:spPr/>
        <p:txBody>
          <a:bodyPr/>
          <a:lstStyle/>
          <a:p>
            <a:fld id="{641C73F1-0AE2-2342-BAF9-0B5385E61D1D}" type="datetimeFigureOut">
              <a:rPr lang="x-none" smtClean="0"/>
              <a:t>16-Jan-24</a:t>
            </a:fld>
            <a:endParaRPr lang="x-none"/>
          </a:p>
        </p:txBody>
      </p:sp>
      <p:sp>
        <p:nvSpPr>
          <p:cNvPr id="5" name="Footer Placeholder 4">
            <a:extLst>
              <a:ext uri="{FF2B5EF4-FFF2-40B4-BE49-F238E27FC236}">
                <a16:creationId xmlns="" xmlns:a16="http://schemas.microsoft.com/office/drawing/2014/main" id="{111CA2B7-7649-91C7-A234-EB54DD9407AF}"/>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6BF759CA-07FD-4F01-FA3C-9B35AAFF84D3}"/>
              </a:ext>
            </a:extLst>
          </p:cNvPr>
          <p:cNvSpPr>
            <a:spLocks noGrp="1"/>
          </p:cNvSpPr>
          <p:nvPr>
            <p:ph type="sldNum" sz="quarter" idx="12"/>
          </p:nvPr>
        </p:nvSpPr>
        <p:spPr/>
        <p:txBody>
          <a:bodyPr/>
          <a:lstStyle/>
          <a:p>
            <a:fld id="{81873FF1-74EF-9344-AF81-BCD2002C278B}" type="slidenum">
              <a:rPr lang="x-none" smtClean="0"/>
              <a:t>‹#›</a:t>
            </a:fld>
            <a:endParaRPr lang="x-none"/>
          </a:p>
        </p:txBody>
      </p:sp>
    </p:spTree>
    <p:extLst>
      <p:ext uri="{BB962C8B-B14F-4D97-AF65-F5344CB8AC3E}">
        <p14:creationId xmlns:p14="http://schemas.microsoft.com/office/powerpoint/2010/main" val="3931138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95F2CD-F1DD-BC8C-DF72-DA6462645BB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x-none"/>
          </a:p>
        </p:txBody>
      </p:sp>
      <p:sp>
        <p:nvSpPr>
          <p:cNvPr id="3" name="Text Placeholder 2">
            <a:extLst>
              <a:ext uri="{FF2B5EF4-FFF2-40B4-BE49-F238E27FC236}">
                <a16:creationId xmlns="" xmlns:a16="http://schemas.microsoft.com/office/drawing/2014/main" id="{F59E0579-FFEE-CE13-410D-9269FFDDA1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 xmlns:a16="http://schemas.microsoft.com/office/drawing/2014/main" id="{E50D101F-A66B-E13B-7149-D1CACBDE305F}"/>
              </a:ext>
            </a:extLst>
          </p:cNvPr>
          <p:cNvSpPr>
            <a:spLocks noGrp="1"/>
          </p:cNvSpPr>
          <p:nvPr>
            <p:ph type="dt" sz="half" idx="10"/>
          </p:nvPr>
        </p:nvSpPr>
        <p:spPr/>
        <p:txBody>
          <a:bodyPr/>
          <a:lstStyle/>
          <a:p>
            <a:fld id="{641C73F1-0AE2-2342-BAF9-0B5385E61D1D}" type="datetimeFigureOut">
              <a:rPr lang="x-none" smtClean="0"/>
              <a:t>16-Jan-24</a:t>
            </a:fld>
            <a:endParaRPr lang="x-none"/>
          </a:p>
        </p:txBody>
      </p:sp>
      <p:sp>
        <p:nvSpPr>
          <p:cNvPr id="5" name="Footer Placeholder 4">
            <a:extLst>
              <a:ext uri="{FF2B5EF4-FFF2-40B4-BE49-F238E27FC236}">
                <a16:creationId xmlns="" xmlns:a16="http://schemas.microsoft.com/office/drawing/2014/main" id="{63FD673C-97E1-D7FD-C61A-2905B84F34B0}"/>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98628F72-DAB3-D886-6C30-DA1E44ED5F74}"/>
              </a:ext>
            </a:extLst>
          </p:cNvPr>
          <p:cNvSpPr>
            <a:spLocks noGrp="1"/>
          </p:cNvSpPr>
          <p:nvPr>
            <p:ph type="sldNum" sz="quarter" idx="12"/>
          </p:nvPr>
        </p:nvSpPr>
        <p:spPr/>
        <p:txBody>
          <a:bodyPr/>
          <a:lstStyle/>
          <a:p>
            <a:fld id="{81873FF1-74EF-9344-AF81-BCD2002C278B}" type="slidenum">
              <a:rPr lang="x-none" smtClean="0"/>
              <a:t>‹#›</a:t>
            </a:fld>
            <a:endParaRPr lang="x-none"/>
          </a:p>
        </p:txBody>
      </p:sp>
    </p:spTree>
    <p:extLst>
      <p:ext uri="{BB962C8B-B14F-4D97-AF65-F5344CB8AC3E}">
        <p14:creationId xmlns:p14="http://schemas.microsoft.com/office/powerpoint/2010/main" val="933195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00F054-9D28-0CA9-8707-61BD49A5EEA4}"/>
              </a:ext>
            </a:extLst>
          </p:cNvPr>
          <p:cNvSpPr>
            <a:spLocks noGrp="1"/>
          </p:cNvSpPr>
          <p:nvPr>
            <p:ph type="title"/>
          </p:nvPr>
        </p:nvSpPr>
        <p:spPr/>
        <p:txBody>
          <a:bodyPr/>
          <a:lstStyle/>
          <a:p>
            <a:r>
              <a:rPr lang="en-GB"/>
              <a:t>Click to edit Master title style</a:t>
            </a:r>
            <a:endParaRPr lang="x-none"/>
          </a:p>
        </p:txBody>
      </p:sp>
      <p:sp>
        <p:nvSpPr>
          <p:cNvPr id="3" name="Content Placeholder 2">
            <a:extLst>
              <a:ext uri="{FF2B5EF4-FFF2-40B4-BE49-F238E27FC236}">
                <a16:creationId xmlns="" xmlns:a16="http://schemas.microsoft.com/office/drawing/2014/main" id="{8373F440-D1D8-0555-DB9D-18F8C69010A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Content Placeholder 3">
            <a:extLst>
              <a:ext uri="{FF2B5EF4-FFF2-40B4-BE49-F238E27FC236}">
                <a16:creationId xmlns="" xmlns:a16="http://schemas.microsoft.com/office/drawing/2014/main" id="{4C8D237A-12E7-6137-9014-A205847389B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5" name="Date Placeholder 4">
            <a:extLst>
              <a:ext uri="{FF2B5EF4-FFF2-40B4-BE49-F238E27FC236}">
                <a16:creationId xmlns="" xmlns:a16="http://schemas.microsoft.com/office/drawing/2014/main" id="{03589A2F-051A-2497-1303-992B465580AE}"/>
              </a:ext>
            </a:extLst>
          </p:cNvPr>
          <p:cNvSpPr>
            <a:spLocks noGrp="1"/>
          </p:cNvSpPr>
          <p:nvPr>
            <p:ph type="dt" sz="half" idx="10"/>
          </p:nvPr>
        </p:nvSpPr>
        <p:spPr/>
        <p:txBody>
          <a:bodyPr/>
          <a:lstStyle/>
          <a:p>
            <a:fld id="{641C73F1-0AE2-2342-BAF9-0B5385E61D1D}" type="datetimeFigureOut">
              <a:rPr lang="x-none" smtClean="0"/>
              <a:t>16-Jan-24</a:t>
            </a:fld>
            <a:endParaRPr lang="x-none"/>
          </a:p>
        </p:txBody>
      </p:sp>
      <p:sp>
        <p:nvSpPr>
          <p:cNvPr id="6" name="Footer Placeholder 5">
            <a:extLst>
              <a:ext uri="{FF2B5EF4-FFF2-40B4-BE49-F238E27FC236}">
                <a16:creationId xmlns="" xmlns:a16="http://schemas.microsoft.com/office/drawing/2014/main" id="{CC76D446-81BD-8DA3-9360-A13A415A5D06}"/>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 xmlns:a16="http://schemas.microsoft.com/office/drawing/2014/main" id="{2A7DE2F7-6B98-CC99-7BD1-DDC62975ACFF}"/>
              </a:ext>
            </a:extLst>
          </p:cNvPr>
          <p:cNvSpPr>
            <a:spLocks noGrp="1"/>
          </p:cNvSpPr>
          <p:nvPr>
            <p:ph type="sldNum" sz="quarter" idx="12"/>
          </p:nvPr>
        </p:nvSpPr>
        <p:spPr/>
        <p:txBody>
          <a:bodyPr/>
          <a:lstStyle/>
          <a:p>
            <a:fld id="{81873FF1-74EF-9344-AF81-BCD2002C278B}" type="slidenum">
              <a:rPr lang="x-none" smtClean="0"/>
              <a:t>‹#›</a:t>
            </a:fld>
            <a:endParaRPr lang="x-none"/>
          </a:p>
        </p:txBody>
      </p:sp>
    </p:spTree>
    <p:extLst>
      <p:ext uri="{BB962C8B-B14F-4D97-AF65-F5344CB8AC3E}">
        <p14:creationId xmlns:p14="http://schemas.microsoft.com/office/powerpoint/2010/main" val="2202875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E880BB-C590-43DB-5A23-810AF7C581FA}"/>
              </a:ext>
            </a:extLst>
          </p:cNvPr>
          <p:cNvSpPr>
            <a:spLocks noGrp="1"/>
          </p:cNvSpPr>
          <p:nvPr>
            <p:ph type="title"/>
          </p:nvPr>
        </p:nvSpPr>
        <p:spPr>
          <a:xfrm>
            <a:off x="839788" y="365125"/>
            <a:ext cx="10515600" cy="1325563"/>
          </a:xfrm>
        </p:spPr>
        <p:txBody>
          <a:bodyPr/>
          <a:lstStyle/>
          <a:p>
            <a:r>
              <a:rPr lang="en-GB"/>
              <a:t>Click to edit Master title style</a:t>
            </a:r>
            <a:endParaRPr lang="x-none"/>
          </a:p>
        </p:txBody>
      </p:sp>
      <p:sp>
        <p:nvSpPr>
          <p:cNvPr id="3" name="Text Placeholder 2">
            <a:extLst>
              <a:ext uri="{FF2B5EF4-FFF2-40B4-BE49-F238E27FC236}">
                <a16:creationId xmlns="" xmlns:a16="http://schemas.microsoft.com/office/drawing/2014/main" id="{44B6B776-4E19-8863-664E-65F85B1213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 xmlns:a16="http://schemas.microsoft.com/office/drawing/2014/main" id="{A5C5FD82-FE8E-C982-DDC4-FB4167B0C71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5" name="Text Placeholder 4">
            <a:extLst>
              <a:ext uri="{FF2B5EF4-FFF2-40B4-BE49-F238E27FC236}">
                <a16:creationId xmlns="" xmlns:a16="http://schemas.microsoft.com/office/drawing/2014/main" id="{CBEB23E8-311F-8AB1-7CCB-EA013D6B8D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 xmlns:a16="http://schemas.microsoft.com/office/drawing/2014/main" id="{77D5A186-A4CA-09E7-372A-1B54FEEFF2C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7" name="Date Placeholder 6">
            <a:extLst>
              <a:ext uri="{FF2B5EF4-FFF2-40B4-BE49-F238E27FC236}">
                <a16:creationId xmlns="" xmlns:a16="http://schemas.microsoft.com/office/drawing/2014/main" id="{5A28257E-FD2D-882C-ED8B-58BC9315EBF5}"/>
              </a:ext>
            </a:extLst>
          </p:cNvPr>
          <p:cNvSpPr>
            <a:spLocks noGrp="1"/>
          </p:cNvSpPr>
          <p:nvPr>
            <p:ph type="dt" sz="half" idx="10"/>
          </p:nvPr>
        </p:nvSpPr>
        <p:spPr/>
        <p:txBody>
          <a:bodyPr/>
          <a:lstStyle/>
          <a:p>
            <a:fld id="{641C73F1-0AE2-2342-BAF9-0B5385E61D1D}" type="datetimeFigureOut">
              <a:rPr lang="x-none" smtClean="0"/>
              <a:t>16-Jan-24</a:t>
            </a:fld>
            <a:endParaRPr lang="x-none"/>
          </a:p>
        </p:txBody>
      </p:sp>
      <p:sp>
        <p:nvSpPr>
          <p:cNvPr id="8" name="Footer Placeholder 7">
            <a:extLst>
              <a:ext uri="{FF2B5EF4-FFF2-40B4-BE49-F238E27FC236}">
                <a16:creationId xmlns="" xmlns:a16="http://schemas.microsoft.com/office/drawing/2014/main" id="{DC327A76-42BA-686C-499D-1353EF825538}"/>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 xmlns:a16="http://schemas.microsoft.com/office/drawing/2014/main" id="{61346C6E-2DFC-2157-E279-49BE265279BB}"/>
              </a:ext>
            </a:extLst>
          </p:cNvPr>
          <p:cNvSpPr>
            <a:spLocks noGrp="1"/>
          </p:cNvSpPr>
          <p:nvPr>
            <p:ph type="sldNum" sz="quarter" idx="12"/>
          </p:nvPr>
        </p:nvSpPr>
        <p:spPr/>
        <p:txBody>
          <a:bodyPr/>
          <a:lstStyle/>
          <a:p>
            <a:fld id="{81873FF1-74EF-9344-AF81-BCD2002C278B}" type="slidenum">
              <a:rPr lang="x-none" smtClean="0"/>
              <a:t>‹#›</a:t>
            </a:fld>
            <a:endParaRPr lang="x-none"/>
          </a:p>
        </p:txBody>
      </p:sp>
    </p:spTree>
    <p:extLst>
      <p:ext uri="{BB962C8B-B14F-4D97-AF65-F5344CB8AC3E}">
        <p14:creationId xmlns:p14="http://schemas.microsoft.com/office/powerpoint/2010/main" val="1276854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37D525-3F57-737E-025F-15C91282E792}"/>
              </a:ext>
            </a:extLst>
          </p:cNvPr>
          <p:cNvSpPr>
            <a:spLocks noGrp="1"/>
          </p:cNvSpPr>
          <p:nvPr>
            <p:ph type="title"/>
          </p:nvPr>
        </p:nvSpPr>
        <p:spPr/>
        <p:txBody>
          <a:bodyPr/>
          <a:lstStyle/>
          <a:p>
            <a:r>
              <a:rPr lang="en-GB"/>
              <a:t>Click to edit Master title style</a:t>
            </a:r>
            <a:endParaRPr lang="x-none"/>
          </a:p>
        </p:txBody>
      </p:sp>
      <p:sp>
        <p:nvSpPr>
          <p:cNvPr id="3" name="Date Placeholder 2">
            <a:extLst>
              <a:ext uri="{FF2B5EF4-FFF2-40B4-BE49-F238E27FC236}">
                <a16:creationId xmlns="" xmlns:a16="http://schemas.microsoft.com/office/drawing/2014/main" id="{1A8F07D4-ED5F-F265-2A81-96C2C1DF691B}"/>
              </a:ext>
            </a:extLst>
          </p:cNvPr>
          <p:cNvSpPr>
            <a:spLocks noGrp="1"/>
          </p:cNvSpPr>
          <p:nvPr>
            <p:ph type="dt" sz="half" idx="10"/>
          </p:nvPr>
        </p:nvSpPr>
        <p:spPr/>
        <p:txBody>
          <a:bodyPr/>
          <a:lstStyle/>
          <a:p>
            <a:fld id="{641C73F1-0AE2-2342-BAF9-0B5385E61D1D}" type="datetimeFigureOut">
              <a:rPr lang="x-none" smtClean="0"/>
              <a:t>16-Jan-24</a:t>
            </a:fld>
            <a:endParaRPr lang="x-none"/>
          </a:p>
        </p:txBody>
      </p:sp>
      <p:sp>
        <p:nvSpPr>
          <p:cNvPr id="4" name="Footer Placeholder 3">
            <a:extLst>
              <a:ext uri="{FF2B5EF4-FFF2-40B4-BE49-F238E27FC236}">
                <a16:creationId xmlns="" xmlns:a16="http://schemas.microsoft.com/office/drawing/2014/main" id="{10D2ED77-950E-2F8E-B24B-10A9254E5F9B}"/>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 xmlns:a16="http://schemas.microsoft.com/office/drawing/2014/main" id="{B8F3A443-C399-141C-A44E-1240390F96AC}"/>
              </a:ext>
            </a:extLst>
          </p:cNvPr>
          <p:cNvSpPr>
            <a:spLocks noGrp="1"/>
          </p:cNvSpPr>
          <p:nvPr>
            <p:ph type="sldNum" sz="quarter" idx="12"/>
          </p:nvPr>
        </p:nvSpPr>
        <p:spPr/>
        <p:txBody>
          <a:bodyPr/>
          <a:lstStyle/>
          <a:p>
            <a:fld id="{81873FF1-74EF-9344-AF81-BCD2002C278B}" type="slidenum">
              <a:rPr lang="x-none" smtClean="0"/>
              <a:t>‹#›</a:t>
            </a:fld>
            <a:endParaRPr lang="x-none"/>
          </a:p>
        </p:txBody>
      </p:sp>
    </p:spTree>
    <p:extLst>
      <p:ext uri="{BB962C8B-B14F-4D97-AF65-F5344CB8AC3E}">
        <p14:creationId xmlns:p14="http://schemas.microsoft.com/office/powerpoint/2010/main" val="397464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FD429DD-9AE4-9BBC-8E9B-CE7FDF677068}"/>
              </a:ext>
            </a:extLst>
          </p:cNvPr>
          <p:cNvSpPr>
            <a:spLocks noGrp="1"/>
          </p:cNvSpPr>
          <p:nvPr>
            <p:ph type="dt" sz="half" idx="10"/>
          </p:nvPr>
        </p:nvSpPr>
        <p:spPr/>
        <p:txBody>
          <a:bodyPr/>
          <a:lstStyle/>
          <a:p>
            <a:fld id="{641C73F1-0AE2-2342-BAF9-0B5385E61D1D}" type="datetimeFigureOut">
              <a:rPr lang="x-none" smtClean="0"/>
              <a:t>16-Jan-24</a:t>
            </a:fld>
            <a:endParaRPr lang="x-none"/>
          </a:p>
        </p:txBody>
      </p:sp>
      <p:sp>
        <p:nvSpPr>
          <p:cNvPr id="3" name="Footer Placeholder 2">
            <a:extLst>
              <a:ext uri="{FF2B5EF4-FFF2-40B4-BE49-F238E27FC236}">
                <a16:creationId xmlns="" xmlns:a16="http://schemas.microsoft.com/office/drawing/2014/main" id="{96A86AD2-3520-7FD1-5613-EC3AA3ACDA4C}"/>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 xmlns:a16="http://schemas.microsoft.com/office/drawing/2014/main" id="{1AA8568D-EAC3-A530-FC6F-E42043E0764D}"/>
              </a:ext>
            </a:extLst>
          </p:cNvPr>
          <p:cNvSpPr>
            <a:spLocks noGrp="1"/>
          </p:cNvSpPr>
          <p:nvPr>
            <p:ph type="sldNum" sz="quarter" idx="12"/>
          </p:nvPr>
        </p:nvSpPr>
        <p:spPr/>
        <p:txBody>
          <a:bodyPr/>
          <a:lstStyle/>
          <a:p>
            <a:fld id="{81873FF1-74EF-9344-AF81-BCD2002C278B}" type="slidenum">
              <a:rPr lang="x-none" smtClean="0"/>
              <a:t>‹#›</a:t>
            </a:fld>
            <a:endParaRPr lang="x-none"/>
          </a:p>
        </p:txBody>
      </p:sp>
    </p:spTree>
    <p:extLst>
      <p:ext uri="{BB962C8B-B14F-4D97-AF65-F5344CB8AC3E}">
        <p14:creationId xmlns:p14="http://schemas.microsoft.com/office/powerpoint/2010/main" val="3396200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183B41-5F1F-16D3-695B-ED7316EE4DC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x-none"/>
          </a:p>
        </p:txBody>
      </p:sp>
      <p:sp>
        <p:nvSpPr>
          <p:cNvPr id="3" name="Content Placeholder 2">
            <a:extLst>
              <a:ext uri="{FF2B5EF4-FFF2-40B4-BE49-F238E27FC236}">
                <a16:creationId xmlns="" xmlns:a16="http://schemas.microsoft.com/office/drawing/2014/main" id="{6171976D-58FC-6C5B-B79B-E1CA6FA009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Text Placeholder 3">
            <a:extLst>
              <a:ext uri="{FF2B5EF4-FFF2-40B4-BE49-F238E27FC236}">
                <a16:creationId xmlns="" xmlns:a16="http://schemas.microsoft.com/office/drawing/2014/main" id="{347E0AEB-D2AC-98AF-019B-A19783FBAB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 xmlns:a16="http://schemas.microsoft.com/office/drawing/2014/main" id="{0711020C-CC5A-1EB6-95FE-52E27C8B45E4}"/>
              </a:ext>
            </a:extLst>
          </p:cNvPr>
          <p:cNvSpPr>
            <a:spLocks noGrp="1"/>
          </p:cNvSpPr>
          <p:nvPr>
            <p:ph type="dt" sz="half" idx="10"/>
          </p:nvPr>
        </p:nvSpPr>
        <p:spPr/>
        <p:txBody>
          <a:bodyPr/>
          <a:lstStyle/>
          <a:p>
            <a:fld id="{641C73F1-0AE2-2342-BAF9-0B5385E61D1D}" type="datetimeFigureOut">
              <a:rPr lang="x-none" smtClean="0"/>
              <a:t>16-Jan-24</a:t>
            </a:fld>
            <a:endParaRPr lang="x-none"/>
          </a:p>
        </p:txBody>
      </p:sp>
      <p:sp>
        <p:nvSpPr>
          <p:cNvPr id="6" name="Footer Placeholder 5">
            <a:extLst>
              <a:ext uri="{FF2B5EF4-FFF2-40B4-BE49-F238E27FC236}">
                <a16:creationId xmlns="" xmlns:a16="http://schemas.microsoft.com/office/drawing/2014/main" id="{59A07A0C-0F7A-C8FA-5B25-3F2DB159DD54}"/>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 xmlns:a16="http://schemas.microsoft.com/office/drawing/2014/main" id="{10A38A55-22AF-CF33-CE4F-E97DD049306F}"/>
              </a:ext>
            </a:extLst>
          </p:cNvPr>
          <p:cNvSpPr>
            <a:spLocks noGrp="1"/>
          </p:cNvSpPr>
          <p:nvPr>
            <p:ph type="sldNum" sz="quarter" idx="12"/>
          </p:nvPr>
        </p:nvSpPr>
        <p:spPr/>
        <p:txBody>
          <a:bodyPr/>
          <a:lstStyle/>
          <a:p>
            <a:fld id="{81873FF1-74EF-9344-AF81-BCD2002C278B}" type="slidenum">
              <a:rPr lang="x-none" smtClean="0"/>
              <a:t>‹#›</a:t>
            </a:fld>
            <a:endParaRPr lang="x-none"/>
          </a:p>
        </p:txBody>
      </p:sp>
    </p:spTree>
    <p:extLst>
      <p:ext uri="{BB962C8B-B14F-4D97-AF65-F5344CB8AC3E}">
        <p14:creationId xmlns:p14="http://schemas.microsoft.com/office/powerpoint/2010/main" val="875632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3B3823-9364-AFA9-C87F-DF8DB5706AC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x-none"/>
          </a:p>
        </p:txBody>
      </p:sp>
      <p:sp>
        <p:nvSpPr>
          <p:cNvPr id="3" name="Picture Placeholder 2">
            <a:extLst>
              <a:ext uri="{FF2B5EF4-FFF2-40B4-BE49-F238E27FC236}">
                <a16:creationId xmlns="" xmlns:a16="http://schemas.microsoft.com/office/drawing/2014/main" id="{2C35B69A-E7BB-59B2-8C49-22F7667A67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x-none"/>
          </a:p>
        </p:txBody>
      </p:sp>
      <p:sp>
        <p:nvSpPr>
          <p:cNvPr id="4" name="Text Placeholder 3">
            <a:extLst>
              <a:ext uri="{FF2B5EF4-FFF2-40B4-BE49-F238E27FC236}">
                <a16:creationId xmlns="" xmlns:a16="http://schemas.microsoft.com/office/drawing/2014/main" id="{F4182E90-17EF-DAEB-6415-2E29E256E5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 xmlns:a16="http://schemas.microsoft.com/office/drawing/2014/main" id="{CF9A36B4-3852-29D4-EA51-B3198A61E1B9}"/>
              </a:ext>
            </a:extLst>
          </p:cNvPr>
          <p:cNvSpPr>
            <a:spLocks noGrp="1"/>
          </p:cNvSpPr>
          <p:nvPr>
            <p:ph type="dt" sz="half" idx="10"/>
          </p:nvPr>
        </p:nvSpPr>
        <p:spPr/>
        <p:txBody>
          <a:bodyPr/>
          <a:lstStyle/>
          <a:p>
            <a:fld id="{641C73F1-0AE2-2342-BAF9-0B5385E61D1D}" type="datetimeFigureOut">
              <a:rPr lang="x-none" smtClean="0"/>
              <a:t>16-Jan-24</a:t>
            </a:fld>
            <a:endParaRPr lang="x-none"/>
          </a:p>
        </p:txBody>
      </p:sp>
      <p:sp>
        <p:nvSpPr>
          <p:cNvPr id="6" name="Footer Placeholder 5">
            <a:extLst>
              <a:ext uri="{FF2B5EF4-FFF2-40B4-BE49-F238E27FC236}">
                <a16:creationId xmlns="" xmlns:a16="http://schemas.microsoft.com/office/drawing/2014/main" id="{94D61152-3B54-FBBE-EE3E-EEB91C5F5568}"/>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 xmlns:a16="http://schemas.microsoft.com/office/drawing/2014/main" id="{3A555DD1-C4D0-D00B-BF87-C2E0C83A8A68}"/>
              </a:ext>
            </a:extLst>
          </p:cNvPr>
          <p:cNvSpPr>
            <a:spLocks noGrp="1"/>
          </p:cNvSpPr>
          <p:nvPr>
            <p:ph type="sldNum" sz="quarter" idx="12"/>
          </p:nvPr>
        </p:nvSpPr>
        <p:spPr/>
        <p:txBody>
          <a:bodyPr/>
          <a:lstStyle/>
          <a:p>
            <a:fld id="{81873FF1-74EF-9344-AF81-BCD2002C278B}" type="slidenum">
              <a:rPr lang="x-none" smtClean="0"/>
              <a:t>‹#›</a:t>
            </a:fld>
            <a:endParaRPr lang="x-none"/>
          </a:p>
        </p:txBody>
      </p:sp>
    </p:spTree>
    <p:extLst>
      <p:ext uri="{BB962C8B-B14F-4D97-AF65-F5344CB8AC3E}">
        <p14:creationId xmlns:p14="http://schemas.microsoft.com/office/powerpoint/2010/main" val="295148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08B7F26B-DBDC-E184-5140-C06FEFA454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x-none"/>
          </a:p>
        </p:txBody>
      </p:sp>
      <p:sp>
        <p:nvSpPr>
          <p:cNvPr id="3" name="Text Placeholder 2">
            <a:extLst>
              <a:ext uri="{FF2B5EF4-FFF2-40B4-BE49-F238E27FC236}">
                <a16:creationId xmlns="" xmlns:a16="http://schemas.microsoft.com/office/drawing/2014/main" id="{CB37EAA2-3592-24A7-00D1-7F416244CA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Date Placeholder 3">
            <a:extLst>
              <a:ext uri="{FF2B5EF4-FFF2-40B4-BE49-F238E27FC236}">
                <a16:creationId xmlns="" xmlns:a16="http://schemas.microsoft.com/office/drawing/2014/main" id="{761CFDF5-D41B-B7F5-203C-BE9B3367CA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1C73F1-0AE2-2342-BAF9-0B5385E61D1D}" type="datetimeFigureOut">
              <a:rPr lang="x-none" smtClean="0"/>
              <a:t>16-Jan-24</a:t>
            </a:fld>
            <a:endParaRPr lang="x-none"/>
          </a:p>
        </p:txBody>
      </p:sp>
      <p:sp>
        <p:nvSpPr>
          <p:cNvPr id="5" name="Footer Placeholder 4">
            <a:extLst>
              <a:ext uri="{FF2B5EF4-FFF2-40B4-BE49-F238E27FC236}">
                <a16:creationId xmlns="" xmlns:a16="http://schemas.microsoft.com/office/drawing/2014/main" id="{5A755185-146E-CCFE-7A39-3815A20D81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a:extLst>
              <a:ext uri="{FF2B5EF4-FFF2-40B4-BE49-F238E27FC236}">
                <a16:creationId xmlns="" xmlns:a16="http://schemas.microsoft.com/office/drawing/2014/main" id="{38496C2A-0DD1-7358-1D97-27F25A7250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873FF1-74EF-9344-AF81-BCD2002C278B}" type="slidenum">
              <a:rPr lang="x-none" smtClean="0"/>
              <a:t>‹#›</a:t>
            </a:fld>
            <a:endParaRPr lang="x-none"/>
          </a:p>
        </p:txBody>
      </p:sp>
    </p:spTree>
    <p:extLst>
      <p:ext uri="{BB962C8B-B14F-4D97-AF65-F5344CB8AC3E}">
        <p14:creationId xmlns:p14="http://schemas.microsoft.com/office/powerpoint/2010/main" val="189908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w3schools.com/js/js_es6.asp"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72.xml.rels><?xml version="1.0" encoding="UTF-8" standalone="yes"?>
<Relationships xmlns="http://schemas.openxmlformats.org/package/2006/relationships"><Relationship Id="rId3" Type="http://schemas.openxmlformats.org/officeDocument/2006/relationships/hyperlink" Target="https://www.w3schools.com/j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www.geeksforgeeks.org/encapsulation-in-javascript/" TargetMode="External"/><Relationship Id="rId4" Type="http://schemas.openxmlformats.org/officeDocument/2006/relationships/hyperlink" Target="https://www.educative.io/answers/what-is-static-property-and-method-in-javascript"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31A2F0-99F6-397D-3B8A-CC53A7862C2C}"/>
              </a:ext>
            </a:extLst>
          </p:cNvPr>
          <p:cNvSpPr>
            <a:spLocks noGrp="1"/>
          </p:cNvSpPr>
          <p:nvPr>
            <p:ph type="ctrTitle"/>
          </p:nvPr>
        </p:nvSpPr>
        <p:spPr>
          <a:xfrm>
            <a:off x="1495864" y="1767970"/>
            <a:ext cx="9144000" cy="945083"/>
          </a:xfrm>
        </p:spPr>
        <p:txBody>
          <a:bodyPr/>
          <a:lstStyle/>
          <a:p>
            <a:r>
              <a:rPr lang="x-none" dirty="0"/>
              <a:t>JavaScript</a:t>
            </a:r>
          </a:p>
        </p:txBody>
      </p:sp>
      <p:sp>
        <p:nvSpPr>
          <p:cNvPr id="3" name="Title 5">
            <a:extLst>
              <a:ext uri="{FF2B5EF4-FFF2-40B4-BE49-F238E27FC236}">
                <a16:creationId xmlns="" xmlns:a16="http://schemas.microsoft.com/office/drawing/2014/main" id="{8D7C8632-91DE-6B58-2050-CE10B32D15D9}"/>
              </a:ext>
            </a:extLst>
          </p:cNvPr>
          <p:cNvSpPr txBox="1">
            <a:spLocks/>
          </p:cNvSpPr>
          <p:nvPr/>
        </p:nvSpPr>
        <p:spPr>
          <a:xfrm>
            <a:off x="1524000" y="1025400"/>
            <a:ext cx="9144000" cy="587829"/>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800" b="1" dirty="0">
                <a:solidFill>
                  <a:schemeClr val="tx1">
                    <a:lumMod val="65000"/>
                    <a:lumOff val="35000"/>
                  </a:schemeClr>
                </a:solidFill>
                <a:latin typeface="Times New Roman" pitchFamily="18" charset="0"/>
                <a:cs typeface="Times New Roman" pitchFamily="18" charset="0"/>
              </a:rPr>
              <a:t>CSE 3100 : Web </a:t>
            </a:r>
            <a:r>
              <a:rPr lang="en-US" sz="1800" b="1" dirty="0" smtClean="0">
                <a:solidFill>
                  <a:schemeClr val="tx1">
                    <a:lumMod val="65000"/>
                    <a:lumOff val="35000"/>
                  </a:schemeClr>
                </a:solidFill>
                <a:latin typeface="Times New Roman" pitchFamily="18" charset="0"/>
                <a:cs typeface="Times New Roman" pitchFamily="18" charset="0"/>
              </a:rPr>
              <a:t>Programming Laboratory</a:t>
            </a:r>
            <a:endParaRPr lang="en-US" sz="3200" b="1" dirty="0">
              <a:solidFill>
                <a:schemeClr val="tx1">
                  <a:lumMod val="65000"/>
                  <a:lumOff val="35000"/>
                </a:schemeClr>
              </a:solidFill>
              <a:latin typeface="Times New Roman" pitchFamily="18" charset="0"/>
              <a:cs typeface="Times New Roman" pitchFamily="18" charset="0"/>
            </a:endParaRPr>
          </a:p>
        </p:txBody>
      </p:sp>
      <p:sp>
        <p:nvSpPr>
          <p:cNvPr id="4" name="Subtitle 9"/>
          <p:cNvSpPr>
            <a:spLocks noGrp="1"/>
          </p:cNvSpPr>
          <p:nvPr>
            <p:ph type="subTitle" idx="1"/>
          </p:nvPr>
        </p:nvSpPr>
        <p:spPr>
          <a:xfrm>
            <a:off x="1461867" y="3713788"/>
            <a:ext cx="4418427" cy="1655762"/>
          </a:xfrm>
        </p:spPr>
        <p:txBody>
          <a:bodyPr>
            <a:noAutofit/>
          </a:bodyPr>
          <a:lstStyle/>
          <a:p>
            <a:pPr lvl="0" algn="l"/>
            <a:r>
              <a:rPr lang="en-US" sz="2000" b="1" dirty="0">
                <a:solidFill>
                  <a:schemeClr val="tx1">
                    <a:lumMod val="65000"/>
                    <a:lumOff val="35000"/>
                  </a:schemeClr>
                </a:solidFill>
                <a:latin typeface="Times New Roman" pitchFamily="18" charset="0"/>
                <a:cs typeface="Times New Roman" pitchFamily="18" charset="0"/>
              </a:rPr>
              <a:t>Farhan Sadaf</a:t>
            </a:r>
          </a:p>
          <a:p>
            <a:pPr lvl="0" algn="l"/>
            <a:r>
              <a:rPr lang="en-US" sz="2000" b="1" dirty="0">
                <a:solidFill>
                  <a:schemeClr val="tx1">
                    <a:lumMod val="65000"/>
                    <a:lumOff val="35000"/>
                  </a:schemeClr>
                </a:solidFill>
                <a:latin typeface="Times New Roman" pitchFamily="18" charset="0"/>
                <a:cs typeface="Times New Roman" pitchFamily="18" charset="0"/>
              </a:rPr>
              <a:t>Lecturer,</a:t>
            </a:r>
          </a:p>
          <a:p>
            <a:pPr lvl="0" algn="l"/>
            <a:r>
              <a:rPr lang="en-US" sz="2000" b="1" dirty="0">
                <a:solidFill>
                  <a:schemeClr val="tx1">
                    <a:lumMod val="65000"/>
                    <a:lumOff val="35000"/>
                  </a:schemeClr>
                </a:solidFill>
                <a:latin typeface="Times New Roman" pitchFamily="18" charset="0"/>
                <a:cs typeface="Times New Roman" pitchFamily="18" charset="0"/>
              </a:rPr>
              <a:t>Dept of CSE, KUET</a:t>
            </a:r>
          </a:p>
          <a:p>
            <a:pPr lvl="0" algn="l"/>
            <a:r>
              <a:rPr lang="en-US" sz="2000" b="1" dirty="0">
                <a:solidFill>
                  <a:schemeClr val="tx1">
                    <a:lumMod val="65000"/>
                    <a:lumOff val="35000"/>
                  </a:schemeClr>
                </a:solidFill>
                <a:latin typeface="Times New Roman" pitchFamily="18" charset="0"/>
                <a:cs typeface="Times New Roman" pitchFamily="18" charset="0"/>
              </a:rPr>
              <a:t>Email: farhansadaf@cse.kuet.ac.bd</a:t>
            </a:r>
          </a:p>
        </p:txBody>
      </p:sp>
      <p:sp>
        <p:nvSpPr>
          <p:cNvPr id="5" name="Subtitle 9">
            <a:extLst>
              <a:ext uri="{FF2B5EF4-FFF2-40B4-BE49-F238E27FC236}">
                <a16:creationId xmlns="" xmlns:a16="http://schemas.microsoft.com/office/drawing/2014/main" id="{A643A637-5D4D-43DA-D0E9-5642AA0B3D43}"/>
              </a:ext>
            </a:extLst>
          </p:cNvPr>
          <p:cNvSpPr txBox="1">
            <a:spLocks/>
          </p:cNvSpPr>
          <p:nvPr/>
        </p:nvSpPr>
        <p:spPr>
          <a:xfrm>
            <a:off x="6751754" y="3664173"/>
            <a:ext cx="4006516"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solidFill>
                  <a:schemeClr val="tx1">
                    <a:lumMod val="65000"/>
                    <a:lumOff val="35000"/>
                  </a:schemeClr>
                </a:solidFill>
                <a:latin typeface="Times New Roman" pitchFamily="18" charset="0"/>
                <a:cs typeface="Times New Roman" pitchFamily="18" charset="0"/>
              </a:rPr>
              <a:t>Kazi Saeed Alam</a:t>
            </a:r>
          </a:p>
          <a:p>
            <a:pPr algn="l"/>
            <a:r>
              <a:rPr lang="en-US" sz="2000" b="1" dirty="0">
                <a:solidFill>
                  <a:schemeClr val="tx1">
                    <a:lumMod val="65000"/>
                    <a:lumOff val="35000"/>
                  </a:schemeClr>
                </a:solidFill>
                <a:latin typeface="Times New Roman" pitchFamily="18" charset="0"/>
                <a:cs typeface="Times New Roman" pitchFamily="18" charset="0"/>
              </a:rPr>
              <a:t>Assistant Professor,</a:t>
            </a:r>
          </a:p>
          <a:p>
            <a:pPr algn="l"/>
            <a:r>
              <a:rPr lang="en-US" sz="2000" b="1" dirty="0">
                <a:solidFill>
                  <a:schemeClr val="tx1">
                    <a:lumMod val="65000"/>
                    <a:lumOff val="35000"/>
                  </a:schemeClr>
                </a:solidFill>
                <a:latin typeface="Times New Roman" pitchFamily="18" charset="0"/>
                <a:cs typeface="Times New Roman" pitchFamily="18" charset="0"/>
              </a:rPr>
              <a:t>Dept of CSE, KUET</a:t>
            </a:r>
          </a:p>
          <a:p>
            <a:pPr algn="l"/>
            <a:r>
              <a:rPr lang="en-US" sz="2000" b="1" dirty="0">
                <a:solidFill>
                  <a:schemeClr val="tx1">
                    <a:lumMod val="65000"/>
                    <a:lumOff val="35000"/>
                  </a:schemeClr>
                </a:solidFill>
                <a:latin typeface="Times New Roman" pitchFamily="18" charset="0"/>
                <a:cs typeface="Times New Roman" pitchFamily="18" charset="0"/>
              </a:rPr>
              <a:t>Email: saeed.alam@cse.kuet.ac.bd</a:t>
            </a:r>
          </a:p>
        </p:txBody>
      </p:sp>
    </p:spTree>
    <p:extLst>
      <p:ext uri="{BB962C8B-B14F-4D97-AF65-F5344CB8AC3E}">
        <p14:creationId xmlns:p14="http://schemas.microsoft.com/office/powerpoint/2010/main" val="453591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CD9B50-EC0C-3E5D-B786-E77543778E35}"/>
              </a:ext>
            </a:extLst>
          </p:cNvPr>
          <p:cNvSpPr>
            <a:spLocks noGrp="1"/>
          </p:cNvSpPr>
          <p:nvPr>
            <p:ph type="title"/>
          </p:nvPr>
        </p:nvSpPr>
        <p:spPr/>
        <p:txBody>
          <a:bodyPr/>
          <a:lstStyle/>
          <a:p>
            <a:r>
              <a:rPr lang="en-GB" dirty="0"/>
              <a:t>JavaScript Output</a:t>
            </a:r>
            <a:br>
              <a:rPr lang="en-GB" dirty="0"/>
            </a:br>
            <a:endParaRPr lang="x-none" dirty="0"/>
          </a:p>
        </p:txBody>
      </p:sp>
      <p:sp>
        <p:nvSpPr>
          <p:cNvPr id="3" name="Content Placeholder 2">
            <a:extLst>
              <a:ext uri="{FF2B5EF4-FFF2-40B4-BE49-F238E27FC236}">
                <a16:creationId xmlns="" xmlns:a16="http://schemas.microsoft.com/office/drawing/2014/main" id="{E2C2EEC1-FA5D-832E-D64F-F2E52CD135E8}"/>
              </a:ext>
            </a:extLst>
          </p:cNvPr>
          <p:cNvSpPr>
            <a:spLocks noGrp="1"/>
          </p:cNvSpPr>
          <p:nvPr>
            <p:ph idx="1"/>
          </p:nvPr>
        </p:nvSpPr>
        <p:spPr>
          <a:xfrm>
            <a:off x="838200" y="1825625"/>
            <a:ext cx="10515600" cy="2691946"/>
          </a:xfrm>
        </p:spPr>
        <p:txBody>
          <a:bodyPr/>
          <a:lstStyle/>
          <a:p>
            <a:r>
              <a:rPr lang="en-GB" dirty="0"/>
              <a:t>JavaScript can "display" data in different ways:</a:t>
            </a:r>
          </a:p>
          <a:p>
            <a:r>
              <a:rPr lang="en-GB" dirty="0"/>
              <a:t>Writing into an HTML element, using </a:t>
            </a:r>
            <a:r>
              <a:rPr lang="en-GB" dirty="0" err="1">
                <a:solidFill>
                  <a:schemeClr val="accent1">
                    <a:lumMod val="75000"/>
                  </a:schemeClr>
                </a:solidFill>
              </a:rPr>
              <a:t>innerHTML</a:t>
            </a:r>
            <a:r>
              <a:rPr lang="en-GB" dirty="0">
                <a:solidFill>
                  <a:schemeClr val="accent1">
                    <a:lumMod val="75000"/>
                  </a:schemeClr>
                </a:solidFill>
              </a:rPr>
              <a:t>.</a:t>
            </a:r>
          </a:p>
          <a:p>
            <a:r>
              <a:rPr lang="en-GB" dirty="0"/>
              <a:t>Writing into the HTML output using </a:t>
            </a:r>
            <a:r>
              <a:rPr lang="en-GB" dirty="0" err="1">
                <a:solidFill>
                  <a:schemeClr val="accent1">
                    <a:lumMod val="75000"/>
                  </a:schemeClr>
                </a:solidFill>
              </a:rPr>
              <a:t>document.write</a:t>
            </a:r>
            <a:r>
              <a:rPr lang="en-GB" dirty="0">
                <a:solidFill>
                  <a:schemeClr val="accent1">
                    <a:lumMod val="75000"/>
                  </a:schemeClr>
                </a:solidFill>
              </a:rPr>
              <a:t>().</a:t>
            </a:r>
          </a:p>
          <a:p>
            <a:r>
              <a:rPr lang="en-GB" dirty="0"/>
              <a:t>Writing into an alert box, using </a:t>
            </a:r>
            <a:r>
              <a:rPr lang="en-GB" dirty="0" err="1">
                <a:solidFill>
                  <a:schemeClr val="accent1">
                    <a:lumMod val="75000"/>
                  </a:schemeClr>
                </a:solidFill>
              </a:rPr>
              <a:t>window.alert</a:t>
            </a:r>
            <a:r>
              <a:rPr lang="en-GB" dirty="0">
                <a:solidFill>
                  <a:schemeClr val="accent1">
                    <a:lumMod val="75000"/>
                  </a:schemeClr>
                </a:solidFill>
              </a:rPr>
              <a:t>().</a:t>
            </a:r>
          </a:p>
          <a:p>
            <a:r>
              <a:rPr lang="en-GB" dirty="0"/>
              <a:t>Writing into the browser console, using </a:t>
            </a:r>
            <a:r>
              <a:rPr lang="en-GB" dirty="0" err="1">
                <a:solidFill>
                  <a:schemeClr val="accent1">
                    <a:lumMod val="75000"/>
                  </a:schemeClr>
                </a:solidFill>
              </a:rPr>
              <a:t>console.log</a:t>
            </a:r>
            <a:r>
              <a:rPr lang="en-GB" dirty="0">
                <a:solidFill>
                  <a:schemeClr val="accent1">
                    <a:lumMod val="75000"/>
                  </a:schemeClr>
                </a:solidFill>
              </a:rPr>
              <a:t>().</a:t>
            </a:r>
          </a:p>
        </p:txBody>
      </p:sp>
    </p:spTree>
    <p:extLst>
      <p:ext uri="{BB962C8B-B14F-4D97-AF65-F5344CB8AC3E}">
        <p14:creationId xmlns:p14="http://schemas.microsoft.com/office/powerpoint/2010/main" val="4105328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B36764-3304-EE48-DE40-92DE4DCBEC57}"/>
              </a:ext>
            </a:extLst>
          </p:cNvPr>
          <p:cNvSpPr>
            <a:spLocks noGrp="1"/>
          </p:cNvSpPr>
          <p:nvPr>
            <p:ph type="title"/>
          </p:nvPr>
        </p:nvSpPr>
        <p:spPr/>
        <p:txBody>
          <a:bodyPr/>
          <a:lstStyle/>
          <a:p>
            <a:r>
              <a:rPr lang="en-GB" dirty="0"/>
              <a:t>JavaScript Statements</a:t>
            </a:r>
            <a:br>
              <a:rPr lang="en-GB" dirty="0"/>
            </a:br>
            <a:endParaRPr lang="x-none" dirty="0"/>
          </a:p>
        </p:txBody>
      </p:sp>
      <p:sp>
        <p:nvSpPr>
          <p:cNvPr id="3" name="Content Placeholder 2">
            <a:extLst>
              <a:ext uri="{FF2B5EF4-FFF2-40B4-BE49-F238E27FC236}">
                <a16:creationId xmlns="" xmlns:a16="http://schemas.microsoft.com/office/drawing/2014/main" id="{946CCAB5-6DF4-DDEB-6585-D744028535D5}"/>
              </a:ext>
            </a:extLst>
          </p:cNvPr>
          <p:cNvSpPr>
            <a:spLocks noGrp="1"/>
          </p:cNvSpPr>
          <p:nvPr>
            <p:ph idx="1"/>
          </p:nvPr>
        </p:nvSpPr>
        <p:spPr/>
        <p:txBody>
          <a:bodyPr/>
          <a:lstStyle/>
          <a:p>
            <a:pPr marL="0" indent="0">
              <a:buNone/>
            </a:pPr>
            <a:r>
              <a:rPr lang="en-GB" dirty="0"/>
              <a:t>JavaScript statements are composed of:</a:t>
            </a:r>
          </a:p>
          <a:p>
            <a:pPr lvl="1">
              <a:lnSpc>
                <a:spcPct val="100000"/>
              </a:lnSpc>
            </a:pPr>
            <a:r>
              <a:rPr lang="en-GB" sz="3200" dirty="0"/>
              <a:t>Values, Operators, Expressions, Keywords, and Comments.</a:t>
            </a:r>
          </a:p>
          <a:p>
            <a:pPr lvl="1">
              <a:lnSpc>
                <a:spcPct val="100000"/>
              </a:lnSpc>
            </a:pPr>
            <a:r>
              <a:rPr lang="en-GB" sz="3200" dirty="0"/>
              <a:t>This statement tells the browser to write "Hello Dolly." inside an HTML element with id="demo":</a:t>
            </a:r>
            <a:endParaRPr lang="x-none" sz="3200" dirty="0"/>
          </a:p>
          <a:p>
            <a:pPr lvl="1">
              <a:lnSpc>
                <a:spcPct val="100000"/>
              </a:lnSpc>
            </a:pPr>
            <a:r>
              <a:rPr lang="en-GB" dirty="0" err="1">
                <a:solidFill>
                  <a:schemeClr val="accent1">
                    <a:lumMod val="75000"/>
                  </a:schemeClr>
                </a:solidFill>
              </a:rPr>
              <a:t>document.getElementById</a:t>
            </a:r>
            <a:r>
              <a:rPr lang="en-GB" dirty="0">
                <a:solidFill>
                  <a:schemeClr val="accent1">
                    <a:lumMod val="75000"/>
                  </a:schemeClr>
                </a:solidFill>
              </a:rPr>
              <a:t>("demo").</a:t>
            </a:r>
            <a:r>
              <a:rPr lang="en-GB" dirty="0" err="1">
                <a:solidFill>
                  <a:schemeClr val="accent1">
                    <a:lumMod val="75000"/>
                  </a:schemeClr>
                </a:solidFill>
              </a:rPr>
              <a:t>innerHTML</a:t>
            </a:r>
            <a:r>
              <a:rPr lang="en-GB" dirty="0">
                <a:solidFill>
                  <a:schemeClr val="accent1">
                    <a:lumMod val="75000"/>
                  </a:schemeClr>
                </a:solidFill>
              </a:rPr>
              <a:t> = "Hello Dolly.";</a:t>
            </a:r>
          </a:p>
          <a:p>
            <a:pPr lvl="1">
              <a:lnSpc>
                <a:spcPct val="100000"/>
              </a:lnSpc>
            </a:pPr>
            <a:r>
              <a:rPr lang="en-GB" sz="3200" dirty="0"/>
              <a:t>The statements are executed, one by one, in the same order as they are written.</a:t>
            </a:r>
          </a:p>
        </p:txBody>
      </p:sp>
    </p:spTree>
    <p:extLst>
      <p:ext uri="{BB962C8B-B14F-4D97-AF65-F5344CB8AC3E}">
        <p14:creationId xmlns:p14="http://schemas.microsoft.com/office/powerpoint/2010/main" val="2523920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E69226-931C-1388-5687-2B0F3FB4019D}"/>
              </a:ext>
            </a:extLst>
          </p:cNvPr>
          <p:cNvSpPr>
            <a:spLocks noGrp="1"/>
          </p:cNvSpPr>
          <p:nvPr>
            <p:ph type="title"/>
          </p:nvPr>
        </p:nvSpPr>
        <p:spPr>
          <a:xfrm>
            <a:off x="838200" y="140037"/>
            <a:ext cx="10515600" cy="1325563"/>
          </a:xfrm>
        </p:spPr>
        <p:txBody>
          <a:bodyPr/>
          <a:lstStyle/>
          <a:p>
            <a:r>
              <a:rPr lang="x-none" dirty="0"/>
              <a:t>JavaScript Semicolons ;</a:t>
            </a:r>
          </a:p>
        </p:txBody>
      </p:sp>
      <p:sp>
        <p:nvSpPr>
          <p:cNvPr id="3" name="Content Placeholder 2">
            <a:extLst>
              <a:ext uri="{FF2B5EF4-FFF2-40B4-BE49-F238E27FC236}">
                <a16:creationId xmlns="" xmlns:a16="http://schemas.microsoft.com/office/drawing/2014/main" id="{AFE36CC2-2F38-4D04-A06E-2974546A5B24}"/>
              </a:ext>
            </a:extLst>
          </p:cNvPr>
          <p:cNvSpPr>
            <a:spLocks noGrp="1"/>
          </p:cNvSpPr>
          <p:nvPr>
            <p:ph idx="1"/>
          </p:nvPr>
        </p:nvSpPr>
        <p:spPr>
          <a:xfrm>
            <a:off x="838200" y="1825624"/>
            <a:ext cx="10515600" cy="5032375"/>
          </a:xfrm>
        </p:spPr>
        <p:txBody>
          <a:bodyPr>
            <a:normAutofit/>
          </a:bodyPr>
          <a:lstStyle/>
          <a:p>
            <a:r>
              <a:rPr lang="en-GB" dirty="0">
                <a:effectLst/>
              </a:rPr>
              <a:t>Semicolons separate JavaScript statements.</a:t>
            </a:r>
          </a:p>
          <a:p>
            <a:r>
              <a:rPr lang="en-GB" dirty="0">
                <a:effectLst/>
              </a:rPr>
              <a:t>Add a semicolon at the end of each executable statement: </a:t>
            </a:r>
          </a:p>
          <a:p>
            <a:r>
              <a:rPr lang="en-GB" dirty="0"/>
              <a:t>let a, b, c;       // Declare 3 variables</a:t>
            </a:r>
            <a:br>
              <a:rPr lang="en-GB" dirty="0"/>
            </a:br>
            <a:r>
              <a:rPr lang="en-GB" dirty="0"/>
              <a:t>a = 5;              // Assign the value 5 to a</a:t>
            </a:r>
            <a:br>
              <a:rPr lang="en-GB" dirty="0"/>
            </a:br>
            <a:r>
              <a:rPr lang="en-GB" dirty="0"/>
              <a:t>b = 6;             // Assign the value 6 to b</a:t>
            </a:r>
            <a:br>
              <a:rPr lang="en-GB" dirty="0"/>
            </a:br>
            <a:r>
              <a:rPr lang="en-GB" dirty="0"/>
              <a:t>c = a + b;       // Assign the sum of a and b to c</a:t>
            </a:r>
          </a:p>
          <a:p>
            <a:r>
              <a:rPr lang="en-GB" dirty="0">
                <a:effectLst/>
              </a:rPr>
              <a:t>When separated by semicolons, multiple statements on one line are allowed:</a:t>
            </a:r>
          </a:p>
          <a:p>
            <a:r>
              <a:rPr lang="en-GB" dirty="0"/>
              <a:t>a = 5; b = 6; c = a + b;</a:t>
            </a:r>
            <a:br>
              <a:rPr lang="en-GB" dirty="0"/>
            </a:br>
            <a:r>
              <a:rPr lang="en-GB" dirty="0">
                <a:effectLst/>
              </a:rPr>
              <a:t/>
            </a:r>
            <a:br>
              <a:rPr lang="en-GB" dirty="0">
                <a:effectLst/>
              </a:rPr>
            </a:br>
            <a:endParaRPr lang="en-GB" dirty="0">
              <a:effectLst/>
            </a:endParaRPr>
          </a:p>
          <a:p>
            <a:endParaRPr lang="x-none" dirty="0"/>
          </a:p>
        </p:txBody>
      </p:sp>
    </p:spTree>
    <p:extLst>
      <p:ext uri="{BB962C8B-B14F-4D97-AF65-F5344CB8AC3E}">
        <p14:creationId xmlns:p14="http://schemas.microsoft.com/office/powerpoint/2010/main" val="633755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2AAFE4-4B50-FACB-9122-260649014A57}"/>
              </a:ext>
            </a:extLst>
          </p:cNvPr>
          <p:cNvSpPr>
            <a:spLocks noGrp="1"/>
          </p:cNvSpPr>
          <p:nvPr>
            <p:ph type="title"/>
          </p:nvPr>
        </p:nvSpPr>
        <p:spPr/>
        <p:txBody>
          <a:bodyPr/>
          <a:lstStyle/>
          <a:p>
            <a:r>
              <a:rPr lang="en-GB" dirty="0"/>
              <a:t>JavaScript Code Blocks</a:t>
            </a:r>
            <a:br>
              <a:rPr lang="en-GB" dirty="0"/>
            </a:br>
            <a:endParaRPr lang="x-none" dirty="0"/>
          </a:p>
        </p:txBody>
      </p:sp>
      <p:sp>
        <p:nvSpPr>
          <p:cNvPr id="3" name="Content Placeholder 2">
            <a:extLst>
              <a:ext uri="{FF2B5EF4-FFF2-40B4-BE49-F238E27FC236}">
                <a16:creationId xmlns="" xmlns:a16="http://schemas.microsoft.com/office/drawing/2014/main" id="{8E457055-C641-4497-B764-5139EB5B7469}"/>
              </a:ext>
            </a:extLst>
          </p:cNvPr>
          <p:cNvSpPr>
            <a:spLocks noGrp="1"/>
          </p:cNvSpPr>
          <p:nvPr>
            <p:ph idx="1"/>
          </p:nvPr>
        </p:nvSpPr>
        <p:spPr>
          <a:xfrm>
            <a:off x="838200" y="1825625"/>
            <a:ext cx="10515600" cy="2702832"/>
          </a:xfrm>
        </p:spPr>
        <p:txBody>
          <a:bodyPr/>
          <a:lstStyle/>
          <a:p>
            <a:r>
              <a:rPr lang="en-GB" dirty="0"/>
              <a:t>JavaScript statements can be grouped together in code blocks, inside curly brackets {...}.</a:t>
            </a:r>
          </a:p>
          <a:p>
            <a:r>
              <a:rPr lang="en-GB" dirty="0"/>
              <a:t>The purpose of code blocks is to define statements to be executed together.</a:t>
            </a:r>
          </a:p>
          <a:p>
            <a:r>
              <a:rPr lang="en-GB" dirty="0"/>
              <a:t>One place you will find statements grouped together in blocks, is in JavaScript functions:</a:t>
            </a:r>
          </a:p>
          <a:p>
            <a:endParaRPr lang="x-none" dirty="0"/>
          </a:p>
        </p:txBody>
      </p:sp>
      <p:pic>
        <p:nvPicPr>
          <p:cNvPr id="5" name="Picture 4">
            <a:extLst>
              <a:ext uri="{FF2B5EF4-FFF2-40B4-BE49-F238E27FC236}">
                <a16:creationId xmlns="" xmlns:a16="http://schemas.microsoft.com/office/drawing/2014/main" id="{EFCB5EA9-D66B-7838-D2D7-8E6F7134FF54}"/>
              </a:ext>
            </a:extLst>
          </p:cNvPr>
          <p:cNvPicPr>
            <a:picLocks noChangeAspect="1"/>
          </p:cNvPicPr>
          <p:nvPr/>
        </p:nvPicPr>
        <p:blipFill>
          <a:blip r:embed="rId2"/>
          <a:stretch>
            <a:fillRect/>
          </a:stretch>
        </p:blipFill>
        <p:spPr>
          <a:xfrm>
            <a:off x="2438400" y="4663394"/>
            <a:ext cx="7315200" cy="1231900"/>
          </a:xfrm>
          <a:prstGeom prst="rect">
            <a:avLst/>
          </a:prstGeom>
        </p:spPr>
      </p:pic>
    </p:spTree>
    <p:extLst>
      <p:ext uri="{BB962C8B-B14F-4D97-AF65-F5344CB8AC3E}">
        <p14:creationId xmlns:p14="http://schemas.microsoft.com/office/powerpoint/2010/main" val="591722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D0B7D0-4F89-59A8-2891-379500B33E46}"/>
              </a:ext>
            </a:extLst>
          </p:cNvPr>
          <p:cNvSpPr>
            <a:spLocks noGrp="1"/>
          </p:cNvSpPr>
          <p:nvPr>
            <p:ph type="title"/>
          </p:nvPr>
        </p:nvSpPr>
        <p:spPr/>
        <p:txBody>
          <a:bodyPr/>
          <a:lstStyle/>
          <a:p>
            <a:r>
              <a:rPr lang="en-GB" dirty="0"/>
              <a:t>JavaScript Keywords</a:t>
            </a:r>
            <a:br>
              <a:rPr lang="en-GB" dirty="0"/>
            </a:br>
            <a:endParaRPr lang="x-none" dirty="0"/>
          </a:p>
        </p:txBody>
      </p:sp>
      <p:sp>
        <p:nvSpPr>
          <p:cNvPr id="3" name="Content Placeholder 2">
            <a:extLst>
              <a:ext uri="{FF2B5EF4-FFF2-40B4-BE49-F238E27FC236}">
                <a16:creationId xmlns="" xmlns:a16="http://schemas.microsoft.com/office/drawing/2014/main" id="{DCA1915C-7202-F3A8-AC9F-3817F1A7FF38}"/>
              </a:ext>
            </a:extLst>
          </p:cNvPr>
          <p:cNvSpPr>
            <a:spLocks noGrp="1"/>
          </p:cNvSpPr>
          <p:nvPr>
            <p:ph idx="1"/>
          </p:nvPr>
        </p:nvSpPr>
        <p:spPr>
          <a:xfrm>
            <a:off x="838200" y="1825625"/>
            <a:ext cx="10515600" cy="928461"/>
          </a:xfrm>
        </p:spPr>
        <p:txBody>
          <a:bodyPr/>
          <a:lstStyle/>
          <a:p>
            <a:r>
              <a:rPr lang="en-GB" dirty="0"/>
              <a:t>JavaScript statements often start with a </a:t>
            </a:r>
            <a:r>
              <a:rPr lang="en-GB" b="1" dirty="0"/>
              <a:t>keyword</a:t>
            </a:r>
            <a:r>
              <a:rPr lang="en-GB" dirty="0"/>
              <a:t> to identify the JavaScript action to be performed.</a:t>
            </a:r>
          </a:p>
        </p:txBody>
      </p:sp>
      <p:pic>
        <p:nvPicPr>
          <p:cNvPr id="5" name="Picture 4">
            <a:extLst>
              <a:ext uri="{FF2B5EF4-FFF2-40B4-BE49-F238E27FC236}">
                <a16:creationId xmlns="" xmlns:a16="http://schemas.microsoft.com/office/drawing/2014/main" id="{A27A7758-2B6B-D600-2DD6-7DFBF2770042}"/>
              </a:ext>
            </a:extLst>
          </p:cNvPr>
          <p:cNvPicPr>
            <a:picLocks noChangeAspect="1"/>
          </p:cNvPicPr>
          <p:nvPr/>
        </p:nvPicPr>
        <p:blipFill>
          <a:blip r:embed="rId3"/>
          <a:stretch>
            <a:fillRect/>
          </a:stretch>
        </p:blipFill>
        <p:spPr>
          <a:xfrm>
            <a:off x="3004457" y="2754086"/>
            <a:ext cx="6352887" cy="3864429"/>
          </a:xfrm>
          <a:prstGeom prst="rect">
            <a:avLst/>
          </a:prstGeom>
        </p:spPr>
      </p:pic>
    </p:spTree>
    <p:extLst>
      <p:ext uri="{BB962C8B-B14F-4D97-AF65-F5344CB8AC3E}">
        <p14:creationId xmlns:p14="http://schemas.microsoft.com/office/powerpoint/2010/main" val="4200259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991740-BAD8-2C06-50B8-7485A0D4D6B0}"/>
              </a:ext>
            </a:extLst>
          </p:cNvPr>
          <p:cNvSpPr>
            <a:spLocks noGrp="1"/>
          </p:cNvSpPr>
          <p:nvPr>
            <p:ph type="title"/>
          </p:nvPr>
        </p:nvSpPr>
        <p:spPr/>
        <p:txBody>
          <a:bodyPr/>
          <a:lstStyle/>
          <a:p>
            <a:r>
              <a:rPr lang="x-none" dirty="0"/>
              <a:t>JavaScript Syntax</a:t>
            </a:r>
          </a:p>
        </p:txBody>
      </p:sp>
      <p:sp>
        <p:nvSpPr>
          <p:cNvPr id="3" name="Content Placeholder 2">
            <a:extLst>
              <a:ext uri="{FF2B5EF4-FFF2-40B4-BE49-F238E27FC236}">
                <a16:creationId xmlns="" xmlns:a16="http://schemas.microsoft.com/office/drawing/2014/main" id="{C1B18445-AC24-8CC2-92C7-662B68D279C7}"/>
              </a:ext>
            </a:extLst>
          </p:cNvPr>
          <p:cNvSpPr>
            <a:spLocks noGrp="1"/>
          </p:cNvSpPr>
          <p:nvPr>
            <p:ph idx="1"/>
          </p:nvPr>
        </p:nvSpPr>
        <p:spPr/>
        <p:txBody>
          <a:bodyPr/>
          <a:lstStyle/>
          <a:p>
            <a:r>
              <a:rPr lang="en-GB" dirty="0"/>
              <a:t>How to create variables:</a:t>
            </a:r>
            <a:br>
              <a:rPr lang="en-GB" dirty="0"/>
            </a:br>
            <a:r>
              <a:rPr lang="en-GB" dirty="0"/>
              <a:t>var x;</a:t>
            </a:r>
            <a:br>
              <a:rPr lang="en-GB" dirty="0"/>
            </a:br>
            <a:r>
              <a:rPr lang="en-GB" dirty="0"/>
              <a:t>let y;</a:t>
            </a:r>
            <a:br>
              <a:rPr lang="en-GB" dirty="0"/>
            </a:br>
            <a:r>
              <a:rPr lang="en-GB" dirty="0"/>
              <a:t/>
            </a:r>
            <a:br>
              <a:rPr lang="en-GB" dirty="0"/>
            </a:br>
            <a:r>
              <a:rPr lang="en-GB" dirty="0"/>
              <a:t>How to use variables:</a:t>
            </a:r>
            <a:br>
              <a:rPr lang="en-GB" dirty="0"/>
            </a:br>
            <a:r>
              <a:rPr lang="en-GB" dirty="0"/>
              <a:t>x = 5;</a:t>
            </a:r>
            <a:br>
              <a:rPr lang="en-GB" dirty="0"/>
            </a:br>
            <a:r>
              <a:rPr lang="en-GB" dirty="0"/>
              <a:t>y = 6;</a:t>
            </a:r>
            <a:br>
              <a:rPr lang="en-GB" dirty="0"/>
            </a:br>
            <a:r>
              <a:rPr lang="en-GB" dirty="0"/>
              <a:t>let z = x + y;</a:t>
            </a:r>
            <a:endParaRPr lang="x-none" dirty="0"/>
          </a:p>
        </p:txBody>
      </p:sp>
    </p:spTree>
    <p:extLst>
      <p:ext uri="{BB962C8B-B14F-4D97-AF65-F5344CB8AC3E}">
        <p14:creationId xmlns:p14="http://schemas.microsoft.com/office/powerpoint/2010/main" val="1015672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7B56D-486B-7E30-ABD8-59F3F5FCC4EC}"/>
              </a:ext>
            </a:extLst>
          </p:cNvPr>
          <p:cNvSpPr>
            <a:spLocks noGrp="1"/>
          </p:cNvSpPr>
          <p:nvPr>
            <p:ph type="title"/>
          </p:nvPr>
        </p:nvSpPr>
        <p:spPr/>
        <p:txBody>
          <a:bodyPr/>
          <a:lstStyle/>
          <a:p>
            <a:r>
              <a:rPr lang="x-none" dirty="0"/>
              <a:t>JavaScript Values</a:t>
            </a:r>
          </a:p>
        </p:txBody>
      </p:sp>
      <p:sp>
        <p:nvSpPr>
          <p:cNvPr id="3" name="Content Placeholder 2">
            <a:extLst>
              <a:ext uri="{FF2B5EF4-FFF2-40B4-BE49-F238E27FC236}">
                <a16:creationId xmlns="" xmlns:a16="http://schemas.microsoft.com/office/drawing/2014/main" id="{2272848A-8703-F761-4E48-0F4D02D1C9AB}"/>
              </a:ext>
            </a:extLst>
          </p:cNvPr>
          <p:cNvSpPr>
            <a:spLocks noGrp="1"/>
          </p:cNvSpPr>
          <p:nvPr>
            <p:ph idx="1"/>
          </p:nvPr>
        </p:nvSpPr>
        <p:spPr/>
        <p:txBody>
          <a:bodyPr/>
          <a:lstStyle/>
          <a:p>
            <a:pPr>
              <a:lnSpc>
                <a:spcPct val="100000"/>
              </a:lnSpc>
            </a:pPr>
            <a:r>
              <a:rPr lang="en-GB" dirty="0"/>
              <a:t>The JavaScript syntax defines two types of values:</a:t>
            </a:r>
          </a:p>
          <a:p>
            <a:pPr lvl="1">
              <a:lnSpc>
                <a:spcPct val="100000"/>
              </a:lnSpc>
            </a:pPr>
            <a:r>
              <a:rPr lang="en-GB" dirty="0"/>
              <a:t>Fixed values</a:t>
            </a:r>
          </a:p>
          <a:p>
            <a:pPr lvl="1">
              <a:lnSpc>
                <a:spcPct val="100000"/>
              </a:lnSpc>
            </a:pPr>
            <a:r>
              <a:rPr lang="en-GB" dirty="0"/>
              <a:t>Variable values</a:t>
            </a:r>
          </a:p>
          <a:p>
            <a:pPr>
              <a:lnSpc>
                <a:spcPct val="100000"/>
              </a:lnSpc>
            </a:pPr>
            <a:r>
              <a:rPr lang="en-GB" dirty="0"/>
              <a:t>Fixed values are called </a:t>
            </a:r>
            <a:r>
              <a:rPr lang="en-GB" b="1" dirty="0"/>
              <a:t>Literals</a:t>
            </a:r>
            <a:r>
              <a:rPr lang="en-GB" dirty="0"/>
              <a:t>.</a:t>
            </a:r>
          </a:p>
          <a:p>
            <a:pPr>
              <a:lnSpc>
                <a:spcPct val="100000"/>
              </a:lnSpc>
            </a:pPr>
            <a:r>
              <a:rPr lang="en-GB" dirty="0"/>
              <a:t>Variable values are called </a:t>
            </a:r>
            <a:r>
              <a:rPr lang="en-GB" b="1" dirty="0"/>
              <a:t>Variables</a:t>
            </a:r>
            <a:r>
              <a:rPr lang="en-GB" dirty="0"/>
              <a:t>.</a:t>
            </a:r>
          </a:p>
          <a:p>
            <a:pPr marL="0" indent="0">
              <a:buNone/>
            </a:pPr>
            <a:endParaRPr lang="x-none" dirty="0"/>
          </a:p>
        </p:txBody>
      </p:sp>
    </p:spTree>
    <p:extLst>
      <p:ext uri="{BB962C8B-B14F-4D97-AF65-F5344CB8AC3E}">
        <p14:creationId xmlns:p14="http://schemas.microsoft.com/office/powerpoint/2010/main" val="3587236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CF338C-299C-4AA9-A7B6-36DA1706792D}"/>
              </a:ext>
            </a:extLst>
          </p:cNvPr>
          <p:cNvSpPr>
            <a:spLocks noGrp="1"/>
          </p:cNvSpPr>
          <p:nvPr>
            <p:ph type="title"/>
          </p:nvPr>
        </p:nvSpPr>
        <p:spPr/>
        <p:txBody>
          <a:bodyPr/>
          <a:lstStyle/>
          <a:p>
            <a:r>
              <a:rPr lang="en-GB" dirty="0"/>
              <a:t>JavaScript Literals</a:t>
            </a:r>
            <a:br>
              <a:rPr lang="en-GB" dirty="0"/>
            </a:br>
            <a:endParaRPr lang="x-none" dirty="0"/>
          </a:p>
        </p:txBody>
      </p:sp>
      <p:sp>
        <p:nvSpPr>
          <p:cNvPr id="3" name="Content Placeholder 2">
            <a:extLst>
              <a:ext uri="{FF2B5EF4-FFF2-40B4-BE49-F238E27FC236}">
                <a16:creationId xmlns="" xmlns:a16="http://schemas.microsoft.com/office/drawing/2014/main" id="{248775C3-DC88-92D7-82C6-8EE2889B1AC9}"/>
              </a:ext>
            </a:extLst>
          </p:cNvPr>
          <p:cNvSpPr>
            <a:spLocks noGrp="1"/>
          </p:cNvSpPr>
          <p:nvPr>
            <p:ph idx="1"/>
          </p:nvPr>
        </p:nvSpPr>
        <p:spPr>
          <a:xfrm>
            <a:off x="838200" y="1825625"/>
            <a:ext cx="10515600" cy="884918"/>
          </a:xfrm>
        </p:spPr>
        <p:txBody>
          <a:bodyPr/>
          <a:lstStyle/>
          <a:p>
            <a:r>
              <a:rPr lang="en-GB" dirty="0"/>
              <a:t>The two most important syntax rules for fixed values are:</a:t>
            </a:r>
          </a:p>
          <a:p>
            <a:pPr marL="457200" lvl="1" indent="0">
              <a:buNone/>
            </a:pPr>
            <a:r>
              <a:rPr lang="en-GB" dirty="0"/>
              <a:t>1. </a:t>
            </a:r>
            <a:r>
              <a:rPr lang="en-GB" b="1" dirty="0"/>
              <a:t>Numbers</a:t>
            </a:r>
            <a:r>
              <a:rPr lang="en-GB" dirty="0"/>
              <a:t> are written with or without decimals:</a:t>
            </a:r>
          </a:p>
        </p:txBody>
      </p:sp>
      <p:pic>
        <p:nvPicPr>
          <p:cNvPr id="5" name="Picture 4">
            <a:extLst>
              <a:ext uri="{FF2B5EF4-FFF2-40B4-BE49-F238E27FC236}">
                <a16:creationId xmlns="" xmlns:a16="http://schemas.microsoft.com/office/drawing/2014/main" id="{B7073A7D-875E-CFD0-9EA2-6DC4D2CA9B2C}"/>
              </a:ext>
            </a:extLst>
          </p:cNvPr>
          <p:cNvPicPr>
            <a:picLocks noChangeAspect="1"/>
          </p:cNvPicPr>
          <p:nvPr/>
        </p:nvPicPr>
        <p:blipFill>
          <a:blip r:embed="rId2"/>
          <a:stretch>
            <a:fillRect/>
          </a:stretch>
        </p:blipFill>
        <p:spPr>
          <a:xfrm>
            <a:off x="4849585" y="2699657"/>
            <a:ext cx="838200" cy="825500"/>
          </a:xfrm>
          <a:prstGeom prst="rect">
            <a:avLst/>
          </a:prstGeom>
        </p:spPr>
      </p:pic>
      <p:sp>
        <p:nvSpPr>
          <p:cNvPr id="6" name="TextBox 5">
            <a:extLst>
              <a:ext uri="{FF2B5EF4-FFF2-40B4-BE49-F238E27FC236}">
                <a16:creationId xmlns="" xmlns:a16="http://schemas.microsoft.com/office/drawing/2014/main" id="{946FF6F0-279E-D4CD-66C0-1D51F6702D83}"/>
              </a:ext>
            </a:extLst>
          </p:cNvPr>
          <p:cNvSpPr txBox="1"/>
          <p:nvPr/>
        </p:nvSpPr>
        <p:spPr>
          <a:xfrm>
            <a:off x="838200" y="4223657"/>
            <a:ext cx="10515600" cy="1200329"/>
          </a:xfrm>
          <a:prstGeom prst="rect">
            <a:avLst/>
          </a:prstGeom>
          <a:noFill/>
        </p:spPr>
        <p:txBody>
          <a:bodyPr wrap="square" rtlCol="0">
            <a:spAutoFit/>
          </a:bodyPr>
          <a:lstStyle/>
          <a:p>
            <a:r>
              <a:rPr lang="en-GB" sz="2400" dirty="0">
                <a:effectLst/>
              </a:rPr>
              <a:t>       2. </a:t>
            </a:r>
            <a:r>
              <a:rPr lang="en-GB" sz="2400" b="1" dirty="0">
                <a:effectLst/>
              </a:rPr>
              <a:t>Strings</a:t>
            </a:r>
            <a:r>
              <a:rPr lang="en-GB" sz="2400" dirty="0">
                <a:effectLst/>
              </a:rPr>
              <a:t> are text, written within double or single quotes:</a:t>
            </a:r>
          </a:p>
          <a:p>
            <a:r>
              <a:rPr lang="en-GB" sz="2400" dirty="0"/>
              <a:t/>
            </a:r>
            <a:br>
              <a:rPr lang="en-GB" sz="2400" dirty="0"/>
            </a:br>
            <a:endParaRPr lang="x-none" sz="2400" dirty="0"/>
          </a:p>
        </p:txBody>
      </p:sp>
      <p:pic>
        <p:nvPicPr>
          <p:cNvPr id="8" name="Picture 7">
            <a:extLst>
              <a:ext uri="{FF2B5EF4-FFF2-40B4-BE49-F238E27FC236}">
                <a16:creationId xmlns="" xmlns:a16="http://schemas.microsoft.com/office/drawing/2014/main" id="{7CC444DB-02EB-0619-EBFB-9C56668BC9AF}"/>
              </a:ext>
            </a:extLst>
          </p:cNvPr>
          <p:cNvPicPr>
            <a:picLocks noChangeAspect="1"/>
          </p:cNvPicPr>
          <p:nvPr/>
        </p:nvPicPr>
        <p:blipFill>
          <a:blip r:embed="rId3"/>
          <a:stretch>
            <a:fillRect/>
          </a:stretch>
        </p:blipFill>
        <p:spPr>
          <a:xfrm>
            <a:off x="4538435" y="5092700"/>
            <a:ext cx="1460500" cy="990600"/>
          </a:xfrm>
          <a:prstGeom prst="rect">
            <a:avLst/>
          </a:prstGeom>
        </p:spPr>
      </p:pic>
    </p:spTree>
    <p:extLst>
      <p:ext uri="{BB962C8B-B14F-4D97-AF65-F5344CB8AC3E}">
        <p14:creationId xmlns:p14="http://schemas.microsoft.com/office/powerpoint/2010/main" val="7393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3F4A1E-5A27-1410-9AC3-832C6D5015FE}"/>
              </a:ext>
            </a:extLst>
          </p:cNvPr>
          <p:cNvSpPr>
            <a:spLocks noGrp="1"/>
          </p:cNvSpPr>
          <p:nvPr>
            <p:ph type="title"/>
          </p:nvPr>
        </p:nvSpPr>
        <p:spPr/>
        <p:txBody>
          <a:bodyPr/>
          <a:lstStyle/>
          <a:p>
            <a:r>
              <a:rPr lang="en-GB" dirty="0"/>
              <a:t>JavaScript Variables</a:t>
            </a:r>
            <a:br>
              <a:rPr lang="en-GB" dirty="0"/>
            </a:br>
            <a:endParaRPr lang="x-none" dirty="0"/>
          </a:p>
        </p:txBody>
      </p:sp>
      <p:sp>
        <p:nvSpPr>
          <p:cNvPr id="3" name="Content Placeholder 2">
            <a:extLst>
              <a:ext uri="{FF2B5EF4-FFF2-40B4-BE49-F238E27FC236}">
                <a16:creationId xmlns="" xmlns:a16="http://schemas.microsoft.com/office/drawing/2014/main" id="{2F6BD58C-A28D-FD87-F5B6-1B0D44BB9C36}"/>
              </a:ext>
            </a:extLst>
          </p:cNvPr>
          <p:cNvSpPr>
            <a:spLocks noGrp="1"/>
          </p:cNvSpPr>
          <p:nvPr>
            <p:ph idx="1"/>
          </p:nvPr>
        </p:nvSpPr>
        <p:spPr/>
        <p:txBody>
          <a:bodyPr/>
          <a:lstStyle/>
          <a:p>
            <a:r>
              <a:rPr lang="en-GB" dirty="0"/>
              <a:t>In a programming language, </a:t>
            </a:r>
            <a:r>
              <a:rPr lang="en-GB" b="1" dirty="0"/>
              <a:t>variables</a:t>
            </a:r>
            <a:r>
              <a:rPr lang="en-GB" dirty="0"/>
              <a:t> are used to </a:t>
            </a:r>
            <a:r>
              <a:rPr lang="en-GB" b="1" dirty="0"/>
              <a:t>store</a:t>
            </a:r>
            <a:r>
              <a:rPr lang="en-GB" dirty="0"/>
              <a:t> data values.</a:t>
            </a:r>
          </a:p>
          <a:p>
            <a:r>
              <a:rPr lang="en-GB" dirty="0"/>
              <a:t>JavaScript uses the keywords var, let and </a:t>
            </a:r>
            <a:r>
              <a:rPr lang="en-GB" dirty="0" err="1"/>
              <a:t>const</a:t>
            </a:r>
            <a:r>
              <a:rPr lang="en-GB" dirty="0"/>
              <a:t> to </a:t>
            </a:r>
            <a:r>
              <a:rPr lang="en-GB" b="1" dirty="0"/>
              <a:t>declare</a:t>
            </a:r>
            <a:r>
              <a:rPr lang="en-GB" dirty="0"/>
              <a:t> variables.</a:t>
            </a:r>
          </a:p>
          <a:p>
            <a:r>
              <a:rPr lang="en-GB" dirty="0"/>
              <a:t>An </a:t>
            </a:r>
            <a:r>
              <a:rPr lang="en-GB" b="1" dirty="0"/>
              <a:t>equal sign</a:t>
            </a:r>
            <a:r>
              <a:rPr lang="en-GB" dirty="0"/>
              <a:t> is used to </a:t>
            </a:r>
            <a:r>
              <a:rPr lang="en-GB" b="1" dirty="0"/>
              <a:t>assign values</a:t>
            </a:r>
            <a:r>
              <a:rPr lang="en-GB" dirty="0"/>
              <a:t> to variables.</a:t>
            </a:r>
          </a:p>
          <a:p>
            <a:r>
              <a:rPr lang="en-GB" dirty="0"/>
              <a:t>In this example, x is defined as a variable. Then, x is assigned (given) the value 6:</a:t>
            </a:r>
          </a:p>
        </p:txBody>
      </p:sp>
      <p:pic>
        <p:nvPicPr>
          <p:cNvPr id="5" name="Picture 4">
            <a:extLst>
              <a:ext uri="{FF2B5EF4-FFF2-40B4-BE49-F238E27FC236}">
                <a16:creationId xmlns="" xmlns:a16="http://schemas.microsoft.com/office/drawing/2014/main" id="{C37AF8A4-9B56-DF99-BDFC-DE472AA6D201}"/>
              </a:ext>
            </a:extLst>
          </p:cNvPr>
          <p:cNvPicPr>
            <a:picLocks noChangeAspect="1"/>
          </p:cNvPicPr>
          <p:nvPr/>
        </p:nvPicPr>
        <p:blipFill>
          <a:blip r:embed="rId2"/>
          <a:stretch>
            <a:fillRect/>
          </a:stretch>
        </p:blipFill>
        <p:spPr>
          <a:xfrm>
            <a:off x="5129893" y="4398735"/>
            <a:ext cx="1932214" cy="1365431"/>
          </a:xfrm>
          <a:prstGeom prst="rect">
            <a:avLst/>
          </a:prstGeom>
        </p:spPr>
      </p:pic>
    </p:spTree>
    <p:extLst>
      <p:ext uri="{BB962C8B-B14F-4D97-AF65-F5344CB8AC3E}">
        <p14:creationId xmlns:p14="http://schemas.microsoft.com/office/powerpoint/2010/main" val="3096115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573C36-D00F-C35D-10FE-9FDA76C32A83}"/>
              </a:ext>
            </a:extLst>
          </p:cNvPr>
          <p:cNvSpPr>
            <a:spLocks noGrp="1"/>
          </p:cNvSpPr>
          <p:nvPr>
            <p:ph type="title"/>
          </p:nvPr>
        </p:nvSpPr>
        <p:spPr/>
        <p:txBody>
          <a:bodyPr/>
          <a:lstStyle/>
          <a:p>
            <a:r>
              <a:rPr lang="x-none" dirty="0"/>
              <a:t>JavaScript Let and Var</a:t>
            </a:r>
          </a:p>
        </p:txBody>
      </p:sp>
      <p:sp>
        <p:nvSpPr>
          <p:cNvPr id="3" name="Content Placeholder 2">
            <a:extLst>
              <a:ext uri="{FF2B5EF4-FFF2-40B4-BE49-F238E27FC236}">
                <a16:creationId xmlns="" xmlns:a16="http://schemas.microsoft.com/office/drawing/2014/main" id="{8A92C21F-6D88-B531-E060-3AA30EFFBB64}"/>
              </a:ext>
            </a:extLst>
          </p:cNvPr>
          <p:cNvSpPr>
            <a:spLocks noGrp="1"/>
          </p:cNvSpPr>
          <p:nvPr>
            <p:ph idx="1"/>
          </p:nvPr>
        </p:nvSpPr>
        <p:spPr>
          <a:xfrm>
            <a:off x="838200" y="1825625"/>
            <a:ext cx="10515600" cy="2267404"/>
          </a:xfrm>
        </p:spPr>
        <p:txBody>
          <a:bodyPr/>
          <a:lstStyle/>
          <a:p>
            <a:r>
              <a:rPr lang="en-GB" dirty="0"/>
              <a:t>Variables defined with let cannot be </a:t>
            </a:r>
            <a:r>
              <a:rPr lang="en-GB" b="1" dirty="0"/>
              <a:t>redeclared</a:t>
            </a:r>
            <a:r>
              <a:rPr lang="en-GB" dirty="0"/>
              <a:t>.</a:t>
            </a:r>
          </a:p>
          <a:p>
            <a:r>
              <a:rPr lang="en-GB" dirty="0"/>
              <a:t>You cannot accidentally redeclare a variable.</a:t>
            </a:r>
          </a:p>
          <a:p>
            <a:r>
              <a:rPr lang="en-GB" dirty="0"/>
              <a:t>With let you can not do this:</a:t>
            </a:r>
          </a:p>
          <a:p>
            <a:pPr marL="2743200" lvl="6" indent="0">
              <a:buNone/>
            </a:pPr>
            <a:r>
              <a:rPr lang="en-GB" dirty="0"/>
              <a:t>let x = "John Doe";</a:t>
            </a:r>
            <a:br>
              <a:rPr lang="en-GB" dirty="0"/>
            </a:br>
            <a:r>
              <a:rPr lang="en-GB" dirty="0"/>
              <a:t>let x = 0;</a:t>
            </a:r>
          </a:p>
        </p:txBody>
      </p:sp>
      <p:sp>
        <p:nvSpPr>
          <p:cNvPr id="4" name="TextBox 3">
            <a:extLst>
              <a:ext uri="{FF2B5EF4-FFF2-40B4-BE49-F238E27FC236}">
                <a16:creationId xmlns="" xmlns:a16="http://schemas.microsoft.com/office/drawing/2014/main" id="{4F4FB3BF-8C1C-2742-DAB6-EE6B3C99121A}"/>
              </a:ext>
            </a:extLst>
          </p:cNvPr>
          <p:cNvSpPr txBox="1"/>
          <p:nvPr/>
        </p:nvSpPr>
        <p:spPr>
          <a:xfrm>
            <a:off x="838200" y="4093029"/>
            <a:ext cx="10515600" cy="1077218"/>
          </a:xfrm>
          <a:prstGeom prst="rect">
            <a:avLst/>
          </a:prstGeom>
          <a:noFill/>
        </p:spPr>
        <p:txBody>
          <a:bodyPr wrap="square" rtlCol="0">
            <a:spAutoFit/>
          </a:bodyPr>
          <a:lstStyle/>
          <a:p>
            <a:r>
              <a:rPr lang="en-GB" sz="2800" dirty="0"/>
              <a:t>With var you can:</a:t>
            </a:r>
          </a:p>
          <a:p>
            <a:r>
              <a:rPr lang="en-GB" dirty="0"/>
              <a:t>			var x = "John Doe";</a:t>
            </a:r>
            <a:br>
              <a:rPr lang="en-GB" dirty="0"/>
            </a:br>
            <a:r>
              <a:rPr lang="en-GB" dirty="0"/>
              <a:t>			var x = 0;</a:t>
            </a:r>
            <a:endParaRPr lang="x-none" dirty="0"/>
          </a:p>
        </p:txBody>
      </p:sp>
    </p:spTree>
    <p:extLst>
      <p:ext uri="{BB962C8B-B14F-4D97-AF65-F5344CB8AC3E}">
        <p14:creationId xmlns:p14="http://schemas.microsoft.com/office/powerpoint/2010/main" val="2344555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893C38-94BA-959E-59BB-C6B6D6F87438}"/>
              </a:ext>
            </a:extLst>
          </p:cNvPr>
          <p:cNvSpPr>
            <a:spLocks noGrp="1"/>
          </p:cNvSpPr>
          <p:nvPr>
            <p:ph type="title"/>
          </p:nvPr>
        </p:nvSpPr>
        <p:spPr/>
        <p:txBody>
          <a:bodyPr/>
          <a:lstStyle/>
          <a:p>
            <a:r>
              <a:rPr lang="x-none" dirty="0"/>
              <a:t>What is it?</a:t>
            </a:r>
          </a:p>
        </p:txBody>
      </p:sp>
      <p:sp>
        <p:nvSpPr>
          <p:cNvPr id="3" name="Content Placeholder 2">
            <a:extLst>
              <a:ext uri="{FF2B5EF4-FFF2-40B4-BE49-F238E27FC236}">
                <a16:creationId xmlns="" xmlns:a16="http://schemas.microsoft.com/office/drawing/2014/main" id="{43FDCEFC-ADC4-2480-39EB-04DB172AD3AD}"/>
              </a:ext>
            </a:extLst>
          </p:cNvPr>
          <p:cNvSpPr>
            <a:spLocks noGrp="1"/>
          </p:cNvSpPr>
          <p:nvPr>
            <p:ph idx="1"/>
          </p:nvPr>
        </p:nvSpPr>
        <p:spPr/>
        <p:txBody>
          <a:bodyPr/>
          <a:lstStyle/>
          <a:p>
            <a:pPr>
              <a:lnSpc>
                <a:spcPct val="100000"/>
              </a:lnSpc>
            </a:pPr>
            <a:r>
              <a:rPr lang="en-GB" dirty="0"/>
              <a:t>JavaScript is the world's most popular programming language.</a:t>
            </a:r>
          </a:p>
          <a:p>
            <a:pPr>
              <a:lnSpc>
                <a:spcPct val="100000"/>
              </a:lnSpc>
            </a:pPr>
            <a:r>
              <a:rPr lang="en-GB" dirty="0"/>
              <a:t>JavaScript is the programming language of the Web.</a:t>
            </a:r>
          </a:p>
          <a:p>
            <a:pPr>
              <a:lnSpc>
                <a:spcPct val="100000"/>
              </a:lnSpc>
            </a:pPr>
            <a:r>
              <a:rPr lang="en-GB" dirty="0"/>
              <a:t>JavaScript and Java are completely different languages, both in concept and design.</a:t>
            </a:r>
          </a:p>
          <a:p>
            <a:pPr>
              <a:lnSpc>
                <a:spcPct val="100000"/>
              </a:lnSpc>
            </a:pPr>
            <a:r>
              <a:rPr lang="en-GB" dirty="0"/>
              <a:t>JavaScript was invented by Brendan </a:t>
            </a:r>
            <a:r>
              <a:rPr lang="en-GB" dirty="0" err="1"/>
              <a:t>Eich</a:t>
            </a:r>
            <a:r>
              <a:rPr lang="en-GB" dirty="0"/>
              <a:t> in 1995, and became an ECMA standard in 1997.</a:t>
            </a:r>
            <a:endParaRPr lang="x-none" dirty="0"/>
          </a:p>
        </p:txBody>
      </p:sp>
    </p:spTree>
    <p:extLst>
      <p:ext uri="{BB962C8B-B14F-4D97-AF65-F5344CB8AC3E}">
        <p14:creationId xmlns:p14="http://schemas.microsoft.com/office/powerpoint/2010/main" val="2567588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9BD96D-EF94-3775-8003-8EA3B51DDF6F}"/>
              </a:ext>
            </a:extLst>
          </p:cNvPr>
          <p:cNvSpPr>
            <a:spLocks noGrp="1"/>
          </p:cNvSpPr>
          <p:nvPr>
            <p:ph type="title"/>
          </p:nvPr>
        </p:nvSpPr>
        <p:spPr/>
        <p:txBody>
          <a:bodyPr/>
          <a:lstStyle/>
          <a:p>
            <a:r>
              <a:rPr lang="en-GB" dirty="0"/>
              <a:t>JavaScript </a:t>
            </a:r>
            <a:r>
              <a:rPr lang="en-GB" dirty="0" err="1"/>
              <a:t>Const</a:t>
            </a:r>
            <a:r>
              <a:rPr lang="en-GB" dirty="0"/>
              <a:t/>
            </a:r>
            <a:br>
              <a:rPr lang="en-GB" dirty="0"/>
            </a:br>
            <a:endParaRPr lang="x-none" dirty="0"/>
          </a:p>
        </p:txBody>
      </p:sp>
      <p:sp>
        <p:nvSpPr>
          <p:cNvPr id="3" name="Content Placeholder 2">
            <a:extLst>
              <a:ext uri="{FF2B5EF4-FFF2-40B4-BE49-F238E27FC236}">
                <a16:creationId xmlns="" xmlns:a16="http://schemas.microsoft.com/office/drawing/2014/main" id="{581686CB-04FF-A69C-EF5B-736973D3A62B}"/>
              </a:ext>
            </a:extLst>
          </p:cNvPr>
          <p:cNvSpPr>
            <a:spLocks noGrp="1"/>
          </p:cNvSpPr>
          <p:nvPr>
            <p:ph idx="1"/>
          </p:nvPr>
        </p:nvSpPr>
        <p:spPr>
          <a:xfrm>
            <a:off x="838200" y="1825625"/>
            <a:ext cx="10515600" cy="4758056"/>
          </a:xfrm>
        </p:spPr>
        <p:txBody>
          <a:bodyPr>
            <a:normAutofit/>
          </a:bodyPr>
          <a:lstStyle/>
          <a:p>
            <a:r>
              <a:rPr lang="en-GB" dirty="0"/>
              <a:t>The </a:t>
            </a:r>
            <a:r>
              <a:rPr lang="en-GB" dirty="0" err="1"/>
              <a:t>const</a:t>
            </a:r>
            <a:r>
              <a:rPr lang="en-GB" dirty="0"/>
              <a:t> keyword was introduced in </a:t>
            </a:r>
            <a:r>
              <a:rPr lang="en-GB" dirty="0">
                <a:hlinkClick r:id="rId2"/>
              </a:rPr>
              <a:t>ES6 (2015)</a:t>
            </a:r>
            <a:r>
              <a:rPr lang="en-GB" dirty="0"/>
              <a:t>.</a:t>
            </a:r>
          </a:p>
          <a:p>
            <a:r>
              <a:rPr lang="en-GB" dirty="0"/>
              <a:t>Variables defined with </a:t>
            </a:r>
            <a:r>
              <a:rPr lang="en-GB" dirty="0" err="1"/>
              <a:t>const</a:t>
            </a:r>
            <a:r>
              <a:rPr lang="en-GB" dirty="0"/>
              <a:t> cannot be Redeclared.</a:t>
            </a:r>
          </a:p>
          <a:p>
            <a:r>
              <a:rPr lang="en-GB" dirty="0"/>
              <a:t>Variables defined with </a:t>
            </a:r>
            <a:r>
              <a:rPr lang="en-GB" dirty="0" err="1"/>
              <a:t>const</a:t>
            </a:r>
            <a:r>
              <a:rPr lang="en-GB" dirty="0"/>
              <a:t> cannot be Reassigned.</a:t>
            </a:r>
          </a:p>
          <a:p>
            <a:r>
              <a:rPr lang="en-GB" dirty="0"/>
              <a:t>Variables defined with </a:t>
            </a:r>
            <a:r>
              <a:rPr lang="en-GB" dirty="0" err="1"/>
              <a:t>const</a:t>
            </a:r>
            <a:r>
              <a:rPr lang="en-GB" dirty="0"/>
              <a:t> have Block Scope.</a:t>
            </a:r>
          </a:p>
          <a:p>
            <a:r>
              <a:rPr lang="en-GB" dirty="0"/>
              <a:t>As a general rule, always declare a variable with </a:t>
            </a:r>
            <a:r>
              <a:rPr lang="en-GB" dirty="0" err="1"/>
              <a:t>const</a:t>
            </a:r>
            <a:r>
              <a:rPr lang="en-GB" dirty="0"/>
              <a:t> unless you know that the value will change.</a:t>
            </a:r>
          </a:p>
          <a:p>
            <a:pPr marL="0" indent="0">
              <a:buNone/>
            </a:pPr>
            <a:endParaRPr lang="en-GB" dirty="0"/>
          </a:p>
          <a:p>
            <a:pPr marL="3200400" lvl="7" indent="0">
              <a:buNone/>
            </a:pPr>
            <a:r>
              <a:rPr lang="en-GB" sz="2400" dirty="0" err="1">
                <a:solidFill>
                  <a:schemeClr val="accent1">
                    <a:lumMod val="75000"/>
                  </a:schemeClr>
                </a:solidFill>
              </a:rPr>
              <a:t>const</a:t>
            </a:r>
            <a:r>
              <a:rPr lang="en-GB" sz="2400" dirty="0">
                <a:solidFill>
                  <a:schemeClr val="accent1">
                    <a:lumMod val="75000"/>
                  </a:schemeClr>
                </a:solidFill>
              </a:rPr>
              <a:t> PI = 3.14159265359;</a:t>
            </a:r>
            <a:endParaRPr lang="x-none" sz="2400" dirty="0">
              <a:solidFill>
                <a:schemeClr val="accent1">
                  <a:lumMod val="75000"/>
                </a:schemeClr>
              </a:solidFill>
            </a:endParaRPr>
          </a:p>
        </p:txBody>
      </p:sp>
    </p:spTree>
    <p:extLst>
      <p:ext uri="{BB962C8B-B14F-4D97-AF65-F5344CB8AC3E}">
        <p14:creationId xmlns:p14="http://schemas.microsoft.com/office/powerpoint/2010/main" val="170414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E841E8-F787-D7C3-A1D8-81BD5CC4F78C}"/>
              </a:ext>
            </a:extLst>
          </p:cNvPr>
          <p:cNvSpPr>
            <a:spLocks noGrp="1"/>
          </p:cNvSpPr>
          <p:nvPr>
            <p:ph type="title"/>
          </p:nvPr>
        </p:nvSpPr>
        <p:spPr/>
        <p:txBody>
          <a:bodyPr/>
          <a:lstStyle/>
          <a:p>
            <a:r>
              <a:rPr lang="en-GB" dirty="0"/>
              <a:t>JavaScript Operators</a:t>
            </a:r>
            <a:br>
              <a:rPr lang="en-GB" dirty="0"/>
            </a:br>
            <a:endParaRPr lang="x-none" dirty="0"/>
          </a:p>
        </p:txBody>
      </p:sp>
      <p:sp>
        <p:nvSpPr>
          <p:cNvPr id="3" name="Content Placeholder 2">
            <a:extLst>
              <a:ext uri="{FF2B5EF4-FFF2-40B4-BE49-F238E27FC236}">
                <a16:creationId xmlns="" xmlns:a16="http://schemas.microsoft.com/office/drawing/2014/main" id="{1BCC8CC0-89B4-F4F5-A765-72ABC69851C1}"/>
              </a:ext>
            </a:extLst>
          </p:cNvPr>
          <p:cNvSpPr>
            <a:spLocks noGrp="1"/>
          </p:cNvSpPr>
          <p:nvPr>
            <p:ph idx="1"/>
          </p:nvPr>
        </p:nvSpPr>
        <p:spPr>
          <a:xfrm>
            <a:off x="838200" y="1825625"/>
            <a:ext cx="10515600" cy="591004"/>
          </a:xfrm>
        </p:spPr>
        <p:txBody>
          <a:bodyPr/>
          <a:lstStyle/>
          <a:p>
            <a:r>
              <a:rPr lang="en-GB" dirty="0"/>
              <a:t>JavaScript uses </a:t>
            </a:r>
            <a:r>
              <a:rPr lang="en-GB" b="1" dirty="0"/>
              <a:t>arithmetic operators</a:t>
            </a:r>
            <a:r>
              <a:rPr lang="en-GB" dirty="0"/>
              <a:t> ( + - * / ) to </a:t>
            </a:r>
            <a:r>
              <a:rPr lang="en-GB" b="1" dirty="0"/>
              <a:t>compute</a:t>
            </a:r>
            <a:r>
              <a:rPr lang="en-GB" dirty="0"/>
              <a:t> values:</a:t>
            </a:r>
            <a:endParaRPr lang="x-none" dirty="0"/>
          </a:p>
        </p:txBody>
      </p:sp>
      <p:pic>
        <p:nvPicPr>
          <p:cNvPr id="5" name="Picture 4">
            <a:extLst>
              <a:ext uri="{FF2B5EF4-FFF2-40B4-BE49-F238E27FC236}">
                <a16:creationId xmlns="" xmlns:a16="http://schemas.microsoft.com/office/drawing/2014/main" id="{367BE838-B7DD-7A51-E81B-00DB769F74E5}"/>
              </a:ext>
            </a:extLst>
          </p:cNvPr>
          <p:cNvPicPr>
            <a:picLocks noChangeAspect="1"/>
          </p:cNvPicPr>
          <p:nvPr/>
        </p:nvPicPr>
        <p:blipFill>
          <a:blip r:embed="rId2"/>
          <a:stretch>
            <a:fillRect/>
          </a:stretch>
        </p:blipFill>
        <p:spPr>
          <a:xfrm>
            <a:off x="4974772" y="2416629"/>
            <a:ext cx="1524000" cy="368300"/>
          </a:xfrm>
          <a:prstGeom prst="rect">
            <a:avLst/>
          </a:prstGeom>
        </p:spPr>
      </p:pic>
      <p:sp>
        <p:nvSpPr>
          <p:cNvPr id="6" name="Content Placeholder 2">
            <a:extLst>
              <a:ext uri="{FF2B5EF4-FFF2-40B4-BE49-F238E27FC236}">
                <a16:creationId xmlns="" xmlns:a16="http://schemas.microsoft.com/office/drawing/2014/main" id="{40B6CADC-5F75-7D7C-BE9A-1CDB26B7E991}"/>
              </a:ext>
            </a:extLst>
          </p:cNvPr>
          <p:cNvSpPr txBox="1">
            <a:spLocks/>
          </p:cNvSpPr>
          <p:nvPr/>
        </p:nvSpPr>
        <p:spPr>
          <a:xfrm>
            <a:off x="838200" y="2837996"/>
            <a:ext cx="10515600" cy="59100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JavaScript uses an </a:t>
            </a:r>
            <a:r>
              <a:rPr lang="en-GB" b="1" dirty="0"/>
              <a:t>assignment operator</a:t>
            </a:r>
            <a:r>
              <a:rPr lang="en-GB" dirty="0"/>
              <a:t> ( = ) to </a:t>
            </a:r>
            <a:r>
              <a:rPr lang="en-GB" b="1" dirty="0"/>
              <a:t>assign</a:t>
            </a:r>
            <a:r>
              <a:rPr lang="en-GB" dirty="0"/>
              <a:t> values to variables:</a:t>
            </a:r>
            <a:endParaRPr lang="x-none" dirty="0"/>
          </a:p>
        </p:txBody>
      </p:sp>
      <p:pic>
        <p:nvPicPr>
          <p:cNvPr id="8" name="Picture 7">
            <a:extLst>
              <a:ext uri="{FF2B5EF4-FFF2-40B4-BE49-F238E27FC236}">
                <a16:creationId xmlns="" xmlns:a16="http://schemas.microsoft.com/office/drawing/2014/main" id="{7B74D318-7208-390C-3A82-052F39D99840}"/>
              </a:ext>
            </a:extLst>
          </p:cNvPr>
          <p:cNvPicPr>
            <a:picLocks noChangeAspect="1"/>
          </p:cNvPicPr>
          <p:nvPr/>
        </p:nvPicPr>
        <p:blipFill>
          <a:blip r:embed="rId3"/>
          <a:stretch>
            <a:fillRect/>
          </a:stretch>
        </p:blipFill>
        <p:spPr>
          <a:xfrm>
            <a:off x="5139872" y="3463019"/>
            <a:ext cx="1193800" cy="952500"/>
          </a:xfrm>
          <a:prstGeom prst="rect">
            <a:avLst/>
          </a:prstGeom>
        </p:spPr>
      </p:pic>
    </p:spTree>
    <p:extLst>
      <p:ext uri="{BB962C8B-B14F-4D97-AF65-F5344CB8AC3E}">
        <p14:creationId xmlns:p14="http://schemas.microsoft.com/office/powerpoint/2010/main" val="554475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69EB2F-BAA7-0FD4-FC70-F819C14952A5}"/>
              </a:ext>
            </a:extLst>
          </p:cNvPr>
          <p:cNvSpPr>
            <a:spLocks noGrp="1"/>
          </p:cNvSpPr>
          <p:nvPr>
            <p:ph type="title"/>
          </p:nvPr>
        </p:nvSpPr>
        <p:spPr/>
        <p:txBody>
          <a:bodyPr/>
          <a:lstStyle/>
          <a:p>
            <a:r>
              <a:rPr lang="en-GB" dirty="0"/>
              <a:t>JavaScript Arithmetic Operators</a:t>
            </a:r>
            <a:br>
              <a:rPr lang="en-GB" dirty="0"/>
            </a:br>
            <a:endParaRPr lang="x-none" dirty="0"/>
          </a:p>
        </p:txBody>
      </p:sp>
      <p:sp>
        <p:nvSpPr>
          <p:cNvPr id="3" name="Content Placeholder 2">
            <a:extLst>
              <a:ext uri="{FF2B5EF4-FFF2-40B4-BE49-F238E27FC236}">
                <a16:creationId xmlns="" xmlns:a16="http://schemas.microsoft.com/office/drawing/2014/main" id="{9A02F610-F0AC-1817-4766-D99B3119FAA5}"/>
              </a:ext>
            </a:extLst>
          </p:cNvPr>
          <p:cNvSpPr>
            <a:spLocks noGrp="1"/>
          </p:cNvSpPr>
          <p:nvPr>
            <p:ph idx="1"/>
          </p:nvPr>
        </p:nvSpPr>
        <p:spPr>
          <a:xfrm>
            <a:off x="838200" y="1825625"/>
            <a:ext cx="10515600" cy="547461"/>
          </a:xfrm>
        </p:spPr>
        <p:txBody>
          <a:bodyPr/>
          <a:lstStyle/>
          <a:p>
            <a:pPr marL="0" indent="0">
              <a:buNone/>
            </a:pPr>
            <a:r>
              <a:rPr lang="en-GB" dirty="0"/>
              <a:t>Arithmetic operators are used to perform arithmetic on numbers:</a:t>
            </a:r>
            <a:endParaRPr lang="x-none" dirty="0"/>
          </a:p>
        </p:txBody>
      </p:sp>
      <p:pic>
        <p:nvPicPr>
          <p:cNvPr id="5" name="Picture 4">
            <a:extLst>
              <a:ext uri="{FF2B5EF4-FFF2-40B4-BE49-F238E27FC236}">
                <a16:creationId xmlns="" xmlns:a16="http://schemas.microsoft.com/office/drawing/2014/main" id="{1FF07D83-5353-7478-38A8-941B77824C1C}"/>
              </a:ext>
            </a:extLst>
          </p:cNvPr>
          <p:cNvPicPr>
            <a:picLocks noChangeAspect="1"/>
          </p:cNvPicPr>
          <p:nvPr/>
        </p:nvPicPr>
        <p:blipFill>
          <a:blip r:embed="rId2"/>
          <a:stretch>
            <a:fillRect/>
          </a:stretch>
        </p:blipFill>
        <p:spPr>
          <a:xfrm>
            <a:off x="3364451" y="2550433"/>
            <a:ext cx="5463098" cy="3942442"/>
          </a:xfrm>
          <a:prstGeom prst="rect">
            <a:avLst/>
          </a:prstGeom>
        </p:spPr>
      </p:pic>
    </p:spTree>
    <p:extLst>
      <p:ext uri="{BB962C8B-B14F-4D97-AF65-F5344CB8AC3E}">
        <p14:creationId xmlns:p14="http://schemas.microsoft.com/office/powerpoint/2010/main" val="27989215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4B4FA1-7221-3E7A-048E-B5FDF29B0C5E}"/>
              </a:ext>
            </a:extLst>
          </p:cNvPr>
          <p:cNvSpPr>
            <a:spLocks noGrp="1"/>
          </p:cNvSpPr>
          <p:nvPr>
            <p:ph type="title"/>
          </p:nvPr>
        </p:nvSpPr>
        <p:spPr/>
        <p:txBody>
          <a:bodyPr/>
          <a:lstStyle/>
          <a:p>
            <a:r>
              <a:rPr lang="en-GB" dirty="0"/>
              <a:t>JavaScript Assignment Operators</a:t>
            </a:r>
            <a:br>
              <a:rPr lang="en-GB" dirty="0"/>
            </a:br>
            <a:endParaRPr lang="x-none" dirty="0"/>
          </a:p>
        </p:txBody>
      </p:sp>
      <p:sp>
        <p:nvSpPr>
          <p:cNvPr id="3" name="Content Placeholder 2">
            <a:extLst>
              <a:ext uri="{FF2B5EF4-FFF2-40B4-BE49-F238E27FC236}">
                <a16:creationId xmlns="" xmlns:a16="http://schemas.microsoft.com/office/drawing/2014/main" id="{02BF3A6C-2D0F-0BA9-5FD9-DC28AD65D16E}"/>
              </a:ext>
            </a:extLst>
          </p:cNvPr>
          <p:cNvSpPr>
            <a:spLocks noGrp="1"/>
          </p:cNvSpPr>
          <p:nvPr>
            <p:ph idx="1"/>
          </p:nvPr>
        </p:nvSpPr>
        <p:spPr/>
        <p:txBody>
          <a:bodyPr/>
          <a:lstStyle/>
          <a:p>
            <a:pPr marL="0" indent="0">
              <a:buNone/>
            </a:pPr>
            <a:r>
              <a:rPr lang="en-GB" dirty="0"/>
              <a:t>Assignment operators assign values to JavaScript variables.</a:t>
            </a:r>
            <a:endParaRPr lang="x-none" dirty="0"/>
          </a:p>
        </p:txBody>
      </p:sp>
      <p:pic>
        <p:nvPicPr>
          <p:cNvPr id="5" name="Picture 4">
            <a:extLst>
              <a:ext uri="{FF2B5EF4-FFF2-40B4-BE49-F238E27FC236}">
                <a16:creationId xmlns="" xmlns:a16="http://schemas.microsoft.com/office/drawing/2014/main" id="{D36C5999-D5AD-C261-CD58-43CE920FB3E0}"/>
              </a:ext>
            </a:extLst>
          </p:cNvPr>
          <p:cNvPicPr>
            <a:picLocks noChangeAspect="1"/>
          </p:cNvPicPr>
          <p:nvPr/>
        </p:nvPicPr>
        <p:blipFill>
          <a:blip r:embed="rId2"/>
          <a:stretch>
            <a:fillRect/>
          </a:stretch>
        </p:blipFill>
        <p:spPr>
          <a:xfrm>
            <a:off x="2087642" y="2539320"/>
            <a:ext cx="8016716" cy="3637643"/>
          </a:xfrm>
          <a:prstGeom prst="rect">
            <a:avLst/>
          </a:prstGeom>
        </p:spPr>
      </p:pic>
    </p:spTree>
    <p:extLst>
      <p:ext uri="{BB962C8B-B14F-4D97-AF65-F5344CB8AC3E}">
        <p14:creationId xmlns:p14="http://schemas.microsoft.com/office/powerpoint/2010/main" val="24843760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861760-1255-AB56-7A32-806044858333}"/>
              </a:ext>
            </a:extLst>
          </p:cNvPr>
          <p:cNvSpPr>
            <a:spLocks noGrp="1"/>
          </p:cNvSpPr>
          <p:nvPr>
            <p:ph type="title"/>
          </p:nvPr>
        </p:nvSpPr>
        <p:spPr/>
        <p:txBody>
          <a:bodyPr/>
          <a:lstStyle/>
          <a:p>
            <a:r>
              <a:rPr lang="en-GB" dirty="0"/>
              <a:t>JavaScript Comparison Operators</a:t>
            </a:r>
            <a:br>
              <a:rPr lang="en-GB" dirty="0"/>
            </a:br>
            <a:endParaRPr lang="x-none" dirty="0"/>
          </a:p>
        </p:txBody>
      </p:sp>
      <p:pic>
        <p:nvPicPr>
          <p:cNvPr id="5" name="Picture 4">
            <a:extLst>
              <a:ext uri="{FF2B5EF4-FFF2-40B4-BE49-F238E27FC236}">
                <a16:creationId xmlns="" xmlns:a16="http://schemas.microsoft.com/office/drawing/2014/main" id="{575DE99F-B68E-FA8C-1AF7-967F11680E59}"/>
              </a:ext>
            </a:extLst>
          </p:cNvPr>
          <p:cNvPicPr>
            <a:picLocks noChangeAspect="1"/>
          </p:cNvPicPr>
          <p:nvPr/>
        </p:nvPicPr>
        <p:blipFill>
          <a:blip r:embed="rId3"/>
          <a:stretch>
            <a:fillRect/>
          </a:stretch>
        </p:blipFill>
        <p:spPr>
          <a:xfrm>
            <a:off x="3380468" y="1183705"/>
            <a:ext cx="5431064" cy="5309170"/>
          </a:xfrm>
          <a:prstGeom prst="rect">
            <a:avLst/>
          </a:prstGeom>
        </p:spPr>
      </p:pic>
    </p:spTree>
    <p:extLst>
      <p:ext uri="{BB962C8B-B14F-4D97-AF65-F5344CB8AC3E}">
        <p14:creationId xmlns:p14="http://schemas.microsoft.com/office/powerpoint/2010/main" val="2857206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D36C5F-9DCC-E64C-DEF6-6B3F129FB3A0}"/>
              </a:ext>
            </a:extLst>
          </p:cNvPr>
          <p:cNvSpPr>
            <a:spLocks noGrp="1"/>
          </p:cNvSpPr>
          <p:nvPr>
            <p:ph type="title"/>
          </p:nvPr>
        </p:nvSpPr>
        <p:spPr/>
        <p:txBody>
          <a:bodyPr/>
          <a:lstStyle/>
          <a:p>
            <a:r>
              <a:rPr lang="en-GB" dirty="0"/>
              <a:t>JavaScript Logical Operators</a:t>
            </a:r>
            <a:br>
              <a:rPr lang="en-GB" dirty="0"/>
            </a:br>
            <a:endParaRPr lang="x-none" dirty="0"/>
          </a:p>
        </p:txBody>
      </p:sp>
      <p:pic>
        <p:nvPicPr>
          <p:cNvPr id="5" name="Picture 4">
            <a:extLst>
              <a:ext uri="{FF2B5EF4-FFF2-40B4-BE49-F238E27FC236}">
                <a16:creationId xmlns="" xmlns:a16="http://schemas.microsoft.com/office/drawing/2014/main" id="{63D849D5-809F-FB24-A8B9-0766E4CBCE02}"/>
              </a:ext>
            </a:extLst>
          </p:cNvPr>
          <p:cNvPicPr>
            <a:picLocks noChangeAspect="1"/>
          </p:cNvPicPr>
          <p:nvPr/>
        </p:nvPicPr>
        <p:blipFill>
          <a:blip r:embed="rId2"/>
          <a:stretch>
            <a:fillRect/>
          </a:stretch>
        </p:blipFill>
        <p:spPr>
          <a:xfrm>
            <a:off x="3472543" y="1690688"/>
            <a:ext cx="5246913" cy="3581589"/>
          </a:xfrm>
          <a:prstGeom prst="rect">
            <a:avLst/>
          </a:prstGeom>
        </p:spPr>
      </p:pic>
    </p:spTree>
    <p:extLst>
      <p:ext uri="{BB962C8B-B14F-4D97-AF65-F5344CB8AC3E}">
        <p14:creationId xmlns:p14="http://schemas.microsoft.com/office/powerpoint/2010/main" val="26464077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B1CB92-4742-E132-2B44-3B1FA7CB1085}"/>
              </a:ext>
            </a:extLst>
          </p:cNvPr>
          <p:cNvSpPr>
            <a:spLocks noGrp="1"/>
          </p:cNvSpPr>
          <p:nvPr>
            <p:ph type="title"/>
          </p:nvPr>
        </p:nvSpPr>
        <p:spPr/>
        <p:txBody>
          <a:bodyPr/>
          <a:lstStyle/>
          <a:p>
            <a:r>
              <a:rPr lang="en-GB" dirty="0"/>
              <a:t>JavaScript Bitwise Operators</a:t>
            </a:r>
            <a:br>
              <a:rPr lang="en-GB" dirty="0"/>
            </a:br>
            <a:endParaRPr lang="x-none" dirty="0"/>
          </a:p>
        </p:txBody>
      </p:sp>
      <p:pic>
        <p:nvPicPr>
          <p:cNvPr id="5" name="Picture 4">
            <a:extLst>
              <a:ext uri="{FF2B5EF4-FFF2-40B4-BE49-F238E27FC236}">
                <a16:creationId xmlns="" xmlns:a16="http://schemas.microsoft.com/office/drawing/2014/main" id="{D4E27991-9F93-D8D7-4FDA-B326EE162461}"/>
              </a:ext>
            </a:extLst>
          </p:cNvPr>
          <p:cNvPicPr>
            <a:picLocks noChangeAspect="1"/>
          </p:cNvPicPr>
          <p:nvPr/>
        </p:nvPicPr>
        <p:blipFill>
          <a:blip r:embed="rId3"/>
          <a:stretch>
            <a:fillRect/>
          </a:stretch>
        </p:blipFill>
        <p:spPr>
          <a:xfrm>
            <a:off x="279400" y="1690688"/>
            <a:ext cx="11633200" cy="3987800"/>
          </a:xfrm>
          <a:prstGeom prst="rect">
            <a:avLst/>
          </a:prstGeom>
        </p:spPr>
      </p:pic>
    </p:spTree>
    <p:extLst>
      <p:ext uri="{BB962C8B-B14F-4D97-AF65-F5344CB8AC3E}">
        <p14:creationId xmlns:p14="http://schemas.microsoft.com/office/powerpoint/2010/main" val="1764405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A0F9F6-A609-3C8F-8E3E-C0B2100B4948}"/>
              </a:ext>
            </a:extLst>
          </p:cNvPr>
          <p:cNvSpPr>
            <a:spLocks noGrp="1"/>
          </p:cNvSpPr>
          <p:nvPr>
            <p:ph type="title"/>
          </p:nvPr>
        </p:nvSpPr>
        <p:spPr/>
        <p:txBody>
          <a:bodyPr/>
          <a:lstStyle/>
          <a:p>
            <a:r>
              <a:rPr lang="en-GB" dirty="0"/>
              <a:t>JavaScript Identifiers / Names</a:t>
            </a:r>
            <a:br>
              <a:rPr lang="en-GB" dirty="0"/>
            </a:br>
            <a:endParaRPr lang="x-none" dirty="0"/>
          </a:p>
        </p:txBody>
      </p:sp>
      <p:sp>
        <p:nvSpPr>
          <p:cNvPr id="3" name="Content Placeholder 2">
            <a:extLst>
              <a:ext uri="{FF2B5EF4-FFF2-40B4-BE49-F238E27FC236}">
                <a16:creationId xmlns="" xmlns:a16="http://schemas.microsoft.com/office/drawing/2014/main" id="{E1B553AD-4436-5D48-A5E7-FBAE23BD3D06}"/>
              </a:ext>
            </a:extLst>
          </p:cNvPr>
          <p:cNvSpPr>
            <a:spLocks noGrp="1"/>
          </p:cNvSpPr>
          <p:nvPr>
            <p:ph idx="1"/>
          </p:nvPr>
        </p:nvSpPr>
        <p:spPr>
          <a:xfrm>
            <a:off x="838200" y="1825625"/>
            <a:ext cx="10515600" cy="3878489"/>
          </a:xfrm>
        </p:spPr>
        <p:txBody>
          <a:bodyPr>
            <a:normAutofit fontScale="92500"/>
          </a:bodyPr>
          <a:lstStyle/>
          <a:p>
            <a:r>
              <a:rPr lang="en-GB" dirty="0"/>
              <a:t>Identifiers are JavaScript names.</a:t>
            </a:r>
          </a:p>
          <a:p>
            <a:r>
              <a:rPr lang="en-GB" dirty="0"/>
              <a:t>Identifiers are used to name variables and keywords, and functions.</a:t>
            </a:r>
          </a:p>
          <a:p>
            <a:r>
              <a:rPr lang="en-GB" dirty="0"/>
              <a:t>The rules for legal names are the same in most programming languages.</a:t>
            </a:r>
          </a:p>
          <a:p>
            <a:r>
              <a:rPr lang="en-GB" dirty="0"/>
              <a:t>A JavaScript name must begin with:</a:t>
            </a:r>
          </a:p>
          <a:p>
            <a:r>
              <a:rPr lang="en-GB" dirty="0"/>
              <a:t>A letter (A-Z or a-z)</a:t>
            </a:r>
          </a:p>
          <a:p>
            <a:r>
              <a:rPr lang="en-GB" dirty="0"/>
              <a:t>A dollar sign ($)</a:t>
            </a:r>
          </a:p>
          <a:p>
            <a:r>
              <a:rPr lang="en-GB" dirty="0"/>
              <a:t>Or an underscore (_)</a:t>
            </a:r>
          </a:p>
          <a:p>
            <a:r>
              <a:rPr lang="en-GB" dirty="0"/>
              <a:t>Subsequent characters may be letters, digits, underscores, or dollar signs.</a:t>
            </a:r>
          </a:p>
        </p:txBody>
      </p:sp>
    </p:spTree>
    <p:extLst>
      <p:ext uri="{BB962C8B-B14F-4D97-AF65-F5344CB8AC3E}">
        <p14:creationId xmlns:p14="http://schemas.microsoft.com/office/powerpoint/2010/main" val="3346204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D3EEA9-A0DF-9E39-F810-0D2AFC418287}"/>
              </a:ext>
            </a:extLst>
          </p:cNvPr>
          <p:cNvSpPr>
            <a:spLocks noGrp="1"/>
          </p:cNvSpPr>
          <p:nvPr>
            <p:ph type="title"/>
          </p:nvPr>
        </p:nvSpPr>
        <p:spPr/>
        <p:txBody>
          <a:bodyPr/>
          <a:lstStyle/>
          <a:p>
            <a:r>
              <a:rPr lang="en-GB" dirty="0"/>
              <a:t>JavaScript is Case Sensitive</a:t>
            </a:r>
            <a:br>
              <a:rPr lang="en-GB" dirty="0"/>
            </a:br>
            <a:endParaRPr lang="x-none" dirty="0"/>
          </a:p>
        </p:txBody>
      </p:sp>
      <p:sp>
        <p:nvSpPr>
          <p:cNvPr id="3" name="Content Placeholder 2">
            <a:extLst>
              <a:ext uri="{FF2B5EF4-FFF2-40B4-BE49-F238E27FC236}">
                <a16:creationId xmlns="" xmlns:a16="http://schemas.microsoft.com/office/drawing/2014/main" id="{B7D45029-D9C4-3824-14CE-2F0EE0754592}"/>
              </a:ext>
            </a:extLst>
          </p:cNvPr>
          <p:cNvSpPr>
            <a:spLocks noGrp="1"/>
          </p:cNvSpPr>
          <p:nvPr>
            <p:ph idx="1"/>
          </p:nvPr>
        </p:nvSpPr>
        <p:spPr>
          <a:xfrm>
            <a:off x="838200" y="1825625"/>
            <a:ext cx="10515600" cy="1603375"/>
          </a:xfrm>
        </p:spPr>
        <p:txBody>
          <a:bodyPr/>
          <a:lstStyle/>
          <a:p>
            <a:r>
              <a:rPr lang="en-GB" dirty="0">
                <a:effectLst/>
              </a:rPr>
              <a:t>All JavaScript identifiers are </a:t>
            </a:r>
            <a:r>
              <a:rPr lang="en-GB" b="1" dirty="0">
                <a:effectLst/>
              </a:rPr>
              <a:t>case sensitive</a:t>
            </a:r>
            <a:r>
              <a:rPr lang="en-GB" dirty="0">
                <a:effectLst/>
              </a:rPr>
              <a:t>.  </a:t>
            </a:r>
          </a:p>
          <a:p>
            <a:r>
              <a:rPr lang="en-GB" dirty="0">
                <a:effectLst/>
              </a:rPr>
              <a:t>The variables </a:t>
            </a:r>
            <a:r>
              <a:rPr lang="en-GB" dirty="0" err="1">
                <a:effectLst/>
              </a:rPr>
              <a:t>lastName</a:t>
            </a:r>
            <a:r>
              <a:rPr lang="en-GB" dirty="0">
                <a:effectLst/>
              </a:rPr>
              <a:t> and </a:t>
            </a:r>
            <a:r>
              <a:rPr lang="en-GB" dirty="0" err="1">
                <a:effectLst/>
              </a:rPr>
              <a:t>lastname</a:t>
            </a:r>
            <a:r>
              <a:rPr lang="en-GB" dirty="0">
                <a:effectLst/>
              </a:rPr>
              <a:t>, are two different variables:</a:t>
            </a:r>
          </a:p>
          <a:p>
            <a:r>
              <a:rPr lang="en-GB" dirty="0"/>
              <a:t>JavaScript does not interpret </a:t>
            </a:r>
            <a:r>
              <a:rPr lang="en-GB" b="1" dirty="0"/>
              <a:t>LET</a:t>
            </a:r>
            <a:r>
              <a:rPr lang="en-GB" dirty="0"/>
              <a:t> or </a:t>
            </a:r>
            <a:r>
              <a:rPr lang="en-GB" b="1" dirty="0"/>
              <a:t>Let</a:t>
            </a:r>
            <a:r>
              <a:rPr lang="en-GB" dirty="0"/>
              <a:t> as the keyword </a:t>
            </a:r>
            <a:r>
              <a:rPr lang="en-GB" b="1" dirty="0"/>
              <a:t>let</a:t>
            </a:r>
            <a:r>
              <a:rPr lang="en-GB" dirty="0"/>
              <a:t>.</a:t>
            </a:r>
            <a:endParaRPr lang="x-none" dirty="0"/>
          </a:p>
        </p:txBody>
      </p:sp>
      <p:pic>
        <p:nvPicPr>
          <p:cNvPr id="5" name="Picture 4">
            <a:extLst>
              <a:ext uri="{FF2B5EF4-FFF2-40B4-BE49-F238E27FC236}">
                <a16:creationId xmlns="" xmlns:a16="http://schemas.microsoft.com/office/drawing/2014/main" id="{D71C6EBB-A7C5-3B1C-5587-892414AC668A}"/>
              </a:ext>
            </a:extLst>
          </p:cNvPr>
          <p:cNvPicPr>
            <a:picLocks noChangeAspect="1"/>
          </p:cNvPicPr>
          <p:nvPr/>
        </p:nvPicPr>
        <p:blipFill>
          <a:blip r:embed="rId2"/>
          <a:stretch>
            <a:fillRect/>
          </a:stretch>
        </p:blipFill>
        <p:spPr>
          <a:xfrm>
            <a:off x="3590726" y="3679371"/>
            <a:ext cx="5010547" cy="1603375"/>
          </a:xfrm>
          <a:prstGeom prst="rect">
            <a:avLst/>
          </a:prstGeom>
        </p:spPr>
      </p:pic>
    </p:spTree>
    <p:extLst>
      <p:ext uri="{BB962C8B-B14F-4D97-AF65-F5344CB8AC3E}">
        <p14:creationId xmlns:p14="http://schemas.microsoft.com/office/powerpoint/2010/main" val="24098079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EB19BF-D9D7-D14B-C280-59D2EEA98C70}"/>
              </a:ext>
            </a:extLst>
          </p:cNvPr>
          <p:cNvSpPr>
            <a:spLocks noGrp="1"/>
          </p:cNvSpPr>
          <p:nvPr>
            <p:ph type="title"/>
          </p:nvPr>
        </p:nvSpPr>
        <p:spPr/>
        <p:txBody>
          <a:bodyPr/>
          <a:lstStyle/>
          <a:p>
            <a:r>
              <a:rPr lang="en-GB" dirty="0"/>
              <a:t>JavaScript Data Types</a:t>
            </a:r>
            <a:br>
              <a:rPr lang="en-GB" dirty="0"/>
            </a:br>
            <a:endParaRPr lang="x-none" dirty="0"/>
          </a:p>
        </p:txBody>
      </p:sp>
      <p:sp>
        <p:nvSpPr>
          <p:cNvPr id="3" name="Content Placeholder 2">
            <a:extLst>
              <a:ext uri="{FF2B5EF4-FFF2-40B4-BE49-F238E27FC236}">
                <a16:creationId xmlns="" xmlns:a16="http://schemas.microsoft.com/office/drawing/2014/main" id="{8CCED2CD-72C2-19FB-23C0-4C4E912AE46F}"/>
              </a:ext>
            </a:extLst>
          </p:cNvPr>
          <p:cNvSpPr>
            <a:spLocks noGrp="1"/>
          </p:cNvSpPr>
          <p:nvPr>
            <p:ph idx="1"/>
          </p:nvPr>
        </p:nvSpPr>
        <p:spPr>
          <a:xfrm>
            <a:off x="838200" y="1825625"/>
            <a:ext cx="10515600" cy="3693432"/>
          </a:xfrm>
        </p:spPr>
        <p:txBody>
          <a:bodyPr/>
          <a:lstStyle/>
          <a:p>
            <a:r>
              <a:rPr lang="en-GB" dirty="0"/>
              <a:t>JavaScript variables can hold numbers like 100 and text values like "John Doe".</a:t>
            </a:r>
          </a:p>
          <a:p>
            <a:r>
              <a:rPr lang="en-GB" dirty="0"/>
              <a:t>In programming, text values are called text strings.</a:t>
            </a:r>
          </a:p>
          <a:p>
            <a:r>
              <a:rPr lang="en-GB" dirty="0"/>
              <a:t>JavaScript can handle many types of data, but for now, just think of numbers and strings. </a:t>
            </a:r>
          </a:p>
          <a:p>
            <a:r>
              <a:rPr lang="en-GB" dirty="0"/>
              <a:t>Strings are written inside double or single quotes. Numbers are written without quotes.</a:t>
            </a:r>
          </a:p>
          <a:p>
            <a:r>
              <a:rPr lang="en-GB" dirty="0"/>
              <a:t>If you put a number in quotes, it will be treated as a text string.</a:t>
            </a:r>
          </a:p>
        </p:txBody>
      </p:sp>
      <p:pic>
        <p:nvPicPr>
          <p:cNvPr id="7" name="Picture 6">
            <a:extLst>
              <a:ext uri="{FF2B5EF4-FFF2-40B4-BE49-F238E27FC236}">
                <a16:creationId xmlns="" xmlns:a16="http://schemas.microsoft.com/office/drawing/2014/main" id="{1D9812E6-47AC-3A97-B210-DC0B72683B68}"/>
              </a:ext>
            </a:extLst>
          </p:cNvPr>
          <p:cNvPicPr>
            <a:picLocks noChangeAspect="1"/>
          </p:cNvPicPr>
          <p:nvPr/>
        </p:nvPicPr>
        <p:blipFill>
          <a:blip r:embed="rId2"/>
          <a:stretch>
            <a:fillRect/>
          </a:stretch>
        </p:blipFill>
        <p:spPr>
          <a:xfrm>
            <a:off x="4245736" y="5519057"/>
            <a:ext cx="3700528" cy="1139825"/>
          </a:xfrm>
          <a:prstGeom prst="rect">
            <a:avLst/>
          </a:prstGeom>
        </p:spPr>
      </p:pic>
    </p:spTree>
    <p:extLst>
      <p:ext uri="{BB962C8B-B14F-4D97-AF65-F5344CB8AC3E}">
        <p14:creationId xmlns:p14="http://schemas.microsoft.com/office/powerpoint/2010/main" val="3768631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EBBB3D-C9AD-5043-3AFC-12B72ED5B708}"/>
              </a:ext>
            </a:extLst>
          </p:cNvPr>
          <p:cNvSpPr>
            <a:spLocks noGrp="1"/>
          </p:cNvSpPr>
          <p:nvPr>
            <p:ph type="title"/>
          </p:nvPr>
        </p:nvSpPr>
        <p:spPr/>
        <p:txBody>
          <a:bodyPr/>
          <a:lstStyle/>
          <a:p>
            <a:r>
              <a:rPr lang="x-none" dirty="0"/>
              <a:t>Why Study JavaScript?</a:t>
            </a:r>
          </a:p>
        </p:txBody>
      </p:sp>
      <p:sp>
        <p:nvSpPr>
          <p:cNvPr id="3" name="Content Placeholder 2">
            <a:extLst>
              <a:ext uri="{FF2B5EF4-FFF2-40B4-BE49-F238E27FC236}">
                <a16:creationId xmlns="" xmlns:a16="http://schemas.microsoft.com/office/drawing/2014/main" id="{905B7E63-23C4-1C5E-85D1-269380776D9D}"/>
              </a:ext>
            </a:extLst>
          </p:cNvPr>
          <p:cNvSpPr>
            <a:spLocks noGrp="1"/>
          </p:cNvSpPr>
          <p:nvPr>
            <p:ph idx="1"/>
          </p:nvPr>
        </p:nvSpPr>
        <p:spPr>
          <a:xfrm>
            <a:off x="838200" y="2250168"/>
            <a:ext cx="10515600" cy="4030889"/>
          </a:xfrm>
        </p:spPr>
        <p:txBody>
          <a:bodyPr>
            <a:normAutofit/>
          </a:bodyPr>
          <a:lstStyle/>
          <a:p>
            <a:pPr marL="0" indent="0">
              <a:lnSpc>
                <a:spcPct val="100000"/>
              </a:lnSpc>
              <a:buNone/>
            </a:pPr>
            <a:r>
              <a:rPr lang="en-GB" dirty="0"/>
              <a:t>JavaScript is one of the </a:t>
            </a:r>
            <a:r>
              <a:rPr lang="en-GB" b="1" dirty="0"/>
              <a:t>3 languages</a:t>
            </a:r>
            <a:r>
              <a:rPr lang="en-GB" dirty="0"/>
              <a:t> all web developers </a:t>
            </a:r>
            <a:r>
              <a:rPr lang="en-GB" b="1" dirty="0"/>
              <a:t>must</a:t>
            </a:r>
            <a:r>
              <a:rPr lang="en-GB" dirty="0"/>
              <a:t> learn:</a:t>
            </a:r>
          </a:p>
          <a:p>
            <a:pPr lvl="2">
              <a:lnSpc>
                <a:spcPct val="100000"/>
              </a:lnSpc>
              <a:buFont typeface="Wingdings" pitchFamily="2" charset="2"/>
              <a:buChar char="v"/>
            </a:pPr>
            <a:r>
              <a:rPr lang="en-GB" sz="2800" b="1" dirty="0"/>
              <a:t> HTML</a:t>
            </a:r>
            <a:r>
              <a:rPr lang="en-GB" sz="2800" dirty="0">
                <a:effectLst/>
              </a:rPr>
              <a:t> to define the content of web pages.</a:t>
            </a:r>
          </a:p>
          <a:p>
            <a:pPr lvl="2">
              <a:lnSpc>
                <a:spcPct val="100000"/>
              </a:lnSpc>
              <a:buFont typeface="Wingdings" pitchFamily="2" charset="2"/>
              <a:buChar char="v"/>
            </a:pPr>
            <a:r>
              <a:rPr lang="en-GB" sz="2800" b="1" dirty="0"/>
              <a:t> CSS</a:t>
            </a:r>
            <a:r>
              <a:rPr lang="en-GB" sz="2800" dirty="0">
                <a:effectLst/>
              </a:rPr>
              <a:t> to specify the layout of web pages.</a:t>
            </a:r>
          </a:p>
          <a:p>
            <a:pPr lvl="2">
              <a:lnSpc>
                <a:spcPct val="100000"/>
              </a:lnSpc>
              <a:buFont typeface="Wingdings" pitchFamily="2" charset="2"/>
              <a:buChar char="v"/>
            </a:pPr>
            <a:r>
              <a:rPr lang="en-GB" sz="2800" b="1" dirty="0">
                <a:effectLst/>
              </a:rPr>
              <a:t> JavaScript</a:t>
            </a:r>
            <a:r>
              <a:rPr lang="en-GB" sz="2800" dirty="0">
                <a:effectLst/>
              </a:rPr>
              <a:t> to program the behaviour of web pages. </a:t>
            </a:r>
          </a:p>
        </p:txBody>
      </p:sp>
    </p:spTree>
    <p:extLst>
      <p:ext uri="{BB962C8B-B14F-4D97-AF65-F5344CB8AC3E}">
        <p14:creationId xmlns:p14="http://schemas.microsoft.com/office/powerpoint/2010/main" val="28857290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475619-9C8E-7ADF-244C-98E4C99E5C4D}"/>
              </a:ext>
            </a:extLst>
          </p:cNvPr>
          <p:cNvSpPr>
            <a:spLocks noGrp="1"/>
          </p:cNvSpPr>
          <p:nvPr>
            <p:ph type="title"/>
          </p:nvPr>
        </p:nvSpPr>
        <p:spPr/>
        <p:txBody>
          <a:bodyPr/>
          <a:lstStyle/>
          <a:p>
            <a:r>
              <a:rPr lang="en-GB" dirty="0"/>
              <a:t>JavaScript Functions</a:t>
            </a:r>
            <a:br>
              <a:rPr lang="en-GB" dirty="0"/>
            </a:br>
            <a:endParaRPr lang="x-none" dirty="0"/>
          </a:p>
        </p:txBody>
      </p:sp>
      <p:sp>
        <p:nvSpPr>
          <p:cNvPr id="3" name="Content Placeholder 2">
            <a:extLst>
              <a:ext uri="{FF2B5EF4-FFF2-40B4-BE49-F238E27FC236}">
                <a16:creationId xmlns="" xmlns:a16="http://schemas.microsoft.com/office/drawing/2014/main" id="{A95EBEA1-A018-8FF7-C188-787DDD850410}"/>
              </a:ext>
            </a:extLst>
          </p:cNvPr>
          <p:cNvSpPr>
            <a:spLocks noGrp="1"/>
          </p:cNvSpPr>
          <p:nvPr>
            <p:ph idx="1"/>
          </p:nvPr>
        </p:nvSpPr>
        <p:spPr>
          <a:xfrm>
            <a:off x="838200" y="1825625"/>
            <a:ext cx="10515600" cy="2017032"/>
          </a:xfrm>
        </p:spPr>
        <p:txBody>
          <a:bodyPr/>
          <a:lstStyle/>
          <a:p>
            <a:r>
              <a:rPr lang="en-GB" dirty="0"/>
              <a:t>A JavaScript function is a block of code designed to perform a particular task.</a:t>
            </a:r>
          </a:p>
          <a:p>
            <a:r>
              <a:rPr lang="en-GB" dirty="0"/>
              <a:t>A JavaScript function is executed when "something" invokes it (calls it).</a:t>
            </a:r>
          </a:p>
        </p:txBody>
      </p:sp>
      <p:pic>
        <p:nvPicPr>
          <p:cNvPr id="5" name="Picture 4">
            <a:extLst>
              <a:ext uri="{FF2B5EF4-FFF2-40B4-BE49-F238E27FC236}">
                <a16:creationId xmlns="" xmlns:a16="http://schemas.microsoft.com/office/drawing/2014/main" id="{6F924124-2DA8-A664-5363-12658603D4A8}"/>
              </a:ext>
            </a:extLst>
          </p:cNvPr>
          <p:cNvPicPr>
            <a:picLocks noChangeAspect="1"/>
          </p:cNvPicPr>
          <p:nvPr/>
        </p:nvPicPr>
        <p:blipFill>
          <a:blip r:embed="rId2"/>
          <a:stretch>
            <a:fillRect/>
          </a:stretch>
        </p:blipFill>
        <p:spPr>
          <a:xfrm>
            <a:off x="1337491" y="4259034"/>
            <a:ext cx="9517018" cy="1129393"/>
          </a:xfrm>
          <a:prstGeom prst="rect">
            <a:avLst/>
          </a:prstGeom>
        </p:spPr>
      </p:pic>
    </p:spTree>
    <p:extLst>
      <p:ext uri="{BB962C8B-B14F-4D97-AF65-F5344CB8AC3E}">
        <p14:creationId xmlns:p14="http://schemas.microsoft.com/office/powerpoint/2010/main" val="39898713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2040AC-F367-944F-9B80-792F5CA3A3FF}"/>
              </a:ext>
            </a:extLst>
          </p:cNvPr>
          <p:cNvSpPr>
            <a:spLocks noGrp="1"/>
          </p:cNvSpPr>
          <p:nvPr>
            <p:ph type="title"/>
          </p:nvPr>
        </p:nvSpPr>
        <p:spPr/>
        <p:txBody>
          <a:bodyPr/>
          <a:lstStyle/>
          <a:p>
            <a:r>
              <a:rPr lang="en-GB" dirty="0"/>
              <a:t>JavaScript Function Syntax</a:t>
            </a:r>
            <a:br>
              <a:rPr lang="en-GB" dirty="0"/>
            </a:br>
            <a:endParaRPr lang="x-none" dirty="0"/>
          </a:p>
        </p:txBody>
      </p:sp>
      <p:sp>
        <p:nvSpPr>
          <p:cNvPr id="3" name="Content Placeholder 2">
            <a:extLst>
              <a:ext uri="{FF2B5EF4-FFF2-40B4-BE49-F238E27FC236}">
                <a16:creationId xmlns="" xmlns:a16="http://schemas.microsoft.com/office/drawing/2014/main" id="{06C93BD5-DAA1-EA3F-D468-E0D8642BB69E}"/>
              </a:ext>
            </a:extLst>
          </p:cNvPr>
          <p:cNvSpPr>
            <a:spLocks noGrp="1"/>
          </p:cNvSpPr>
          <p:nvPr>
            <p:ph idx="1"/>
          </p:nvPr>
        </p:nvSpPr>
        <p:spPr/>
        <p:txBody>
          <a:bodyPr/>
          <a:lstStyle/>
          <a:p>
            <a:r>
              <a:rPr lang="en-GB" dirty="0"/>
              <a:t>A JavaScript function is defined with the function keyword, followed by a </a:t>
            </a:r>
            <a:r>
              <a:rPr lang="en-GB" b="1" dirty="0"/>
              <a:t>name</a:t>
            </a:r>
            <a:r>
              <a:rPr lang="en-GB" dirty="0"/>
              <a:t>, followed by parentheses </a:t>
            </a:r>
            <a:r>
              <a:rPr lang="en-GB" b="1" dirty="0"/>
              <a:t>()</a:t>
            </a:r>
            <a:r>
              <a:rPr lang="en-GB" dirty="0"/>
              <a:t>.</a:t>
            </a:r>
          </a:p>
          <a:p>
            <a:r>
              <a:rPr lang="en-GB" dirty="0"/>
              <a:t>Function names can contain letters, digits, underscores, and dollar signs (same rules as variables).</a:t>
            </a:r>
          </a:p>
          <a:p>
            <a:r>
              <a:rPr lang="en-GB" dirty="0"/>
              <a:t>The parentheses may include parameter names separated by commas:</a:t>
            </a:r>
            <a:br>
              <a:rPr lang="en-GB" dirty="0"/>
            </a:br>
            <a:r>
              <a:rPr lang="en-GB" b="1" dirty="0"/>
              <a:t>(</a:t>
            </a:r>
            <a:r>
              <a:rPr lang="en-GB" b="1" i="1" dirty="0"/>
              <a:t>parameter1, parameter2, ...</a:t>
            </a:r>
            <a:r>
              <a:rPr lang="en-GB" b="1" dirty="0"/>
              <a:t>)</a:t>
            </a:r>
            <a:endParaRPr lang="en-GB" dirty="0"/>
          </a:p>
          <a:p>
            <a:r>
              <a:rPr lang="en-GB" dirty="0"/>
              <a:t>The code to be executed, by the function, is placed inside curly brackets: </a:t>
            </a:r>
            <a:r>
              <a:rPr lang="en-GB" b="1" dirty="0"/>
              <a:t>{}</a:t>
            </a:r>
            <a:endParaRPr lang="en-GB" dirty="0"/>
          </a:p>
        </p:txBody>
      </p:sp>
    </p:spTree>
    <p:extLst>
      <p:ext uri="{BB962C8B-B14F-4D97-AF65-F5344CB8AC3E}">
        <p14:creationId xmlns:p14="http://schemas.microsoft.com/office/powerpoint/2010/main" val="40262698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2040AC-F367-944F-9B80-792F5CA3A3FF}"/>
              </a:ext>
            </a:extLst>
          </p:cNvPr>
          <p:cNvSpPr>
            <a:spLocks noGrp="1"/>
          </p:cNvSpPr>
          <p:nvPr>
            <p:ph type="title"/>
          </p:nvPr>
        </p:nvSpPr>
        <p:spPr/>
        <p:txBody>
          <a:bodyPr/>
          <a:lstStyle/>
          <a:p>
            <a:r>
              <a:rPr lang="en-GB" dirty="0"/>
              <a:t>JavaScript Function Syntax</a:t>
            </a:r>
            <a:br>
              <a:rPr lang="en-GB" dirty="0"/>
            </a:br>
            <a:endParaRPr lang="x-none" dirty="0"/>
          </a:p>
        </p:txBody>
      </p:sp>
      <p:sp>
        <p:nvSpPr>
          <p:cNvPr id="3" name="Content Placeholder 2">
            <a:extLst>
              <a:ext uri="{FF2B5EF4-FFF2-40B4-BE49-F238E27FC236}">
                <a16:creationId xmlns="" xmlns:a16="http://schemas.microsoft.com/office/drawing/2014/main" id="{06C93BD5-DAA1-EA3F-D468-E0D8642BB69E}"/>
              </a:ext>
            </a:extLst>
          </p:cNvPr>
          <p:cNvSpPr>
            <a:spLocks noGrp="1"/>
          </p:cNvSpPr>
          <p:nvPr>
            <p:ph idx="1"/>
          </p:nvPr>
        </p:nvSpPr>
        <p:spPr>
          <a:xfrm>
            <a:off x="838200" y="1825625"/>
            <a:ext cx="10515600" cy="2768146"/>
          </a:xfrm>
        </p:spPr>
        <p:txBody>
          <a:bodyPr/>
          <a:lstStyle/>
          <a:p>
            <a:r>
              <a:rPr lang="en-GB" dirty="0">
                <a:effectLst/>
              </a:rPr>
              <a:t>Function </a:t>
            </a:r>
            <a:r>
              <a:rPr lang="en-GB" b="1" dirty="0">
                <a:effectLst/>
              </a:rPr>
              <a:t>parameters</a:t>
            </a:r>
            <a:r>
              <a:rPr lang="en-GB" dirty="0">
                <a:effectLst/>
              </a:rPr>
              <a:t> are listed inside the parentheses () in the function definition.</a:t>
            </a:r>
          </a:p>
          <a:p>
            <a:r>
              <a:rPr lang="en-GB" dirty="0">
                <a:effectLst/>
              </a:rPr>
              <a:t>Function </a:t>
            </a:r>
            <a:r>
              <a:rPr lang="en-GB" b="1" dirty="0">
                <a:effectLst/>
              </a:rPr>
              <a:t>arguments</a:t>
            </a:r>
            <a:r>
              <a:rPr lang="en-GB" dirty="0">
                <a:effectLst/>
              </a:rPr>
              <a:t> are the </a:t>
            </a:r>
            <a:r>
              <a:rPr lang="en-GB" b="1" dirty="0">
                <a:effectLst/>
              </a:rPr>
              <a:t>values</a:t>
            </a:r>
            <a:r>
              <a:rPr lang="en-GB" dirty="0">
                <a:effectLst/>
              </a:rPr>
              <a:t> received by the function when it is invoked.</a:t>
            </a:r>
          </a:p>
          <a:p>
            <a:r>
              <a:rPr lang="en-GB" dirty="0">
                <a:effectLst/>
              </a:rPr>
              <a:t>Inside the function, the arguments (the parameters) behave as local variables.</a:t>
            </a:r>
          </a:p>
        </p:txBody>
      </p:sp>
      <p:pic>
        <p:nvPicPr>
          <p:cNvPr id="5" name="Picture 4">
            <a:extLst>
              <a:ext uri="{FF2B5EF4-FFF2-40B4-BE49-F238E27FC236}">
                <a16:creationId xmlns="" xmlns:a16="http://schemas.microsoft.com/office/drawing/2014/main" id="{42C2C7C3-DF45-7EA5-C6BA-64464A625501}"/>
              </a:ext>
            </a:extLst>
          </p:cNvPr>
          <p:cNvPicPr>
            <a:picLocks noChangeAspect="1"/>
          </p:cNvPicPr>
          <p:nvPr/>
        </p:nvPicPr>
        <p:blipFill>
          <a:blip r:embed="rId2"/>
          <a:stretch>
            <a:fillRect/>
          </a:stretch>
        </p:blipFill>
        <p:spPr>
          <a:xfrm>
            <a:off x="2156159" y="4728708"/>
            <a:ext cx="7879681" cy="1269321"/>
          </a:xfrm>
          <a:prstGeom prst="rect">
            <a:avLst/>
          </a:prstGeom>
        </p:spPr>
      </p:pic>
    </p:spTree>
    <p:extLst>
      <p:ext uri="{BB962C8B-B14F-4D97-AF65-F5344CB8AC3E}">
        <p14:creationId xmlns:p14="http://schemas.microsoft.com/office/powerpoint/2010/main" val="36574522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9D9EA6-A673-A939-09E5-726F2E6E32F9}"/>
              </a:ext>
            </a:extLst>
          </p:cNvPr>
          <p:cNvSpPr>
            <a:spLocks noGrp="1"/>
          </p:cNvSpPr>
          <p:nvPr>
            <p:ph type="title"/>
          </p:nvPr>
        </p:nvSpPr>
        <p:spPr/>
        <p:txBody>
          <a:bodyPr/>
          <a:lstStyle/>
          <a:p>
            <a:r>
              <a:rPr lang="en-GB" dirty="0"/>
              <a:t>Function Invocation</a:t>
            </a:r>
            <a:br>
              <a:rPr lang="en-GB" dirty="0"/>
            </a:br>
            <a:endParaRPr lang="x-none" dirty="0"/>
          </a:p>
        </p:txBody>
      </p:sp>
      <p:sp>
        <p:nvSpPr>
          <p:cNvPr id="3" name="Content Placeholder 2">
            <a:extLst>
              <a:ext uri="{FF2B5EF4-FFF2-40B4-BE49-F238E27FC236}">
                <a16:creationId xmlns="" xmlns:a16="http://schemas.microsoft.com/office/drawing/2014/main" id="{BC93307A-2CA8-0FEE-6B46-2DAC7BBAC2B9}"/>
              </a:ext>
            </a:extLst>
          </p:cNvPr>
          <p:cNvSpPr>
            <a:spLocks noGrp="1"/>
          </p:cNvSpPr>
          <p:nvPr>
            <p:ph idx="1"/>
          </p:nvPr>
        </p:nvSpPr>
        <p:spPr>
          <a:xfrm>
            <a:off x="838200" y="1825625"/>
            <a:ext cx="10515600" cy="3040289"/>
          </a:xfrm>
        </p:spPr>
        <p:txBody>
          <a:bodyPr/>
          <a:lstStyle/>
          <a:p>
            <a:r>
              <a:rPr lang="en-GB" dirty="0"/>
              <a:t>The code inside the function will execute when "something" </a:t>
            </a:r>
            <a:r>
              <a:rPr lang="en-GB" b="1" dirty="0"/>
              <a:t>invokes</a:t>
            </a:r>
            <a:r>
              <a:rPr lang="en-GB" dirty="0"/>
              <a:t> (calls) the function:</a:t>
            </a:r>
          </a:p>
          <a:p>
            <a:r>
              <a:rPr lang="en-GB" dirty="0"/>
              <a:t>When an event occurs (when a user clicks a button)</a:t>
            </a:r>
          </a:p>
          <a:p>
            <a:r>
              <a:rPr lang="en-GB" dirty="0"/>
              <a:t>When it is invoked (called) from JavaScript code</a:t>
            </a:r>
          </a:p>
          <a:p>
            <a:r>
              <a:rPr lang="en-GB" dirty="0"/>
              <a:t>Automatically (self invoked)</a:t>
            </a:r>
          </a:p>
          <a:p>
            <a:pPr marL="0" indent="0">
              <a:buNone/>
            </a:pPr>
            <a:endParaRPr lang="x-none" dirty="0"/>
          </a:p>
        </p:txBody>
      </p:sp>
    </p:spTree>
    <p:extLst>
      <p:ext uri="{BB962C8B-B14F-4D97-AF65-F5344CB8AC3E}">
        <p14:creationId xmlns:p14="http://schemas.microsoft.com/office/powerpoint/2010/main" val="16897907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B2E8DD-F7F0-1CF8-9078-1FD4692CBBBE}"/>
              </a:ext>
            </a:extLst>
          </p:cNvPr>
          <p:cNvSpPr>
            <a:spLocks noGrp="1"/>
          </p:cNvSpPr>
          <p:nvPr>
            <p:ph type="title"/>
          </p:nvPr>
        </p:nvSpPr>
        <p:spPr/>
        <p:txBody>
          <a:bodyPr/>
          <a:lstStyle/>
          <a:p>
            <a:r>
              <a:rPr lang="en-GB" dirty="0"/>
              <a:t>Function Return</a:t>
            </a:r>
            <a:br>
              <a:rPr lang="en-GB" dirty="0"/>
            </a:br>
            <a:endParaRPr lang="x-none" dirty="0"/>
          </a:p>
        </p:txBody>
      </p:sp>
      <p:sp>
        <p:nvSpPr>
          <p:cNvPr id="3" name="Content Placeholder 2">
            <a:extLst>
              <a:ext uri="{FF2B5EF4-FFF2-40B4-BE49-F238E27FC236}">
                <a16:creationId xmlns="" xmlns:a16="http://schemas.microsoft.com/office/drawing/2014/main" id="{4500D07A-A903-974A-6173-C5BB3D5D70F2}"/>
              </a:ext>
            </a:extLst>
          </p:cNvPr>
          <p:cNvSpPr>
            <a:spLocks noGrp="1"/>
          </p:cNvSpPr>
          <p:nvPr>
            <p:ph idx="1"/>
          </p:nvPr>
        </p:nvSpPr>
        <p:spPr>
          <a:xfrm>
            <a:off x="838200" y="1825625"/>
            <a:ext cx="10515600" cy="2779032"/>
          </a:xfrm>
        </p:spPr>
        <p:txBody>
          <a:bodyPr/>
          <a:lstStyle/>
          <a:p>
            <a:r>
              <a:rPr lang="en-GB" dirty="0">
                <a:effectLst/>
              </a:rPr>
              <a:t>When JavaScript reaches a return statement, the function will stop executing.</a:t>
            </a:r>
          </a:p>
          <a:p>
            <a:r>
              <a:rPr lang="en-GB" dirty="0">
                <a:effectLst/>
              </a:rPr>
              <a:t>If the function was invoked from a statement, JavaScript will "return" to execute the code after the invoking statement.</a:t>
            </a:r>
          </a:p>
          <a:p>
            <a:r>
              <a:rPr lang="en-GB" dirty="0">
                <a:effectLst/>
              </a:rPr>
              <a:t>Functions often compute a </a:t>
            </a:r>
            <a:r>
              <a:rPr lang="en-GB" b="1" dirty="0">
                <a:effectLst/>
              </a:rPr>
              <a:t>return value</a:t>
            </a:r>
            <a:r>
              <a:rPr lang="en-GB" dirty="0">
                <a:effectLst/>
              </a:rPr>
              <a:t>. The return value is "returned" back to the "caller":</a:t>
            </a:r>
          </a:p>
        </p:txBody>
      </p:sp>
      <p:pic>
        <p:nvPicPr>
          <p:cNvPr id="5" name="Picture 4">
            <a:extLst>
              <a:ext uri="{FF2B5EF4-FFF2-40B4-BE49-F238E27FC236}">
                <a16:creationId xmlns="" xmlns:a16="http://schemas.microsoft.com/office/drawing/2014/main" id="{CB73EFB7-4445-BCBD-E606-F73276F93166}"/>
              </a:ext>
            </a:extLst>
          </p:cNvPr>
          <p:cNvPicPr>
            <a:picLocks noChangeAspect="1"/>
          </p:cNvPicPr>
          <p:nvPr/>
        </p:nvPicPr>
        <p:blipFill>
          <a:blip r:embed="rId2"/>
          <a:stretch>
            <a:fillRect/>
          </a:stretch>
        </p:blipFill>
        <p:spPr>
          <a:xfrm>
            <a:off x="1409700" y="4794023"/>
            <a:ext cx="9372600" cy="1511300"/>
          </a:xfrm>
          <a:prstGeom prst="rect">
            <a:avLst/>
          </a:prstGeom>
        </p:spPr>
      </p:pic>
    </p:spTree>
    <p:extLst>
      <p:ext uri="{BB962C8B-B14F-4D97-AF65-F5344CB8AC3E}">
        <p14:creationId xmlns:p14="http://schemas.microsoft.com/office/powerpoint/2010/main" val="40681814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BC450A-0987-3B3B-9D98-F17439CC612C}"/>
              </a:ext>
            </a:extLst>
          </p:cNvPr>
          <p:cNvSpPr>
            <a:spLocks noGrp="1"/>
          </p:cNvSpPr>
          <p:nvPr>
            <p:ph type="title"/>
          </p:nvPr>
        </p:nvSpPr>
        <p:spPr/>
        <p:txBody>
          <a:bodyPr/>
          <a:lstStyle/>
          <a:p>
            <a:r>
              <a:rPr lang="en-GB" dirty="0"/>
              <a:t>Real Life Objects, Properties, and Methods</a:t>
            </a:r>
            <a:br>
              <a:rPr lang="en-GB" dirty="0"/>
            </a:br>
            <a:endParaRPr lang="x-none" dirty="0"/>
          </a:p>
        </p:txBody>
      </p:sp>
      <p:sp>
        <p:nvSpPr>
          <p:cNvPr id="3" name="Content Placeholder 2">
            <a:extLst>
              <a:ext uri="{FF2B5EF4-FFF2-40B4-BE49-F238E27FC236}">
                <a16:creationId xmlns="" xmlns:a16="http://schemas.microsoft.com/office/drawing/2014/main" id="{848381DF-7DA5-A35E-664F-D5BEBA51EBC0}"/>
              </a:ext>
            </a:extLst>
          </p:cNvPr>
          <p:cNvSpPr>
            <a:spLocks noGrp="1"/>
          </p:cNvSpPr>
          <p:nvPr>
            <p:ph idx="1"/>
          </p:nvPr>
        </p:nvSpPr>
        <p:spPr>
          <a:xfrm>
            <a:off x="838200" y="1825626"/>
            <a:ext cx="10515600" cy="972004"/>
          </a:xfrm>
        </p:spPr>
        <p:txBody>
          <a:bodyPr>
            <a:normAutofit fontScale="92500"/>
          </a:bodyPr>
          <a:lstStyle/>
          <a:p>
            <a:r>
              <a:rPr lang="en-GB" dirty="0"/>
              <a:t>In real life, a car is an </a:t>
            </a:r>
            <a:r>
              <a:rPr lang="en-GB" b="1" dirty="0"/>
              <a:t>object</a:t>
            </a:r>
            <a:r>
              <a:rPr lang="en-GB" dirty="0"/>
              <a:t>. </a:t>
            </a:r>
          </a:p>
          <a:p>
            <a:r>
              <a:rPr lang="en-GB" dirty="0"/>
              <a:t>A car has </a:t>
            </a:r>
            <a:r>
              <a:rPr lang="en-GB" b="1" dirty="0"/>
              <a:t>properties</a:t>
            </a:r>
            <a:r>
              <a:rPr lang="en-GB" dirty="0"/>
              <a:t> like weight and </a:t>
            </a:r>
            <a:r>
              <a:rPr lang="en-GB" dirty="0" err="1"/>
              <a:t>color</a:t>
            </a:r>
            <a:r>
              <a:rPr lang="en-GB" dirty="0"/>
              <a:t>, and </a:t>
            </a:r>
            <a:r>
              <a:rPr lang="en-GB" b="1" dirty="0"/>
              <a:t>methods</a:t>
            </a:r>
            <a:r>
              <a:rPr lang="en-GB" dirty="0"/>
              <a:t> like start and stop:</a:t>
            </a:r>
          </a:p>
        </p:txBody>
      </p:sp>
      <p:pic>
        <p:nvPicPr>
          <p:cNvPr id="5" name="Picture 4">
            <a:extLst>
              <a:ext uri="{FF2B5EF4-FFF2-40B4-BE49-F238E27FC236}">
                <a16:creationId xmlns="" xmlns:a16="http://schemas.microsoft.com/office/drawing/2014/main" id="{7628585F-60D6-A78C-0307-FDEA1AD833A0}"/>
              </a:ext>
            </a:extLst>
          </p:cNvPr>
          <p:cNvPicPr>
            <a:picLocks noChangeAspect="1"/>
          </p:cNvPicPr>
          <p:nvPr/>
        </p:nvPicPr>
        <p:blipFill>
          <a:blip r:embed="rId2"/>
          <a:stretch>
            <a:fillRect/>
          </a:stretch>
        </p:blipFill>
        <p:spPr>
          <a:xfrm>
            <a:off x="1693636" y="2932568"/>
            <a:ext cx="8571593" cy="2497950"/>
          </a:xfrm>
          <a:prstGeom prst="rect">
            <a:avLst/>
          </a:prstGeom>
        </p:spPr>
      </p:pic>
      <p:sp>
        <p:nvSpPr>
          <p:cNvPr id="6" name="TextBox 5">
            <a:extLst>
              <a:ext uri="{FF2B5EF4-FFF2-40B4-BE49-F238E27FC236}">
                <a16:creationId xmlns="" xmlns:a16="http://schemas.microsoft.com/office/drawing/2014/main" id="{A27D2B83-8B60-6C88-B774-ABEB940A8193}"/>
              </a:ext>
            </a:extLst>
          </p:cNvPr>
          <p:cNvSpPr txBox="1"/>
          <p:nvPr/>
        </p:nvSpPr>
        <p:spPr>
          <a:xfrm>
            <a:off x="838200" y="5565456"/>
            <a:ext cx="10515600" cy="1569660"/>
          </a:xfrm>
          <a:prstGeom prst="rect">
            <a:avLst/>
          </a:prstGeom>
          <a:noFill/>
        </p:spPr>
        <p:txBody>
          <a:bodyPr wrap="square" rtlCol="0">
            <a:spAutoFit/>
          </a:bodyPr>
          <a:lstStyle/>
          <a:p>
            <a:pPr marL="285750" indent="-285750">
              <a:buFont typeface="Arial" panose="020B0604020202020204" pitchFamily="34" charset="0"/>
              <a:buChar char="•"/>
            </a:pPr>
            <a:r>
              <a:rPr lang="en-GB" sz="2400" dirty="0"/>
              <a:t>All cars have the same </a:t>
            </a:r>
            <a:r>
              <a:rPr lang="en-GB" sz="2400" b="1" dirty="0"/>
              <a:t>properties</a:t>
            </a:r>
            <a:r>
              <a:rPr lang="en-GB" sz="2400" dirty="0"/>
              <a:t>, but the property </a:t>
            </a:r>
            <a:r>
              <a:rPr lang="en-GB" sz="2400" b="1" dirty="0"/>
              <a:t>values</a:t>
            </a:r>
            <a:r>
              <a:rPr lang="en-GB" sz="2400" dirty="0"/>
              <a:t> differ from car to car.</a:t>
            </a:r>
          </a:p>
          <a:p>
            <a:pPr marL="285750" indent="-285750">
              <a:buFont typeface="Arial" panose="020B0604020202020204" pitchFamily="34" charset="0"/>
              <a:buChar char="•"/>
            </a:pPr>
            <a:r>
              <a:rPr lang="en-GB" sz="2400" dirty="0"/>
              <a:t>All cars have the same </a:t>
            </a:r>
            <a:r>
              <a:rPr lang="en-GB" sz="2400" b="1" dirty="0"/>
              <a:t>methods</a:t>
            </a:r>
            <a:r>
              <a:rPr lang="en-GB" sz="2400" dirty="0"/>
              <a:t>, but the methods are performed </a:t>
            </a:r>
            <a:r>
              <a:rPr lang="en-GB" sz="2400" b="1" dirty="0"/>
              <a:t>at different times</a:t>
            </a:r>
            <a:r>
              <a:rPr lang="en-GB" sz="2400" dirty="0"/>
              <a:t>.</a:t>
            </a:r>
          </a:p>
          <a:p>
            <a:endParaRPr lang="x-none" sz="2400" dirty="0"/>
          </a:p>
        </p:txBody>
      </p:sp>
    </p:spTree>
    <p:extLst>
      <p:ext uri="{BB962C8B-B14F-4D97-AF65-F5344CB8AC3E}">
        <p14:creationId xmlns:p14="http://schemas.microsoft.com/office/powerpoint/2010/main" val="28319959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A1F480-EB1E-9912-2CDA-714D50B4961A}"/>
              </a:ext>
            </a:extLst>
          </p:cNvPr>
          <p:cNvSpPr>
            <a:spLocks noGrp="1"/>
          </p:cNvSpPr>
          <p:nvPr>
            <p:ph type="title"/>
          </p:nvPr>
        </p:nvSpPr>
        <p:spPr/>
        <p:txBody>
          <a:bodyPr/>
          <a:lstStyle/>
          <a:p>
            <a:r>
              <a:rPr lang="en-GB" dirty="0"/>
              <a:t>JavaScript Objects</a:t>
            </a:r>
            <a:br>
              <a:rPr lang="en-GB" dirty="0"/>
            </a:br>
            <a:endParaRPr lang="x-none" dirty="0"/>
          </a:p>
        </p:txBody>
      </p:sp>
      <p:sp>
        <p:nvSpPr>
          <p:cNvPr id="3" name="Content Placeholder 2">
            <a:extLst>
              <a:ext uri="{FF2B5EF4-FFF2-40B4-BE49-F238E27FC236}">
                <a16:creationId xmlns="" xmlns:a16="http://schemas.microsoft.com/office/drawing/2014/main" id="{8453C4A6-7D6B-80B9-BC28-303B5F7F8FD5}"/>
              </a:ext>
            </a:extLst>
          </p:cNvPr>
          <p:cNvSpPr>
            <a:spLocks noGrp="1"/>
          </p:cNvSpPr>
          <p:nvPr>
            <p:ph idx="1"/>
          </p:nvPr>
        </p:nvSpPr>
        <p:spPr>
          <a:xfrm>
            <a:off x="838200" y="1825625"/>
            <a:ext cx="10515600" cy="1325563"/>
          </a:xfrm>
        </p:spPr>
        <p:txBody>
          <a:bodyPr>
            <a:normAutofit lnSpcReduction="10000"/>
          </a:bodyPr>
          <a:lstStyle/>
          <a:p>
            <a:r>
              <a:rPr lang="en-GB" dirty="0"/>
              <a:t>You have already learned that JavaScript variables are containers for data values.</a:t>
            </a:r>
          </a:p>
          <a:p>
            <a:r>
              <a:rPr lang="en-GB" dirty="0"/>
              <a:t>This code assigns a </a:t>
            </a:r>
            <a:r>
              <a:rPr lang="en-GB" b="1" dirty="0"/>
              <a:t>simple value</a:t>
            </a:r>
            <a:r>
              <a:rPr lang="en-GB" dirty="0"/>
              <a:t> (Fiat) to a </a:t>
            </a:r>
            <a:r>
              <a:rPr lang="en-GB" b="1" dirty="0"/>
              <a:t>variable</a:t>
            </a:r>
            <a:r>
              <a:rPr lang="en-GB" dirty="0"/>
              <a:t> named car:</a:t>
            </a:r>
          </a:p>
          <a:p>
            <a:endParaRPr lang="x-none" dirty="0"/>
          </a:p>
        </p:txBody>
      </p:sp>
      <p:pic>
        <p:nvPicPr>
          <p:cNvPr id="5" name="Picture 4">
            <a:extLst>
              <a:ext uri="{FF2B5EF4-FFF2-40B4-BE49-F238E27FC236}">
                <a16:creationId xmlns="" xmlns:a16="http://schemas.microsoft.com/office/drawing/2014/main" id="{00614BBE-653E-2E9C-280D-2F55A6E3B737}"/>
              </a:ext>
            </a:extLst>
          </p:cNvPr>
          <p:cNvPicPr>
            <a:picLocks noChangeAspect="1"/>
          </p:cNvPicPr>
          <p:nvPr/>
        </p:nvPicPr>
        <p:blipFill>
          <a:blip r:embed="rId2"/>
          <a:stretch>
            <a:fillRect/>
          </a:stretch>
        </p:blipFill>
        <p:spPr>
          <a:xfrm>
            <a:off x="4360635" y="3286125"/>
            <a:ext cx="2120900" cy="393700"/>
          </a:xfrm>
          <a:prstGeom prst="rect">
            <a:avLst/>
          </a:prstGeom>
        </p:spPr>
      </p:pic>
      <p:sp>
        <p:nvSpPr>
          <p:cNvPr id="6" name="Content Placeholder 2">
            <a:extLst>
              <a:ext uri="{FF2B5EF4-FFF2-40B4-BE49-F238E27FC236}">
                <a16:creationId xmlns="" xmlns:a16="http://schemas.microsoft.com/office/drawing/2014/main" id="{60CC7D23-8542-5386-675D-B3AD79E409D1}"/>
              </a:ext>
            </a:extLst>
          </p:cNvPr>
          <p:cNvSpPr txBox="1">
            <a:spLocks/>
          </p:cNvSpPr>
          <p:nvPr/>
        </p:nvSpPr>
        <p:spPr>
          <a:xfrm>
            <a:off x="838200" y="3814762"/>
            <a:ext cx="10515600" cy="223361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Objects are variables too. But objects can contain many values. </a:t>
            </a:r>
          </a:p>
          <a:p>
            <a:r>
              <a:rPr lang="en-GB" dirty="0"/>
              <a:t>This code assigns </a:t>
            </a:r>
            <a:r>
              <a:rPr lang="en-GB" b="1" dirty="0"/>
              <a:t>many values</a:t>
            </a:r>
            <a:r>
              <a:rPr lang="en-GB" dirty="0"/>
              <a:t> (Fiat, 500, white) to a </a:t>
            </a:r>
            <a:r>
              <a:rPr lang="en-GB" b="1" dirty="0"/>
              <a:t>variable</a:t>
            </a:r>
            <a:r>
              <a:rPr lang="en-GB" dirty="0"/>
              <a:t> named car:</a:t>
            </a:r>
          </a:p>
          <a:p>
            <a:r>
              <a:rPr lang="en-GB" dirty="0"/>
              <a:t>The values are written as </a:t>
            </a:r>
            <a:r>
              <a:rPr lang="en-GB" b="1" dirty="0" err="1"/>
              <a:t>name:value</a:t>
            </a:r>
            <a:r>
              <a:rPr lang="en-GB" dirty="0"/>
              <a:t> pairs (name and value separated by a colon).</a:t>
            </a:r>
          </a:p>
        </p:txBody>
      </p:sp>
      <p:pic>
        <p:nvPicPr>
          <p:cNvPr id="8" name="Picture 7">
            <a:extLst>
              <a:ext uri="{FF2B5EF4-FFF2-40B4-BE49-F238E27FC236}">
                <a16:creationId xmlns="" xmlns:a16="http://schemas.microsoft.com/office/drawing/2014/main" id="{509FD9E3-B6BE-AFD9-EFCA-4CCC3860E517}"/>
              </a:ext>
            </a:extLst>
          </p:cNvPr>
          <p:cNvPicPr>
            <a:picLocks noChangeAspect="1"/>
          </p:cNvPicPr>
          <p:nvPr/>
        </p:nvPicPr>
        <p:blipFill>
          <a:blip r:embed="rId3"/>
          <a:stretch>
            <a:fillRect/>
          </a:stretch>
        </p:blipFill>
        <p:spPr>
          <a:xfrm>
            <a:off x="2258785" y="6048375"/>
            <a:ext cx="6324600" cy="444500"/>
          </a:xfrm>
          <a:prstGeom prst="rect">
            <a:avLst/>
          </a:prstGeom>
        </p:spPr>
      </p:pic>
    </p:spTree>
    <p:extLst>
      <p:ext uri="{BB962C8B-B14F-4D97-AF65-F5344CB8AC3E}">
        <p14:creationId xmlns:p14="http://schemas.microsoft.com/office/powerpoint/2010/main" val="27143727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4B2D17D-90C9-BF36-1564-AF265A19583D}"/>
              </a:ext>
            </a:extLst>
          </p:cNvPr>
          <p:cNvSpPr>
            <a:spLocks noGrp="1"/>
          </p:cNvSpPr>
          <p:nvPr>
            <p:ph type="title"/>
          </p:nvPr>
        </p:nvSpPr>
        <p:spPr/>
        <p:txBody>
          <a:bodyPr/>
          <a:lstStyle/>
          <a:p>
            <a:r>
              <a:rPr lang="en-GB" dirty="0"/>
              <a:t>Object Properties</a:t>
            </a:r>
            <a:br>
              <a:rPr lang="en-GB" dirty="0"/>
            </a:br>
            <a:endParaRPr lang="x-none" dirty="0"/>
          </a:p>
        </p:txBody>
      </p:sp>
      <p:sp>
        <p:nvSpPr>
          <p:cNvPr id="3" name="Content Placeholder 2">
            <a:extLst>
              <a:ext uri="{FF2B5EF4-FFF2-40B4-BE49-F238E27FC236}">
                <a16:creationId xmlns="" xmlns:a16="http://schemas.microsoft.com/office/drawing/2014/main" id="{BDBBB009-0557-1E11-4469-D32FEE0244E6}"/>
              </a:ext>
            </a:extLst>
          </p:cNvPr>
          <p:cNvSpPr>
            <a:spLocks noGrp="1"/>
          </p:cNvSpPr>
          <p:nvPr>
            <p:ph idx="1"/>
          </p:nvPr>
        </p:nvSpPr>
        <p:spPr>
          <a:xfrm>
            <a:off x="838200" y="1825625"/>
            <a:ext cx="10515600" cy="569232"/>
          </a:xfrm>
        </p:spPr>
        <p:txBody>
          <a:bodyPr/>
          <a:lstStyle/>
          <a:p>
            <a:r>
              <a:rPr lang="en-GB" dirty="0"/>
              <a:t>The </a:t>
            </a:r>
            <a:r>
              <a:rPr lang="en-GB" b="1" dirty="0" err="1"/>
              <a:t>name:values</a:t>
            </a:r>
            <a:r>
              <a:rPr lang="en-GB" dirty="0"/>
              <a:t> pairs in JavaScript objects are called </a:t>
            </a:r>
            <a:r>
              <a:rPr lang="en-GB" b="1" dirty="0"/>
              <a:t>properties</a:t>
            </a:r>
            <a:r>
              <a:rPr lang="en-GB" dirty="0"/>
              <a:t>:</a:t>
            </a:r>
            <a:endParaRPr lang="x-none" dirty="0"/>
          </a:p>
        </p:txBody>
      </p:sp>
      <p:pic>
        <p:nvPicPr>
          <p:cNvPr id="5" name="Picture 4">
            <a:extLst>
              <a:ext uri="{FF2B5EF4-FFF2-40B4-BE49-F238E27FC236}">
                <a16:creationId xmlns="" xmlns:a16="http://schemas.microsoft.com/office/drawing/2014/main" id="{8EC9593D-8B49-868C-5301-315B232A6425}"/>
              </a:ext>
            </a:extLst>
          </p:cNvPr>
          <p:cNvPicPr>
            <a:picLocks noChangeAspect="1"/>
          </p:cNvPicPr>
          <p:nvPr/>
        </p:nvPicPr>
        <p:blipFill>
          <a:blip r:embed="rId2"/>
          <a:stretch>
            <a:fillRect/>
          </a:stretch>
        </p:blipFill>
        <p:spPr>
          <a:xfrm>
            <a:off x="3810000" y="2394857"/>
            <a:ext cx="4572000" cy="2489200"/>
          </a:xfrm>
          <a:prstGeom prst="rect">
            <a:avLst/>
          </a:prstGeom>
        </p:spPr>
      </p:pic>
      <p:sp>
        <p:nvSpPr>
          <p:cNvPr id="6" name="Content Placeholder 2">
            <a:extLst>
              <a:ext uri="{FF2B5EF4-FFF2-40B4-BE49-F238E27FC236}">
                <a16:creationId xmlns="" xmlns:a16="http://schemas.microsoft.com/office/drawing/2014/main" id="{CF428EE2-16C5-A974-D37A-D1DEA3EB56A2}"/>
              </a:ext>
            </a:extLst>
          </p:cNvPr>
          <p:cNvSpPr txBox="1">
            <a:spLocks/>
          </p:cNvSpPr>
          <p:nvPr/>
        </p:nvSpPr>
        <p:spPr>
          <a:xfrm>
            <a:off x="838200" y="4995410"/>
            <a:ext cx="10515600" cy="5692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You can access object properties in two ways:</a:t>
            </a:r>
            <a:endParaRPr lang="x-none" dirty="0"/>
          </a:p>
        </p:txBody>
      </p:sp>
      <p:pic>
        <p:nvPicPr>
          <p:cNvPr id="8" name="Picture 7">
            <a:extLst>
              <a:ext uri="{FF2B5EF4-FFF2-40B4-BE49-F238E27FC236}">
                <a16:creationId xmlns="" xmlns:a16="http://schemas.microsoft.com/office/drawing/2014/main" id="{E7E5467E-6828-B1CA-6CE8-0858FF43BA0E}"/>
              </a:ext>
            </a:extLst>
          </p:cNvPr>
          <p:cNvPicPr>
            <a:picLocks noChangeAspect="1"/>
          </p:cNvPicPr>
          <p:nvPr/>
        </p:nvPicPr>
        <p:blipFill>
          <a:blip r:embed="rId3"/>
          <a:stretch>
            <a:fillRect/>
          </a:stretch>
        </p:blipFill>
        <p:spPr>
          <a:xfrm>
            <a:off x="2419350" y="5681436"/>
            <a:ext cx="2781300" cy="393700"/>
          </a:xfrm>
          <a:prstGeom prst="rect">
            <a:avLst/>
          </a:prstGeom>
        </p:spPr>
      </p:pic>
      <p:sp>
        <p:nvSpPr>
          <p:cNvPr id="9" name="TextBox 8">
            <a:extLst>
              <a:ext uri="{FF2B5EF4-FFF2-40B4-BE49-F238E27FC236}">
                <a16:creationId xmlns="" xmlns:a16="http://schemas.microsoft.com/office/drawing/2014/main" id="{77DCF64F-25FA-0466-DA73-48056EFBE2D0}"/>
              </a:ext>
            </a:extLst>
          </p:cNvPr>
          <p:cNvSpPr txBox="1"/>
          <p:nvPr/>
        </p:nvSpPr>
        <p:spPr>
          <a:xfrm>
            <a:off x="5709356" y="5675995"/>
            <a:ext cx="386644" cy="369332"/>
          </a:xfrm>
          <a:prstGeom prst="rect">
            <a:avLst/>
          </a:prstGeom>
          <a:noFill/>
        </p:spPr>
        <p:txBody>
          <a:bodyPr wrap="none" rtlCol="0">
            <a:spAutoFit/>
          </a:bodyPr>
          <a:lstStyle/>
          <a:p>
            <a:r>
              <a:rPr lang="x-none" dirty="0"/>
              <a:t>or</a:t>
            </a:r>
          </a:p>
        </p:txBody>
      </p:sp>
      <p:pic>
        <p:nvPicPr>
          <p:cNvPr id="11" name="Picture 10">
            <a:extLst>
              <a:ext uri="{FF2B5EF4-FFF2-40B4-BE49-F238E27FC236}">
                <a16:creationId xmlns="" xmlns:a16="http://schemas.microsoft.com/office/drawing/2014/main" id="{1715FF65-5A07-12AE-2BB7-676FC0B31571}"/>
              </a:ext>
            </a:extLst>
          </p:cNvPr>
          <p:cNvPicPr>
            <a:picLocks noChangeAspect="1"/>
          </p:cNvPicPr>
          <p:nvPr/>
        </p:nvPicPr>
        <p:blipFill>
          <a:blip r:embed="rId4"/>
          <a:stretch>
            <a:fillRect/>
          </a:stretch>
        </p:blipFill>
        <p:spPr>
          <a:xfrm>
            <a:off x="6604706" y="5675995"/>
            <a:ext cx="3136900" cy="355600"/>
          </a:xfrm>
          <a:prstGeom prst="rect">
            <a:avLst/>
          </a:prstGeom>
        </p:spPr>
      </p:pic>
    </p:spTree>
    <p:extLst>
      <p:ext uri="{BB962C8B-B14F-4D97-AF65-F5344CB8AC3E}">
        <p14:creationId xmlns:p14="http://schemas.microsoft.com/office/powerpoint/2010/main" val="32660068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736D4A-D549-A484-EE41-B3E28BB2AC69}"/>
              </a:ext>
            </a:extLst>
          </p:cNvPr>
          <p:cNvSpPr>
            <a:spLocks noGrp="1"/>
          </p:cNvSpPr>
          <p:nvPr>
            <p:ph type="title"/>
          </p:nvPr>
        </p:nvSpPr>
        <p:spPr/>
        <p:txBody>
          <a:bodyPr/>
          <a:lstStyle/>
          <a:p>
            <a:r>
              <a:rPr lang="en-GB" dirty="0"/>
              <a:t>Object Methods</a:t>
            </a:r>
            <a:br>
              <a:rPr lang="en-GB" dirty="0"/>
            </a:br>
            <a:endParaRPr lang="x-none" dirty="0"/>
          </a:p>
        </p:txBody>
      </p:sp>
      <p:sp>
        <p:nvSpPr>
          <p:cNvPr id="3" name="Content Placeholder 2">
            <a:extLst>
              <a:ext uri="{FF2B5EF4-FFF2-40B4-BE49-F238E27FC236}">
                <a16:creationId xmlns="" xmlns:a16="http://schemas.microsoft.com/office/drawing/2014/main" id="{F0D1D75B-1355-5F2E-4CF5-27A8F347676E}"/>
              </a:ext>
            </a:extLst>
          </p:cNvPr>
          <p:cNvSpPr>
            <a:spLocks noGrp="1"/>
          </p:cNvSpPr>
          <p:nvPr>
            <p:ph idx="1"/>
          </p:nvPr>
        </p:nvSpPr>
        <p:spPr>
          <a:xfrm>
            <a:off x="838200" y="1825625"/>
            <a:ext cx="10515600" cy="2101173"/>
          </a:xfrm>
        </p:spPr>
        <p:txBody>
          <a:bodyPr>
            <a:normAutofit/>
          </a:bodyPr>
          <a:lstStyle/>
          <a:p>
            <a:r>
              <a:rPr lang="en-GB" dirty="0"/>
              <a:t>Objects can also have </a:t>
            </a:r>
            <a:r>
              <a:rPr lang="en-GB" b="1" dirty="0"/>
              <a:t>methods</a:t>
            </a:r>
            <a:r>
              <a:rPr lang="en-GB" dirty="0"/>
              <a:t>.</a:t>
            </a:r>
          </a:p>
          <a:p>
            <a:r>
              <a:rPr lang="en-GB" dirty="0"/>
              <a:t>Methods are </a:t>
            </a:r>
            <a:r>
              <a:rPr lang="en-GB" b="1" dirty="0"/>
              <a:t>actions</a:t>
            </a:r>
            <a:r>
              <a:rPr lang="en-GB" dirty="0"/>
              <a:t> that can be performed on objects.</a:t>
            </a:r>
          </a:p>
          <a:p>
            <a:r>
              <a:rPr lang="en-GB" dirty="0"/>
              <a:t>Methods are stored in properties as </a:t>
            </a:r>
            <a:r>
              <a:rPr lang="en-GB" b="1" dirty="0"/>
              <a:t>function definitions</a:t>
            </a:r>
            <a:r>
              <a:rPr lang="en-GB" dirty="0"/>
              <a:t>.</a:t>
            </a:r>
          </a:p>
          <a:p>
            <a:r>
              <a:rPr lang="en-GB" b="1" dirty="0"/>
              <a:t>A method is a function stored as a property.</a:t>
            </a:r>
          </a:p>
        </p:txBody>
      </p:sp>
      <p:pic>
        <p:nvPicPr>
          <p:cNvPr id="5" name="Picture 4">
            <a:extLst>
              <a:ext uri="{FF2B5EF4-FFF2-40B4-BE49-F238E27FC236}">
                <a16:creationId xmlns="" xmlns:a16="http://schemas.microsoft.com/office/drawing/2014/main" id="{DBFD84E6-154D-7882-DBD0-24D8A75BB5BD}"/>
              </a:ext>
            </a:extLst>
          </p:cNvPr>
          <p:cNvPicPr>
            <a:picLocks noChangeAspect="1"/>
          </p:cNvPicPr>
          <p:nvPr/>
        </p:nvPicPr>
        <p:blipFill>
          <a:blip r:embed="rId2"/>
          <a:stretch>
            <a:fillRect/>
          </a:stretch>
        </p:blipFill>
        <p:spPr>
          <a:xfrm>
            <a:off x="2647496" y="3926798"/>
            <a:ext cx="6897008" cy="2566077"/>
          </a:xfrm>
          <a:prstGeom prst="rect">
            <a:avLst/>
          </a:prstGeom>
        </p:spPr>
      </p:pic>
    </p:spTree>
    <p:extLst>
      <p:ext uri="{BB962C8B-B14F-4D97-AF65-F5344CB8AC3E}">
        <p14:creationId xmlns:p14="http://schemas.microsoft.com/office/powerpoint/2010/main" val="18133425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02B601-1376-D752-3056-DB9CFDFD875E}"/>
              </a:ext>
            </a:extLst>
          </p:cNvPr>
          <p:cNvSpPr>
            <a:spLocks noGrp="1"/>
          </p:cNvSpPr>
          <p:nvPr>
            <p:ph type="title"/>
          </p:nvPr>
        </p:nvSpPr>
        <p:spPr/>
        <p:txBody>
          <a:bodyPr/>
          <a:lstStyle/>
          <a:p>
            <a:r>
              <a:rPr lang="x-none" dirty="0"/>
              <a:t>Object Method Example</a:t>
            </a:r>
          </a:p>
        </p:txBody>
      </p:sp>
      <p:pic>
        <p:nvPicPr>
          <p:cNvPr id="5" name="Picture 4">
            <a:extLst>
              <a:ext uri="{FF2B5EF4-FFF2-40B4-BE49-F238E27FC236}">
                <a16:creationId xmlns="" xmlns:a16="http://schemas.microsoft.com/office/drawing/2014/main" id="{9D4CB583-130D-52C4-DB8F-0ABB7A33F8AC}"/>
              </a:ext>
            </a:extLst>
          </p:cNvPr>
          <p:cNvPicPr>
            <a:picLocks noChangeAspect="1"/>
          </p:cNvPicPr>
          <p:nvPr/>
        </p:nvPicPr>
        <p:blipFill>
          <a:blip r:embed="rId2"/>
          <a:stretch>
            <a:fillRect/>
          </a:stretch>
        </p:blipFill>
        <p:spPr>
          <a:xfrm>
            <a:off x="3289300" y="1690688"/>
            <a:ext cx="5613400" cy="2311400"/>
          </a:xfrm>
          <a:prstGeom prst="rect">
            <a:avLst/>
          </a:prstGeom>
        </p:spPr>
      </p:pic>
      <p:sp>
        <p:nvSpPr>
          <p:cNvPr id="6" name="TextBox 5">
            <a:extLst>
              <a:ext uri="{FF2B5EF4-FFF2-40B4-BE49-F238E27FC236}">
                <a16:creationId xmlns="" xmlns:a16="http://schemas.microsoft.com/office/drawing/2014/main" id="{06F34590-0EFD-61BA-9DEE-306F65DFBE06}"/>
              </a:ext>
            </a:extLst>
          </p:cNvPr>
          <p:cNvSpPr txBox="1"/>
          <p:nvPr/>
        </p:nvSpPr>
        <p:spPr>
          <a:xfrm>
            <a:off x="838200" y="4474814"/>
            <a:ext cx="10515600" cy="1384995"/>
          </a:xfrm>
          <a:prstGeom prst="rect">
            <a:avLst/>
          </a:prstGeom>
          <a:noFill/>
        </p:spPr>
        <p:txBody>
          <a:bodyPr wrap="square" rtlCol="0">
            <a:spAutoFit/>
          </a:bodyPr>
          <a:lstStyle/>
          <a:p>
            <a:pPr marL="285750" indent="-285750">
              <a:buFont typeface="Arial" panose="020B0604020202020204" pitchFamily="34" charset="0"/>
              <a:buChar char="•"/>
            </a:pPr>
            <a:r>
              <a:rPr lang="en-GB" sz="2800" dirty="0"/>
              <a:t>In the example above, this refers to the </a:t>
            </a:r>
            <a:r>
              <a:rPr lang="en-GB" sz="2800" b="1" dirty="0"/>
              <a:t>person object</a:t>
            </a:r>
            <a:r>
              <a:rPr lang="en-GB" sz="2800" dirty="0"/>
              <a:t>.</a:t>
            </a:r>
          </a:p>
          <a:p>
            <a:pPr marL="285750" indent="-285750">
              <a:buFont typeface="Arial" panose="020B0604020202020204" pitchFamily="34" charset="0"/>
              <a:buChar char="•"/>
            </a:pPr>
            <a:r>
              <a:rPr lang="en-GB" sz="2800" dirty="0"/>
              <a:t>I.E. </a:t>
            </a:r>
            <a:r>
              <a:rPr lang="en-GB" sz="2800" b="1" dirty="0" err="1"/>
              <a:t>this.firstName</a:t>
            </a:r>
            <a:r>
              <a:rPr lang="en-GB" sz="2800" dirty="0"/>
              <a:t> means the </a:t>
            </a:r>
            <a:r>
              <a:rPr lang="en-GB" sz="2800" b="1" dirty="0" err="1"/>
              <a:t>firstName</a:t>
            </a:r>
            <a:r>
              <a:rPr lang="en-GB" sz="2800" dirty="0"/>
              <a:t> property of </a:t>
            </a:r>
            <a:r>
              <a:rPr lang="en-GB" sz="2800" b="1" dirty="0"/>
              <a:t>this</a:t>
            </a:r>
            <a:r>
              <a:rPr lang="en-GB" sz="2800" dirty="0"/>
              <a:t>.</a:t>
            </a:r>
          </a:p>
          <a:p>
            <a:pPr marL="285750" indent="-285750">
              <a:buFont typeface="Arial" panose="020B0604020202020204" pitchFamily="34" charset="0"/>
              <a:buChar char="•"/>
            </a:pPr>
            <a:r>
              <a:rPr lang="en-GB" sz="2800" dirty="0"/>
              <a:t>I.E. </a:t>
            </a:r>
            <a:r>
              <a:rPr lang="en-GB" sz="2800" b="1" dirty="0" err="1"/>
              <a:t>this.firstName</a:t>
            </a:r>
            <a:r>
              <a:rPr lang="en-GB" sz="2800" dirty="0"/>
              <a:t> means the </a:t>
            </a:r>
            <a:r>
              <a:rPr lang="en-GB" sz="2800" b="1" dirty="0" err="1"/>
              <a:t>firstName</a:t>
            </a:r>
            <a:r>
              <a:rPr lang="en-GB" sz="2800" dirty="0"/>
              <a:t> property of </a:t>
            </a:r>
            <a:r>
              <a:rPr lang="en-GB" sz="2800" b="1" dirty="0"/>
              <a:t>person</a:t>
            </a:r>
            <a:r>
              <a:rPr lang="en-GB" sz="2800" dirty="0"/>
              <a:t>.</a:t>
            </a:r>
          </a:p>
        </p:txBody>
      </p:sp>
    </p:spTree>
    <p:extLst>
      <p:ext uri="{BB962C8B-B14F-4D97-AF65-F5344CB8AC3E}">
        <p14:creationId xmlns:p14="http://schemas.microsoft.com/office/powerpoint/2010/main" val="2362778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DF2E10-DFF1-3803-907C-39EDA927136B}"/>
              </a:ext>
            </a:extLst>
          </p:cNvPr>
          <p:cNvSpPr>
            <a:spLocks noGrp="1"/>
          </p:cNvSpPr>
          <p:nvPr>
            <p:ph type="title"/>
          </p:nvPr>
        </p:nvSpPr>
        <p:spPr/>
        <p:txBody>
          <a:bodyPr/>
          <a:lstStyle/>
          <a:p>
            <a:r>
              <a:rPr lang="x-none" dirty="0"/>
              <a:t>JavaScript Where To</a:t>
            </a:r>
          </a:p>
        </p:txBody>
      </p:sp>
      <p:sp>
        <p:nvSpPr>
          <p:cNvPr id="3" name="Content Placeholder 2">
            <a:extLst>
              <a:ext uri="{FF2B5EF4-FFF2-40B4-BE49-F238E27FC236}">
                <a16:creationId xmlns="" xmlns:a16="http://schemas.microsoft.com/office/drawing/2014/main" id="{D5AFE2B7-C324-2792-E988-C2B7AE31049F}"/>
              </a:ext>
            </a:extLst>
          </p:cNvPr>
          <p:cNvSpPr>
            <a:spLocks noGrp="1"/>
          </p:cNvSpPr>
          <p:nvPr>
            <p:ph idx="1"/>
          </p:nvPr>
        </p:nvSpPr>
        <p:spPr>
          <a:xfrm>
            <a:off x="838201" y="1825625"/>
            <a:ext cx="11353800" cy="4351338"/>
          </a:xfrm>
        </p:spPr>
        <p:txBody>
          <a:bodyPr/>
          <a:lstStyle/>
          <a:p>
            <a:pPr marL="0" indent="0">
              <a:buNone/>
            </a:pPr>
            <a:r>
              <a:rPr lang="en-GB" sz="3600" dirty="0"/>
              <a:t>The &lt;script&gt; Tag</a:t>
            </a:r>
          </a:p>
          <a:p>
            <a:pPr marL="0" indent="0">
              <a:buNone/>
            </a:pPr>
            <a:r>
              <a:rPr lang="en-GB" sz="2800" dirty="0">
                <a:effectLst/>
              </a:rPr>
              <a:t>In HTML, JavaScript code is inserted between &lt;script&gt; and &lt;/script&gt; tags.</a:t>
            </a:r>
          </a:p>
        </p:txBody>
      </p:sp>
      <p:pic>
        <p:nvPicPr>
          <p:cNvPr id="5" name="Picture 4">
            <a:extLst>
              <a:ext uri="{FF2B5EF4-FFF2-40B4-BE49-F238E27FC236}">
                <a16:creationId xmlns="" xmlns:a16="http://schemas.microsoft.com/office/drawing/2014/main" id="{455AA011-5E54-6B87-B1F7-50EB4B88C015}"/>
              </a:ext>
            </a:extLst>
          </p:cNvPr>
          <p:cNvPicPr>
            <a:picLocks noChangeAspect="1"/>
          </p:cNvPicPr>
          <p:nvPr/>
        </p:nvPicPr>
        <p:blipFill>
          <a:blip r:embed="rId2"/>
          <a:stretch>
            <a:fillRect/>
          </a:stretch>
        </p:blipFill>
        <p:spPr>
          <a:xfrm>
            <a:off x="2254250" y="3000375"/>
            <a:ext cx="7683500" cy="3492500"/>
          </a:xfrm>
          <a:prstGeom prst="rect">
            <a:avLst/>
          </a:prstGeom>
        </p:spPr>
      </p:pic>
    </p:spTree>
    <p:extLst>
      <p:ext uri="{BB962C8B-B14F-4D97-AF65-F5344CB8AC3E}">
        <p14:creationId xmlns:p14="http://schemas.microsoft.com/office/powerpoint/2010/main" val="10456436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E7C094-2964-7980-D507-FA108310C20D}"/>
              </a:ext>
            </a:extLst>
          </p:cNvPr>
          <p:cNvSpPr>
            <a:spLocks noGrp="1"/>
          </p:cNvSpPr>
          <p:nvPr>
            <p:ph type="title"/>
          </p:nvPr>
        </p:nvSpPr>
        <p:spPr/>
        <p:txBody>
          <a:bodyPr/>
          <a:lstStyle/>
          <a:p>
            <a:r>
              <a:rPr lang="en-GB" dirty="0"/>
              <a:t>The </a:t>
            </a:r>
            <a:r>
              <a:rPr lang="en-GB" b="1" dirty="0"/>
              <a:t>this</a:t>
            </a:r>
            <a:r>
              <a:rPr lang="en-GB" dirty="0"/>
              <a:t> Keyword</a:t>
            </a:r>
            <a:br>
              <a:rPr lang="en-GB" dirty="0"/>
            </a:br>
            <a:endParaRPr lang="x-none" dirty="0"/>
          </a:p>
        </p:txBody>
      </p:sp>
      <p:sp>
        <p:nvSpPr>
          <p:cNvPr id="3" name="Content Placeholder 2">
            <a:extLst>
              <a:ext uri="{FF2B5EF4-FFF2-40B4-BE49-F238E27FC236}">
                <a16:creationId xmlns="" xmlns:a16="http://schemas.microsoft.com/office/drawing/2014/main" id="{B7A38028-3EB6-4C27-FDE5-FF59734C88B2}"/>
              </a:ext>
            </a:extLst>
          </p:cNvPr>
          <p:cNvSpPr>
            <a:spLocks noGrp="1"/>
          </p:cNvSpPr>
          <p:nvPr>
            <p:ph idx="1"/>
          </p:nvPr>
        </p:nvSpPr>
        <p:spPr>
          <a:xfrm>
            <a:off x="838200" y="2380796"/>
            <a:ext cx="10515600" cy="2583089"/>
          </a:xfrm>
        </p:spPr>
        <p:txBody>
          <a:bodyPr/>
          <a:lstStyle/>
          <a:p>
            <a:r>
              <a:rPr lang="en-GB" dirty="0"/>
              <a:t>In a function definition, this refers to the "owner" of the function.</a:t>
            </a:r>
          </a:p>
          <a:p>
            <a:r>
              <a:rPr lang="en-GB" dirty="0"/>
              <a:t>In the example above, this is the </a:t>
            </a:r>
            <a:r>
              <a:rPr lang="en-GB" b="1" dirty="0"/>
              <a:t>person object</a:t>
            </a:r>
            <a:r>
              <a:rPr lang="en-GB" dirty="0"/>
              <a:t> that "owns" the </a:t>
            </a:r>
            <a:r>
              <a:rPr lang="en-GB" dirty="0" err="1"/>
              <a:t>fullName</a:t>
            </a:r>
            <a:r>
              <a:rPr lang="en-GB" dirty="0"/>
              <a:t> function.</a:t>
            </a:r>
          </a:p>
          <a:p>
            <a:r>
              <a:rPr lang="en-GB" dirty="0"/>
              <a:t>In other words, </a:t>
            </a:r>
            <a:r>
              <a:rPr lang="en-GB" dirty="0" err="1"/>
              <a:t>this.firstName</a:t>
            </a:r>
            <a:r>
              <a:rPr lang="en-GB" dirty="0"/>
              <a:t> means the </a:t>
            </a:r>
            <a:r>
              <a:rPr lang="en-GB" dirty="0" err="1"/>
              <a:t>firstName</a:t>
            </a:r>
            <a:r>
              <a:rPr lang="en-GB" dirty="0"/>
              <a:t> property of </a:t>
            </a:r>
            <a:r>
              <a:rPr lang="en-GB" b="1" dirty="0"/>
              <a:t>this object</a:t>
            </a:r>
            <a:r>
              <a:rPr lang="en-GB" dirty="0"/>
              <a:t>.</a:t>
            </a:r>
          </a:p>
          <a:p>
            <a:endParaRPr lang="x-none" dirty="0"/>
          </a:p>
        </p:txBody>
      </p:sp>
    </p:spTree>
    <p:extLst>
      <p:ext uri="{BB962C8B-B14F-4D97-AF65-F5344CB8AC3E}">
        <p14:creationId xmlns:p14="http://schemas.microsoft.com/office/powerpoint/2010/main" val="39187804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A86557-D1F9-1968-A9A2-9ED088FD39E0}"/>
              </a:ext>
            </a:extLst>
          </p:cNvPr>
          <p:cNvSpPr>
            <a:spLocks noGrp="1"/>
          </p:cNvSpPr>
          <p:nvPr>
            <p:ph type="title"/>
          </p:nvPr>
        </p:nvSpPr>
        <p:spPr/>
        <p:txBody>
          <a:bodyPr/>
          <a:lstStyle/>
          <a:p>
            <a:r>
              <a:rPr lang="en-GB" dirty="0"/>
              <a:t>Accessing Object Methods</a:t>
            </a:r>
            <a:br>
              <a:rPr lang="en-GB" dirty="0"/>
            </a:br>
            <a:endParaRPr lang="x-none" dirty="0"/>
          </a:p>
        </p:txBody>
      </p:sp>
      <p:sp>
        <p:nvSpPr>
          <p:cNvPr id="3" name="Content Placeholder 2">
            <a:extLst>
              <a:ext uri="{FF2B5EF4-FFF2-40B4-BE49-F238E27FC236}">
                <a16:creationId xmlns="" xmlns:a16="http://schemas.microsoft.com/office/drawing/2014/main" id="{05D260AA-E4CC-F2E7-F4BF-6553671386C7}"/>
              </a:ext>
            </a:extLst>
          </p:cNvPr>
          <p:cNvSpPr>
            <a:spLocks noGrp="1"/>
          </p:cNvSpPr>
          <p:nvPr>
            <p:ph idx="1"/>
          </p:nvPr>
        </p:nvSpPr>
        <p:spPr>
          <a:xfrm>
            <a:off x="838200" y="1825625"/>
            <a:ext cx="10515600" cy="547461"/>
          </a:xfrm>
        </p:spPr>
        <p:txBody>
          <a:bodyPr/>
          <a:lstStyle/>
          <a:p>
            <a:r>
              <a:rPr lang="en-GB" dirty="0"/>
              <a:t>You access an object method with the following syntax:</a:t>
            </a:r>
            <a:endParaRPr lang="x-none" dirty="0"/>
          </a:p>
        </p:txBody>
      </p:sp>
      <p:pic>
        <p:nvPicPr>
          <p:cNvPr id="5" name="Picture 4">
            <a:extLst>
              <a:ext uri="{FF2B5EF4-FFF2-40B4-BE49-F238E27FC236}">
                <a16:creationId xmlns="" xmlns:a16="http://schemas.microsoft.com/office/drawing/2014/main" id="{29BDF667-8F2D-6FD3-7CEE-926F96417B99}"/>
              </a:ext>
            </a:extLst>
          </p:cNvPr>
          <p:cNvPicPr>
            <a:picLocks noChangeAspect="1"/>
          </p:cNvPicPr>
          <p:nvPr/>
        </p:nvPicPr>
        <p:blipFill>
          <a:blip r:embed="rId2"/>
          <a:stretch>
            <a:fillRect/>
          </a:stretch>
        </p:blipFill>
        <p:spPr>
          <a:xfrm>
            <a:off x="4207329" y="2475366"/>
            <a:ext cx="2819400" cy="381000"/>
          </a:xfrm>
          <a:prstGeom prst="rect">
            <a:avLst/>
          </a:prstGeom>
        </p:spPr>
      </p:pic>
      <p:pic>
        <p:nvPicPr>
          <p:cNvPr id="7" name="Picture 6">
            <a:extLst>
              <a:ext uri="{FF2B5EF4-FFF2-40B4-BE49-F238E27FC236}">
                <a16:creationId xmlns="" xmlns:a16="http://schemas.microsoft.com/office/drawing/2014/main" id="{76C14F32-DB5E-FF11-0D6A-5396A82FF081}"/>
              </a:ext>
            </a:extLst>
          </p:cNvPr>
          <p:cNvPicPr>
            <a:picLocks noChangeAspect="1"/>
          </p:cNvPicPr>
          <p:nvPr/>
        </p:nvPicPr>
        <p:blipFill>
          <a:blip r:embed="rId3"/>
          <a:stretch>
            <a:fillRect/>
          </a:stretch>
        </p:blipFill>
        <p:spPr>
          <a:xfrm>
            <a:off x="4086679" y="2856366"/>
            <a:ext cx="3060700" cy="406400"/>
          </a:xfrm>
          <a:prstGeom prst="rect">
            <a:avLst/>
          </a:prstGeom>
        </p:spPr>
      </p:pic>
      <p:sp>
        <p:nvSpPr>
          <p:cNvPr id="8" name="Content Placeholder 2">
            <a:extLst>
              <a:ext uri="{FF2B5EF4-FFF2-40B4-BE49-F238E27FC236}">
                <a16:creationId xmlns="" xmlns:a16="http://schemas.microsoft.com/office/drawing/2014/main" id="{28E8D06B-092F-E9B3-407D-2A97E4C040FD}"/>
              </a:ext>
            </a:extLst>
          </p:cNvPr>
          <p:cNvSpPr txBox="1">
            <a:spLocks/>
          </p:cNvSpPr>
          <p:nvPr/>
        </p:nvSpPr>
        <p:spPr>
          <a:xfrm>
            <a:off x="838200" y="3429000"/>
            <a:ext cx="10515600" cy="9710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If you access a method </a:t>
            </a:r>
            <a:r>
              <a:rPr lang="en-GB" b="1" dirty="0"/>
              <a:t>without</a:t>
            </a:r>
            <a:r>
              <a:rPr lang="en-GB" dirty="0"/>
              <a:t> the () parentheses, it will return the </a:t>
            </a:r>
            <a:r>
              <a:rPr lang="en-GB" b="1" dirty="0"/>
              <a:t>function definition</a:t>
            </a:r>
            <a:r>
              <a:rPr lang="en-GB" dirty="0"/>
              <a:t>:</a:t>
            </a:r>
            <a:endParaRPr lang="x-none" dirty="0"/>
          </a:p>
        </p:txBody>
      </p:sp>
      <p:pic>
        <p:nvPicPr>
          <p:cNvPr id="11" name="Picture 10">
            <a:extLst>
              <a:ext uri="{FF2B5EF4-FFF2-40B4-BE49-F238E27FC236}">
                <a16:creationId xmlns="" xmlns:a16="http://schemas.microsoft.com/office/drawing/2014/main" id="{4D9E908D-1251-AA6B-0B4B-C060A125FAE0}"/>
              </a:ext>
            </a:extLst>
          </p:cNvPr>
          <p:cNvPicPr>
            <a:picLocks noChangeAspect="1"/>
          </p:cNvPicPr>
          <p:nvPr/>
        </p:nvPicPr>
        <p:blipFill>
          <a:blip r:embed="rId4"/>
          <a:stretch>
            <a:fillRect/>
          </a:stretch>
        </p:blipFill>
        <p:spPr>
          <a:xfrm>
            <a:off x="4207329" y="4525735"/>
            <a:ext cx="2679700" cy="419100"/>
          </a:xfrm>
          <a:prstGeom prst="rect">
            <a:avLst/>
          </a:prstGeom>
        </p:spPr>
      </p:pic>
    </p:spTree>
    <p:extLst>
      <p:ext uri="{BB962C8B-B14F-4D97-AF65-F5344CB8AC3E}">
        <p14:creationId xmlns:p14="http://schemas.microsoft.com/office/powerpoint/2010/main" val="10431783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E70B13-9B46-45B6-F9BD-01AB68C58F4E}"/>
              </a:ext>
            </a:extLst>
          </p:cNvPr>
          <p:cNvSpPr>
            <a:spLocks noGrp="1"/>
          </p:cNvSpPr>
          <p:nvPr>
            <p:ph type="title"/>
          </p:nvPr>
        </p:nvSpPr>
        <p:spPr/>
        <p:txBody>
          <a:bodyPr/>
          <a:lstStyle/>
          <a:p>
            <a:r>
              <a:rPr lang="en-GB" dirty="0"/>
              <a:t>JavaScript Events</a:t>
            </a:r>
            <a:br>
              <a:rPr lang="en-GB" dirty="0"/>
            </a:br>
            <a:endParaRPr lang="x-none" dirty="0"/>
          </a:p>
        </p:txBody>
      </p:sp>
      <p:sp>
        <p:nvSpPr>
          <p:cNvPr id="3" name="Content Placeholder 2">
            <a:extLst>
              <a:ext uri="{FF2B5EF4-FFF2-40B4-BE49-F238E27FC236}">
                <a16:creationId xmlns="" xmlns:a16="http://schemas.microsoft.com/office/drawing/2014/main" id="{D39D3039-E2EB-FF91-F198-AD81E03B96B7}"/>
              </a:ext>
            </a:extLst>
          </p:cNvPr>
          <p:cNvSpPr>
            <a:spLocks noGrp="1"/>
          </p:cNvSpPr>
          <p:nvPr>
            <p:ph idx="1"/>
          </p:nvPr>
        </p:nvSpPr>
        <p:spPr>
          <a:xfrm>
            <a:off x="838200" y="1825625"/>
            <a:ext cx="10515600" cy="5032375"/>
          </a:xfrm>
        </p:spPr>
        <p:txBody>
          <a:bodyPr>
            <a:normAutofit/>
          </a:bodyPr>
          <a:lstStyle/>
          <a:p>
            <a:r>
              <a:rPr lang="en-GB" dirty="0"/>
              <a:t>HTML events are </a:t>
            </a:r>
            <a:r>
              <a:rPr lang="en-GB" b="1" dirty="0"/>
              <a:t>"things"</a:t>
            </a:r>
            <a:r>
              <a:rPr lang="en-GB" dirty="0"/>
              <a:t> that happen to HTML elements.</a:t>
            </a:r>
          </a:p>
          <a:p>
            <a:r>
              <a:rPr lang="en-GB" dirty="0"/>
              <a:t>When JavaScript is used in HTML pages, JavaScript can </a:t>
            </a:r>
            <a:r>
              <a:rPr lang="en-GB" b="1" dirty="0"/>
              <a:t>"react"</a:t>
            </a:r>
            <a:r>
              <a:rPr lang="en-GB" dirty="0"/>
              <a:t> on these events.</a:t>
            </a:r>
          </a:p>
          <a:p>
            <a:r>
              <a:rPr lang="en-GB" dirty="0"/>
              <a:t>An HTML event can be something the browser does, or something a user does.</a:t>
            </a:r>
          </a:p>
          <a:p>
            <a:r>
              <a:rPr lang="en-GB" dirty="0"/>
              <a:t>Here are some examples of HTML events:</a:t>
            </a:r>
          </a:p>
          <a:p>
            <a:pPr lvl="1"/>
            <a:r>
              <a:rPr lang="en-GB" dirty="0"/>
              <a:t>An HTML web page has finished loading</a:t>
            </a:r>
          </a:p>
          <a:p>
            <a:pPr lvl="1"/>
            <a:r>
              <a:rPr lang="en-GB" dirty="0"/>
              <a:t>An HTML input field was changed</a:t>
            </a:r>
          </a:p>
          <a:p>
            <a:pPr lvl="1"/>
            <a:r>
              <a:rPr lang="en-GB" dirty="0"/>
              <a:t>An HTML button was clicked</a:t>
            </a:r>
          </a:p>
          <a:p>
            <a:r>
              <a:rPr lang="en-GB" dirty="0"/>
              <a:t>Often, when events happen, you may want to do something.</a:t>
            </a:r>
          </a:p>
          <a:p>
            <a:r>
              <a:rPr lang="en-GB" dirty="0"/>
              <a:t>JavaScript lets you execute code when events are detected.</a:t>
            </a:r>
          </a:p>
          <a:p>
            <a:endParaRPr lang="en-GB" dirty="0"/>
          </a:p>
        </p:txBody>
      </p:sp>
    </p:spTree>
    <p:extLst>
      <p:ext uri="{BB962C8B-B14F-4D97-AF65-F5344CB8AC3E}">
        <p14:creationId xmlns:p14="http://schemas.microsoft.com/office/powerpoint/2010/main" val="21734606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83E12E-2388-E11E-39B4-B62C916980CC}"/>
              </a:ext>
            </a:extLst>
          </p:cNvPr>
          <p:cNvSpPr>
            <a:spLocks noGrp="1"/>
          </p:cNvSpPr>
          <p:nvPr>
            <p:ph type="title"/>
          </p:nvPr>
        </p:nvSpPr>
        <p:spPr/>
        <p:txBody>
          <a:bodyPr/>
          <a:lstStyle/>
          <a:p>
            <a:r>
              <a:rPr lang="x-none" dirty="0"/>
              <a:t>Example</a:t>
            </a:r>
          </a:p>
        </p:txBody>
      </p:sp>
      <p:sp>
        <p:nvSpPr>
          <p:cNvPr id="3" name="Content Placeholder 2">
            <a:extLst>
              <a:ext uri="{FF2B5EF4-FFF2-40B4-BE49-F238E27FC236}">
                <a16:creationId xmlns="" xmlns:a16="http://schemas.microsoft.com/office/drawing/2014/main" id="{C84A1FD9-250E-B473-3E42-B54733BC516F}"/>
              </a:ext>
            </a:extLst>
          </p:cNvPr>
          <p:cNvSpPr>
            <a:spLocks noGrp="1"/>
          </p:cNvSpPr>
          <p:nvPr>
            <p:ph idx="1"/>
          </p:nvPr>
        </p:nvSpPr>
        <p:spPr>
          <a:xfrm>
            <a:off x="838200" y="1825625"/>
            <a:ext cx="10515600" cy="874032"/>
          </a:xfrm>
        </p:spPr>
        <p:txBody>
          <a:bodyPr/>
          <a:lstStyle/>
          <a:p>
            <a:r>
              <a:rPr lang="en-GB" dirty="0"/>
              <a:t>In the following example, an onclick attribute (with code), is added to a &lt;button&gt; element:</a:t>
            </a:r>
            <a:endParaRPr lang="x-none" dirty="0"/>
          </a:p>
        </p:txBody>
      </p:sp>
      <p:pic>
        <p:nvPicPr>
          <p:cNvPr id="5" name="Picture 4">
            <a:extLst>
              <a:ext uri="{FF2B5EF4-FFF2-40B4-BE49-F238E27FC236}">
                <a16:creationId xmlns="" xmlns:a16="http://schemas.microsoft.com/office/drawing/2014/main" id="{345F5726-A840-653E-282C-717AAEDB78F6}"/>
              </a:ext>
            </a:extLst>
          </p:cNvPr>
          <p:cNvPicPr>
            <a:picLocks noChangeAspect="1"/>
          </p:cNvPicPr>
          <p:nvPr/>
        </p:nvPicPr>
        <p:blipFill>
          <a:blip r:embed="rId2"/>
          <a:stretch>
            <a:fillRect/>
          </a:stretch>
        </p:blipFill>
        <p:spPr>
          <a:xfrm>
            <a:off x="977900" y="2699657"/>
            <a:ext cx="10375900" cy="419100"/>
          </a:xfrm>
          <a:prstGeom prst="rect">
            <a:avLst/>
          </a:prstGeom>
        </p:spPr>
      </p:pic>
      <p:sp>
        <p:nvSpPr>
          <p:cNvPr id="6" name="TextBox 5">
            <a:extLst>
              <a:ext uri="{FF2B5EF4-FFF2-40B4-BE49-F238E27FC236}">
                <a16:creationId xmlns="" xmlns:a16="http://schemas.microsoft.com/office/drawing/2014/main" id="{380EB858-1CF7-72D1-C0AE-C04EBC0D19E8}"/>
              </a:ext>
            </a:extLst>
          </p:cNvPr>
          <p:cNvSpPr txBox="1"/>
          <p:nvPr/>
        </p:nvSpPr>
        <p:spPr>
          <a:xfrm>
            <a:off x="908050" y="3347358"/>
            <a:ext cx="10375900" cy="1815882"/>
          </a:xfrm>
          <a:prstGeom prst="rect">
            <a:avLst/>
          </a:prstGeom>
          <a:noFill/>
        </p:spPr>
        <p:txBody>
          <a:bodyPr wrap="square" rtlCol="0">
            <a:spAutoFit/>
          </a:bodyPr>
          <a:lstStyle/>
          <a:p>
            <a:pPr marL="285750" indent="-285750">
              <a:buFont typeface="Arial" panose="020B0604020202020204" pitchFamily="34" charset="0"/>
              <a:buChar char="•"/>
            </a:pPr>
            <a:r>
              <a:rPr lang="en-GB" sz="2800" dirty="0"/>
              <a:t>In the example above, the JavaScript code changes the content of the element with id="demo".</a:t>
            </a:r>
          </a:p>
          <a:p>
            <a:pPr marL="285750" indent="-285750">
              <a:buFont typeface="Arial" panose="020B0604020202020204" pitchFamily="34" charset="0"/>
              <a:buChar char="•"/>
            </a:pPr>
            <a:r>
              <a:rPr lang="en-GB" sz="2800" dirty="0"/>
              <a:t>In the next example, the code changes the content of its own element (using </a:t>
            </a:r>
            <a:r>
              <a:rPr lang="en-GB" sz="2800" b="1" dirty="0" err="1"/>
              <a:t>this</a:t>
            </a:r>
            <a:r>
              <a:rPr lang="en-GB" sz="2800" dirty="0" err="1"/>
              <a:t>.innerHTML</a:t>
            </a:r>
            <a:r>
              <a:rPr lang="en-GB" sz="2800" dirty="0"/>
              <a:t>): </a:t>
            </a:r>
          </a:p>
        </p:txBody>
      </p:sp>
      <p:pic>
        <p:nvPicPr>
          <p:cNvPr id="8" name="Picture 7">
            <a:extLst>
              <a:ext uri="{FF2B5EF4-FFF2-40B4-BE49-F238E27FC236}">
                <a16:creationId xmlns="" xmlns:a16="http://schemas.microsoft.com/office/drawing/2014/main" id="{6D155624-9269-E84B-E99C-F82F2DFC0CE1}"/>
              </a:ext>
            </a:extLst>
          </p:cNvPr>
          <p:cNvPicPr>
            <a:picLocks noChangeAspect="1"/>
          </p:cNvPicPr>
          <p:nvPr/>
        </p:nvPicPr>
        <p:blipFill>
          <a:blip r:embed="rId3"/>
          <a:stretch>
            <a:fillRect/>
          </a:stretch>
        </p:blipFill>
        <p:spPr>
          <a:xfrm>
            <a:off x="2413000" y="5391841"/>
            <a:ext cx="7366000" cy="419100"/>
          </a:xfrm>
          <a:prstGeom prst="rect">
            <a:avLst/>
          </a:prstGeom>
        </p:spPr>
      </p:pic>
    </p:spTree>
    <p:extLst>
      <p:ext uri="{BB962C8B-B14F-4D97-AF65-F5344CB8AC3E}">
        <p14:creationId xmlns:p14="http://schemas.microsoft.com/office/powerpoint/2010/main" val="34574233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87B906-7957-DD6C-BFEF-2E5FA9A0158A}"/>
              </a:ext>
            </a:extLst>
          </p:cNvPr>
          <p:cNvSpPr>
            <a:spLocks noGrp="1"/>
          </p:cNvSpPr>
          <p:nvPr>
            <p:ph type="title"/>
          </p:nvPr>
        </p:nvSpPr>
        <p:spPr/>
        <p:txBody>
          <a:bodyPr/>
          <a:lstStyle/>
          <a:p>
            <a:r>
              <a:rPr lang="en-GB" dirty="0"/>
              <a:t>Common HTML Events</a:t>
            </a:r>
            <a:br>
              <a:rPr lang="en-GB" dirty="0"/>
            </a:br>
            <a:endParaRPr lang="x-none" dirty="0"/>
          </a:p>
        </p:txBody>
      </p:sp>
      <p:sp>
        <p:nvSpPr>
          <p:cNvPr id="3" name="Content Placeholder 2">
            <a:extLst>
              <a:ext uri="{FF2B5EF4-FFF2-40B4-BE49-F238E27FC236}">
                <a16:creationId xmlns="" xmlns:a16="http://schemas.microsoft.com/office/drawing/2014/main" id="{704772D0-9B97-0C48-5494-08E193D74701}"/>
              </a:ext>
            </a:extLst>
          </p:cNvPr>
          <p:cNvSpPr>
            <a:spLocks noGrp="1"/>
          </p:cNvSpPr>
          <p:nvPr>
            <p:ph idx="1"/>
          </p:nvPr>
        </p:nvSpPr>
        <p:spPr>
          <a:xfrm>
            <a:off x="838200" y="1825625"/>
            <a:ext cx="10515600" cy="623661"/>
          </a:xfrm>
        </p:spPr>
        <p:txBody>
          <a:bodyPr/>
          <a:lstStyle/>
          <a:p>
            <a:r>
              <a:rPr lang="en-GB" dirty="0"/>
              <a:t>Here is a list of some common HTML events:</a:t>
            </a:r>
            <a:endParaRPr lang="x-none" dirty="0"/>
          </a:p>
        </p:txBody>
      </p:sp>
      <p:pic>
        <p:nvPicPr>
          <p:cNvPr id="5" name="Picture 4">
            <a:extLst>
              <a:ext uri="{FF2B5EF4-FFF2-40B4-BE49-F238E27FC236}">
                <a16:creationId xmlns="" xmlns:a16="http://schemas.microsoft.com/office/drawing/2014/main" id="{AF1CA4DC-FEDC-C438-7C23-677A0DD70801}"/>
              </a:ext>
            </a:extLst>
          </p:cNvPr>
          <p:cNvPicPr>
            <a:picLocks noChangeAspect="1"/>
          </p:cNvPicPr>
          <p:nvPr/>
        </p:nvPicPr>
        <p:blipFill>
          <a:blip r:embed="rId2"/>
          <a:stretch>
            <a:fillRect/>
          </a:stretch>
        </p:blipFill>
        <p:spPr>
          <a:xfrm>
            <a:off x="1873250" y="2449286"/>
            <a:ext cx="8445500" cy="3479800"/>
          </a:xfrm>
          <a:prstGeom prst="rect">
            <a:avLst/>
          </a:prstGeom>
        </p:spPr>
      </p:pic>
    </p:spTree>
    <p:extLst>
      <p:ext uri="{BB962C8B-B14F-4D97-AF65-F5344CB8AC3E}">
        <p14:creationId xmlns:p14="http://schemas.microsoft.com/office/powerpoint/2010/main" val="16808756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92F91F-710D-5639-3D72-C144F0A5A1CB}"/>
              </a:ext>
            </a:extLst>
          </p:cNvPr>
          <p:cNvSpPr>
            <a:spLocks noGrp="1"/>
          </p:cNvSpPr>
          <p:nvPr>
            <p:ph type="title"/>
          </p:nvPr>
        </p:nvSpPr>
        <p:spPr/>
        <p:txBody>
          <a:bodyPr/>
          <a:lstStyle/>
          <a:p>
            <a:r>
              <a:rPr lang="en-GB" dirty="0"/>
              <a:t>JavaScript Arrays</a:t>
            </a:r>
            <a:br>
              <a:rPr lang="en-GB" dirty="0"/>
            </a:br>
            <a:endParaRPr lang="x-none" dirty="0"/>
          </a:p>
        </p:txBody>
      </p:sp>
      <p:sp>
        <p:nvSpPr>
          <p:cNvPr id="3" name="Content Placeholder 2">
            <a:extLst>
              <a:ext uri="{FF2B5EF4-FFF2-40B4-BE49-F238E27FC236}">
                <a16:creationId xmlns="" xmlns:a16="http://schemas.microsoft.com/office/drawing/2014/main" id="{442F7576-A6E5-DE13-3FCC-C656E1F82961}"/>
              </a:ext>
            </a:extLst>
          </p:cNvPr>
          <p:cNvSpPr>
            <a:spLocks noGrp="1"/>
          </p:cNvSpPr>
          <p:nvPr>
            <p:ph idx="1"/>
          </p:nvPr>
        </p:nvSpPr>
        <p:spPr>
          <a:xfrm>
            <a:off x="838200" y="1825625"/>
            <a:ext cx="10515600" cy="645432"/>
          </a:xfrm>
        </p:spPr>
        <p:txBody>
          <a:bodyPr/>
          <a:lstStyle/>
          <a:p>
            <a:r>
              <a:rPr lang="en-GB" dirty="0"/>
              <a:t>An array is a special variable, which can hold more than one value:</a:t>
            </a:r>
            <a:endParaRPr lang="x-none" dirty="0"/>
          </a:p>
        </p:txBody>
      </p:sp>
      <p:pic>
        <p:nvPicPr>
          <p:cNvPr id="5" name="Picture 4">
            <a:extLst>
              <a:ext uri="{FF2B5EF4-FFF2-40B4-BE49-F238E27FC236}">
                <a16:creationId xmlns="" xmlns:a16="http://schemas.microsoft.com/office/drawing/2014/main" id="{F69977E4-DCBB-CCA0-1973-D3BE3F8798F2}"/>
              </a:ext>
            </a:extLst>
          </p:cNvPr>
          <p:cNvPicPr>
            <a:picLocks noChangeAspect="1"/>
          </p:cNvPicPr>
          <p:nvPr/>
        </p:nvPicPr>
        <p:blipFill>
          <a:blip r:embed="rId2"/>
          <a:stretch>
            <a:fillRect/>
          </a:stretch>
        </p:blipFill>
        <p:spPr>
          <a:xfrm>
            <a:off x="3555093" y="2449286"/>
            <a:ext cx="4406900" cy="381000"/>
          </a:xfrm>
          <a:prstGeom prst="rect">
            <a:avLst/>
          </a:prstGeom>
        </p:spPr>
      </p:pic>
      <p:sp>
        <p:nvSpPr>
          <p:cNvPr id="6" name="TextBox 5">
            <a:extLst>
              <a:ext uri="{FF2B5EF4-FFF2-40B4-BE49-F238E27FC236}">
                <a16:creationId xmlns="" xmlns:a16="http://schemas.microsoft.com/office/drawing/2014/main" id="{0BDE8444-BE48-F475-A972-452CAB21F97B}"/>
              </a:ext>
            </a:extLst>
          </p:cNvPr>
          <p:cNvSpPr txBox="1"/>
          <p:nvPr/>
        </p:nvSpPr>
        <p:spPr>
          <a:xfrm>
            <a:off x="838200" y="2831435"/>
            <a:ext cx="10515600" cy="954107"/>
          </a:xfrm>
          <a:prstGeom prst="rect">
            <a:avLst/>
          </a:prstGeom>
          <a:noFill/>
        </p:spPr>
        <p:txBody>
          <a:bodyPr wrap="square" rtlCol="0">
            <a:spAutoFit/>
          </a:bodyPr>
          <a:lstStyle/>
          <a:p>
            <a:pPr marL="285750" indent="-285750">
              <a:buFont typeface="Arial" panose="020B0604020202020204" pitchFamily="34" charset="0"/>
              <a:buChar char="•"/>
            </a:pPr>
            <a:r>
              <a:rPr lang="en-GB" sz="2800" dirty="0"/>
              <a:t>Using an array literal is the easiest way to create a JavaScript Array.</a:t>
            </a:r>
          </a:p>
          <a:p>
            <a:pPr marL="285750" indent="-285750">
              <a:buFont typeface="Arial" panose="020B0604020202020204" pitchFamily="34" charset="0"/>
              <a:buChar char="•"/>
            </a:pPr>
            <a:r>
              <a:rPr lang="en-GB" sz="2800" dirty="0"/>
              <a:t>Syntax:</a:t>
            </a:r>
          </a:p>
        </p:txBody>
      </p:sp>
      <p:pic>
        <p:nvPicPr>
          <p:cNvPr id="8" name="Picture 7">
            <a:extLst>
              <a:ext uri="{FF2B5EF4-FFF2-40B4-BE49-F238E27FC236}">
                <a16:creationId xmlns="" xmlns:a16="http://schemas.microsoft.com/office/drawing/2014/main" id="{9F4A396D-45EC-18E1-BCA1-B1C4BA6DF944}"/>
              </a:ext>
            </a:extLst>
          </p:cNvPr>
          <p:cNvPicPr>
            <a:picLocks noChangeAspect="1"/>
          </p:cNvPicPr>
          <p:nvPr/>
        </p:nvPicPr>
        <p:blipFill>
          <a:blip r:embed="rId3"/>
          <a:stretch>
            <a:fillRect/>
          </a:stretch>
        </p:blipFill>
        <p:spPr>
          <a:xfrm>
            <a:off x="3555093" y="3805776"/>
            <a:ext cx="4597400" cy="368300"/>
          </a:xfrm>
          <a:prstGeom prst="rect">
            <a:avLst/>
          </a:prstGeom>
        </p:spPr>
      </p:pic>
      <p:sp>
        <p:nvSpPr>
          <p:cNvPr id="9" name="TextBox 8">
            <a:extLst>
              <a:ext uri="{FF2B5EF4-FFF2-40B4-BE49-F238E27FC236}">
                <a16:creationId xmlns="" xmlns:a16="http://schemas.microsoft.com/office/drawing/2014/main" id="{DA0851DC-7BDA-B2EE-C9EB-EA2A2C012F97}"/>
              </a:ext>
            </a:extLst>
          </p:cNvPr>
          <p:cNvSpPr txBox="1"/>
          <p:nvPr/>
        </p:nvSpPr>
        <p:spPr>
          <a:xfrm>
            <a:off x="838200" y="4145920"/>
            <a:ext cx="10515600" cy="523220"/>
          </a:xfrm>
          <a:prstGeom prst="rect">
            <a:avLst/>
          </a:prstGeom>
          <a:noFill/>
        </p:spPr>
        <p:txBody>
          <a:bodyPr wrap="square" rtlCol="0">
            <a:spAutoFit/>
          </a:bodyPr>
          <a:lstStyle/>
          <a:p>
            <a:pPr marL="285750" indent="-285750">
              <a:buFont typeface="Arial" panose="020B0604020202020204" pitchFamily="34" charset="0"/>
              <a:buChar char="•"/>
            </a:pPr>
            <a:r>
              <a:rPr lang="en-GB" sz="2800" dirty="0"/>
              <a:t>You access an array element by referring to the </a:t>
            </a:r>
            <a:r>
              <a:rPr lang="en-GB" sz="2800" b="1" dirty="0"/>
              <a:t>index number</a:t>
            </a:r>
            <a:r>
              <a:rPr lang="en-GB" sz="2800" dirty="0"/>
              <a:t>:</a:t>
            </a:r>
          </a:p>
        </p:txBody>
      </p:sp>
      <p:pic>
        <p:nvPicPr>
          <p:cNvPr id="11" name="Picture 10">
            <a:extLst>
              <a:ext uri="{FF2B5EF4-FFF2-40B4-BE49-F238E27FC236}">
                <a16:creationId xmlns="" xmlns:a16="http://schemas.microsoft.com/office/drawing/2014/main" id="{C21D0F40-22B9-A6B1-4E04-943206B365F2}"/>
              </a:ext>
            </a:extLst>
          </p:cNvPr>
          <p:cNvPicPr>
            <a:picLocks noChangeAspect="1"/>
          </p:cNvPicPr>
          <p:nvPr/>
        </p:nvPicPr>
        <p:blipFill>
          <a:blip r:embed="rId4"/>
          <a:stretch>
            <a:fillRect/>
          </a:stretch>
        </p:blipFill>
        <p:spPr>
          <a:xfrm>
            <a:off x="3504293" y="4723569"/>
            <a:ext cx="4457700" cy="647700"/>
          </a:xfrm>
          <a:prstGeom prst="rect">
            <a:avLst/>
          </a:prstGeom>
        </p:spPr>
      </p:pic>
    </p:spTree>
    <p:extLst>
      <p:ext uri="{BB962C8B-B14F-4D97-AF65-F5344CB8AC3E}">
        <p14:creationId xmlns:p14="http://schemas.microsoft.com/office/powerpoint/2010/main" val="21461011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DA95BF-969D-9FB3-6D56-1A780F42798D}"/>
              </a:ext>
            </a:extLst>
          </p:cNvPr>
          <p:cNvSpPr>
            <a:spLocks noGrp="1"/>
          </p:cNvSpPr>
          <p:nvPr>
            <p:ph type="title"/>
          </p:nvPr>
        </p:nvSpPr>
        <p:spPr/>
        <p:txBody>
          <a:bodyPr>
            <a:normAutofit/>
          </a:bodyPr>
          <a:lstStyle/>
          <a:p>
            <a:r>
              <a:rPr lang="en-GB" dirty="0"/>
              <a:t>Changing an Array </a:t>
            </a:r>
            <a:r>
              <a:rPr lang="en-GB" dirty="0" smtClean="0"/>
              <a:t>Element</a:t>
            </a:r>
            <a:r>
              <a:rPr lang="en-GB" dirty="0"/>
              <a:t/>
            </a:r>
            <a:br>
              <a:rPr lang="en-GB" dirty="0"/>
            </a:br>
            <a:endParaRPr lang="x-none" dirty="0"/>
          </a:p>
        </p:txBody>
      </p:sp>
      <p:pic>
        <p:nvPicPr>
          <p:cNvPr id="7" name="Picture 6">
            <a:extLst>
              <a:ext uri="{FF2B5EF4-FFF2-40B4-BE49-F238E27FC236}">
                <a16:creationId xmlns="" xmlns:a16="http://schemas.microsoft.com/office/drawing/2014/main" id="{8C4CE300-4B10-0F04-A61E-D65890D97080}"/>
              </a:ext>
            </a:extLst>
          </p:cNvPr>
          <p:cNvPicPr>
            <a:picLocks noChangeAspect="1"/>
          </p:cNvPicPr>
          <p:nvPr/>
        </p:nvPicPr>
        <p:blipFill>
          <a:blip r:embed="rId2"/>
          <a:stretch>
            <a:fillRect/>
          </a:stretch>
        </p:blipFill>
        <p:spPr>
          <a:xfrm>
            <a:off x="3624036" y="1373188"/>
            <a:ext cx="4508500" cy="635000"/>
          </a:xfrm>
          <a:prstGeom prst="rect">
            <a:avLst/>
          </a:prstGeom>
        </p:spPr>
      </p:pic>
      <p:sp>
        <p:nvSpPr>
          <p:cNvPr id="8" name="TextBox 7">
            <a:extLst>
              <a:ext uri="{FF2B5EF4-FFF2-40B4-BE49-F238E27FC236}">
                <a16:creationId xmlns="" xmlns:a16="http://schemas.microsoft.com/office/drawing/2014/main" id="{6F0A16E0-BF9A-F4C7-24AB-2F797CD759B9}"/>
              </a:ext>
            </a:extLst>
          </p:cNvPr>
          <p:cNvSpPr txBox="1"/>
          <p:nvPr/>
        </p:nvSpPr>
        <p:spPr>
          <a:xfrm>
            <a:off x="718457" y="2319114"/>
            <a:ext cx="9241971" cy="523220"/>
          </a:xfrm>
          <a:prstGeom prst="rect">
            <a:avLst/>
          </a:prstGeom>
          <a:noFill/>
        </p:spPr>
        <p:txBody>
          <a:bodyPr wrap="square" rtlCol="0">
            <a:spAutoFit/>
          </a:bodyPr>
          <a:lstStyle/>
          <a:p>
            <a:r>
              <a:rPr lang="en-GB" sz="2800" dirty="0"/>
              <a:t>This statement changes the value of the first element in cars:</a:t>
            </a:r>
            <a:endParaRPr lang="x-none" sz="2800" dirty="0"/>
          </a:p>
        </p:txBody>
      </p:sp>
      <p:pic>
        <p:nvPicPr>
          <p:cNvPr id="10" name="Picture 9">
            <a:extLst>
              <a:ext uri="{FF2B5EF4-FFF2-40B4-BE49-F238E27FC236}">
                <a16:creationId xmlns="" xmlns:a16="http://schemas.microsoft.com/office/drawing/2014/main" id="{2111BF31-CCA5-C804-75E2-B73036F53BE1}"/>
              </a:ext>
            </a:extLst>
          </p:cNvPr>
          <p:cNvPicPr>
            <a:picLocks noChangeAspect="1"/>
          </p:cNvPicPr>
          <p:nvPr/>
        </p:nvPicPr>
        <p:blipFill>
          <a:blip r:embed="rId3"/>
          <a:stretch>
            <a:fillRect/>
          </a:stretch>
        </p:blipFill>
        <p:spPr>
          <a:xfrm>
            <a:off x="4786086" y="3110370"/>
            <a:ext cx="2184400" cy="381000"/>
          </a:xfrm>
          <a:prstGeom prst="rect">
            <a:avLst/>
          </a:prstGeom>
        </p:spPr>
      </p:pic>
      <p:sp>
        <p:nvSpPr>
          <p:cNvPr id="11" name="TextBox 10">
            <a:extLst>
              <a:ext uri="{FF2B5EF4-FFF2-40B4-BE49-F238E27FC236}">
                <a16:creationId xmlns="" xmlns:a16="http://schemas.microsoft.com/office/drawing/2014/main" id="{BC3284BB-0667-E2EF-E09C-816DAA894983}"/>
              </a:ext>
            </a:extLst>
          </p:cNvPr>
          <p:cNvSpPr txBox="1"/>
          <p:nvPr/>
        </p:nvSpPr>
        <p:spPr>
          <a:xfrm>
            <a:off x="718457" y="3759406"/>
            <a:ext cx="10755086" cy="954107"/>
          </a:xfrm>
          <a:prstGeom prst="rect">
            <a:avLst/>
          </a:prstGeom>
          <a:noFill/>
        </p:spPr>
        <p:txBody>
          <a:bodyPr wrap="square" rtlCol="0">
            <a:spAutoFit/>
          </a:bodyPr>
          <a:lstStyle/>
          <a:p>
            <a:r>
              <a:rPr lang="en-GB" sz="2800" dirty="0"/>
              <a:t>With JavaScript, the full array can be accessed by referring to the array name:</a:t>
            </a:r>
            <a:endParaRPr lang="x-none" sz="2800" dirty="0"/>
          </a:p>
        </p:txBody>
      </p:sp>
      <p:pic>
        <p:nvPicPr>
          <p:cNvPr id="13" name="Picture 12">
            <a:extLst>
              <a:ext uri="{FF2B5EF4-FFF2-40B4-BE49-F238E27FC236}">
                <a16:creationId xmlns="" xmlns:a16="http://schemas.microsoft.com/office/drawing/2014/main" id="{5D0DA2AA-C400-25AE-1648-21477F26C89F}"/>
              </a:ext>
            </a:extLst>
          </p:cNvPr>
          <p:cNvPicPr>
            <a:picLocks noChangeAspect="1"/>
          </p:cNvPicPr>
          <p:nvPr/>
        </p:nvPicPr>
        <p:blipFill>
          <a:blip r:embed="rId4"/>
          <a:stretch>
            <a:fillRect/>
          </a:stretch>
        </p:blipFill>
        <p:spPr>
          <a:xfrm>
            <a:off x="3200400" y="4853201"/>
            <a:ext cx="5791200" cy="698500"/>
          </a:xfrm>
          <a:prstGeom prst="rect">
            <a:avLst/>
          </a:prstGeom>
        </p:spPr>
      </p:pic>
    </p:spTree>
    <p:extLst>
      <p:ext uri="{BB962C8B-B14F-4D97-AF65-F5344CB8AC3E}">
        <p14:creationId xmlns:p14="http://schemas.microsoft.com/office/powerpoint/2010/main" val="21240751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234CA9-31DF-478D-01F5-B43CE9AD937C}"/>
              </a:ext>
            </a:extLst>
          </p:cNvPr>
          <p:cNvSpPr>
            <a:spLocks noGrp="1"/>
          </p:cNvSpPr>
          <p:nvPr>
            <p:ph type="title"/>
          </p:nvPr>
        </p:nvSpPr>
        <p:spPr/>
        <p:txBody>
          <a:bodyPr/>
          <a:lstStyle/>
          <a:p>
            <a:r>
              <a:rPr lang="en-GB" dirty="0"/>
              <a:t>Arrays are Objects</a:t>
            </a:r>
            <a:br>
              <a:rPr lang="en-GB" dirty="0"/>
            </a:br>
            <a:endParaRPr lang="x-none" dirty="0"/>
          </a:p>
        </p:txBody>
      </p:sp>
      <p:sp>
        <p:nvSpPr>
          <p:cNvPr id="3" name="Content Placeholder 2">
            <a:extLst>
              <a:ext uri="{FF2B5EF4-FFF2-40B4-BE49-F238E27FC236}">
                <a16:creationId xmlns="" xmlns:a16="http://schemas.microsoft.com/office/drawing/2014/main" id="{E2C87381-C0F6-0DD1-2C41-EE46F591F64D}"/>
              </a:ext>
            </a:extLst>
          </p:cNvPr>
          <p:cNvSpPr>
            <a:spLocks noGrp="1"/>
          </p:cNvSpPr>
          <p:nvPr>
            <p:ph idx="1"/>
          </p:nvPr>
        </p:nvSpPr>
        <p:spPr>
          <a:xfrm>
            <a:off x="838200" y="1825625"/>
            <a:ext cx="10515600" cy="2430689"/>
          </a:xfrm>
        </p:spPr>
        <p:txBody>
          <a:bodyPr/>
          <a:lstStyle/>
          <a:p>
            <a:r>
              <a:rPr lang="en-GB" dirty="0"/>
              <a:t>Arrays are a special type of objects. The </a:t>
            </a:r>
            <a:r>
              <a:rPr lang="en-GB" b="1" dirty="0" err="1"/>
              <a:t>typeof</a:t>
            </a:r>
            <a:r>
              <a:rPr lang="en-GB" dirty="0"/>
              <a:t> operator in JavaScript returns "object" for arrays.</a:t>
            </a:r>
          </a:p>
          <a:p>
            <a:r>
              <a:rPr lang="en-GB" dirty="0"/>
              <a:t>But, JavaScript arrays are best described as arrays.</a:t>
            </a:r>
          </a:p>
          <a:p>
            <a:r>
              <a:rPr lang="en-GB" dirty="0"/>
              <a:t>Arrays use </a:t>
            </a:r>
            <a:r>
              <a:rPr lang="en-GB" b="1" dirty="0"/>
              <a:t>numbers</a:t>
            </a:r>
            <a:r>
              <a:rPr lang="en-GB" dirty="0"/>
              <a:t> to access its "elements". In this example, person[0] returns John:</a:t>
            </a:r>
          </a:p>
        </p:txBody>
      </p:sp>
      <p:pic>
        <p:nvPicPr>
          <p:cNvPr id="5" name="Picture 4">
            <a:extLst>
              <a:ext uri="{FF2B5EF4-FFF2-40B4-BE49-F238E27FC236}">
                <a16:creationId xmlns="" xmlns:a16="http://schemas.microsoft.com/office/drawing/2014/main" id="{CBE31920-4814-A8C1-C862-B0C2396DCDCD}"/>
              </a:ext>
            </a:extLst>
          </p:cNvPr>
          <p:cNvPicPr>
            <a:picLocks noChangeAspect="1"/>
          </p:cNvPicPr>
          <p:nvPr/>
        </p:nvPicPr>
        <p:blipFill>
          <a:blip r:embed="rId2"/>
          <a:stretch>
            <a:fillRect/>
          </a:stretch>
        </p:blipFill>
        <p:spPr>
          <a:xfrm>
            <a:off x="4057650" y="4678136"/>
            <a:ext cx="4076700" cy="419100"/>
          </a:xfrm>
          <a:prstGeom prst="rect">
            <a:avLst/>
          </a:prstGeom>
        </p:spPr>
      </p:pic>
    </p:spTree>
    <p:extLst>
      <p:ext uri="{BB962C8B-B14F-4D97-AF65-F5344CB8AC3E}">
        <p14:creationId xmlns:p14="http://schemas.microsoft.com/office/powerpoint/2010/main" val="9262485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ECF85D-1AC1-1414-CBF0-491FA3439B78}"/>
              </a:ext>
            </a:extLst>
          </p:cNvPr>
          <p:cNvSpPr>
            <a:spLocks noGrp="1"/>
          </p:cNvSpPr>
          <p:nvPr>
            <p:ph type="title"/>
          </p:nvPr>
        </p:nvSpPr>
        <p:spPr/>
        <p:txBody>
          <a:bodyPr/>
          <a:lstStyle/>
          <a:p>
            <a:r>
              <a:rPr lang="en-GB" dirty="0"/>
              <a:t>Array Elements Can Be Objects</a:t>
            </a:r>
            <a:br>
              <a:rPr lang="en-GB" dirty="0"/>
            </a:br>
            <a:endParaRPr lang="x-none" dirty="0"/>
          </a:p>
        </p:txBody>
      </p:sp>
      <p:sp>
        <p:nvSpPr>
          <p:cNvPr id="3" name="Content Placeholder 2">
            <a:extLst>
              <a:ext uri="{FF2B5EF4-FFF2-40B4-BE49-F238E27FC236}">
                <a16:creationId xmlns="" xmlns:a16="http://schemas.microsoft.com/office/drawing/2014/main" id="{5CC59BD8-D2FA-0A50-2D4A-33A981F4C56B}"/>
              </a:ext>
            </a:extLst>
          </p:cNvPr>
          <p:cNvSpPr>
            <a:spLocks noGrp="1"/>
          </p:cNvSpPr>
          <p:nvPr>
            <p:ph idx="1"/>
          </p:nvPr>
        </p:nvSpPr>
        <p:spPr>
          <a:xfrm>
            <a:off x="838200" y="1825625"/>
            <a:ext cx="10515600" cy="2310946"/>
          </a:xfrm>
        </p:spPr>
        <p:txBody>
          <a:bodyPr/>
          <a:lstStyle/>
          <a:p>
            <a:r>
              <a:rPr lang="en-GB" dirty="0"/>
              <a:t>JavaScript variables can be objects. Arrays are special kinds of objects.</a:t>
            </a:r>
          </a:p>
          <a:p>
            <a:r>
              <a:rPr lang="en-GB" dirty="0"/>
              <a:t>Because of this, you can have variables of different types in the same Array.</a:t>
            </a:r>
          </a:p>
          <a:p>
            <a:r>
              <a:rPr lang="en-GB" dirty="0"/>
              <a:t>You can have objects in an Array. You can have functions in an Array. You can have arrays in an Array:</a:t>
            </a:r>
          </a:p>
        </p:txBody>
      </p:sp>
      <p:pic>
        <p:nvPicPr>
          <p:cNvPr id="5" name="Picture 4">
            <a:extLst>
              <a:ext uri="{FF2B5EF4-FFF2-40B4-BE49-F238E27FC236}">
                <a16:creationId xmlns="" xmlns:a16="http://schemas.microsoft.com/office/drawing/2014/main" id="{AA0A07D8-F0CD-9E93-968C-2A00158BDD6D}"/>
              </a:ext>
            </a:extLst>
          </p:cNvPr>
          <p:cNvPicPr>
            <a:picLocks noChangeAspect="1"/>
          </p:cNvPicPr>
          <p:nvPr/>
        </p:nvPicPr>
        <p:blipFill>
          <a:blip r:embed="rId3"/>
          <a:stretch>
            <a:fillRect/>
          </a:stretch>
        </p:blipFill>
        <p:spPr>
          <a:xfrm>
            <a:off x="4237286" y="4437742"/>
            <a:ext cx="3717427" cy="1244601"/>
          </a:xfrm>
          <a:prstGeom prst="rect">
            <a:avLst/>
          </a:prstGeom>
        </p:spPr>
      </p:pic>
    </p:spTree>
    <p:extLst>
      <p:ext uri="{BB962C8B-B14F-4D97-AF65-F5344CB8AC3E}">
        <p14:creationId xmlns:p14="http://schemas.microsoft.com/office/powerpoint/2010/main" val="17133465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161DCF-AF5D-4FC6-B829-DB80560C26AF}"/>
              </a:ext>
            </a:extLst>
          </p:cNvPr>
          <p:cNvSpPr>
            <a:spLocks noGrp="1"/>
          </p:cNvSpPr>
          <p:nvPr>
            <p:ph type="title"/>
          </p:nvPr>
        </p:nvSpPr>
        <p:spPr/>
        <p:txBody>
          <a:bodyPr/>
          <a:lstStyle/>
          <a:p>
            <a:r>
              <a:rPr lang="en-GB" dirty="0"/>
              <a:t>The length Property</a:t>
            </a:r>
            <a:br>
              <a:rPr lang="en-GB" dirty="0"/>
            </a:br>
            <a:endParaRPr lang="x-none" dirty="0"/>
          </a:p>
        </p:txBody>
      </p:sp>
      <p:sp>
        <p:nvSpPr>
          <p:cNvPr id="3" name="Content Placeholder 2">
            <a:extLst>
              <a:ext uri="{FF2B5EF4-FFF2-40B4-BE49-F238E27FC236}">
                <a16:creationId xmlns="" xmlns:a16="http://schemas.microsoft.com/office/drawing/2014/main" id="{EBBA7D09-B5B7-2A53-4FE9-2E628E061F8D}"/>
              </a:ext>
            </a:extLst>
          </p:cNvPr>
          <p:cNvSpPr>
            <a:spLocks noGrp="1"/>
          </p:cNvSpPr>
          <p:nvPr>
            <p:ph idx="1"/>
          </p:nvPr>
        </p:nvSpPr>
        <p:spPr>
          <a:xfrm>
            <a:off x="838200" y="1825625"/>
            <a:ext cx="10515600" cy="982889"/>
          </a:xfrm>
        </p:spPr>
        <p:txBody>
          <a:bodyPr/>
          <a:lstStyle/>
          <a:p>
            <a:r>
              <a:rPr lang="en-GB" dirty="0"/>
              <a:t>The length property of an array returns the length of an array (the number of array elements).</a:t>
            </a:r>
          </a:p>
        </p:txBody>
      </p:sp>
      <p:pic>
        <p:nvPicPr>
          <p:cNvPr id="5" name="Picture 4">
            <a:extLst>
              <a:ext uri="{FF2B5EF4-FFF2-40B4-BE49-F238E27FC236}">
                <a16:creationId xmlns="" xmlns:a16="http://schemas.microsoft.com/office/drawing/2014/main" id="{99D719FF-35E1-4A37-4FC7-866308A5CCAD}"/>
              </a:ext>
            </a:extLst>
          </p:cNvPr>
          <p:cNvPicPr>
            <a:picLocks noChangeAspect="1"/>
          </p:cNvPicPr>
          <p:nvPr/>
        </p:nvPicPr>
        <p:blipFill>
          <a:blip r:embed="rId2"/>
          <a:stretch>
            <a:fillRect/>
          </a:stretch>
        </p:blipFill>
        <p:spPr>
          <a:xfrm>
            <a:off x="2735036" y="2943451"/>
            <a:ext cx="6286500" cy="647700"/>
          </a:xfrm>
          <a:prstGeom prst="rect">
            <a:avLst/>
          </a:prstGeom>
        </p:spPr>
      </p:pic>
      <p:sp>
        <p:nvSpPr>
          <p:cNvPr id="6" name="TextBox 5">
            <a:extLst>
              <a:ext uri="{FF2B5EF4-FFF2-40B4-BE49-F238E27FC236}">
                <a16:creationId xmlns="" xmlns:a16="http://schemas.microsoft.com/office/drawing/2014/main" id="{5E576796-3E0F-6E89-209E-785F17F38212}"/>
              </a:ext>
            </a:extLst>
          </p:cNvPr>
          <p:cNvSpPr txBox="1"/>
          <p:nvPr/>
        </p:nvSpPr>
        <p:spPr>
          <a:xfrm>
            <a:off x="838200" y="4212772"/>
            <a:ext cx="10183557" cy="523220"/>
          </a:xfrm>
          <a:prstGeom prst="rect">
            <a:avLst/>
          </a:prstGeom>
          <a:noFill/>
        </p:spPr>
        <p:txBody>
          <a:bodyPr wrap="none" rtlCol="0">
            <a:spAutoFit/>
          </a:bodyPr>
          <a:lstStyle/>
          <a:p>
            <a:r>
              <a:rPr lang="en-GB" sz="2800" dirty="0"/>
              <a:t>The length property is always one more than the highest array index.</a:t>
            </a:r>
            <a:endParaRPr lang="x-none" sz="2800" dirty="0"/>
          </a:p>
        </p:txBody>
      </p:sp>
    </p:spTree>
    <p:extLst>
      <p:ext uri="{BB962C8B-B14F-4D97-AF65-F5344CB8AC3E}">
        <p14:creationId xmlns:p14="http://schemas.microsoft.com/office/powerpoint/2010/main" val="3673978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9FCDDA-769A-9087-B796-871EF10A0DAC}"/>
              </a:ext>
            </a:extLst>
          </p:cNvPr>
          <p:cNvSpPr>
            <a:spLocks noGrp="1"/>
          </p:cNvSpPr>
          <p:nvPr>
            <p:ph type="title"/>
          </p:nvPr>
        </p:nvSpPr>
        <p:spPr/>
        <p:txBody>
          <a:bodyPr/>
          <a:lstStyle/>
          <a:p>
            <a:r>
              <a:rPr lang="en-GB" dirty="0"/>
              <a:t>JavaScript Functions and Events</a:t>
            </a:r>
            <a:br>
              <a:rPr lang="en-GB" dirty="0"/>
            </a:br>
            <a:endParaRPr lang="x-none" dirty="0"/>
          </a:p>
        </p:txBody>
      </p:sp>
      <p:sp>
        <p:nvSpPr>
          <p:cNvPr id="3" name="Content Placeholder 2">
            <a:extLst>
              <a:ext uri="{FF2B5EF4-FFF2-40B4-BE49-F238E27FC236}">
                <a16:creationId xmlns="" xmlns:a16="http://schemas.microsoft.com/office/drawing/2014/main" id="{F32AAF50-19B3-3981-453F-C488E0ED9988}"/>
              </a:ext>
            </a:extLst>
          </p:cNvPr>
          <p:cNvSpPr>
            <a:spLocks noGrp="1"/>
          </p:cNvSpPr>
          <p:nvPr>
            <p:ph idx="1"/>
          </p:nvPr>
        </p:nvSpPr>
        <p:spPr/>
        <p:txBody>
          <a:bodyPr>
            <a:normAutofit/>
          </a:bodyPr>
          <a:lstStyle/>
          <a:p>
            <a:pPr>
              <a:lnSpc>
                <a:spcPct val="100000"/>
              </a:lnSpc>
            </a:pPr>
            <a:r>
              <a:rPr lang="en-GB" sz="3600" dirty="0"/>
              <a:t>A JavaScript function is a block of JavaScript code, that can be executed when "called" for.</a:t>
            </a:r>
          </a:p>
          <a:p>
            <a:pPr>
              <a:lnSpc>
                <a:spcPct val="100000"/>
              </a:lnSpc>
            </a:pPr>
            <a:r>
              <a:rPr lang="en-GB" sz="3600" dirty="0"/>
              <a:t>For example, a function can be called when an </a:t>
            </a:r>
            <a:r>
              <a:rPr lang="en-GB" sz="3600" b="1" dirty="0"/>
              <a:t>event</a:t>
            </a:r>
            <a:r>
              <a:rPr lang="en-GB" sz="3600" dirty="0"/>
              <a:t> occurs, like when the user clicks a button.</a:t>
            </a:r>
            <a:endParaRPr lang="x-none" sz="3600" dirty="0"/>
          </a:p>
        </p:txBody>
      </p:sp>
    </p:spTree>
    <p:extLst>
      <p:ext uri="{BB962C8B-B14F-4D97-AF65-F5344CB8AC3E}">
        <p14:creationId xmlns:p14="http://schemas.microsoft.com/office/powerpoint/2010/main" val="3806495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6B5307-3886-93A2-91A4-FAC04B986745}"/>
              </a:ext>
            </a:extLst>
          </p:cNvPr>
          <p:cNvSpPr>
            <a:spLocks noGrp="1"/>
          </p:cNvSpPr>
          <p:nvPr>
            <p:ph type="title"/>
          </p:nvPr>
        </p:nvSpPr>
        <p:spPr/>
        <p:txBody>
          <a:bodyPr/>
          <a:lstStyle/>
          <a:p>
            <a:r>
              <a:rPr lang="en-GB" dirty="0"/>
              <a:t>Looping Array Elements</a:t>
            </a:r>
            <a:br>
              <a:rPr lang="en-GB" dirty="0"/>
            </a:br>
            <a:endParaRPr lang="x-none" dirty="0"/>
          </a:p>
        </p:txBody>
      </p:sp>
      <p:sp>
        <p:nvSpPr>
          <p:cNvPr id="3" name="Content Placeholder 2">
            <a:extLst>
              <a:ext uri="{FF2B5EF4-FFF2-40B4-BE49-F238E27FC236}">
                <a16:creationId xmlns="" xmlns:a16="http://schemas.microsoft.com/office/drawing/2014/main" id="{D53CEC0F-7E2B-F182-C5BF-1EC18BB1A758}"/>
              </a:ext>
            </a:extLst>
          </p:cNvPr>
          <p:cNvSpPr>
            <a:spLocks noGrp="1"/>
          </p:cNvSpPr>
          <p:nvPr>
            <p:ph idx="1"/>
          </p:nvPr>
        </p:nvSpPr>
        <p:spPr>
          <a:xfrm>
            <a:off x="838200" y="1825625"/>
            <a:ext cx="10515600" cy="1211489"/>
          </a:xfrm>
        </p:spPr>
        <p:txBody>
          <a:bodyPr>
            <a:normAutofit/>
          </a:bodyPr>
          <a:lstStyle/>
          <a:p>
            <a:r>
              <a:rPr lang="en-GB" dirty="0"/>
              <a:t>One way to loop through an array, is using a for loop:</a:t>
            </a:r>
          </a:p>
          <a:p>
            <a:r>
              <a:rPr lang="en-GB" dirty="0"/>
              <a:t>You can also use the </a:t>
            </a:r>
            <a:r>
              <a:rPr lang="en-GB" dirty="0" err="1"/>
              <a:t>Array.forEach</a:t>
            </a:r>
            <a:r>
              <a:rPr lang="en-GB" dirty="0"/>
              <a:t>() function:</a:t>
            </a:r>
            <a:endParaRPr lang="x-none" dirty="0"/>
          </a:p>
        </p:txBody>
      </p:sp>
      <p:pic>
        <p:nvPicPr>
          <p:cNvPr id="5" name="Picture 4">
            <a:extLst>
              <a:ext uri="{FF2B5EF4-FFF2-40B4-BE49-F238E27FC236}">
                <a16:creationId xmlns="" xmlns:a16="http://schemas.microsoft.com/office/drawing/2014/main" id="{0E7D00B8-5836-0656-22FD-4B7804750425}"/>
              </a:ext>
            </a:extLst>
          </p:cNvPr>
          <p:cNvPicPr>
            <a:picLocks noChangeAspect="1"/>
          </p:cNvPicPr>
          <p:nvPr/>
        </p:nvPicPr>
        <p:blipFill>
          <a:blip r:embed="rId2"/>
          <a:stretch>
            <a:fillRect/>
          </a:stretch>
        </p:blipFill>
        <p:spPr>
          <a:xfrm>
            <a:off x="838200" y="3298372"/>
            <a:ext cx="5510441" cy="2013856"/>
          </a:xfrm>
          <a:prstGeom prst="rect">
            <a:avLst/>
          </a:prstGeom>
        </p:spPr>
      </p:pic>
      <p:pic>
        <p:nvPicPr>
          <p:cNvPr id="7" name="Picture 6">
            <a:extLst>
              <a:ext uri="{FF2B5EF4-FFF2-40B4-BE49-F238E27FC236}">
                <a16:creationId xmlns="" xmlns:a16="http://schemas.microsoft.com/office/drawing/2014/main" id="{FF410CC9-E787-BE25-3939-B89CB85D614E}"/>
              </a:ext>
            </a:extLst>
          </p:cNvPr>
          <p:cNvPicPr>
            <a:picLocks noChangeAspect="1"/>
          </p:cNvPicPr>
          <p:nvPr/>
        </p:nvPicPr>
        <p:blipFill>
          <a:blip r:embed="rId3"/>
          <a:stretch>
            <a:fillRect/>
          </a:stretch>
        </p:blipFill>
        <p:spPr>
          <a:xfrm>
            <a:off x="6923314" y="3258005"/>
            <a:ext cx="5167185" cy="2118034"/>
          </a:xfrm>
          <a:prstGeom prst="rect">
            <a:avLst/>
          </a:prstGeom>
        </p:spPr>
      </p:pic>
    </p:spTree>
    <p:extLst>
      <p:ext uri="{BB962C8B-B14F-4D97-AF65-F5344CB8AC3E}">
        <p14:creationId xmlns:p14="http://schemas.microsoft.com/office/powerpoint/2010/main" val="30105545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9B4BF9-5C5C-E949-3003-E6F78A2CC28D}"/>
              </a:ext>
            </a:extLst>
          </p:cNvPr>
          <p:cNvSpPr>
            <a:spLocks noGrp="1"/>
          </p:cNvSpPr>
          <p:nvPr>
            <p:ph type="title"/>
          </p:nvPr>
        </p:nvSpPr>
        <p:spPr/>
        <p:txBody>
          <a:bodyPr/>
          <a:lstStyle/>
          <a:p>
            <a:r>
              <a:rPr lang="en-GB" dirty="0"/>
              <a:t>Adding Array Elements</a:t>
            </a:r>
            <a:br>
              <a:rPr lang="en-GB" dirty="0"/>
            </a:br>
            <a:endParaRPr lang="x-none" dirty="0"/>
          </a:p>
        </p:txBody>
      </p:sp>
      <p:sp>
        <p:nvSpPr>
          <p:cNvPr id="3" name="Content Placeholder 2">
            <a:extLst>
              <a:ext uri="{FF2B5EF4-FFF2-40B4-BE49-F238E27FC236}">
                <a16:creationId xmlns="" xmlns:a16="http://schemas.microsoft.com/office/drawing/2014/main" id="{7E5C74AE-4D5C-02F3-CA3B-5913084D097F}"/>
              </a:ext>
            </a:extLst>
          </p:cNvPr>
          <p:cNvSpPr>
            <a:spLocks noGrp="1"/>
          </p:cNvSpPr>
          <p:nvPr>
            <p:ph idx="1"/>
          </p:nvPr>
        </p:nvSpPr>
        <p:spPr>
          <a:xfrm>
            <a:off x="838200" y="1825625"/>
            <a:ext cx="10515600" cy="1004661"/>
          </a:xfrm>
        </p:spPr>
        <p:txBody>
          <a:bodyPr/>
          <a:lstStyle/>
          <a:p>
            <a:r>
              <a:rPr lang="en-GB" dirty="0"/>
              <a:t>The easiest way to add a new element to an array is using the push() method:</a:t>
            </a:r>
          </a:p>
        </p:txBody>
      </p:sp>
      <p:pic>
        <p:nvPicPr>
          <p:cNvPr id="5" name="Picture 4">
            <a:extLst>
              <a:ext uri="{FF2B5EF4-FFF2-40B4-BE49-F238E27FC236}">
                <a16:creationId xmlns="" xmlns:a16="http://schemas.microsoft.com/office/drawing/2014/main" id="{B6AC7A81-6529-A6DD-74F6-3140108C9ED3}"/>
              </a:ext>
            </a:extLst>
          </p:cNvPr>
          <p:cNvPicPr>
            <a:picLocks noChangeAspect="1"/>
          </p:cNvPicPr>
          <p:nvPr/>
        </p:nvPicPr>
        <p:blipFill>
          <a:blip r:embed="rId2"/>
          <a:stretch>
            <a:fillRect/>
          </a:stretch>
        </p:blipFill>
        <p:spPr>
          <a:xfrm>
            <a:off x="2189843" y="2965223"/>
            <a:ext cx="7289800" cy="685800"/>
          </a:xfrm>
          <a:prstGeom prst="rect">
            <a:avLst/>
          </a:prstGeom>
        </p:spPr>
      </p:pic>
      <p:sp>
        <p:nvSpPr>
          <p:cNvPr id="6" name="Content Placeholder 2">
            <a:extLst>
              <a:ext uri="{FF2B5EF4-FFF2-40B4-BE49-F238E27FC236}">
                <a16:creationId xmlns="" xmlns:a16="http://schemas.microsoft.com/office/drawing/2014/main" id="{5B34F80B-4911-44CE-0E5D-16689712B574}"/>
              </a:ext>
            </a:extLst>
          </p:cNvPr>
          <p:cNvSpPr txBox="1">
            <a:spLocks/>
          </p:cNvSpPr>
          <p:nvPr/>
        </p:nvSpPr>
        <p:spPr>
          <a:xfrm>
            <a:off x="838200" y="3785960"/>
            <a:ext cx="10515600" cy="10046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New element can also be added to an array using the length property:</a:t>
            </a:r>
          </a:p>
        </p:txBody>
      </p:sp>
      <p:pic>
        <p:nvPicPr>
          <p:cNvPr id="8" name="Picture 7">
            <a:extLst>
              <a:ext uri="{FF2B5EF4-FFF2-40B4-BE49-F238E27FC236}">
                <a16:creationId xmlns="" xmlns:a16="http://schemas.microsoft.com/office/drawing/2014/main" id="{F00876C5-7C36-B6CF-04A5-04929BF5D73D}"/>
              </a:ext>
            </a:extLst>
          </p:cNvPr>
          <p:cNvPicPr>
            <a:picLocks noChangeAspect="1"/>
          </p:cNvPicPr>
          <p:nvPr/>
        </p:nvPicPr>
        <p:blipFill>
          <a:blip r:embed="rId3"/>
          <a:stretch>
            <a:fillRect/>
          </a:stretch>
        </p:blipFill>
        <p:spPr>
          <a:xfrm>
            <a:off x="2189843" y="4460421"/>
            <a:ext cx="6946900" cy="660400"/>
          </a:xfrm>
          <a:prstGeom prst="rect">
            <a:avLst/>
          </a:prstGeom>
        </p:spPr>
      </p:pic>
    </p:spTree>
    <p:extLst>
      <p:ext uri="{BB962C8B-B14F-4D97-AF65-F5344CB8AC3E}">
        <p14:creationId xmlns:p14="http://schemas.microsoft.com/office/powerpoint/2010/main" val="27226647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FC4C99-AD01-1049-DD69-45AC3FF6C19F}"/>
              </a:ext>
            </a:extLst>
          </p:cNvPr>
          <p:cNvSpPr>
            <a:spLocks noGrp="1"/>
          </p:cNvSpPr>
          <p:nvPr>
            <p:ph type="title"/>
          </p:nvPr>
        </p:nvSpPr>
        <p:spPr/>
        <p:txBody>
          <a:bodyPr/>
          <a:lstStyle/>
          <a:p>
            <a:r>
              <a:rPr lang="en-GB" dirty="0"/>
              <a:t>JavaScript if, else, and else if</a:t>
            </a:r>
            <a:br>
              <a:rPr lang="en-GB" dirty="0"/>
            </a:br>
            <a:endParaRPr lang="x-none" dirty="0"/>
          </a:p>
        </p:txBody>
      </p:sp>
      <p:sp>
        <p:nvSpPr>
          <p:cNvPr id="3" name="Content Placeholder 2">
            <a:extLst>
              <a:ext uri="{FF2B5EF4-FFF2-40B4-BE49-F238E27FC236}">
                <a16:creationId xmlns="" xmlns:a16="http://schemas.microsoft.com/office/drawing/2014/main" id="{BD2D6838-F8F0-2F22-4D3A-D5AB99CA2921}"/>
              </a:ext>
            </a:extLst>
          </p:cNvPr>
          <p:cNvSpPr>
            <a:spLocks noGrp="1"/>
          </p:cNvSpPr>
          <p:nvPr>
            <p:ph idx="1"/>
          </p:nvPr>
        </p:nvSpPr>
        <p:spPr/>
        <p:txBody>
          <a:bodyPr>
            <a:normAutofit/>
          </a:bodyPr>
          <a:lstStyle/>
          <a:p>
            <a:r>
              <a:rPr lang="en-GB" dirty="0"/>
              <a:t>Very often when you write code, you want to perform different actions for different decisions.</a:t>
            </a:r>
          </a:p>
          <a:p>
            <a:r>
              <a:rPr lang="en-GB" dirty="0"/>
              <a:t>You can use conditional statements in your code to do this.</a:t>
            </a:r>
          </a:p>
          <a:p>
            <a:r>
              <a:rPr lang="en-GB" dirty="0"/>
              <a:t>In JavaScript we have the following conditional statements:</a:t>
            </a:r>
          </a:p>
          <a:p>
            <a:pPr lvl="1"/>
            <a:r>
              <a:rPr lang="en-GB" dirty="0"/>
              <a:t>Use </a:t>
            </a:r>
            <a:r>
              <a:rPr lang="en-GB" dirty="0">
                <a:solidFill>
                  <a:srgbClr val="FF0000"/>
                </a:solidFill>
              </a:rPr>
              <a:t>if</a:t>
            </a:r>
            <a:r>
              <a:rPr lang="en-GB" dirty="0"/>
              <a:t> to specify a block of code to be executed, if a specified condition is true</a:t>
            </a:r>
          </a:p>
          <a:p>
            <a:pPr lvl="1"/>
            <a:r>
              <a:rPr lang="en-GB" dirty="0"/>
              <a:t>Use </a:t>
            </a:r>
            <a:r>
              <a:rPr lang="en-GB" dirty="0">
                <a:solidFill>
                  <a:srgbClr val="FF0000"/>
                </a:solidFill>
              </a:rPr>
              <a:t>else</a:t>
            </a:r>
            <a:r>
              <a:rPr lang="en-GB" dirty="0"/>
              <a:t> to specify a block of code to be executed, if the same condition is false</a:t>
            </a:r>
          </a:p>
          <a:p>
            <a:pPr lvl="1"/>
            <a:r>
              <a:rPr lang="en-GB" dirty="0"/>
              <a:t>Use </a:t>
            </a:r>
            <a:r>
              <a:rPr lang="en-GB" dirty="0">
                <a:solidFill>
                  <a:srgbClr val="FF0000"/>
                </a:solidFill>
              </a:rPr>
              <a:t>else if </a:t>
            </a:r>
            <a:r>
              <a:rPr lang="en-GB" dirty="0"/>
              <a:t>to specify a new condition to test, if the first condition is false</a:t>
            </a:r>
          </a:p>
          <a:p>
            <a:pPr lvl="1"/>
            <a:r>
              <a:rPr lang="en-GB" dirty="0"/>
              <a:t>Use </a:t>
            </a:r>
            <a:r>
              <a:rPr lang="en-GB" dirty="0">
                <a:solidFill>
                  <a:srgbClr val="FF0000"/>
                </a:solidFill>
              </a:rPr>
              <a:t>switch</a:t>
            </a:r>
            <a:r>
              <a:rPr lang="en-GB" dirty="0"/>
              <a:t> to specify many alternative blocks of code to be executed</a:t>
            </a:r>
            <a:br>
              <a:rPr lang="en-GB" dirty="0"/>
            </a:br>
            <a:endParaRPr lang="x-none" dirty="0"/>
          </a:p>
        </p:txBody>
      </p:sp>
    </p:spTree>
    <p:extLst>
      <p:ext uri="{BB962C8B-B14F-4D97-AF65-F5344CB8AC3E}">
        <p14:creationId xmlns:p14="http://schemas.microsoft.com/office/powerpoint/2010/main" val="40803279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0657BC-2963-7219-571C-7C2059D3769D}"/>
              </a:ext>
            </a:extLst>
          </p:cNvPr>
          <p:cNvSpPr>
            <a:spLocks noGrp="1"/>
          </p:cNvSpPr>
          <p:nvPr>
            <p:ph type="title"/>
          </p:nvPr>
        </p:nvSpPr>
        <p:spPr/>
        <p:txBody>
          <a:bodyPr/>
          <a:lstStyle/>
          <a:p>
            <a:r>
              <a:rPr lang="en-GB" dirty="0"/>
              <a:t>The if Statement</a:t>
            </a:r>
            <a:br>
              <a:rPr lang="en-GB" dirty="0"/>
            </a:br>
            <a:endParaRPr lang="x-none" dirty="0"/>
          </a:p>
        </p:txBody>
      </p:sp>
      <p:sp>
        <p:nvSpPr>
          <p:cNvPr id="3" name="Content Placeholder 2">
            <a:extLst>
              <a:ext uri="{FF2B5EF4-FFF2-40B4-BE49-F238E27FC236}">
                <a16:creationId xmlns="" xmlns:a16="http://schemas.microsoft.com/office/drawing/2014/main" id="{E3840509-C4BD-4711-3C1B-A1B7E5F99D09}"/>
              </a:ext>
            </a:extLst>
          </p:cNvPr>
          <p:cNvSpPr>
            <a:spLocks noGrp="1"/>
          </p:cNvSpPr>
          <p:nvPr>
            <p:ph idx="1"/>
          </p:nvPr>
        </p:nvSpPr>
        <p:spPr>
          <a:xfrm>
            <a:off x="838200" y="1825625"/>
            <a:ext cx="10515600" cy="2659289"/>
          </a:xfrm>
        </p:spPr>
        <p:txBody>
          <a:bodyPr/>
          <a:lstStyle/>
          <a:p>
            <a:r>
              <a:rPr lang="en-GB" dirty="0"/>
              <a:t>Use the if statement to specify a block of JavaScript code to be executed if a condition is true.</a:t>
            </a:r>
          </a:p>
          <a:p>
            <a:pPr lvl="1"/>
            <a:r>
              <a:rPr lang="en-GB" dirty="0"/>
              <a:t>if (</a:t>
            </a:r>
            <a:r>
              <a:rPr lang="en-GB" i="1" dirty="0"/>
              <a:t>condition</a:t>
            </a:r>
            <a:r>
              <a:rPr lang="en-GB" dirty="0"/>
              <a:t>) {</a:t>
            </a:r>
            <a:br>
              <a:rPr lang="en-GB" dirty="0"/>
            </a:br>
            <a:r>
              <a:rPr lang="en-GB" dirty="0"/>
              <a:t>  //</a:t>
            </a:r>
            <a:r>
              <a:rPr lang="en-GB" i="1" dirty="0"/>
              <a:t>  block of code to be executed if the condition is true</a:t>
            </a:r>
            <a:br>
              <a:rPr lang="en-GB" i="1" dirty="0"/>
            </a:br>
            <a:r>
              <a:rPr lang="en-GB" dirty="0"/>
              <a:t>}</a:t>
            </a:r>
            <a:endParaRPr lang="x-none" dirty="0"/>
          </a:p>
          <a:p>
            <a:r>
              <a:rPr lang="en-GB" dirty="0"/>
              <a:t>Make a "Good day" greeting if the hour is less than 18:00:</a:t>
            </a:r>
          </a:p>
        </p:txBody>
      </p:sp>
      <p:pic>
        <p:nvPicPr>
          <p:cNvPr id="5" name="Picture 4">
            <a:extLst>
              <a:ext uri="{FF2B5EF4-FFF2-40B4-BE49-F238E27FC236}">
                <a16:creationId xmlns="" xmlns:a16="http://schemas.microsoft.com/office/drawing/2014/main" id="{95F63B3E-E565-8A29-2EB7-61D4E787F98C}"/>
              </a:ext>
            </a:extLst>
          </p:cNvPr>
          <p:cNvPicPr>
            <a:picLocks noChangeAspect="1"/>
          </p:cNvPicPr>
          <p:nvPr/>
        </p:nvPicPr>
        <p:blipFill>
          <a:blip r:embed="rId2"/>
          <a:stretch>
            <a:fillRect/>
          </a:stretch>
        </p:blipFill>
        <p:spPr>
          <a:xfrm>
            <a:off x="4194773" y="4717822"/>
            <a:ext cx="3802454" cy="1214892"/>
          </a:xfrm>
          <a:prstGeom prst="rect">
            <a:avLst/>
          </a:prstGeom>
        </p:spPr>
      </p:pic>
    </p:spTree>
    <p:extLst>
      <p:ext uri="{BB962C8B-B14F-4D97-AF65-F5344CB8AC3E}">
        <p14:creationId xmlns:p14="http://schemas.microsoft.com/office/powerpoint/2010/main" val="29311270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45993D-7772-96F0-82BD-FB9016B380D8}"/>
              </a:ext>
            </a:extLst>
          </p:cNvPr>
          <p:cNvSpPr>
            <a:spLocks noGrp="1"/>
          </p:cNvSpPr>
          <p:nvPr>
            <p:ph type="title"/>
          </p:nvPr>
        </p:nvSpPr>
        <p:spPr/>
        <p:txBody>
          <a:bodyPr/>
          <a:lstStyle/>
          <a:p>
            <a:r>
              <a:rPr lang="en-GB" dirty="0"/>
              <a:t>The else Statement</a:t>
            </a:r>
            <a:br>
              <a:rPr lang="en-GB" dirty="0"/>
            </a:br>
            <a:endParaRPr lang="x-none" dirty="0"/>
          </a:p>
        </p:txBody>
      </p:sp>
      <p:sp>
        <p:nvSpPr>
          <p:cNvPr id="3" name="Content Placeholder 2">
            <a:extLst>
              <a:ext uri="{FF2B5EF4-FFF2-40B4-BE49-F238E27FC236}">
                <a16:creationId xmlns="" xmlns:a16="http://schemas.microsoft.com/office/drawing/2014/main" id="{7BB5E1E1-C6A8-4AD3-C1CD-347128CDF73E}"/>
              </a:ext>
            </a:extLst>
          </p:cNvPr>
          <p:cNvSpPr>
            <a:spLocks noGrp="1"/>
          </p:cNvSpPr>
          <p:nvPr>
            <p:ph idx="1"/>
          </p:nvPr>
        </p:nvSpPr>
        <p:spPr>
          <a:xfrm>
            <a:off x="838200" y="1825625"/>
            <a:ext cx="10515600" cy="3290661"/>
          </a:xfrm>
        </p:spPr>
        <p:txBody>
          <a:bodyPr>
            <a:noAutofit/>
          </a:bodyPr>
          <a:lstStyle/>
          <a:p>
            <a:r>
              <a:rPr lang="en-GB" sz="2400" dirty="0"/>
              <a:t>Use the else statement to specify a block of code to be executed if the condition is false.</a:t>
            </a:r>
          </a:p>
          <a:p>
            <a:pPr lvl="1"/>
            <a:r>
              <a:rPr lang="en-GB" dirty="0"/>
              <a:t>if (</a:t>
            </a:r>
            <a:r>
              <a:rPr lang="en-GB" i="1" dirty="0"/>
              <a:t>condition</a:t>
            </a:r>
            <a:r>
              <a:rPr lang="en-GB" dirty="0"/>
              <a:t>) {</a:t>
            </a:r>
            <a:br>
              <a:rPr lang="en-GB" dirty="0"/>
            </a:br>
            <a:r>
              <a:rPr lang="en-GB" dirty="0"/>
              <a:t>  //</a:t>
            </a:r>
            <a:r>
              <a:rPr lang="en-GB" i="1" dirty="0"/>
              <a:t>  block of code to be executed if the condition is true</a:t>
            </a:r>
            <a:br>
              <a:rPr lang="en-GB" i="1" dirty="0"/>
            </a:br>
            <a:r>
              <a:rPr lang="en-GB" dirty="0"/>
              <a:t>} else { </a:t>
            </a:r>
            <a:br>
              <a:rPr lang="en-GB" dirty="0"/>
            </a:br>
            <a:r>
              <a:rPr lang="en-GB" dirty="0"/>
              <a:t>  //</a:t>
            </a:r>
            <a:r>
              <a:rPr lang="en-GB" i="1" dirty="0"/>
              <a:t>  block of code to be executed if the condition is false</a:t>
            </a:r>
            <a:br>
              <a:rPr lang="en-GB" i="1" dirty="0"/>
            </a:br>
            <a:r>
              <a:rPr lang="en-GB" dirty="0"/>
              <a:t>}</a:t>
            </a:r>
          </a:p>
          <a:p>
            <a:r>
              <a:rPr lang="en-GB" sz="2400" dirty="0"/>
              <a:t>If the hour is less than 18, create a "Good day" greeting, otherwise "Good evening":</a:t>
            </a:r>
            <a:br>
              <a:rPr lang="en-GB" sz="2400" dirty="0"/>
            </a:br>
            <a:endParaRPr lang="en-GB" sz="2400" dirty="0"/>
          </a:p>
          <a:p>
            <a:endParaRPr lang="x-none" sz="2400" dirty="0"/>
          </a:p>
        </p:txBody>
      </p:sp>
      <p:pic>
        <p:nvPicPr>
          <p:cNvPr id="5" name="Picture 4">
            <a:extLst>
              <a:ext uri="{FF2B5EF4-FFF2-40B4-BE49-F238E27FC236}">
                <a16:creationId xmlns="" xmlns:a16="http://schemas.microsoft.com/office/drawing/2014/main" id="{9FEC38E8-66CD-B11B-3DB4-FECFA4849C78}"/>
              </a:ext>
            </a:extLst>
          </p:cNvPr>
          <p:cNvPicPr>
            <a:picLocks noChangeAspect="1"/>
          </p:cNvPicPr>
          <p:nvPr/>
        </p:nvPicPr>
        <p:blipFill>
          <a:blip r:embed="rId2"/>
          <a:stretch>
            <a:fillRect/>
          </a:stretch>
        </p:blipFill>
        <p:spPr>
          <a:xfrm>
            <a:off x="4039507" y="5006975"/>
            <a:ext cx="3416300" cy="1485900"/>
          </a:xfrm>
          <a:prstGeom prst="rect">
            <a:avLst/>
          </a:prstGeom>
        </p:spPr>
      </p:pic>
    </p:spTree>
    <p:extLst>
      <p:ext uri="{BB962C8B-B14F-4D97-AF65-F5344CB8AC3E}">
        <p14:creationId xmlns:p14="http://schemas.microsoft.com/office/powerpoint/2010/main" val="4172642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CE30B6-462D-354B-8312-ADC3E13376F2}"/>
              </a:ext>
            </a:extLst>
          </p:cNvPr>
          <p:cNvSpPr>
            <a:spLocks noGrp="1"/>
          </p:cNvSpPr>
          <p:nvPr>
            <p:ph type="title"/>
          </p:nvPr>
        </p:nvSpPr>
        <p:spPr/>
        <p:txBody>
          <a:bodyPr/>
          <a:lstStyle/>
          <a:p>
            <a:r>
              <a:rPr lang="en-GB" dirty="0"/>
              <a:t>The else if Statement</a:t>
            </a:r>
            <a:br>
              <a:rPr lang="en-GB" dirty="0"/>
            </a:br>
            <a:endParaRPr lang="x-none" dirty="0"/>
          </a:p>
        </p:txBody>
      </p:sp>
      <p:sp>
        <p:nvSpPr>
          <p:cNvPr id="3" name="Content Placeholder 2">
            <a:extLst>
              <a:ext uri="{FF2B5EF4-FFF2-40B4-BE49-F238E27FC236}">
                <a16:creationId xmlns="" xmlns:a16="http://schemas.microsoft.com/office/drawing/2014/main" id="{0F922FE5-C927-4287-696D-C85E0967C58F}"/>
              </a:ext>
            </a:extLst>
          </p:cNvPr>
          <p:cNvSpPr>
            <a:spLocks noGrp="1"/>
          </p:cNvSpPr>
          <p:nvPr>
            <p:ph idx="1"/>
          </p:nvPr>
        </p:nvSpPr>
        <p:spPr>
          <a:xfrm>
            <a:off x="838200" y="1825625"/>
            <a:ext cx="10515600" cy="3170918"/>
          </a:xfrm>
        </p:spPr>
        <p:txBody>
          <a:bodyPr>
            <a:noAutofit/>
          </a:bodyPr>
          <a:lstStyle/>
          <a:p>
            <a:r>
              <a:rPr lang="en-GB" sz="2000" dirty="0"/>
              <a:t>Use the else if statement to specify a new condition if the first condition is false.</a:t>
            </a:r>
          </a:p>
          <a:p>
            <a:pPr lvl="1"/>
            <a:r>
              <a:rPr lang="en-GB" sz="2000" dirty="0"/>
              <a:t>if (</a:t>
            </a:r>
            <a:r>
              <a:rPr lang="en-GB" sz="2000" i="1" dirty="0"/>
              <a:t>condition1</a:t>
            </a:r>
            <a:r>
              <a:rPr lang="en-GB" sz="2000" dirty="0"/>
              <a:t>) {</a:t>
            </a:r>
            <a:br>
              <a:rPr lang="en-GB" sz="2000" dirty="0"/>
            </a:br>
            <a:r>
              <a:rPr lang="en-GB" sz="2000" dirty="0"/>
              <a:t>  //</a:t>
            </a:r>
            <a:r>
              <a:rPr lang="en-GB" sz="2000" i="1" dirty="0"/>
              <a:t>  block of code to be executed if condition1 is true</a:t>
            </a:r>
            <a:br>
              <a:rPr lang="en-GB" sz="2000" i="1" dirty="0"/>
            </a:br>
            <a:r>
              <a:rPr lang="en-GB" sz="2000" dirty="0"/>
              <a:t>} else if (</a:t>
            </a:r>
            <a:r>
              <a:rPr lang="en-GB" sz="2000" i="1" dirty="0"/>
              <a:t>condition2</a:t>
            </a:r>
            <a:r>
              <a:rPr lang="en-GB" sz="2000" dirty="0"/>
              <a:t>) {</a:t>
            </a:r>
            <a:br>
              <a:rPr lang="en-GB" sz="2000" dirty="0"/>
            </a:br>
            <a:r>
              <a:rPr lang="en-GB" sz="2000" dirty="0"/>
              <a:t>  //</a:t>
            </a:r>
            <a:r>
              <a:rPr lang="en-GB" sz="2000" i="1" dirty="0"/>
              <a:t>  block of code to be executed if the condition1 is false and condition2 is true</a:t>
            </a:r>
            <a:r>
              <a:rPr lang="en-GB" sz="2000" dirty="0"/>
              <a:t/>
            </a:r>
            <a:br>
              <a:rPr lang="en-GB" sz="2000" dirty="0"/>
            </a:br>
            <a:r>
              <a:rPr lang="en-GB" sz="2000" dirty="0"/>
              <a:t>} else {</a:t>
            </a:r>
            <a:br>
              <a:rPr lang="en-GB" sz="2000" dirty="0"/>
            </a:br>
            <a:r>
              <a:rPr lang="en-GB" sz="2000" dirty="0"/>
              <a:t>  //</a:t>
            </a:r>
            <a:r>
              <a:rPr lang="en-GB" sz="2000" i="1" dirty="0"/>
              <a:t>  block of code to be executed if the condition1 is false and condition2 is false</a:t>
            </a:r>
            <a:br>
              <a:rPr lang="en-GB" sz="2000" i="1" dirty="0"/>
            </a:br>
            <a:r>
              <a:rPr lang="en-GB" sz="2000" dirty="0"/>
              <a:t>}</a:t>
            </a:r>
          </a:p>
          <a:p>
            <a:r>
              <a:rPr lang="en-GB" sz="2000" dirty="0"/>
              <a:t>If time is less than 10:00, create a "Good morning" greeting, if not, but time is less than 20:00, create a "Good day" greeting, otherwise a "Good evening":</a:t>
            </a:r>
            <a:br>
              <a:rPr lang="en-GB" sz="2000" dirty="0"/>
            </a:br>
            <a:endParaRPr lang="en-GB" sz="2000" dirty="0"/>
          </a:p>
          <a:p>
            <a:endParaRPr lang="x-none" sz="2000" dirty="0"/>
          </a:p>
        </p:txBody>
      </p:sp>
      <p:pic>
        <p:nvPicPr>
          <p:cNvPr id="5" name="Picture 4">
            <a:extLst>
              <a:ext uri="{FF2B5EF4-FFF2-40B4-BE49-F238E27FC236}">
                <a16:creationId xmlns="" xmlns:a16="http://schemas.microsoft.com/office/drawing/2014/main" id="{55E6C949-2B0B-02EF-7D8D-14E4752FD790}"/>
              </a:ext>
            </a:extLst>
          </p:cNvPr>
          <p:cNvPicPr>
            <a:picLocks noChangeAspect="1"/>
          </p:cNvPicPr>
          <p:nvPr/>
        </p:nvPicPr>
        <p:blipFill>
          <a:blip r:embed="rId2"/>
          <a:stretch>
            <a:fillRect/>
          </a:stretch>
        </p:blipFill>
        <p:spPr>
          <a:xfrm>
            <a:off x="4312866" y="4845050"/>
            <a:ext cx="2989633" cy="1756682"/>
          </a:xfrm>
          <a:prstGeom prst="rect">
            <a:avLst/>
          </a:prstGeom>
        </p:spPr>
      </p:pic>
    </p:spTree>
    <p:extLst>
      <p:ext uri="{BB962C8B-B14F-4D97-AF65-F5344CB8AC3E}">
        <p14:creationId xmlns:p14="http://schemas.microsoft.com/office/powerpoint/2010/main" val="27088362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F6F94D-90A9-4850-E4C2-F22597EA2187}"/>
              </a:ext>
            </a:extLst>
          </p:cNvPr>
          <p:cNvSpPr>
            <a:spLocks noGrp="1"/>
          </p:cNvSpPr>
          <p:nvPr>
            <p:ph type="title"/>
          </p:nvPr>
        </p:nvSpPr>
        <p:spPr/>
        <p:txBody>
          <a:bodyPr/>
          <a:lstStyle/>
          <a:p>
            <a:r>
              <a:rPr lang="en-GB" dirty="0"/>
              <a:t>The For Loop</a:t>
            </a:r>
            <a:br>
              <a:rPr lang="en-GB" dirty="0"/>
            </a:br>
            <a:endParaRPr lang="x-none" dirty="0"/>
          </a:p>
        </p:txBody>
      </p:sp>
      <p:sp>
        <p:nvSpPr>
          <p:cNvPr id="3" name="Content Placeholder 2">
            <a:extLst>
              <a:ext uri="{FF2B5EF4-FFF2-40B4-BE49-F238E27FC236}">
                <a16:creationId xmlns="" xmlns:a16="http://schemas.microsoft.com/office/drawing/2014/main" id="{48360BD8-789B-D420-C515-677256B3E6B8}"/>
              </a:ext>
            </a:extLst>
          </p:cNvPr>
          <p:cNvSpPr>
            <a:spLocks noGrp="1"/>
          </p:cNvSpPr>
          <p:nvPr>
            <p:ph idx="1"/>
          </p:nvPr>
        </p:nvSpPr>
        <p:spPr>
          <a:xfrm>
            <a:off x="838200" y="1825625"/>
            <a:ext cx="10515600" cy="4139746"/>
          </a:xfrm>
        </p:spPr>
        <p:txBody>
          <a:bodyPr/>
          <a:lstStyle/>
          <a:p>
            <a:r>
              <a:rPr lang="en-GB" dirty="0"/>
              <a:t>The for statement creates a loop with 3 optional expressions:</a:t>
            </a:r>
          </a:p>
          <a:p>
            <a:pPr lvl="1"/>
            <a:r>
              <a:rPr lang="en-GB" dirty="0"/>
              <a:t>for (</a:t>
            </a:r>
            <a:r>
              <a:rPr lang="en-GB" i="1" dirty="0"/>
              <a:t>expression 1</a:t>
            </a:r>
            <a:r>
              <a:rPr lang="en-GB" dirty="0"/>
              <a:t>;</a:t>
            </a:r>
            <a:r>
              <a:rPr lang="en-GB" i="1" dirty="0"/>
              <a:t> expression 2</a:t>
            </a:r>
            <a:r>
              <a:rPr lang="en-GB" dirty="0"/>
              <a:t>;</a:t>
            </a:r>
            <a:r>
              <a:rPr lang="en-GB" i="1" dirty="0"/>
              <a:t> expression 3</a:t>
            </a:r>
            <a:r>
              <a:rPr lang="en-GB" dirty="0"/>
              <a:t>) {</a:t>
            </a:r>
            <a:br>
              <a:rPr lang="en-GB" dirty="0"/>
            </a:br>
            <a:r>
              <a:rPr lang="en-GB" dirty="0"/>
              <a:t>  // </a:t>
            </a:r>
            <a:r>
              <a:rPr lang="en-GB" i="1" dirty="0"/>
              <a:t>code block to be executed</a:t>
            </a:r>
            <a:r>
              <a:rPr lang="en-GB" dirty="0"/>
              <a:t/>
            </a:r>
            <a:br>
              <a:rPr lang="en-GB" dirty="0"/>
            </a:br>
            <a:r>
              <a:rPr lang="en-GB" dirty="0"/>
              <a:t>}</a:t>
            </a:r>
          </a:p>
          <a:p>
            <a:r>
              <a:rPr lang="en-GB" b="1" dirty="0"/>
              <a:t>Expression 1</a:t>
            </a:r>
            <a:r>
              <a:rPr lang="en-GB" dirty="0"/>
              <a:t> is executed (one time) before the execution of the code block.</a:t>
            </a:r>
          </a:p>
          <a:p>
            <a:r>
              <a:rPr lang="en-GB" b="1" dirty="0"/>
              <a:t>Expression 2</a:t>
            </a:r>
            <a:r>
              <a:rPr lang="en-GB" dirty="0"/>
              <a:t> defines the condition for executing the code block.</a:t>
            </a:r>
          </a:p>
          <a:p>
            <a:r>
              <a:rPr lang="en-GB" b="1" dirty="0"/>
              <a:t>Expression 3</a:t>
            </a:r>
            <a:r>
              <a:rPr lang="en-GB" dirty="0"/>
              <a:t> is executed (every time) after the code block has been executed.</a:t>
            </a:r>
          </a:p>
          <a:p>
            <a:pPr marL="0" indent="0">
              <a:buNone/>
            </a:pPr>
            <a:endParaRPr lang="x-none" dirty="0"/>
          </a:p>
        </p:txBody>
      </p:sp>
      <p:pic>
        <p:nvPicPr>
          <p:cNvPr id="5" name="Picture 4">
            <a:extLst>
              <a:ext uri="{FF2B5EF4-FFF2-40B4-BE49-F238E27FC236}">
                <a16:creationId xmlns="" xmlns:a16="http://schemas.microsoft.com/office/drawing/2014/main" id="{8EC587BD-F5C4-7628-BC81-E24364C0CCE1}"/>
              </a:ext>
            </a:extLst>
          </p:cNvPr>
          <p:cNvPicPr>
            <a:picLocks noChangeAspect="1"/>
          </p:cNvPicPr>
          <p:nvPr/>
        </p:nvPicPr>
        <p:blipFill>
          <a:blip r:embed="rId2"/>
          <a:stretch>
            <a:fillRect/>
          </a:stretch>
        </p:blipFill>
        <p:spPr>
          <a:xfrm>
            <a:off x="3509736" y="5630408"/>
            <a:ext cx="4889500" cy="939800"/>
          </a:xfrm>
          <a:prstGeom prst="rect">
            <a:avLst/>
          </a:prstGeom>
        </p:spPr>
      </p:pic>
    </p:spTree>
    <p:extLst>
      <p:ext uri="{BB962C8B-B14F-4D97-AF65-F5344CB8AC3E}">
        <p14:creationId xmlns:p14="http://schemas.microsoft.com/office/powerpoint/2010/main" val="17344942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1D4436-05DD-4978-D4D9-AAF67C54C530}"/>
              </a:ext>
            </a:extLst>
          </p:cNvPr>
          <p:cNvSpPr>
            <a:spLocks noGrp="1"/>
          </p:cNvSpPr>
          <p:nvPr>
            <p:ph type="title"/>
          </p:nvPr>
        </p:nvSpPr>
        <p:spPr/>
        <p:txBody>
          <a:bodyPr/>
          <a:lstStyle/>
          <a:p>
            <a:r>
              <a:rPr lang="en-GB" dirty="0"/>
              <a:t>The For In Loop</a:t>
            </a:r>
            <a:br>
              <a:rPr lang="en-GB" dirty="0"/>
            </a:br>
            <a:endParaRPr lang="x-none" dirty="0"/>
          </a:p>
        </p:txBody>
      </p:sp>
      <p:sp>
        <p:nvSpPr>
          <p:cNvPr id="3" name="Content Placeholder 2">
            <a:extLst>
              <a:ext uri="{FF2B5EF4-FFF2-40B4-BE49-F238E27FC236}">
                <a16:creationId xmlns="" xmlns:a16="http://schemas.microsoft.com/office/drawing/2014/main" id="{8737D5F7-7D1F-4E68-B95C-4D83E1FBDD85}"/>
              </a:ext>
            </a:extLst>
          </p:cNvPr>
          <p:cNvSpPr>
            <a:spLocks noGrp="1"/>
          </p:cNvSpPr>
          <p:nvPr>
            <p:ph idx="1"/>
          </p:nvPr>
        </p:nvSpPr>
        <p:spPr>
          <a:xfrm>
            <a:off x="838200" y="1825625"/>
            <a:ext cx="10515600" cy="2115004"/>
          </a:xfrm>
        </p:spPr>
        <p:txBody>
          <a:bodyPr/>
          <a:lstStyle/>
          <a:p>
            <a:r>
              <a:rPr lang="en-GB" dirty="0"/>
              <a:t>The JavaScript for in statement loops through the properties of an Object:</a:t>
            </a:r>
          </a:p>
          <a:p>
            <a:pPr lvl="1"/>
            <a:r>
              <a:rPr lang="en-GB" dirty="0"/>
              <a:t>for (key in object) {</a:t>
            </a:r>
            <a:br>
              <a:rPr lang="en-GB" dirty="0"/>
            </a:br>
            <a:r>
              <a:rPr lang="en-GB" dirty="0"/>
              <a:t>  // </a:t>
            </a:r>
            <a:r>
              <a:rPr lang="en-GB" i="1" dirty="0"/>
              <a:t>code block to be executed</a:t>
            </a:r>
            <a:r>
              <a:rPr lang="en-GB" dirty="0"/>
              <a:t/>
            </a:r>
            <a:br>
              <a:rPr lang="en-GB" dirty="0"/>
            </a:br>
            <a:r>
              <a:rPr lang="en-GB" dirty="0"/>
              <a:t>}</a:t>
            </a:r>
            <a:endParaRPr lang="x-none" dirty="0"/>
          </a:p>
        </p:txBody>
      </p:sp>
      <p:pic>
        <p:nvPicPr>
          <p:cNvPr id="5" name="Picture 4">
            <a:extLst>
              <a:ext uri="{FF2B5EF4-FFF2-40B4-BE49-F238E27FC236}">
                <a16:creationId xmlns="" xmlns:a16="http://schemas.microsoft.com/office/drawing/2014/main" id="{92D24005-98BE-9F2C-B851-113CC6EC88B1}"/>
              </a:ext>
            </a:extLst>
          </p:cNvPr>
          <p:cNvPicPr>
            <a:picLocks noChangeAspect="1"/>
          </p:cNvPicPr>
          <p:nvPr/>
        </p:nvPicPr>
        <p:blipFill>
          <a:blip r:embed="rId2"/>
          <a:stretch>
            <a:fillRect/>
          </a:stretch>
        </p:blipFill>
        <p:spPr>
          <a:xfrm>
            <a:off x="2980871" y="3940629"/>
            <a:ext cx="5969000" cy="1714500"/>
          </a:xfrm>
          <a:prstGeom prst="rect">
            <a:avLst/>
          </a:prstGeom>
        </p:spPr>
      </p:pic>
    </p:spTree>
    <p:extLst>
      <p:ext uri="{BB962C8B-B14F-4D97-AF65-F5344CB8AC3E}">
        <p14:creationId xmlns:p14="http://schemas.microsoft.com/office/powerpoint/2010/main" val="26924919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61FD75-8348-722E-DECC-FEBC3CECD643}"/>
              </a:ext>
            </a:extLst>
          </p:cNvPr>
          <p:cNvSpPr>
            <a:spLocks noGrp="1"/>
          </p:cNvSpPr>
          <p:nvPr>
            <p:ph type="title"/>
          </p:nvPr>
        </p:nvSpPr>
        <p:spPr/>
        <p:txBody>
          <a:bodyPr/>
          <a:lstStyle/>
          <a:p>
            <a:r>
              <a:rPr lang="en-GB" dirty="0"/>
              <a:t>The While Loop</a:t>
            </a:r>
            <a:br>
              <a:rPr lang="en-GB" dirty="0"/>
            </a:br>
            <a:endParaRPr lang="x-none" dirty="0"/>
          </a:p>
        </p:txBody>
      </p:sp>
      <p:sp>
        <p:nvSpPr>
          <p:cNvPr id="3" name="Content Placeholder 2">
            <a:extLst>
              <a:ext uri="{FF2B5EF4-FFF2-40B4-BE49-F238E27FC236}">
                <a16:creationId xmlns="" xmlns:a16="http://schemas.microsoft.com/office/drawing/2014/main" id="{864C99D4-509B-9831-3378-CDA7A92F23A1}"/>
              </a:ext>
            </a:extLst>
          </p:cNvPr>
          <p:cNvSpPr>
            <a:spLocks noGrp="1"/>
          </p:cNvSpPr>
          <p:nvPr>
            <p:ph idx="1"/>
          </p:nvPr>
        </p:nvSpPr>
        <p:spPr>
          <a:xfrm>
            <a:off x="838200" y="1825625"/>
            <a:ext cx="10515600" cy="3029404"/>
          </a:xfrm>
        </p:spPr>
        <p:txBody>
          <a:bodyPr/>
          <a:lstStyle/>
          <a:p>
            <a:r>
              <a:rPr lang="en-GB" dirty="0"/>
              <a:t>The while loop loops through a block of code as long as a specified condition is true.</a:t>
            </a:r>
          </a:p>
          <a:p>
            <a:pPr lvl="1"/>
            <a:r>
              <a:rPr lang="en-GB" dirty="0"/>
              <a:t>while (</a:t>
            </a:r>
            <a:r>
              <a:rPr lang="en-GB" i="1" dirty="0"/>
              <a:t>condition</a:t>
            </a:r>
            <a:r>
              <a:rPr lang="en-GB" dirty="0"/>
              <a:t>) {</a:t>
            </a:r>
            <a:br>
              <a:rPr lang="en-GB" dirty="0"/>
            </a:br>
            <a:r>
              <a:rPr lang="en-GB" i="1" dirty="0"/>
              <a:t>  // code block to be executed</a:t>
            </a:r>
            <a:r>
              <a:rPr lang="en-GB" dirty="0"/>
              <a:t/>
            </a:r>
            <a:br>
              <a:rPr lang="en-GB" dirty="0"/>
            </a:br>
            <a:r>
              <a:rPr lang="en-GB" dirty="0"/>
              <a:t>}</a:t>
            </a:r>
          </a:p>
          <a:p>
            <a:r>
              <a:rPr lang="en-GB" dirty="0"/>
              <a:t>In the following example, the code in the loop will run, over and over again, as long as a variable (</a:t>
            </a:r>
            <a:r>
              <a:rPr lang="en-GB" dirty="0" err="1"/>
              <a:t>i</a:t>
            </a:r>
            <a:r>
              <a:rPr lang="en-GB" dirty="0"/>
              <a:t>) is less than 10:</a:t>
            </a:r>
            <a:endParaRPr lang="x-none" dirty="0"/>
          </a:p>
        </p:txBody>
      </p:sp>
      <p:pic>
        <p:nvPicPr>
          <p:cNvPr id="5" name="Picture 4">
            <a:extLst>
              <a:ext uri="{FF2B5EF4-FFF2-40B4-BE49-F238E27FC236}">
                <a16:creationId xmlns="" xmlns:a16="http://schemas.microsoft.com/office/drawing/2014/main" id="{CBD6F535-B66C-BFCF-DDE9-64EED9E3DE65}"/>
              </a:ext>
            </a:extLst>
          </p:cNvPr>
          <p:cNvPicPr>
            <a:picLocks noChangeAspect="1"/>
          </p:cNvPicPr>
          <p:nvPr/>
        </p:nvPicPr>
        <p:blipFill>
          <a:blip r:embed="rId2"/>
          <a:stretch>
            <a:fillRect/>
          </a:stretch>
        </p:blipFill>
        <p:spPr>
          <a:xfrm>
            <a:off x="4034971" y="4989966"/>
            <a:ext cx="3708400" cy="1181100"/>
          </a:xfrm>
          <a:prstGeom prst="rect">
            <a:avLst/>
          </a:prstGeom>
        </p:spPr>
      </p:pic>
    </p:spTree>
    <p:extLst>
      <p:ext uri="{BB962C8B-B14F-4D97-AF65-F5344CB8AC3E}">
        <p14:creationId xmlns:p14="http://schemas.microsoft.com/office/powerpoint/2010/main" val="25328665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52C5B9-EB4D-743A-F3F1-1E3B8200D2EA}"/>
              </a:ext>
            </a:extLst>
          </p:cNvPr>
          <p:cNvSpPr>
            <a:spLocks noGrp="1"/>
          </p:cNvSpPr>
          <p:nvPr>
            <p:ph type="title"/>
          </p:nvPr>
        </p:nvSpPr>
        <p:spPr/>
        <p:txBody>
          <a:bodyPr/>
          <a:lstStyle/>
          <a:p>
            <a:r>
              <a:rPr lang="en-GB" dirty="0"/>
              <a:t>JavaScript Maps</a:t>
            </a:r>
            <a:br>
              <a:rPr lang="en-GB" dirty="0"/>
            </a:br>
            <a:endParaRPr lang="x-none" dirty="0"/>
          </a:p>
        </p:txBody>
      </p:sp>
      <p:sp>
        <p:nvSpPr>
          <p:cNvPr id="3" name="Content Placeholder 2">
            <a:extLst>
              <a:ext uri="{FF2B5EF4-FFF2-40B4-BE49-F238E27FC236}">
                <a16:creationId xmlns="" xmlns:a16="http://schemas.microsoft.com/office/drawing/2014/main" id="{5AC24A4D-D38A-ABC9-F6BE-797F8C614EAC}"/>
              </a:ext>
            </a:extLst>
          </p:cNvPr>
          <p:cNvSpPr>
            <a:spLocks noGrp="1"/>
          </p:cNvSpPr>
          <p:nvPr>
            <p:ph idx="1"/>
          </p:nvPr>
        </p:nvSpPr>
        <p:spPr>
          <a:xfrm>
            <a:off x="838200" y="1690687"/>
            <a:ext cx="10515600" cy="1226683"/>
          </a:xfrm>
        </p:spPr>
        <p:txBody>
          <a:bodyPr>
            <a:normAutofit fontScale="85000" lnSpcReduction="20000"/>
          </a:bodyPr>
          <a:lstStyle/>
          <a:p>
            <a:r>
              <a:rPr lang="en-GB" sz="3600" dirty="0"/>
              <a:t>A Map holds key-value pairs where the keys can be any datatype.</a:t>
            </a:r>
          </a:p>
          <a:p>
            <a:r>
              <a:rPr lang="en-GB" sz="3600" dirty="0"/>
              <a:t>A Map remembers the original insertion order of the keys.</a:t>
            </a:r>
          </a:p>
          <a:p>
            <a:endParaRPr lang="en-GB" dirty="0"/>
          </a:p>
          <a:p>
            <a:pPr marL="0" indent="0">
              <a:buNone/>
            </a:pPr>
            <a:endParaRPr lang="x-none" dirty="0"/>
          </a:p>
        </p:txBody>
      </p:sp>
      <p:pic>
        <p:nvPicPr>
          <p:cNvPr id="5" name="Picture 4">
            <a:extLst>
              <a:ext uri="{FF2B5EF4-FFF2-40B4-BE49-F238E27FC236}">
                <a16:creationId xmlns="" xmlns:a16="http://schemas.microsoft.com/office/drawing/2014/main" id="{3FB3E79E-7652-5B7A-DD38-560DE50913CF}"/>
              </a:ext>
            </a:extLst>
          </p:cNvPr>
          <p:cNvPicPr>
            <a:picLocks noChangeAspect="1"/>
          </p:cNvPicPr>
          <p:nvPr/>
        </p:nvPicPr>
        <p:blipFill>
          <a:blip r:embed="rId2"/>
          <a:stretch>
            <a:fillRect/>
          </a:stretch>
        </p:blipFill>
        <p:spPr>
          <a:xfrm>
            <a:off x="3178629" y="2917371"/>
            <a:ext cx="5160752" cy="3676919"/>
          </a:xfrm>
          <a:prstGeom prst="rect">
            <a:avLst/>
          </a:prstGeom>
        </p:spPr>
      </p:pic>
    </p:spTree>
    <p:extLst>
      <p:ext uri="{BB962C8B-B14F-4D97-AF65-F5344CB8AC3E}">
        <p14:creationId xmlns:p14="http://schemas.microsoft.com/office/powerpoint/2010/main" val="1949847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A282EE-8765-F639-DF42-C447930B81AD}"/>
              </a:ext>
            </a:extLst>
          </p:cNvPr>
          <p:cNvSpPr>
            <a:spLocks noGrp="1"/>
          </p:cNvSpPr>
          <p:nvPr>
            <p:ph type="title"/>
          </p:nvPr>
        </p:nvSpPr>
        <p:spPr/>
        <p:txBody>
          <a:bodyPr/>
          <a:lstStyle/>
          <a:p>
            <a:r>
              <a:rPr lang="en-GB" dirty="0"/>
              <a:t>JavaScript in &lt;head&gt; or &lt;body&gt;</a:t>
            </a:r>
            <a:br>
              <a:rPr lang="en-GB" dirty="0"/>
            </a:br>
            <a:endParaRPr lang="x-none" dirty="0"/>
          </a:p>
        </p:txBody>
      </p:sp>
      <p:sp>
        <p:nvSpPr>
          <p:cNvPr id="3" name="Content Placeholder 2">
            <a:extLst>
              <a:ext uri="{FF2B5EF4-FFF2-40B4-BE49-F238E27FC236}">
                <a16:creationId xmlns="" xmlns:a16="http://schemas.microsoft.com/office/drawing/2014/main" id="{861BF691-9E18-5369-C873-9E760FB04790}"/>
              </a:ext>
            </a:extLst>
          </p:cNvPr>
          <p:cNvSpPr>
            <a:spLocks noGrp="1"/>
          </p:cNvSpPr>
          <p:nvPr>
            <p:ph idx="1"/>
          </p:nvPr>
        </p:nvSpPr>
        <p:spPr/>
        <p:txBody>
          <a:bodyPr/>
          <a:lstStyle/>
          <a:p>
            <a:pPr>
              <a:lnSpc>
                <a:spcPct val="100000"/>
              </a:lnSpc>
            </a:pPr>
            <a:r>
              <a:rPr lang="en-GB" sz="3600" dirty="0"/>
              <a:t>You can place any number of scripts in an HTML document.</a:t>
            </a:r>
          </a:p>
          <a:p>
            <a:pPr>
              <a:lnSpc>
                <a:spcPct val="100000"/>
              </a:lnSpc>
            </a:pPr>
            <a:r>
              <a:rPr lang="en-GB" sz="3600" dirty="0"/>
              <a:t>Scripts can be placed in the &lt;body&gt;, or in the &lt;head&gt; section of an HTML page, or in both.</a:t>
            </a:r>
          </a:p>
          <a:p>
            <a:pPr marL="0" indent="0">
              <a:buNone/>
            </a:pPr>
            <a:endParaRPr lang="x-none" dirty="0"/>
          </a:p>
        </p:txBody>
      </p:sp>
    </p:spTree>
    <p:extLst>
      <p:ext uri="{BB962C8B-B14F-4D97-AF65-F5344CB8AC3E}">
        <p14:creationId xmlns:p14="http://schemas.microsoft.com/office/powerpoint/2010/main" val="6911979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E27340-A4D6-475B-59CA-5AF7DC597D2E}"/>
              </a:ext>
            </a:extLst>
          </p:cNvPr>
          <p:cNvSpPr>
            <a:spLocks noGrp="1"/>
          </p:cNvSpPr>
          <p:nvPr>
            <p:ph type="title"/>
          </p:nvPr>
        </p:nvSpPr>
        <p:spPr/>
        <p:txBody>
          <a:bodyPr/>
          <a:lstStyle/>
          <a:p>
            <a:r>
              <a:rPr lang="en-GB" dirty="0"/>
              <a:t>The new Map() Method</a:t>
            </a:r>
            <a:br>
              <a:rPr lang="en-GB" dirty="0"/>
            </a:br>
            <a:endParaRPr lang="x-none" dirty="0"/>
          </a:p>
        </p:txBody>
      </p:sp>
      <p:sp>
        <p:nvSpPr>
          <p:cNvPr id="3" name="Content Placeholder 2">
            <a:extLst>
              <a:ext uri="{FF2B5EF4-FFF2-40B4-BE49-F238E27FC236}">
                <a16:creationId xmlns="" xmlns:a16="http://schemas.microsoft.com/office/drawing/2014/main" id="{8870CD79-62DE-ACC9-AC3F-FCA1BF38A8C1}"/>
              </a:ext>
            </a:extLst>
          </p:cNvPr>
          <p:cNvSpPr>
            <a:spLocks noGrp="1"/>
          </p:cNvSpPr>
          <p:nvPr>
            <p:ph idx="1"/>
          </p:nvPr>
        </p:nvSpPr>
        <p:spPr>
          <a:xfrm>
            <a:off x="838200" y="1825625"/>
            <a:ext cx="10515600" cy="993775"/>
          </a:xfrm>
        </p:spPr>
        <p:txBody>
          <a:bodyPr/>
          <a:lstStyle/>
          <a:p>
            <a:r>
              <a:rPr lang="en-GB" dirty="0"/>
              <a:t>You can create a Map by passing an Array to the new Map() constructor:</a:t>
            </a:r>
            <a:endParaRPr lang="x-none" dirty="0"/>
          </a:p>
        </p:txBody>
      </p:sp>
      <p:pic>
        <p:nvPicPr>
          <p:cNvPr id="5" name="Picture 4">
            <a:extLst>
              <a:ext uri="{FF2B5EF4-FFF2-40B4-BE49-F238E27FC236}">
                <a16:creationId xmlns="" xmlns:a16="http://schemas.microsoft.com/office/drawing/2014/main" id="{AEBA8414-B0B0-7843-09E5-AB940C4C5DB3}"/>
              </a:ext>
            </a:extLst>
          </p:cNvPr>
          <p:cNvPicPr>
            <a:picLocks noChangeAspect="1"/>
          </p:cNvPicPr>
          <p:nvPr/>
        </p:nvPicPr>
        <p:blipFill>
          <a:blip r:embed="rId2"/>
          <a:stretch>
            <a:fillRect/>
          </a:stretch>
        </p:blipFill>
        <p:spPr>
          <a:xfrm>
            <a:off x="4119336" y="2954337"/>
            <a:ext cx="3953328" cy="2371997"/>
          </a:xfrm>
          <a:prstGeom prst="rect">
            <a:avLst/>
          </a:prstGeom>
        </p:spPr>
      </p:pic>
    </p:spTree>
    <p:extLst>
      <p:ext uri="{BB962C8B-B14F-4D97-AF65-F5344CB8AC3E}">
        <p14:creationId xmlns:p14="http://schemas.microsoft.com/office/powerpoint/2010/main" val="1624078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74ED1B-9DCF-4761-3C40-B7F902FC0167}"/>
              </a:ext>
            </a:extLst>
          </p:cNvPr>
          <p:cNvSpPr>
            <a:spLocks noGrp="1"/>
          </p:cNvSpPr>
          <p:nvPr>
            <p:ph type="title"/>
          </p:nvPr>
        </p:nvSpPr>
        <p:spPr/>
        <p:txBody>
          <a:bodyPr/>
          <a:lstStyle/>
          <a:p>
            <a:r>
              <a:rPr lang="en-GB" dirty="0"/>
              <a:t>The set() Method</a:t>
            </a:r>
            <a:br>
              <a:rPr lang="en-GB" dirty="0"/>
            </a:br>
            <a:endParaRPr lang="x-none" dirty="0"/>
          </a:p>
        </p:txBody>
      </p:sp>
      <p:sp>
        <p:nvSpPr>
          <p:cNvPr id="3" name="Content Placeholder 2">
            <a:extLst>
              <a:ext uri="{FF2B5EF4-FFF2-40B4-BE49-F238E27FC236}">
                <a16:creationId xmlns="" xmlns:a16="http://schemas.microsoft.com/office/drawing/2014/main" id="{90D8E247-182F-5F7D-FD16-EEFE3AAF9DC9}"/>
              </a:ext>
            </a:extLst>
          </p:cNvPr>
          <p:cNvSpPr>
            <a:spLocks noGrp="1"/>
          </p:cNvSpPr>
          <p:nvPr>
            <p:ph idx="1"/>
          </p:nvPr>
        </p:nvSpPr>
        <p:spPr>
          <a:xfrm>
            <a:off x="838200" y="1825625"/>
            <a:ext cx="10515600" cy="623661"/>
          </a:xfrm>
        </p:spPr>
        <p:txBody>
          <a:bodyPr/>
          <a:lstStyle/>
          <a:p>
            <a:r>
              <a:rPr lang="en-GB" dirty="0"/>
              <a:t>You can add elements to a Map with the set() method:</a:t>
            </a:r>
            <a:endParaRPr lang="x-none" dirty="0"/>
          </a:p>
        </p:txBody>
      </p:sp>
      <p:pic>
        <p:nvPicPr>
          <p:cNvPr id="5" name="Picture 4">
            <a:extLst>
              <a:ext uri="{FF2B5EF4-FFF2-40B4-BE49-F238E27FC236}">
                <a16:creationId xmlns="" xmlns:a16="http://schemas.microsoft.com/office/drawing/2014/main" id="{D034A92A-4265-D9B4-EAD6-311C20CA7766}"/>
              </a:ext>
            </a:extLst>
          </p:cNvPr>
          <p:cNvPicPr>
            <a:picLocks noChangeAspect="1"/>
          </p:cNvPicPr>
          <p:nvPr/>
        </p:nvPicPr>
        <p:blipFill>
          <a:blip r:embed="rId2"/>
          <a:stretch>
            <a:fillRect/>
          </a:stretch>
        </p:blipFill>
        <p:spPr>
          <a:xfrm>
            <a:off x="4569451" y="2608358"/>
            <a:ext cx="3053098" cy="1829613"/>
          </a:xfrm>
          <a:prstGeom prst="rect">
            <a:avLst/>
          </a:prstGeom>
        </p:spPr>
      </p:pic>
      <p:sp>
        <p:nvSpPr>
          <p:cNvPr id="6" name="TextBox 5">
            <a:extLst>
              <a:ext uri="{FF2B5EF4-FFF2-40B4-BE49-F238E27FC236}">
                <a16:creationId xmlns="" xmlns:a16="http://schemas.microsoft.com/office/drawing/2014/main" id="{D11D6B12-D2E5-1221-12CD-EF23EACA0C9E}"/>
              </a:ext>
            </a:extLst>
          </p:cNvPr>
          <p:cNvSpPr txBox="1"/>
          <p:nvPr/>
        </p:nvSpPr>
        <p:spPr>
          <a:xfrm>
            <a:off x="838200" y="4597043"/>
            <a:ext cx="9729779" cy="523220"/>
          </a:xfrm>
          <a:prstGeom prst="rect">
            <a:avLst/>
          </a:prstGeom>
          <a:noFill/>
        </p:spPr>
        <p:txBody>
          <a:bodyPr wrap="none" rtlCol="0">
            <a:spAutoFit/>
          </a:bodyPr>
          <a:lstStyle/>
          <a:p>
            <a:r>
              <a:rPr lang="en-GB" sz="2800" dirty="0"/>
              <a:t>The set() method can also be used to change existing Map values:</a:t>
            </a:r>
            <a:endParaRPr lang="x-none" sz="2800" dirty="0"/>
          </a:p>
        </p:txBody>
      </p:sp>
      <p:pic>
        <p:nvPicPr>
          <p:cNvPr id="8" name="Picture 7">
            <a:extLst>
              <a:ext uri="{FF2B5EF4-FFF2-40B4-BE49-F238E27FC236}">
                <a16:creationId xmlns="" xmlns:a16="http://schemas.microsoft.com/office/drawing/2014/main" id="{97D141BA-8D51-F364-1031-D76BA3512880}"/>
              </a:ext>
            </a:extLst>
          </p:cNvPr>
          <p:cNvPicPr>
            <a:picLocks noChangeAspect="1"/>
          </p:cNvPicPr>
          <p:nvPr/>
        </p:nvPicPr>
        <p:blipFill>
          <a:blip r:embed="rId3"/>
          <a:stretch>
            <a:fillRect/>
          </a:stretch>
        </p:blipFill>
        <p:spPr>
          <a:xfrm>
            <a:off x="4533900" y="5407479"/>
            <a:ext cx="3124200" cy="419100"/>
          </a:xfrm>
          <a:prstGeom prst="rect">
            <a:avLst/>
          </a:prstGeom>
        </p:spPr>
      </p:pic>
    </p:spTree>
    <p:extLst>
      <p:ext uri="{BB962C8B-B14F-4D97-AF65-F5344CB8AC3E}">
        <p14:creationId xmlns:p14="http://schemas.microsoft.com/office/powerpoint/2010/main" val="25450600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CFB670-7729-6969-DD95-C9A330D0D247}"/>
              </a:ext>
            </a:extLst>
          </p:cNvPr>
          <p:cNvSpPr>
            <a:spLocks noGrp="1"/>
          </p:cNvSpPr>
          <p:nvPr>
            <p:ph type="title"/>
          </p:nvPr>
        </p:nvSpPr>
        <p:spPr/>
        <p:txBody>
          <a:bodyPr/>
          <a:lstStyle/>
          <a:p>
            <a:r>
              <a:rPr lang="en-GB" dirty="0"/>
              <a:t>The get() Method</a:t>
            </a:r>
            <a:br>
              <a:rPr lang="en-GB" dirty="0"/>
            </a:br>
            <a:endParaRPr lang="x-none" dirty="0"/>
          </a:p>
        </p:txBody>
      </p:sp>
      <p:sp>
        <p:nvSpPr>
          <p:cNvPr id="3" name="Content Placeholder 2">
            <a:extLst>
              <a:ext uri="{FF2B5EF4-FFF2-40B4-BE49-F238E27FC236}">
                <a16:creationId xmlns="" xmlns:a16="http://schemas.microsoft.com/office/drawing/2014/main" id="{95BE2A87-573C-0C59-75A3-90750E02FDC2}"/>
              </a:ext>
            </a:extLst>
          </p:cNvPr>
          <p:cNvSpPr>
            <a:spLocks noGrp="1"/>
          </p:cNvSpPr>
          <p:nvPr>
            <p:ph idx="1"/>
          </p:nvPr>
        </p:nvSpPr>
        <p:spPr>
          <a:xfrm>
            <a:off x="838200" y="1825625"/>
            <a:ext cx="10515600" cy="950232"/>
          </a:xfrm>
        </p:spPr>
        <p:txBody>
          <a:bodyPr/>
          <a:lstStyle/>
          <a:p>
            <a:r>
              <a:rPr lang="en-GB" dirty="0"/>
              <a:t>The get() method gets the value of a key in a Map:</a:t>
            </a:r>
            <a:endParaRPr lang="x-none" dirty="0"/>
          </a:p>
        </p:txBody>
      </p:sp>
      <p:pic>
        <p:nvPicPr>
          <p:cNvPr id="5" name="Picture 4">
            <a:extLst>
              <a:ext uri="{FF2B5EF4-FFF2-40B4-BE49-F238E27FC236}">
                <a16:creationId xmlns="" xmlns:a16="http://schemas.microsoft.com/office/drawing/2014/main" id="{D24B2301-6ABB-9887-ACE1-8508FE35F254}"/>
              </a:ext>
            </a:extLst>
          </p:cNvPr>
          <p:cNvPicPr>
            <a:picLocks noChangeAspect="1"/>
          </p:cNvPicPr>
          <p:nvPr/>
        </p:nvPicPr>
        <p:blipFill>
          <a:blip r:embed="rId2"/>
          <a:stretch>
            <a:fillRect/>
          </a:stretch>
        </p:blipFill>
        <p:spPr>
          <a:xfrm>
            <a:off x="3790950" y="3219450"/>
            <a:ext cx="4610100" cy="419100"/>
          </a:xfrm>
          <a:prstGeom prst="rect">
            <a:avLst/>
          </a:prstGeom>
        </p:spPr>
      </p:pic>
    </p:spTree>
    <p:extLst>
      <p:ext uri="{BB962C8B-B14F-4D97-AF65-F5344CB8AC3E}">
        <p14:creationId xmlns:p14="http://schemas.microsoft.com/office/powerpoint/2010/main" val="37902963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B3AE7C-3A9B-AE6D-FCDE-BA62F23C8899}"/>
              </a:ext>
            </a:extLst>
          </p:cNvPr>
          <p:cNvSpPr>
            <a:spLocks noGrp="1"/>
          </p:cNvSpPr>
          <p:nvPr>
            <p:ph type="title"/>
          </p:nvPr>
        </p:nvSpPr>
        <p:spPr/>
        <p:txBody>
          <a:bodyPr/>
          <a:lstStyle/>
          <a:p>
            <a:r>
              <a:rPr lang="en-GB" dirty="0"/>
              <a:t>JavaScript Classes</a:t>
            </a:r>
            <a:br>
              <a:rPr lang="en-GB" dirty="0"/>
            </a:br>
            <a:endParaRPr lang="x-none" dirty="0"/>
          </a:p>
        </p:txBody>
      </p:sp>
      <p:sp>
        <p:nvSpPr>
          <p:cNvPr id="3" name="Content Placeholder 2">
            <a:extLst>
              <a:ext uri="{FF2B5EF4-FFF2-40B4-BE49-F238E27FC236}">
                <a16:creationId xmlns="" xmlns:a16="http://schemas.microsoft.com/office/drawing/2014/main" id="{C2FAF526-A992-24FC-260A-59715B0E4412}"/>
              </a:ext>
            </a:extLst>
          </p:cNvPr>
          <p:cNvSpPr>
            <a:spLocks noGrp="1"/>
          </p:cNvSpPr>
          <p:nvPr>
            <p:ph idx="1"/>
          </p:nvPr>
        </p:nvSpPr>
        <p:spPr>
          <a:xfrm>
            <a:off x="838200" y="1825625"/>
            <a:ext cx="10515600" cy="3573689"/>
          </a:xfrm>
        </p:spPr>
        <p:txBody>
          <a:bodyPr/>
          <a:lstStyle/>
          <a:p>
            <a:r>
              <a:rPr lang="en-GB" dirty="0"/>
              <a:t>ECMAScript 2015, also known as ES6, introduced JavaScript Classes.</a:t>
            </a:r>
          </a:p>
          <a:p>
            <a:r>
              <a:rPr lang="en-GB" dirty="0"/>
              <a:t>JavaScript Classes are templates for JavaScript Objects.</a:t>
            </a:r>
          </a:p>
          <a:p>
            <a:r>
              <a:rPr lang="en-GB" dirty="0"/>
              <a:t>Use the keyword class to create a class.</a:t>
            </a:r>
          </a:p>
          <a:p>
            <a:r>
              <a:rPr lang="en-GB" dirty="0"/>
              <a:t>Always add a method named constructor():</a:t>
            </a:r>
          </a:p>
          <a:p>
            <a:r>
              <a:rPr lang="x-none" dirty="0"/>
              <a:t>Syntax : </a:t>
            </a:r>
          </a:p>
          <a:p>
            <a:pPr lvl="1"/>
            <a:r>
              <a:rPr lang="en-GB" dirty="0"/>
              <a:t>class </a:t>
            </a:r>
            <a:r>
              <a:rPr lang="en-GB" dirty="0" err="1"/>
              <a:t>ClassName</a:t>
            </a:r>
            <a:r>
              <a:rPr lang="en-GB" dirty="0"/>
              <a:t> {</a:t>
            </a:r>
            <a:br>
              <a:rPr lang="en-GB" dirty="0"/>
            </a:br>
            <a:r>
              <a:rPr lang="en-GB" dirty="0"/>
              <a:t>  constructor() { ... }</a:t>
            </a:r>
            <a:br>
              <a:rPr lang="en-GB" dirty="0"/>
            </a:br>
            <a:r>
              <a:rPr lang="en-GB" dirty="0"/>
              <a:t>}</a:t>
            </a:r>
          </a:p>
          <a:p>
            <a:pPr marL="0" indent="0">
              <a:buNone/>
            </a:pPr>
            <a:endParaRPr lang="x-none" dirty="0"/>
          </a:p>
        </p:txBody>
      </p:sp>
    </p:spTree>
    <p:extLst>
      <p:ext uri="{BB962C8B-B14F-4D97-AF65-F5344CB8AC3E}">
        <p14:creationId xmlns:p14="http://schemas.microsoft.com/office/powerpoint/2010/main" val="21127124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8F6E0E-7678-72B8-4BE9-633BAB05E520}"/>
              </a:ext>
            </a:extLst>
          </p:cNvPr>
          <p:cNvSpPr>
            <a:spLocks noGrp="1"/>
          </p:cNvSpPr>
          <p:nvPr>
            <p:ph type="title"/>
          </p:nvPr>
        </p:nvSpPr>
        <p:spPr/>
        <p:txBody>
          <a:bodyPr/>
          <a:lstStyle/>
          <a:p>
            <a:r>
              <a:rPr lang="x-none" dirty="0"/>
              <a:t>JavaScript Class Example</a:t>
            </a:r>
          </a:p>
        </p:txBody>
      </p:sp>
      <p:sp>
        <p:nvSpPr>
          <p:cNvPr id="3" name="Content Placeholder 2">
            <a:extLst>
              <a:ext uri="{FF2B5EF4-FFF2-40B4-BE49-F238E27FC236}">
                <a16:creationId xmlns="" xmlns:a16="http://schemas.microsoft.com/office/drawing/2014/main" id="{1BE05ADA-9BC0-0E19-A8E4-01F8AE143C8A}"/>
              </a:ext>
            </a:extLst>
          </p:cNvPr>
          <p:cNvSpPr>
            <a:spLocks noGrp="1"/>
          </p:cNvSpPr>
          <p:nvPr>
            <p:ph idx="1"/>
          </p:nvPr>
        </p:nvSpPr>
        <p:spPr>
          <a:xfrm>
            <a:off x="838200" y="1825625"/>
            <a:ext cx="10515600" cy="1157061"/>
          </a:xfrm>
        </p:spPr>
        <p:txBody>
          <a:bodyPr/>
          <a:lstStyle/>
          <a:p>
            <a:r>
              <a:rPr lang="en-GB" dirty="0"/>
              <a:t>The example below creates a class named "Car".</a:t>
            </a:r>
          </a:p>
          <a:p>
            <a:r>
              <a:rPr lang="en-GB" dirty="0"/>
              <a:t>The class has two initial properties: "name" and "year".</a:t>
            </a:r>
          </a:p>
          <a:p>
            <a:pPr marL="0" indent="0">
              <a:buNone/>
            </a:pPr>
            <a:endParaRPr lang="en-GB" dirty="0"/>
          </a:p>
        </p:txBody>
      </p:sp>
      <p:pic>
        <p:nvPicPr>
          <p:cNvPr id="5" name="Picture 4">
            <a:extLst>
              <a:ext uri="{FF2B5EF4-FFF2-40B4-BE49-F238E27FC236}">
                <a16:creationId xmlns="" xmlns:a16="http://schemas.microsoft.com/office/drawing/2014/main" id="{4D45F79B-C9B1-2C4A-DF5E-E270EAAFB40D}"/>
              </a:ext>
            </a:extLst>
          </p:cNvPr>
          <p:cNvPicPr>
            <a:picLocks noChangeAspect="1"/>
          </p:cNvPicPr>
          <p:nvPr/>
        </p:nvPicPr>
        <p:blipFill>
          <a:blip r:embed="rId2"/>
          <a:stretch>
            <a:fillRect/>
          </a:stretch>
        </p:blipFill>
        <p:spPr>
          <a:xfrm>
            <a:off x="4069896" y="3366499"/>
            <a:ext cx="4052207" cy="2189123"/>
          </a:xfrm>
          <a:prstGeom prst="rect">
            <a:avLst/>
          </a:prstGeom>
        </p:spPr>
      </p:pic>
    </p:spTree>
    <p:extLst>
      <p:ext uri="{BB962C8B-B14F-4D97-AF65-F5344CB8AC3E}">
        <p14:creationId xmlns:p14="http://schemas.microsoft.com/office/powerpoint/2010/main" val="2579633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9A6C5E-0141-ED76-5A69-40BE675CDEA0}"/>
              </a:ext>
            </a:extLst>
          </p:cNvPr>
          <p:cNvSpPr>
            <a:spLocks noGrp="1"/>
          </p:cNvSpPr>
          <p:nvPr>
            <p:ph type="title"/>
          </p:nvPr>
        </p:nvSpPr>
        <p:spPr/>
        <p:txBody>
          <a:bodyPr/>
          <a:lstStyle/>
          <a:p>
            <a:r>
              <a:rPr lang="en-GB" dirty="0"/>
              <a:t>Using a Class</a:t>
            </a:r>
            <a:br>
              <a:rPr lang="en-GB" dirty="0"/>
            </a:br>
            <a:endParaRPr lang="x-none" dirty="0"/>
          </a:p>
        </p:txBody>
      </p:sp>
      <p:sp>
        <p:nvSpPr>
          <p:cNvPr id="3" name="Content Placeholder 2">
            <a:extLst>
              <a:ext uri="{FF2B5EF4-FFF2-40B4-BE49-F238E27FC236}">
                <a16:creationId xmlns="" xmlns:a16="http://schemas.microsoft.com/office/drawing/2014/main" id="{A8F4A812-062E-CE24-531A-603066607B2A}"/>
              </a:ext>
            </a:extLst>
          </p:cNvPr>
          <p:cNvSpPr>
            <a:spLocks noGrp="1"/>
          </p:cNvSpPr>
          <p:nvPr>
            <p:ph idx="1"/>
          </p:nvPr>
        </p:nvSpPr>
        <p:spPr>
          <a:xfrm>
            <a:off x="838200" y="1825625"/>
            <a:ext cx="10515600" cy="2038804"/>
          </a:xfrm>
        </p:spPr>
        <p:txBody>
          <a:bodyPr>
            <a:normAutofit/>
          </a:bodyPr>
          <a:lstStyle/>
          <a:p>
            <a:r>
              <a:rPr lang="en-GB" dirty="0"/>
              <a:t>When you have a class, you can use the class to create objects.</a:t>
            </a:r>
          </a:p>
          <a:p>
            <a:r>
              <a:rPr lang="en-GB" dirty="0"/>
              <a:t>The example above uses the </a:t>
            </a:r>
            <a:r>
              <a:rPr lang="en-GB" b="1" dirty="0"/>
              <a:t>Car class</a:t>
            </a:r>
            <a:r>
              <a:rPr lang="en-GB" dirty="0"/>
              <a:t> to create two </a:t>
            </a:r>
            <a:r>
              <a:rPr lang="en-GB" b="1" dirty="0"/>
              <a:t>Car objects</a:t>
            </a:r>
            <a:r>
              <a:rPr lang="en-GB" dirty="0"/>
              <a:t>.</a:t>
            </a:r>
          </a:p>
          <a:p>
            <a:r>
              <a:rPr lang="en-GB" dirty="0"/>
              <a:t>The constructor method is called automatically when a new object is created.</a:t>
            </a:r>
            <a:endParaRPr lang="x-none" dirty="0"/>
          </a:p>
        </p:txBody>
      </p:sp>
      <p:pic>
        <p:nvPicPr>
          <p:cNvPr id="5" name="Picture 4">
            <a:extLst>
              <a:ext uri="{FF2B5EF4-FFF2-40B4-BE49-F238E27FC236}">
                <a16:creationId xmlns="" xmlns:a16="http://schemas.microsoft.com/office/drawing/2014/main" id="{E561E4CE-2B68-CAE8-DB06-424CD258E738}"/>
              </a:ext>
            </a:extLst>
          </p:cNvPr>
          <p:cNvPicPr>
            <a:picLocks noChangeAspect="1"/>
          </p:cNvPicPr>
          <p:nvPr/>
        </p:nvPicPr>
        <p:blipFill>
          <a:blip r:embed="rId2"/>
          <a:stretch>
            <a:fillRect/>
          </a:stretch>
        </p:blipFill>
        <p:spPr>
          <a:xfrm>
            <a:off x="3365675" y="4249738"/>
            <a:ext cx="5460649" cy="852714"/>
          </a:xfrm>
          <a:prstGeom prst="rect">
            <a:avLst/>
          </a:prstGeom>
        </p:spPr>
      </p:pic>
    </p:spTree>
    <p:extLst>
      <p:ext uri="{BB962C8B-B14F-4D97-AF65-F5344CB8AC3E}">
        <p14:creationId xmlns:p14="http://schemas.microsoft.com/office/powerpoint/2010/main" val="36814796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5829F1-414C-4057-895D-4EFC47036ACB}"/>
              </a:ext>
            </a:extLst>
          </p:cNvPr>
          <p:cNvSpPr>
            <a:spLocks noGrp="1"/>
          </p:cNvSpPr>
          <p:nvPr>
            <p:ph type="title"/>
          </p:nvPr>
        </p:nvSpPr>
        <p:spPr/>
        <p:txBody>
          <a:bodyPr/>
          <a:lstStyle/>
          <a:p>
            <a:r>
              <a:rPr lang="en-GB" dirty="0"/>
              <a:t>The Constructor Method</a:t>
            </a:r>
            <a:br>
              <a:rPr lang="en-GB" dirty="0"/>
            </a:br>
            <a:endParaRPr lang="x-none" dirty="0"/>
          </a:p>
        </p:txBody>
      </p:sp>
      <p:sp>
        <p:nvSpPr>
          <p:cNvPr id="3" name="Content Placeholder 2">
            <a:extLst>
              <a:ext uri="{FF2B5EF4-FFF2-40B4-BE49-F238E27FC236}">
                <a16:creationId xmlns="" xmlns:a16="http://schemas.microsoft.com/office/drawing/2014/main" id="{86B9B908-B3A5-FBAF-815C-9CEAD9995D81}"/>
              </a:ext>
            </a:extLst>
          </p:cNvPr>
          <p:cNvSpPr>
            <a:spLocks noGrp="1"/>
          </p:cNvSpPr>
          <p:nvPr>
            <p:ph idx="1"/>
          </p:nvPr>
        </p:nvSpPr>
        <p:spPr>
          <a:xfrm>
            <a:off x="838200" y="1825625"/>
            <a:ext cx="10515600" cy="3225346"/>
          </a:xfrm>
        </p:spPr>
        <p:txBody>
          <a:bodyPr/>
          <a:lstStyle/>
          <a:p>
            <a:r>
              <a:rPr lang="en-GB" dirty="0"/>
              <a:t>The constructor method is a special method:</a:t>
            </a:r>
          </a:p>
          <a:p>
            <a:r>
              <a:rPr lang="en-GB" dirty="0"/>
              <a:t>It has to have the exact name "constructor"</a:t>
            </a:r>
          </a:p>
          <a:p>
            <a:r>
              <a:rPr lang="en-GB" dirty="0"/>
              <a:t>It is executed automatically when a new object is created</a:t>
            </a:r>
          </a:p>
          <a:p>
            <a:r>
              <a:rPr lang="en-GB" dirty="0"/>
              <a:t>It is used to initialize object properties</a:t>
            </a:r>
          </a:p>
          <a:p>
            <a:r>
              <a:rPr lang="en-GB" dirty="0"/>
              <a:t>If you do not define a constructor method, JavaScript will add an empty constructor method.</a:t>
            </a:r>
          </a:p>
        </p:txBody>
      </p:sp>
    </p:spTree>
    <p:extLst>
      <p:ext uri="{BB962C8B-B14F-4D97-AF65-F5344CB8AC3E}">
        <p14:creationId xmlns:p14="http://schemas.microsoft.com/office/powerpoint/2010/main" val="38002171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EEA979-F951-A7D5-693C-198D22E97A4C}"/>
              </a:ext>
            </a:extLst>
          </p:cNvPr>
          <p:cNvSpPr>
            <a:spLocks noGrp="1"/>
          </p:cNvSpPr>
          <p:nvPr>
            <p:ph type="title"/>
          </p:nvPr>
        </p:nvSpPr>
        <p:spPr/>
        <p:txBody>
          <a:bodyPr/>
          <a:lstStyle/>
          <a:p>
            <a:r>
              <a:rPr lang="en-GB" dirty="0"/>
              <a:t>Class Methods</a:t>
            </a:r>
            <a:br>
              <a:rPr lang="en-GB" dirty="0"/>
            </a:br>
            <a:endParaRPr lang="x-none" dirty="0"/>
          </a:p>
        </p:txBody>
      </p:sp>
      <p:sp>
        <p:nvSpPr>
          <p:cNvPr id="3" name="Content Placeholder 2">
            <a:extLst>
              <a:ext uri="{FF2B5EF4-FFF2-40B4-BE49-F238E27FC236}">
                <a16:creationId xmlns="" xmlns:a16="http://schemas.microsoft.com/office/drawing/2014/main" id="{246A6468-77DA-E906-7A94-5B2E0726C6F3}"/>
              </a:ext>
            </a:extLst>
          </p:cNvPr>
          <p:cNvSpPr>
            <a:spLocks noGrp="1"/>
          </p:cNvSpPr>
          <p:nvPr>
            <p:ph idx="1"/>
          </p:nvPr>
        </p:nvSpPr>
        <p:spPr>
          <a:xfrm>
            <a:off x="838200" y="1825625"/>
            <a:ext cx="10515600" cy="2158546"/>
          </a:xfrm>
        </p:spPr>
        <p:txBody>
          <a:bodyPr/>
          <a:lstStyle/>
          <a:p>
            <a:r>
              <a:rPr lang="en-GB" dirty="0"/>
              <a:t>Class methods are created with the same syntax as object methods.</a:t>
            </a:r>
          </a:p>
          <a:p>
            <a:r>
              <a:rPr lang="en-GB" dirty="0"/>
              <a:t>Use the keyword class to create a class.</a:t>
            </a:r>
          </a:p>
          <a:p>
            <a:r>
              <a:rPr lang="en-GB" dirty="0"/>
              <a:t>Always add a constructor() method.</a:t>
            </a:r>
          </a:p>
          <a:p>
            <a:r>
              <a:rPr lang="en-GB" dirty="0"/>
              <a:t>Then add any number of methods.</a:t>
            </a:r>
          </a:p>
          <a:p>
            <a:pPr marL="0" indent="0">
              <a:buNone/>
            </a:pPr>
            <a:endParaRPr lang="x-none" dirty="0"/>
          </a:p>
        </p:txBody>
      </p:sp>
      <p:pic>
        <p:nvPicPr>
          <p:cNvPr id="5" name="Picture 4">
            <a:extLst>
              <a:ext uri="{FF2B5EF4-FFF2-40B4-BE49-F238E27FC236}">
                <a16:creationId xmlns="" xmlns:a16="http://schemas.microsoft.com/office/drawing/2014/main" id="{8FFCA7A2-DD2A-EF14-85CB-57EDF4FF6C37}"/>
              </a:ext>
            </a:extLst>
          </p:cNvPr>
          <p:cNvPicPr>
            <a:picLocks noChangeAspect="1"/>
          </p:cNvPicPr>
          <p:nvPr/>
        </p:nvPicPr>
        <p:blipFill>
          <a:blip r:embed="rId3"/>
          <a:stretch>
            <a:fillRect/>
          </a:stretch>
        </p:blipFill>
        <p:spPr>
          <a:xfrm>
            <a:off x="4250872" y="3984171"/>
            <a:ext cx="3690256" cy="2242784"/>
          </a:xfrm>
          <a:prstGeom prst="rect">
            <a:avLst/>
          </a:prstGeom>
        </p:spPr>
      </p:pic>
    </p:spTree>
    <p:extLst>
      <p:ext uri="{BB962C8B-B14F-4D97-AF65-F5344CB8AC3E}">
        <p14:creationId xmlns:p14="http://schemas.microsoft.com/office/powerpoint/2010/main" val="7043917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555E5D-0142-5D08-FE7D-849E0679DD69}"/>
              </a:ext>
            </a:extLst>
          </p:cNvPr>
          <p:cNvSpPr>
            <a:spLocks noGrp="1"/>
          </p:cNvSpPr>
          <p:nvPr>
            <p:ph type="title"/>
          </p:nvPr>
        </p:nvSpPr>
        <p:spPr/>
        <p:txBody>
          <a:bodyPr/>
          <a:lstStyle/>
          <a:p>
            <a:r>
              <a:rPr lang="x-none" dirty="0"/>
              <a:t>Example of Class Methods</a:t>
            </a:r>
          </a:p>
        </p:txBody>
      </p:sp>
      <p:sp>
        <p:nvSpPr>
          <p:cNvPr id="3" name="Content Placeholder 2">
            <a:extLst>
              <a:ext uri="{FF2B5EF4-FFF2-40B4-BE49-F238E27FC236}">
                <a16:creationId xmlns="" xmlns:a16="http://schemas.microsoft.com/office/drawing/2014/main" id="{1E6BB5BA-5580-2D37-BDCD-8B4FD05D4F7F}"/>
              </a:ext>
            </a:extLst>
          </p:cNvPr>
          <p:cNvSpPr>
            <a:spLocks noGrp="1"/>
          </p:cNvSpPr>
          <p:nvPr>
            <p:ph idx="1"/>
          </p:nvPr>
        </p:nvSpPr>
        <p:spPr>
          <a:xfrm>
            <a:off x="838200" y="1825625"/>
            <a:ext cx="10515600" cy="1059089"/>
          </a:xfrm>
        </p:spPr>
        <p:txBody>
          <a:bodyPr>
            <a:normAutofit/>
          </a:bodyPr>
          <a:lstStyle/>
          <a:p>
            <a:r>
              <a:rPr lang="en-GB" dirty="0"/>
              <a:t>Create a Class method named "age", that returns the Car age:</a:t>
            </a:r>
          </a:p>
          <a:p>
            <a:r>
              <a:rPr lang="en-GB" dirty="0"/>
              <a:t>You can send parameters to Class methods:</a:t>
            </a:r>
            <a:endParaRPr lang="x-none" dirty="0"/>
          </a:p>
        </p:txBody>
      </p:sp>
      <p:pic>
        <p:nvPicPr>
          <p:cNvPr id="5" name="Picture 4">
            <a:extLst>
              <a:ext uri="{FF2B5EF4-FFF2-40B4-BE49-F238E27FC236}">
                <a16:creationId xmlns="" xmlns:a16="http://schemas.microsoft.com/office/drawing/2014/main" id="{828B5469-E303-4228-2BDF-8EF275A177D5}"/>
              </a:ext>
            </a:extLst>
          </p:cNvPr>
          <p:cNvPicPr>
            <a:picLocks noChangeAspect="1"/>
          </p:cNvPicPr>
          <p:nvPr/>
        </p:nvPicPr>
        <p:blipFill>
          <a:blip r:embed="rId2"/>
          <a:stretch>
            <a:fillRect/>
          </a:stretch>
        </p:blipFill>
        <p:spPr>
          <a:xfrm>
            <a:off x="925286" y="3070678"/>
            <a:ext cx="4408714" cy="3306535"/>
          </a:xfrm>
          <a:prstGeom prst="rect">
            <a:avLst/>
          </a:prstGeom>
        </p:spPr>
      </p:pic>
      <p:pic>
        <p:nvPicPr>
          <p:cNvPr id="7" name="Picture 6">
            <a:extLst>
              <a:ext uri="{FF2B5EF4-FFF2-40B4-BE49-F238E27FC236}">
                <a16:creationId xmlns="" xmlns:a16="http://schemas.microsoft.com/office/drawing/2014/main" id="{512748C2-73D0-B194-0AB3-3DE7684ABBDE}"/>
              </a:ext>
            </a:extLst>
          </p:cNvPr>
          <p:cNvPicPr>
            <a:picLocks noChangeAspect="1"/>
          </p:cNvPicPr>
          <p:nvPr/>
        </p:nvPicPr>
        <p:blipFill>
          <a:blip r:embed="rId3"/>
          <a:stretch>
            <a:fillRect/>
          </a:stretch>
        </p:blipFill>
        <p:spPr>
          <a:xfrm>
            <a:off x="7094764" y="2884714"/>
            <a:ext cx="4171950" cy="3429000"/>
          </a:xfrm>
          <a:prstGeom prst="rect">
            <a:avLst/>
          </a:prstGeom>
        </p:spPr>
      </p:pic>
    </p:spTree>
    <p:extLst>
      <p:ext uri="{BB962C8B-B14F-4D97-AF65-F5344CB8AC3E}">
        <p14:creationId xmlns:p14="http://schemas.microsoft.com/office/powerpoint/2010/main" val="34731959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555E5D-0142-5D08-FE7D-849E0679DD69}"/>
              </a:ext>
            </a:extLst>
          </p:cNvPr>
          <p:cNvSpPr>
            <a:spLocks noGrp="1"/>
          </p:cNvSpPr>
          <p:nvPr>
            <p:ph type="title"/>
          </p:nvPr>
        </p:nvSpPr>
        <p:spPr/>
        <p:txBody>
          <a:bodyPr/>
          <a:lstStyle/>
          <a:p>
            <a:r>
              <a:rPr lang="x-none" dirty="0" smtClean="0"/>
              <a:t>Class </a:t>
            </a:r>
            <a:r>
              <a:rPr lang="en-US" dirty="0" smtClean="0"/>
              <a:t>Inheritance</a:t>
            </a:r>
            <a:endParaRPr lang="x-none" dirty="0"/>
          </a:p>
        </p:txBody>
      </p:sp>
      <p:sp>
        <p:nvSpPr>
          <p:cNvPr id="3" name="Content Placeholder 2">
            <a:extLst>
              <a:ext uri="{FF2B5EF4-FFF2-40B4-BE49-F238E27FC236}">
                <a16:creationId xmlns="" xmlns:a16="http://schemas.microsoft.com/office/drawing/2014/main" id="{1E6BB5BA-5580-2D37-BDCD-8B4FD05D4F7F}"/>
              </a:ext>
            </a:extLst>
          </p:cNvPr>
          <p:cNvSpPr>
            <a:spLocks noGrp="1"/>
          </p:cNvSpPr>
          <p:nvPr>
            <p:ph idx="1"/>
          </p:nvPr>
        </p:nvSpPr>
        <p:spPr>
          <a:xfrm>
            <a:off x="838200" y="1825625"/>
            <a:ext cx="10515600" cy="1831975"/>
          </a:xfrm>
        </p:spPr>
        <p:txBody>
          <a:bodyPr>
            <a:normAutofit/>
          </a:bodyPr>
          <a:lstStyle/>
          <a:p>
            <a:r>
              <a:rPr lang="en-US" dirty="0" smtClean="0"/>
              <a:t>Inheritance </a:t>
            </a:r>
            <a:r>
              <a:rPr lang="en-US" dirty="0"/>
              <a:t>is a way to create a new class that is a modified version of an existing class</a:t>
            </a:r>
            <a:r>
              <a:rPr lang="en-US" dirty="0" smtClean="0"/>
              <a:t>.</a:t>
            </a:r>
          </a:p>
          <a:p>
            <a:r>
              <a:rPr lang="en-US" dirty="0"/>
              <a:t>This is achieved through the use of the </a:t>
            </a:r>
            <a:r>
              <a:rPr lang="en-US" b="1" dirty="0"/>
              <a:t>extends</a:t>
            </a:r>
            <a:r>
              <a:rPr lang="en-US" dirty="0"/>
              <a:t> keyword.</a:t>
            </a:r>
            <a:endParaRPr lang="x-none" dirty="0"/>
          </a:p>
        </p:txBody>
      </p:sp>
      <p:sp>
        <p:nvSpPr>
          <p:cNvPr id="4"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2ECE3"/>
                </a:solidFill>
                <a:effectLst/>
                <a:latin typeface="-apple-system"/>
              </a:rPr>
              <a:t>This is achieved through the use of the </a:t>
            </a:r>
            <a:r>
              <a:rPr kumimoji="0" lang="en-US" sz="800" b="0" i="0" u="none" strike="noStrike" cap="none" normalizeH="0" baseline="0" smtClean="0">
                <a:ln>
                  <a:noFill/>
                </a:ln>
                <a:solidFill>
                  <a:srgbClr val="F2ECE3"/>
                </a:solidFill>
                <a:effectLst/>
                <a:latin typeface="ui-monospace"/>
              </a:rPr>
              <a:t>extends</a:t>
            </a:r>
            <a:r>
              <a:rPr kumimoji="0" lang="en-US" sz="1000" b="0" i="0" u="none" strike="noStrike" cap="none" normalizeH="0" baseline="0" smtClean="0">
                <a:ln>
                  <a:noFill/>
                </a:ln>
                <a:solidFill>
                  <a:srgbClr val="F2ECE3"/>
                </a:solidFill>
                <a:effectLst/>
                <a:latin typeface="-apple-system"/>
              </a:rPr>
              <a:t> keyword.</a:t>
            </a:r>
            <a:r>
              <a:rPr kumimoji="0" lang="en-US" sz="1100" b="0" i="0" u="none" strike="noStrike" cap="none" normalizeH="0" baseline="0" smtClean="0">
                <a:ln>
                  <a:noFill/>
                </a:ln>
                <a:solidFill>
                  <a:schemeClr val="tx1"/>
                </a:solidFill>
                <a:effectLst/>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2"/>
          <a:stretch>
            <a:fillRect/>
          </a:stretch>
        </p:blipFill>
        <p:spPr>
          <a:xfrm>
            <a:off x="838200" y="3429000"/>
            <a:ext cx="5007165" cy="2057400"/>
          </a:xfrm>
          <a:prstGeom prst="rect">
            <a:avLst/>
          </a:prstGeom>
        </p:spPr>
      </p:pic>
      <p:pic>
        <p:nvPicPr>
          <p:cNvPr id="10" name="Picture 9"/>
          <p:cNvPicPr>
            <a:picLocks noChangeAspect="1"/>
          </p:cNvPicPr>
          <p:nvPr/>
        </p:nvPicPr>
        <p:blipFill>
          <a:blip r:embed="rId3"/>
          <a:stretch>
            <a:fillRect/>
          </a:stretch>
        </p:blipFill>
        <p:spPr>
          <a:xfrm>
            <a:off x="5828111" y="3290975"/>
            <a:ext cx="5633415" cy="2600959"/>
          </a:xfrm>
          <a:prstGeom prst="rect">
            <a:avLst/>
          </a:prstGeom>
        </p:spPr>
      </p:pic>
    </p:spTree>
    <p:extLst>
      <p:ext uri="{BB962C8B-B14F-4D97-AF65-F5344CB8AC3E}">
        <p14:creationId xmlns:p14="http://schemas.microsoft.com/office/powerpoint/2010/main" val="2703539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8CD6F9-6A04-C67D-ADBD-A35EAD85B762}"/>
              </a:ext>
            </a:extLst>
          </p:cNvPr>
          <p:cNvSpPr>
            <a:spLocks noGrp="1"/>
          </p:cNvSpPr>
          <p:nvPr>
            <p:ph type="title"/>
          </p:nvPr>
        </p:nvSpPr>
        <p:spPr/>
        <p:txBody>
          <a:bodyPr/>
          <a:lstStyle/>
          <a:p>
            <a:r>
              <a:rPr lang="en-GB" dirty="0"/>
              <a:t>JavaScript in &lt;head&gt;</a:t>
            </a:r>
            <a:br>
              <a:rPr lang="en-GB" dirty="0"/>
            </a:br>
            <a:endParaRPr lang="x-none" dirty="0"/>
          </a:p>
        </p:txBody>
      </p:sp>
      <p:sp>
        <p:nvSpPr>
          <p:cNvPr id="3" name="Content Placeholder 2">
            <a:extLst>
              <a:ext uri="{FF2B5EF4-FFF2-40B4-BE49-F238E27FC236}">
                <a16:creationId xmlns="" xmlns:a16="http://schemas.microsoft.com/office/drawing/2014/main" id="{D3C88837-2D1E-096E-A5DD-6A9A8AB45934}"/>
              </a:ext>
            </a:extLst>
          </p:cNvPr>
          <p:cNvSpPr>
            <a:spLocks noGrp="1"/>
          </p:cNvSpPr>
          <p:nvPr>
            <p:ph idx="1"/>
          </p:nvPr>
        </p:nvSpPr>
        <p:spPr>
          <a:xfrm>
            <a:off x="838200" y="1825625"/>
            <a:ext cx="10515600" cy="1603375"/>
          </a:xfrm>
        </p:spPr>
        <p:txBody>
          <a:bodyPr/>
          <a:lstStyle/>
          <a:p>
            <a:r>
              <a:rPr lang="en-GB" dirty="0"/>
              <a:t>In this example, a JavaScript function is placed in the &lt;head&gt; section of an HTML page.</a:t>
            </a:r>
          </a:p>
          <a:p>
            <a:r>
              <a:rPr lang="en-GB" dirty="0"/>
              <a:t>The function is invoked (called) when a button is clicked:</a:t>
            </a:r>
          </a:p>
        </p:txBody>
      </p:sp>
      <p:pic>
        <p:nvPicPr>
          <p:cNvPr id="5" name="Picture 4">
            <a:extLst>
              <a:ext uri="{FF2B5EF4-FFF2-40B4-BE49-F238E27FC236}">
                <a16:creationId xmlns="" xmlns:a16="http://schemas.microsoft.com/office/drawing/2014/main" id="{E0BE1859-292F-FF00-CEEF-635B57489F95}"/>
              </a:ext>
            </a:extLst>
          </p:cNvPr>
          <p:cNvPicPr>
            <a:picLocks noChangeAspect="1"/>
          </p:cNvPicPr>
          <p:nvPr/>
        </p:nvPicPr>
        <p:blipFill>
          <a:blip r:embed="rId2"/>
          <a:stretch>
            <a:fillRect/>
          </a:stretch>
        </p:blipFill>
        <p:spPr>
          <a:xfrm>
            <a:off x="3214867" y="3138261"/>
            <a:ext cx="5762266" cy="3618593"/>
          </a:xfrm>
          <a:prstGeom prst="rect">
            <a:avLst/>
          </a:prstGeom>
        </p:spPr>
      </p:pic>
    </p:spTree>
    <p:extLst>
      <p:ext uri="{BB962C8B-B14F-4D97-AF65-F5344CB8AC3E}">
        <p14:creationId xmlns:p14="http://schemas.microsoft.com/office/powerpoint/2010/main" val="25003757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555E5D-0142-5D08-FE7D-849E0679DD69}"/>
              </a:ext>
            </a:extLst>
          </p:cNvPr>
          <p:cNvSpPr>
            <a:spLocks noGrp="1"/>
          </p:cNvSpPr>
          <p:nvPr>
            <p:ph type="title"/>
          </p:nvPr>
        </p:nvSpPr>
        <p:spPr/>
        <p:txBody>
          <a:bodyPr/>
          <a:lstStyle/>
          <a:p>
            <a:r>
              <a:rPr lang="en-US" dirty="0" smtClean="0"/>
              <a:t>Example of </a:t>
            </a:r>
            <a:r>
              <a:rPr lang="x-none" dirty="0" smtClean="0"/>
              <a:t>Class </a:t>
            </a:r>
            <a:r>
              <a:rPr lang="en-US" dirty="0" smtClean="0"/>
              <a:t>Inheritance</a:t>
            </a:r>
            <a:endParaRPr lang="x-none" dirty="0"/>
          </a:p>
        </p:txBody>
      </p:sp>
      <p:sp>
        <p:nvSpPr>
          <p:cNvPr id="3" name="Content Placeholder 2">
            <a:extLst>
              <a:ext uri="{FF2B5EF4-FFF2-40B4-BE49-F238E27FC236}">
                <a16:creationId xmlns="" xmlns:a16="http://schemas.microsoft.com/office/drawing/2014/main" id="{1E6BB5BA-5580-2D37-BDCD-8B4FD05D4F7F}"/>
              </a:ext>
            </a:extLst>
          </p:cNvPr>
          <p:cNvSpPr>
            <a:spLocks noGrp="1"/>
          </p:cNvSpPr>
          <p:nvPr>
            <p:ph idx="1"/>
          </p:nvPr>
        </p:nvSpPr>
        <p:spPr>
          <a:xfrm>
            <a:off x="838200" y="3226278"/>
            <a:ext cx="10515600" cy="2622431"/>
          </a:xfrm>
        </p:spPr>
        <p:txBody>
          <a:bodyPr>
            <a:normAutofit fontScale="92500"/>
          </a:bodyPr>
          <a:lstStyle/>
          <a:p>
            <a:r>
              <a:rPr lang="en-US" dirty="0"/>
              <a:t>In this example, the Dog class extends the Animal class, inheriting its properties and methods</a:t>
            </a:r>
            <a:r>
              <a:rPr lang="en-US" dirty="0" smtClean="0"/>
              <a:t>.</a:t>
            </a:r>
          </a:p>
          <a:p>
            <a:r>
              <a:rPr lang="en-US" dirty="0"/>
              <a:t>The </a:t>
            </a:r>
            <a:r>
              <a:rPr lang="en-US" b="1" dirty="0"/>
              <a:t>super</a:t>
            </a:r>
            <a:r>
              <a:rPr lang="en-US" dirty="0"/>
              <a:t> keyword is used to call the constructor of the parent class within the constructor of the child class</a:t>
            </a:r>
            <a:r>
              <a:rPr lang="en-US" dirty="0" smtClean="0"/>
              <a:t>.</a:t>
            </a:r>
          </a:p>
          <a:p>
            <a:r>
              <a:rPr lang="en-US" dirty="0"/>
              <a:t>This way, instances of the Dog class have access to both the speak method from the Animal class and the bark method defined in the Dog class.</a:t>
            </a:r>
            <a:endParaRPr lang="x-none" dirty="0"/>
          </a:p>
        </p:txBody>
      </p:sp>
      <p:sp>
        <p:nvSpPr>
          <p:cNvPr id="4"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2ECE3"/>
                </a:solidFill>
                <a:effectLst/>
                <a:latin typeface="-apple-system"/>
              </a:rPr>
              <a:t>This is achieved through the use of the </a:t>
            </a:r>
            <a:r>
              <a:rPr kumimoji="0" lang="en-US" sz="800" b="0" i="0" u="none" strike="noStrike" cap="none" normalizeH="0" baseline="0" smtClean="0">
                <a:ln>
                  <a:noFill/>
                </a:ln>
                <a:solidFill>
                  <a:srgbClr val="F2ECE3"/>
                </a:solidFill>
                <a:effectLst/>
                <a:latin typeface="ui-monospace"/>
              </a:rPr>
              <a:t>extends</a:t>
            </a:r>
            <a:r>
              <a:rPr kumimoji="0" lang="en-US" sz="1000" b="0" i="0" u="none" strike="noStrike" cap="none" normalizeH="0" baseline="0" smtClean="0">
                <a:ln>
                  <a:noFill/>
                </a:ln>
                <a:solidFill>
                  <a:srgbClr val="F2ECE3"/>
                </a:solidFill>
                <a:effectLst/>
                <a:latin typeface="-apple-system"/>
              </a:rPr>
              <a:t> keyword.</a:t>
            </a:r>
            <a:r>
              <a:rPr kumimoji="0" lang="en-US" sz="1100" b="0" i="0" u="none" strike="noStrike" cap="none" normalizeH="0" baseline="0" smtClean="0">
                <a:ln>
                  <a:noFill/>
                </a:ln>
                <a:solidFill>
                  <a:schemeClr val="tx1"/>
                </a:solidFill>
                <a:effectLst/>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pic>
        <p:nvPicPr>
          <p:cNvPr id="11" name="Picture 10"/>
          <p:cNvPicPr>
            <a:picLocks noChangeAspect="1"/>
          </p:cNvPicPr>
          <p:nvPr/>
        </p:nvPicPr>
        <p:blipFill>
          <a:blip r:embed="rId3"/>
          <a:stretch>
            <a:fillRect/>
          </a:stretch>
        </p:blipFill>
        <p:spPr>
          <a:xfrm>
            <a:off x="1083581" y="1942217"/>
            <a:ext cx="6389458" cy="869993"/>
          </a:xfrm>
          <a:prstGeom prst="rect">
            <a:avLst/>
          </a:prstGeom>
        </p:spPr>
      </p:pic>
    </p:spTree>
    <p:extLst>
      <p:ext uri="{BB962C8B-B14F-4D97-AF65-F5344CB8AC3E}">
        <p14:creationId xmlns:p14="http://schemas.microsoft.com/office/powerpoint/2010/main" val="418113340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555E5D-0142-5D08-FE7D-849E0679DD69}"/>
              </a:ext>
            </a:extLst>
          </p:cNvPr>
          <p:cNvSpPr>
            <a:spLocks noGrp="1"/>
          </p:cNvSpPr>
          <p:nvPr>
            <p:ph type="title"/>
          </p:nvPr>
        </p:nvSpPr>
        <p:spPr/>
        <p:txBody>
          <a:bodyPr/>
          <a:lstStyle/>
          <a:p>
            <a:r>
              <a:rPr lang="x-none" dirty="0" smtClean="0"/>
              <a:t>Class </a:t>
            </a:r>
            <a:r>
              <a:rPr lang="en-US" dirty="0" smtClean="0"/>
              <a:t>Inheritance</a:t>
            </a:r>
            <a:endParaRPr lang="x-none" dirty="0"/>
          </a:p>
        </p:txBody>
      </p:sp>
      <p:sp>
        <p:nvSpPr>
          <p:cNvPr id="3" name="Content Placeholder 2">
            <a:extLst>
              <a:ext uri="{FF2B5EF4-FFF2-40B4-BE49-F238E27FC236}">
                <a16:creationId xmlns="" xmlns:a16="http://schemas.microsoft.com/office/drawing/2014/main" id="{1E6BB5BA-5580-2D37-BDCD-8B4FD05D4F7F}"/>
              </a:ext>
            </a:extLst>
          </p:cNvPr>
          <p:cNvSpPr>
            <a:spLocks noGrp="1"/>
          </p:cNvSpPr>
          <p:nvPr>
            <p:ph idx="1"/>
          </p:nvPr>
        </p:nvSpPr>
        <p:spPr>
          <a:xfrm>
            <a:off x="838200" y="1825625"/>
            <a:ext cx="10515600" cy="1831975"/>
          </a:xfrm>
        </p:spPr>
        <p:txBody>
          <a:bodyPr>
            <a:normAutofit/>
          </a:bodyPr>
          <a:lstStyle/>
          <a:p>
            <a:r>
              <a:rPr lang="en-US" dirty="0" smtClean="0"/>
              <a:t>Inheritance </a:t>
            </a:r>
            <a:r>
              <a:rPr lang="en-US" dirty="0"/>
              <a:t>is a way to create a new class that is a modified version of an existing class</a:t>
            </a:r>
            <a:r>
              <a:rPr lang="en-US" dirty="0" smtClean="0"/>
              <a:t>.</a:t>
            </a:r>
          </a:p>
          <a:p>
            <a:r>
              <a:rPr lang="en-US" dirty="0"/>
              <a:t>This is achieved through the use of the </a:t>
            </a:r>
            <a:r>
              <a:rPr lang="en-US" b="1" dirty="0"/>
              <a:t>extends</a:t>
            </a:r>
            <a:r>
              <a:rPr lang="en-US" dirty="0"/>
              <a:t> keyword.</a:t>
            </a:r>
            <a:endParaRPr lang="x-none" dirty="0"/>
          </a:p>
        </p:txBody>
      </p:sp>
      <p:sp>
        <p:nvSpPr>
          <p:cNvPr id="4"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2ECE3"/>
                </a:solidFill>
                <a:effectLst/>
                <a:latin typeface="-apple-system"/>
              </a:rPr>
              <a:t>This is achieved through the use of the </a:t>
            </a:r>
            <a:r>
              <a:rPr kumimoji="0" lang="en-US" sz="800" b="0" i="0" u="none" strike="noStrike" cap="none" normalizeH="0" baseline="0" smtClean="0">
                <a:ln>
                  <a:noFill/>
                </a:ln>
                <a:solidFill>
                  <a:srgbClr val="F2ECE3"/>
                </a:solidFill>
                <a:effectLst/>
                <a:latin typeface="ui-monospace"/>
              </a:rPr>
              <a:t>extends</a:t>
            </a:r>
            <a:r>
              <a:rPr kumimoji="0" lang="en-US" sz="1000" b="0" i="0" u="none" strike="noStrike" cap="none" normalizeH="0" baseline="0" smtClean="0">
                <a:ln>
                  <a:noFill/>
                </a:ln>
                <a:solidFill>
                  <a:srgbClr val="F2ECE3"/>
                </a:solidFill>
                <a:effectLst/>
                <a:latin typeface="-apple-system"/>
              </a:rPr>
              <a:t> keyword.</a:t>
            </a:r>
            <a:r>
              <a:rPr kumimoji="0" lang="en-US" sz="1100" b="0" i="0" u="none" strike="noStrike" cap="none" normalizeH="0" baseline="0" smtClean="0">
                <a:ln>
                  <a:noFill/>
                </a:ln>
                <a:solidFill>
                  <a:schemeClr val="tx1"/>
                </a:solidFill>
                <a:effectLst/>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2"/>
          <a:stretch>
            <a:fillRect/>
          </a:stretch>
        </p:blipFill>
        <p:spPr>
          <a:xfrm>
            <a:off x="838200" y="3429000"/>
            <a:ext cx="5007165" cy="2057400"/>
          </a:xfrm>
          <a:prstGeom prst="rect">
            <a:avLst/>
          </a:prstGeom>
        </p:spPr>
      </p:pic>
      <p:pic>
        <p:nvPicPr>
          <p:cNvPr id="10" name="Picture 9"/>
          <p:cNvPicPr>
            <a:picLocks noChangeAspect="1"/>
          </p:cNvPicPr>
          <p:nvPr/>
        </p:nvPicPr>
        <p:blipFill>
          <a:blip r:embed="rId3"/>
          <a:stretch>
            <a:fillRect/>
          </a:stretch>
        </p:blipFill>
        <p:spPr>
          <a:xfrm>
            <a:off x="5828111" y="3290975"/>
            <a:ext cx="5633415" cy="2600959"/>
          </a:xfrm>
          <a:prstGeom prst="rect">
            <a:avLst/>
          </a:prstGeom>
        </p:spPr>
      </p:pic>
      <p:pic>
        <p:nvPicPr>
          <p:cNvPr id="11" name="Picture 10"/>
          <p:cNvPicPr>
            <a:picLocks noChangeAspect="1"/>
          </p:cNvPicPr>
          <p:nvPr/>
        </p:nvPicPr>
        <p:blipFill>
          <a:blip r:embed="rId4"/>
          <a:stretch>
            <a:fillRect/>
          </a:stretch>
        </p:blipFill>
        <p:spPr>
          <a:xfrm>
            <a:off x="5828110" y="5943693"/>
            <a:ext cx="5637883" cy="767658"/>
          </a:xfrm>
          <a:prstGeom prst="rect">
            <a:avLst/>
          </a:prstGeom>
        </p:spPr>
      </p:pic>
    </p:spTree>
    <p:extLst>
      <p:ext uri="{BB962C8B-B14F-4D97-AF65-F5344CB8AC3E}">
        <p14:creationId xmlns:p14="http://schemas.microsoft.com/office/powerpoint/2010/main" val="32810005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4313BE-CA40-040E-FE60-D0ECC2110B2B}"/>
              </a:ext>
            </a:extLst>
          </p:cNvPr>
          <p:cNvSpPr>
            <a:spLocks noGrp="1"/>
          </p:cNvSpPr>
          <p:nvPr>
            <p:ph type="title"/>
          </p:nvPr>
        </p:nvSpPr>
        <p:spPr/>
        <p:txBody>
          <a:bodyPr/>
          <a:lstStyle/>
          <a:p>
            <a:r>
              <a:rPr lang="x-none" dirty="0"/>
              <a:t>Reference</a:t>
            </a:r>
          </a:p>
        </p:txBody>
      </p:sp>
      <p:sp>
        <p:nvSpPr>
          <p:cNvPr id="3" name="Content Placeholder 2">
            <a:extLst>
              <a:ext uri="{FF2B5EF4-FFF2-40B4-BE49-F238E27FC236}">
                <a16:creationId xmlns="" xmlns:a16="http://schemas.microsoft.com/office/drawing/2014/main" id="{09D19B17-4697-BDE0-2F84-AD192AC3FE1C}"/>
              </a:ext>
            </a:extLst>
          </p:cNvPr>
          <p:cNvSpPr>
            <a:spLocks noGrp="1"/>
          </p:cNvSpPr>
          <p:nvPr>
            <p:ph idx="1"/>
          </p:nvPr>
        </p:nvSpPr>
        <p:spPr/>
        <p:txBody>
          <a:bodyPr/>
          <a:lstStyle/>
          <a:p>
            <a:r>
              <a:rPr lang="en-GB" dirty="0">
                <a:hlinkClick r:id="rId3"/>
              </a:rPr>
              <a:t>https://</a:t>
            </a:r>
            <a:r>
              <a:rPr lang="en-GB" dirty="0" smtClean="0">
                <a:hlinkClick r:id="rId3"/>
              </a:rPr>
              <a:t>www.w3schools.com/js</a:t>
            </a:r>
            <a:r>
              <a:rPr lang="en-GB" dirty="0" smtClean="0">
                <a:hlinkClick r:id="rId3"/>
              </a:rPr>
              <a:t>/</a:t>
            </a:r>
            <a:endParaRPr lang="en-GB" dirty="0" smtClean="0"/>
          </a:p>
          <a:p>
            <a:r>
              <a:rPr lang="en-US" dirty="0">
                <a:hlinkClick r:id="rId4"/>
              </a:rPr>
              <a:t>https</a:t>
            </a:r>
            <a:r>
              <a:rPr lang="en-US">
                <a:hlinkClick r:id="rId4"/>
              </a:rPr>
              <a:t>://</a:t>
            </a:r>
            <a:r>
              <a:rPr lang="en-US" smtClean="0">
                <a:hlinkClick r:id="rId4"/>
              </a:rPr>
              <a:t>www.educative.io/answers/what-is-static-property-and-method-in-javascript</a:t>
            </a:r>
            <a:endParaRPr lang="en-US" smtClean="0"/>
          </a:p>
          <a:p>
            <a:r>
              <a:rPr lang="en-US">
                <a:hlinkClick r:id="rId5"/>
              </a:rPr>
              <a:t>https://</a:t>
            </a:r>
            <a:r>
              <a:rPr lang="en-US">
                <a:hlinkClick r:id="rId5"/>
              </a:rPr>
              <a:t>www.geeksforgeeks.org/encapsulation-in-javascript</a:t>
            </a:r>
            <a:r>
              <a:rPr lang="en-US" smtClean="0">
                <a:hlinkClick r:id="rId5"/>
              </a:rPr>
              <a:t>/</a:t>
            </a:r>
            <a:endParaRPr lang="en-US" smtClean="0"/>
          </a:p>
          <a:p>
            <a:endParaRPr lang="en-US" dirty="0" smtClean="0"/>
          </a:p>
        </p:txBody>
      </p:sp>
      <p:sp>
        <p:nvSpPr>
          <p:cNvPr id="4" name="Date Placeholder 3">
            <a:extLst>
              <a:ext uri="{FF2B5EF4-FFF2-40B4-BE49-F238E27FC236}">
                <a16:creationId xmlns="" xmlns:a16="http://schemas.microsoft.com/office/drawing/2014/main" id="{65075A51-312D-B617-61D0-D2ABC95A7B32}"/>
              </a:ext>
            </a:extLst>
          </p:cNvPr>
          <p:cNvSpPr>
            <a:spLocks noGrp="1"/>
          </p:cNvSpPr>
          <p:nvPr>
            <p:ph type="dt" sz="half" idx="10"/>
          </p:nvPr>
        </p:nvSpPr>
        <p:spPr/>
        <p:txBody>
          <a:bodyPr/>
          <a:lstStyle/>
          <a:p>
            <a:fld id="{2F5CE0FC-4E03-B44D-A179-B28E3DA37DD6}" type="datetime1">
              <a:rPr lang="en-US" smtClean="0"/>
              <a:t>16-Jan-24</a:t>
            </a:fld>
            <a:endParaRPr lang="x-none"/>
          </a:p>
        </p:txBody>
      </p:sp>
      <p:sp>
        <p:nvSpPr>
          <p:cNvPr id="5" name="Slide Number Placeholder 4">
            <a:extLst>
              <a:ext uri="{FF2B5EF4-FFF2-40B4-BE49-F238E27FC236}">
                <a16:creationId xmlns="" xmlns:a16="http://schemas.microsoft.com/office/drawing/2014/main" id="{DCCE703C-19F3-35F6-08D7-F55CF4490540}"/>
              </a:ext>
            </a:extLst>
          </p:cNvPr>
          <p:cNvSpPr>
            <a:spLocks noGrp="1"/>
          </p:cNvSpPr>
          <p:nvPr>
            <p:ph type="sldNum" sz="quarter" idx="12"/>
          </p:nvPr>
        </p:nvSpPr>
        <p:spPr/>
        <p:txBody>
          <a:bodyPr/>
          <a:lstStyle/>
          <a:p>
            <a:fld id="{AB28B13B-581E-734F-A5DA-99922A4FFF01}" type="slidenum">
              <a:rPr lang="x-none" smtClean="0"/>
              <a:t>72</a:t>
            </a:fld>
            <a:endParaRPr lang="x-none"/>
          </a:p>
        </p:txBody>
      </p:sp>
    </p:spTree>
    <p:extLst>
      <p:ext uri="{BB962C8B-B14F-4D97-AF65-F5344CB8AC3E}">
        <p14:creationId xmlns:p14="http://schemas.microsoft.com/office/powerpoint/2010/main" val="36109855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FFAD88C-87CB-A074-AE2B-2C7B2DCBC66E}"/>
              </a:ext>
            </a:extLst>
          </p:cNvPr>
          <p:cNvSpPr>
            <a:spLocks noGrp="1"/>
          </p:cNvSpPr>
          <p:nvPr>
            <p:ph idx="1"/>
          </p:nvPr>
        </p:nvSpPr>
        <p:spPr>
          <a:xfrm>
            <a:off x="0" y="0"/>
            <a:ext cx="12192000" cy="6858000"/>
          </a:xfrm>
        </p:spPr>
        <p:txBody>
          <a:bodyPr anchor="ctr">
            <a:normAutofit/>
          </a:bodyPr>
          <a:lstStyle/>
          <a:p>
            <a:pPr marL="0" indent="0" algn="ctr">
              <a:buNone/>
            </a:pPr>
            <a:r>
              <a:rPr lang="x-none" sz="4800" dirty="0"/>
              <a:t>Thank You</a:t>
            </a:r>
            <a:r>
              <a:rPr lang="x-none" sz="4800" dirty="0" smtClean="0"/>
              <a:t>!</a:t>
            </a:r>
            <a:endParaRPr lang="x-none" sz="4800" dirty="0"/>
          </a:p>
        </p:txBody>
      </p:sp>
    </p:spTree>
    <p:extLst>
      <p:ext uri="{BB962C8B-B14F-4D97-AF65-F5344CB8AC3E}">
        <p14:creationId xmlns:p14="http://schemas.microsoft.com/office/powerpoint/2010/main" val="691274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9CDD79-01A7-7EDC-0FF6-624AF75BE87C}"/>
              </a:ext>
            </a:extLst>
          </p:cNvPr>
          <p:cNvSpPr>
            <a:spLocks noGrp="1"/>
          </p:cNvSpPr>
          <p:nvPr>
            <p:ph type="title"/>
          </p:nvPr>
        </p:nvSpPr>
        <p:spPr/>
        <p:txBody>
          <a:bodyPr/>
          <a:lstStyle/>
          <a:p>
            <a:r>
              <a:rPr lang="en-GB" dirty="0"/>
              <a:t>JavaScript in &lt;body&gt;</a:t>
            </a:r>
            <a:br>
              <a:rPr lang="en-GB" dirty="0"/>
            </a:br>
            <a:endParaRPr lang="x-none" dirty="0"/>
          </a:p>
        </p:txBody>
      </p:sp>
      <p:sp>
        <p:nvSpPr>
          <p:cNvPr id="3" name="Content Placeholder 2">
            <a:extLst>
              <a:ext uri="{FF2B5EF4-FFF2-40B4-BE49-F238E27FC236}">
                <a16:creationId xmlns="" xmlns:a16="http://schemas.microsoft.com/office/drawing/2014/main" id="{BCD49B48-C3DD-A7EA-D618-0E8B428F2865}"/>
              </a:ext>
            </a:extLst>
          </p:cNvPr>
          <p:cNvSpPr>
            <a:spLocks noGrp="1"/>
          </p:cNvSpPr>
          <p:nvPr>
            <p:ph idx="1"/>
          </p:nvPr>
        </p:nvSpPr>
        <p:spPr>
          <a:xfrm>
            <a:off x="838200" y="1825625"/>
            <a:ext cx="10515600" cy="1450975"/>
          </a:xfrm>
        </p:spPr>
        <p:txBody>
          <a:bodyPr/>
          <a:lstStyle/>
          <a:p>
            <a:r>
              <a:rPr lang="en-GB" dirty="0">
                <a:effectLst/>
              </a:rPr>
              <a:t>In this example, a JavaScript function is placed in the &lt;body&gt; section of an HTML page.</a:t>
            </a:r>
          </a:p>
          <a:p>
            <a:r>
              <a:rPr lang="en-GB" dirty="0">
                <a:effectLst/>
              </a:rPr>
              <a:t>The function is invoked (called) when a button is clicked:</a:t>
            </a:r>
          </a:p>
        </p:txBody>
      </p:sp>
      <p:pic>
        <p:nvPicPr>
          <p:cNvPr id="5" name="Picture 4">
            <a:extLst>
              <a:ext uri="{FF2B5EF4-FFF2-40B4-BE49-F238E27FC236}">
                <a16:creationId xmlns="" xmlns:a16="http://schemas.microsoft.com/office/drawing/2014/main" id="{B4DF4362-BA5B-D281-BD14-D03D729AE086}"/>
              </a:ext>
            </a:extLst>
          </p:cNvPr>
          <p:cNvPicPr>
            <a:picLocks noChangeAspect="1"/>
          </p:cNvPicPr>
          <p:nvPr/>
        </p:nvPicPr>
        <p:blipFill>
          <a:blip r:embed="rId2"/>
          <a:stretch>
            <a:fillRect/>
          </a:stretch>
        </p:blipFill>
        <p:spPr>
          <a:xfrm>
            <a:off x="3260271" y="3186621"/>
            <a:ext cx="5671458" cy="3671379"/>
          </a:xfrm>
          <a:prstGeom prst="rect">
            <a:avLst/>
          </a:prstGeom>
        </p:spPr>
      </p:pic>
    </p:spTree>
    <p:extLst>
      <p:ext uri="{BB962C8B-B14F-4D97-AF65-F5344CB8AC3E}">
        <p14:creationId xmlns:p14="http://schemas.microsoft.com/office/powerpoint/2010/main" val="1796293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6448B0-61EB-6D4A-4219-3050A44F7923}"/>
              </a:ext>
            </a:extLst>
          </p:cNvPr>
          <p:cNvSpPr>
            <a:spLocks noGrp="1"/>
          </p:cNvSpPr>
          <p:nvPr>
            <p:ph type="title"/>
          </p:nvPr>
        </p:nvSpPr>
        <p:spPr/>
        <p:txBody>
          <a:bodyPr/>
          <a:lstStyle/>
          <a:p>
            <a:r>
              <a:rPr lang="en-GB" dirty="0"/>
              <a:t>External JavaScript</a:t>
            </a:r>
            <a:br>
              <a:rPr lang="en-GB" dirty="0"/>
            </a:br>
            <a:endParaRPr lang="x-none" dirty="0"/>
          </a:p>
        </p:txBody>
      </p:sp>
      <p:sp>
        <p:nvSpPr>
          <p:cNvPr id="3" name="Content Placeholder 2">
            <a:extLst>
              <a:ext uri="{FF2B5EF4-FFF2-40B4-BE49-F238E27FC236}">
                <a16:creationId xmlns="" xmlns:a16="http://schemas.microsoft.com/office/drawing/2014/main" id="{D41D850E-7670-784E-958A-890F7A224BD6}"/>
              </a:ext>
            </a:extLst>
          </p:cNvPr>
          <p:cNvSpPr>
            <a:spLocks noGrp="1"/>
          </p:cNvSpPr>
          <p:nvPr>
            <p:ph idx="1"/>
          </p:nvPr>
        </p:nvSpPr>
        <p:spPr>
          <a:xfrm>
            <a:off x="838200" y="1825625"/>
            <a:ext cx="10515600" cy="2779032"/>
          </a:xfrm>
        </p:spPr>
        <p:txBody>
          <a:bodyPr/>
          <a:lstStyle/>
          <a:p>
            <a:r>
              <a:rPr lang="en-GB" dirty="0"/>
              <a:t>Scripts can also be placed in external files:</a:t>
            </a:r>
          </a:p>
          <a:p>
            <a:r>
              <a:rPr lang="en-GB" dirty="0"/>
              <a:t>External scripts are practical when the same code is used in many different web pages. </a:t>
            </a:r>
          </a:p>
          <a:p>
            <a:r>
              <a:rPr lang="en-GB" dirty="0"/>
              <a:t>JavaScript files have the file extension </a:t>
            </a:r>
            <a:r>
              <a:rPr lang="en-GB" b="1" dirty="0"/>
              <a:t>.</a:t>
            </a:r>
            <a:r>
              <a:rPr lang="en-GB" b="1" dirty="0" err="1"/>
              <a:t>js</a:t>
            </a:r>
            <a:r>
              <a:rPr lang="en-GB" dirty="0"/>
              <a:t>.</a:t>
            </a:r>
          </a:p>
          <a:p>
            <a:r>
              <a:rPr lang="en-GB" dirty="0"/>
              <a:t>To use an external script, put the name of the script file in the </a:t>
            </a:r>
            <a:r>
              <a:rPr lang="en-GB" dirty="0" err="1"/>
              <a:t>src</a:t>
            </a:r>
            <a:r>
              <a:rPr lang="en-GB" dirty="0"/>
              <a:t> (source) attribute of a &lt;script&gt; tag:</a:t>
            </a:r>
          </a:p>
          <a:p>
            <a:pPr marL="0" indent="0">
              <a:buNone/>
            </a:pPr>
            <a:endParaRPr lang="x-none" dirty="0"/>
          </a:p>
        </p:txBody>
      </p:sp>
      <p:pic>
        <p:nvPicPr>
          <p:cNvPr id="7" name="Picture 6">
            <a:extLst>
              <a:ext uri="{FF2B5EF4-FFF2-40B4-BE49-F238E27FC236}">
                <a16:creationId xmlns="" xmlns:a16="http://schemas.microsoft.com/office/drawing/2014/main" id="{5AFE9C2C-EC12-1C18-20DE-3A18BCAC0E53}"/>
              </a:ext>
            </a:extLst>
          </p:cNvPr>
          <p:cNvPicPr>
            <a:picLocks noChangeAspect="1"/>
          </p:cNvPicPr>
          <p:nvPr/>
        </p:nvPicPr>
        <p:blipFill>
          <a:blip r:embed="rId2"/>
          <a:stretch>
            <a:fillRect/>
          </a:stretch>
        </p:blipFill>
        <p:spPr>
          <a:xfrm>
            <a:off x="2063750" y="4604657"/>
            <a:ext cx="8064500" cy="2006600"/>
          </a:xfrm>
          <a:prstGeom prst="rect">
            <a:avLst/>
          </a:prstGeom>
        </p:spPr>
      </p:pic>
    </p:spTree>
    <p:extLst>
      <p:ext uri="{BB962C8B-B14F-4D97-AF65-F5344CB8AC3E}">
        <p14:creationId xmlns:p14="http://schemas.microsoft.com/office/powerpoint/2010/main" val="3327319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1152</TotalTime>
  <Words>2176</Words>
  <Application>Microsoft Office PowerPoint</Application>
  <PresentationFormat>Widescreen</PresentationFormat>
  <Paragraphs>479</Paragraphs>
  <Slides>73</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73</vt:i4>
      </vt:variant>
    </vt:vector>
  </HeadingPairs>
  <TitlesOfParts>
    <vt:vector size="81" baseType="lpstr">
      <vt:lpstr>-apple-system</vt:lpstr>
      <vt:lpstr>Arial</vt:lpstr>
      <vt:lpstr>Calibri</vt:lpstr>
      <vt:lpstr>Calibri Light</vt:lpstr>
      <vt:lpstr>Times New Roman</vt:lpstr>
      <vt:lpstr>ui-monospace</vt:lpstr>
      <vt:lpstr>Wingdings</vt:lpstr>
      <vt:lpstr>Office Theme</vt:lpstr>
      <vt:lpstr>JavaScript</vt:lpstr>
      <vt:lpstr>What is it?</vt:lpstr>
      <vt:lpstr>Why Study JavaScript?</vt:lpstr>
      <vt:lpstr>JavaScript Where To</vt:lpstr>
      <vt:lpstr>JavaScript Functions and Events </vt:lpstr>
      <vt:lpstr>JavaScript in &lt;head&gt; or &lt;body&gt; </vt:lpstr>
      <vt:lpstr>JavaScript in &lt;head&gt; </vt:lpstr>
      <vt:lpstr>JavaScript in &lt;body&gt; </vt:lpstr>
      <vt:lpstr>External JavaScript </vt:lpstr>
      <vt:lpstr>JavaScript Output </vt:lpstr>
      <vt:lpstr>JavaScript Statements </vt:lpstr>
      <vt:lpstr>JavaScript Semicolons ;</vt:lpstr>
      <vt:lpstr>JavaScript Code Blocks </vt:lpstr>
      <vt:lpstr>JavaScript Keywords </vt:lpstr>
      <vt:lpstr>JavaScript Syntax</vt:lpstr>
      <vt:lpstr>JavaScript Values</vt:lpstr>
      <vt:lpstr>JavaScript Literals </vt:lpstr>
      <vt:lpstr>JavaScript Variables </vt:lpstr>
      <vt:lpstr>JavaScript Let and Var</vt:lpstr>
      <vt:lpstr>JavaScript Const </vt:lpstr>
      <vt:lpstr>JavaScript Operators </vt:lpstr>
      <vt:lpstr>JavaScript Arithmetic Operators </vt:lpstr>
      <vt:lpstr>JavaScript Assignment Operators </vt:lpstr>
      <vt:lpstr>JavaScript Comparison Operators </vt:lpstr>
      <vt:lpstr>JavaScript Logical Operators </vt:lpstr>
      <vt:lpstr>JavaScript Bitwise Operators </vt:lpstr>
      <vt:lpstr>JavaScript Identifiers / Names </vt:lpstr>
      <vt:lpstr>JavaScript is Case Sensitive </vt:lpstr>
      <vt:lpstr>JavaScript Data Types </vt:lpstr>
      <vt:lpstr>JavaScript Functions </vt:lpstr>
      <vt:lpstr>JavaScript Function Syntax </vt:lpstr>
      <vt:lpstr>JavaScript Function Syntax </vt:lpstr>
      <vt:lpstr>Function Invocation </vt:lpstr>
      <vt:lpstr>Function Return </vt:lpstr>
      <vt:lpstr>Real Life Objects, Properties, and Methods </vt:lpstr>
      <vt:lpstr>JavaScript Objects </vt:lpstr>
      <vt:lpstr>Object Properties </vt:lpstr>
      <vt:lpstr>Object Methods </vt:lpstr>
      <vt:lpstr>Object Method Example</vt:lpstr>
      <vt:lpstr>The this Keyword </vt:lpstr>
      <vt:lpstr>Accessing Object Methods </vt:lpstr>
      <vt:lpstr>JavaScript Events </vt:lpstr>
      <vt:lpstr>Example</vt:lpstr>
      <vt:lpstr>Common HTML Events </vt:lpstr>
      <vt:lpstr>JavaScript Arrays </vt:lpstr>
      <vt:lpstr>Changing an Array Element </vt:lpstr>
      <vt:lpstr>Arrays are Objects </vt:lpstr>
      <vt:lpstr>Array Elements Can Be Objects </vt:lpstr>
      <vt:lpstr>The length Property </vt:lpstr>
      <vt:lpstr>Looping Array Elements </vt:lpstr>
      <vt:lpstr>Adding Array Elements </vt:lpstr>
      <vt:lpstr>JavaScript if, else, and else if </vt:lpstr>
      <vt:lpstr>The if Statement </vt:lpstr>
      <vt:lpstr>The else Statement </vt:lpstr>
      <vt:lpstr>The else if Statement </vt:lpstr>
      <vt:lpstr>The For Loop </vt:lpstr>
      <vt:lpstr>The For In Loop </vt:lpstr>
      <vt:lpstr>The While Loop </vt:lpstr>
      <vt:lpstr>JavaScript Maps </vt:lpstr>
      <vt:lpstr>The new Map() Method </vt:lpstr>
      <vt:lpstr>The set() Method </vt:lpstr>
      <vt:lpstr>The get() Method </vt:lpstr>
      <vt:lpstr>JavaScript Classes </vt:lpstr>
      <vt:lpstr>JavaScript Class Example</vt:lpstr>
      <vt:lpstr>Using a Class </vt:lpstr>
      <vt:lpstr>The Constructor Method </vt:lpstr>
      <vt:lpstr>Class Methods </vt:lpstr>
      <vt:lpstr>Example of Class Methods</vt:lpstr>
      <vt:lpstr>Class Inheritance</vt:lpstr>
      <vt:lpstr>Example of Class Inheritance</vt:lpstr>
      <vt:lpstr>Class Inheritance</vt:lpstr>
      <vt:lpstr>Reference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Microsoft Office User</dc:creator>
  <cp:lastModifiedBy>Microsoft account</cp:lastModifiedBy>
  <cp:revision>47</cp:revision>
  <dcterms:created xsi:type="dcterms:W3CDTF">2022-08-06T04:22:12Z</dcterms:created>
  <dcterms:modified xsi:type="dcterms:W3CDTF">2024-01-15T20:29:03Z</dcterms:modified>
</cp:coreProperties>
</file>