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51635"/>
  </p:normalViewPr>
  <p:slideViewPr>
    <p:cSldViewPr snapToGrid="0">
      <p:cViewPr varScale="1">
        <p:scale>
          <a:sx n="48" d="100"/>
          <a:sy n="48" d="100"/>
        </p:scale>
        <p:origin x="2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8D05F-00B2-E541-AC36-9772E1D47D1E}" type="datetimeFigureOut">
              <a:rPr lang="en-US" smtClean="0"/>
              <a:t>5/21/19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58B3E-015B-EF44-A19F-A49909437A07}" type="slidenum">
              <a:rPr lang="en-US" smtClean="0"/>
              <a:t>‹#›</a:t>
            </a:fld>
            <a:endParaRPr lang="en-US"/>
          </a:p>
        </p:txBody>
      </p:sp>
    </p:spTree>
    <p:extLst>
      <p:ext uri="{BB962C8B-B14F-4D97-AF65-F5344CB8AC3E}">
        <p14:creationId xmlns:p14="http://schemas.microsoft.com/office/powerpoint/2010/main" val="425183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Q1:</a:t>
            </a:r>
            <a:r>
              <a:rPr lang="zh-CN" altLang="en-US" dirty="0"/>
              <a:t> </a:t>
            </a:r>
            <a:r>
              <a:rPr lang="en-US" altLang="zh-CN" dirty="0"/>
              <a:t>it</a:t>
            </a:r>
            <a:r>
              <a:rPr lang="zh-CN" altLang="en-US" dirty="0"/>
              <a:t> </a:t>
            </a:r>
            <a:r>
              <a:rPr lang="en-US" altLang="zh-CN" dirty="0"/>
              <a:t>is</a:t>
            </a:r>
            <a:r>
              <a:rPr lang="zh-CN" altLang="en-US" dirty="0"/>
              <a:t> </a:t>
            </a:r>
            <a:r>
              <a:rPr lang="en-US" altLang="zh-CN" dirty="0"/>
              <a:t>directly</a:t>
            </a:r>
            <a:r>
              <a:rPr lang="zh-CN" altLang="en-US" dirty="0"/>
              <a:t> </a:t>
            </a:r>
            <a:r>
              <a:rPr lang="en-US" altLang="zh-CN" dirty="0"/>
              <a:t>from</a:t>
            </a:r>
            <a:r>
              <a:rPr lang="zh-CN" altLang="en-US" dirty="0"/>
              <a:t> </a:t>
            </a:r>
            <a:r>
              <a:rPr lang="en-US" altLang="zh-CN" dirty="0"/>
              <a:t>our</a:t>
            </a:r>
            <a:r>
              <a:rPr lang="zh-CN" altLang="en-US" dirty="0"/>
              <a:t> </a:t>
            </a:r>
            <a:r>
              <a:rPr lang="en-US" altLang="zh-CN" dirty="0"/>
              <a:t>estimates.</a:t>
            </a:r>
            <a:r>
              <a:rPr lang="zh-CN" altLang="en-US" dirty="0"/>
              <a:t> </a:t>
            </a:r>
            <a:r>
              <a:rPr lang="en-US" altLang="zh-CN" dirty="0"/>
              <a:t>It</a:t>
            </a:r>
            <a:r>
              <a:rPr lang="zh-CN" altLang="en-US" dirty="0"/>
              <a:t> </a:t>
            </a:r>
            <a:r>
              <a:rPr lang="en-US" altLang="zh-CN" dirty="0"/>
              <a:t>display</a:t>
            </a:r>
            <a:r>
              <a:rPr lang="zh-CN" altLang="en-US" dirty="0"/>
              <a:t> </a:t>
            </a:r>
            <a:r>
              <a:rPr lang="en-US" altLang="zh-CN" dirty="0"/>
              <a:t>the</a:t>
            </a:r>
            <a:r>
              <a:rPr lang="zh-CN" altLang="en-US" dirty="0"/>
              <a:t> </a:t>
            </a:r>
            <a:r>
              <a:rPr lang="en-US" altLang="zh-CN" dirty="0"/>
              <a:t>variation</a:t>
            </a:r>
            <a:r>
              <a:rPr lang="zh-CN" altLang="en-US" dirty="0"/>
              <a:t> </a:t>
            </a:r>
            <a:r>
              <a:rPr lang="en-US" altLang="zh-CN" dirty="0"/>
              <a:t>of</a:t>
            </a:r>
            <a:r>
              <a:rPr lang="zh-CN" altLang="en-US" dirty="0"/>
              <a:t> </a:t>
            </a:r>
            <a:r>
              <a:rPr lang="en-US" altLang="zh-CN" dirty="0"/>
              <a:t>our</a:t>
            </a:r>
            <a:r>
              <a:rPr lang="zh-CN" altLang="en-US" dirty="0"/>
              <a:t> </a:t>
            </a:r>
            <a:r>
              <a:rPr lang="en-US" altLang="zh-CN" dirty="0"/>
              <a:t>estimates.</a:t>
            </a:r>
            <a:r>
              <a:rPr lang="zh-CN" altLang="en-US" dirty="0"/>
              <a:t> </a:t>
            </a:r>
            <a:r>
              <a:rPr lang="en-US" altLang="zh-CN" dirty="0"/>
              <a:t>Since</a:t>
            </a:r>
            <a:r>
              <a:rPr lang="zh-CN" altLang="en-US" dirty="0"/>
              <a:t> </a:t>
            </a:r>
            <a:r>
              <a:rPr lang="en-US" altLang="zh-CN" dirty="0"/>
              <a:t>most</a:t>
            </a:r>
            <a:r>
              <a:rPr lang="zh-CN" altLang="en-US" dirty="0"/>
              <a:t> </a:t>
            </a:r>
            <a:r>
              <a:rPr lang="en-US" altLang="zh-CN" dirty="0"/>
              <a:t>measures</a:t>
            </a:r>
            <a:r>
              <a:rPr lang="zh-CN" altLang="en-US" dirty="0"/>
              <a:t> </a:t>
            </a:r>
            <a:r>
              <a:rPr lang="en-US" altLang="zh-CN" dirty="0"/>
              <a:t>are</a:t>
            </a:r>
            <a:r>
              <a:rPr lang="zh-CN" altLang="en-US" dirty="0"/>
              <a:t> </a:t>
            </a:r>
            <a:r>
              <a:rPr lang="en-US" altLang="zh-CN" dirty="0"/>
              <a:t>close</a:t>
            </a:r>
            <a:r>
              <a:rPr lang="zh-CN" altLang="en-US" dirty="0"/>
              <a:t> </a:t>
            </a:r>
            <a:r>
              <a:rPr lang="en-US" altLang="zh-CN" dirty="0"/>
              <a:t>to</a:t>
            </a:r>
            <a:r>
              <a:rPr lang="zh-CN" altLang="en-US" dirty="0"/>
              <a:t> </a:t>
            </a:r>
            <a:r>
              <a:rPr lang="en-US" altLang="zh-CN" dirty="0"/>
              <a:t>each</a:t>
            </a:r>
            <a:r>
              <a:rPr lang="zh-CN" altLang="en-US" dirty="0"/>
              <a:t> </a:t>
            </a:r>
            <a:r>
              <a:rPr lang="en-US" altLang="zh-CN" dirty="0"/>
              <a:t>other,</a:t>
            </a:r>
            <a:r>
              <a:rPr lang="zh-CN" altLang="en-US" dirty="0"/>
              <a:t> </a:t>
            </a:r>
            <a:r>
              <a:rPr lang="en-US" altLang="zh-CN" dirty="0"/>
              <a:t>they</a:t>
            </a:r>
            <a:r>
              <a:rPr lang="zh-CN" altLang="en-US" dirty="0"/>
              <a:t> </a:t>
            </a:r>
            <a:r>
              <a:rPr lang="en-US" altLang="zh-CN" dirty="0"/>
              <a:t>are</a:t>
            </a:r>
            <a:r>
              <a:rPr lang="zh-CN" altLang="en-US" dirty="0"/>
              <a:t> </a:t>
            </a:r>
            <a:r>
              <a:rPr lang="en-US" altLang="zh-CN" dirty="0"/>
              <a:t>not</a:t>
            </a:r>
            <a:r>
              <a:rPr lang="zh-CN" altLang="en-US" dirty="0"/>
              <a:t> </a:t>
            </a:r>
            <a:r>
              <a:rPr lang="en-US" altLang="zh-CN" dirty="0"/>
              <a:t>wide.</a:t>
            </a:r>
            <a:r>
              <a:rPr lang="zh-CN" altLang="en-US" dirty="0"/>
              <a:t> </a:t>
            </a:r>
            <a:endParaRPr lang="en-US" altLang="zh-CN" dirty="0"/>
          </a:p>
          <a:p>
            <a:r>
              <a:rPr lang="en-US" altLang="zh-CN" dirty="0"/>
              <a:t>Q2:</a:t>
            </a:r>
            <a:r>
              <a:rPr lang="zh-CN" altLang="en-US" dirty="0"/>
              <a:t> </a:t>
            </a:r>
            <a:r>
              <a:rPr lang="en-US" altLang="zh-CN" dirty="0"/>
              <a:t>It</a:t>
            </a:r>
            <a:r>
              <a:rPr lang="zh-CN" altLang="en-US" dirty="0"/>
              <a:t> </a:t>
            </a:r>
            <a:r>
              <a:rPr lang="en-US" altLang="zh-CN" dirty="0"/>
              <a:t>is</a:t>
            </a:r>
            <a:r>
              <a:rPr lang="zh-CN" altLang="en-US" dirty="0"/>
              <a:t> </a:t>
            </a:r>
            <a:r>
              <a:rPr lang="en-US" altLang="zh-CN" dirty="0"/>
              <a:t>wide</a:t>
            </a:r>
            <a:r>
              <a:rPr lang="zh-CN" altLang="en-US" dirty="0"/>
              <a:t> </a:t>
            </a:r>
            <a:r>
              <a:rPr lang="en-US" altLang="zh-CN" dirty="0"/>
              <a:t>because</a:t>
            </a:r>
            <a:r>
              <a:rPr lang="zh-CN" altLang="en-US" dirty="0"/>
              <a:t> </a:t>
            </a:r>
            <a:r>
              <a:rPr lang="en-US" altLang="zh-CN" dirty="0"/>
              <a:t>the</a:t>
            </a:r>
            <a:r>
              <a:rPr lang="zh-CN" altLang="en-US" dirty="0"/>
              <a:t> </a:t>
            </a:r>
            <a:r>
              <a:rPr lang="en-US" altLang="zh-CN" dirty="0"/>
              <a:t>data</a:t>
            </a:r>
            <a:r>
              <a:rPr lang="zh-CN" altLang="en-US" dirty="0"/>
              <a:t> </a:t>
            </a:r>
            <a:r>
              <a:rPr lang="en-US" altLang="zh-CN" dirty="0"/>
              <a:t>is</a:t>
            </a:r>
            <a:r>
              <a:rPr lang="zh-CN" altLang="en-US" dirty="0"/>
              <a:t> </a:t>
            </a:r>
            <a:r>
              <a:rPr lang="en-US" altLang="zh-CN" dirty="0"/>
              <a:t>scaled.</a:t>
            </a:r>
            <a:r>
              <a:rPr lang="zh-CN" altLang="en-US" dirty="0"/>
              <a:t> </a:t>
            </a:r>
            <a:r>
              <a:rPr lang="en-US" altLang="zh-CN" dirty="0"/>
              <a:t>Then</a:t>
            </a:r>
            <a:r>
              <a:rPr lang="zh-CN" altLang="en-US" dirty="0"/>
              <a:t> </a:t>
            </a:r>
            <a:r>
              <a:rPr lang="en-US" altLang="zh-CN" dirty="0"/>
              <a:t>the</a:t>
            </a:r>
            <a:r>
              <a:rPr lang="zh-CN" altLang="en-US" dirty="0"/>
              <a:t> </a:t>
            </a:r>
            <a:r>
              <a:rPr lang="en-US" altLang="zh-CN" dirty="0"/>
              <a:t>estimates</a:t>
            </a:r>
            <a:r>
              <a:rPr lang="zh-CN" altLang="en-US" dirty="0"/>
              <a:t> </a:t>
            </a:r>
            <a:r>
              <a:rPr lang="en-US" altLang="zh-CN" dirty="0"/>
              <a:t>are</a:t>
            </a:r>
            <a:r>
              <a:rPr lang="zh-CN" altLang="en-US" dirty="0"/>
              <a:t> </a:t>
            </a:r>
            <a:r>
              <a:rPr lang="en-US" altLang="zh-CN" dirty="0"/>
              <a:t>interpreted</a:t>
            </a:r>
            <a:r>
              <a:rPr lang="zh-CN" altLang="en-US" dirty="0"/>
              <a:t> </a:t>
            </a:r>
            <a:r>
              <a:rPr lang="en-US" altLang="zh-CN" dirty="0"/>
              <a:t>differently.</a:t>
            </a:r>
            <a:r>
              <a:rPr lang="zh-CN" altLang="en-US" dirty="0"/>
              <a:t> </a:t>
            </a:r>
            <a:r>
              <a:rPr lang="en-US" altLang="zh-CN" dirty="0"/>
              <a:t>(for</a:t>
            </a:r>
            <a:r>
              <a:rPr lang="zh-CN" altLang="en-US" dirty="0"/>
              <a:t> </a:t>
            </a:r>
            <a:r>
              <a:rPr lang="en-US" altLang="zh-CN" dirty="0"/>
              <a:t>example,</a:t>
            </a:r>
            <a:r>
              <a:rPr lang="zh-CN" altLang="en-US" dirty="0"/>
              <a:t> </a:t>
            </a:r>
            <a:r>
              <a:rPr lang="en-US" altLang="zh-CN" dirty="0"/>
              <a:t>if</a:t>
            </a:r>
            <a:r>
              <a:rPr lang="zh-CN" altLang="en-US" dirty="0"/>
              <a:t> </a:t>
            </a:r>
            <a:r>
              <a:rPr lang="en-US" altLang="zh-CN" dirty="0"/>
              <a:t>log(outcome),</a:t>
            </a:r>
            <a:r>
              <a:rPr lang="zh-CN" altLang="en-US" dirty="0"/>
              <a:t> </a:t>
            </a:r>
            <a:r>
              <a:rPr lang="en-US" altLang="zh-CN" dirty="0"/>
              <a:t>the</a:t>
            </a:r>
            <a:r>
              <a:rPr lang="zh-CN" altLang="en-US" dirty="0"/>
              <a:t> </a:t>
            </a:r>
            <a:r>
              <a:rPr lang="en-US" altLang="zh-CN" dirty="0"/>
              <a:t>coefficients</a:t>
            </a:r>
            <a:r>
              <a:rPr lang="zh-CN" altLang="en-US" dirty="0"/>
              <a:t> </a:t>
            </a:r>
            <a:r>
              <a:rPr lang="en-US" altLang="zh-CN" dirty="0"/>
              <a:t>represent</a:t>
            </a:r>
            <a:r>
              <a:rPr lang="zh-CN" altLang="en-US" dirty="0"/>
              <a:t> </a:t>
            </a:r>
            <a:r>
              <a:rPr lang="en-US" altLang="zh-CN" dirty="0"/>
              <a:t>if</a:t>
            </a:r>
            <a:r>
              <a:rPr lang="zh-CN" altLang="en-US" dirty="0"/>
              <a:t> </a:t>
            </a:r>
            <a:r>
              <a:rPr lang="en-US" altLang="zh-CN" dirty="0"/>
              <a:t>1</a:t>
            </a:r>
            <a:r>
              <a:rPr lang="zh-CN" altLang="en-US" dirty="0"/>
              <a:t> </a:t>
            </a:r>
            <a:r>
              <a:rPr lang="en-US" altLang="zh-CN" dirty="0"/>
              <a:t>unit</a:t>
            </a:r>
            <a:r>
              <a:rPr lang="zh-CN" altLang="en-US" dirty="0"/>
              <a:t> </a:t>
            </a:r>
            <a:r>
              <a:rPr lang="en-US" altLang="zh-CN" dirty="0"/>
              <a:t>increases</a:t>
            </a:r>
            <a:r>
              <a:rPr lang="zh-CN" altLang="en-US" dirty="0"/>
              <a:t> </a:t>
            </a:r>
            <a:r>
              <a:rPr lang="en-US" altLang="zh-CN" dirty="0"/>
              <a:t>in</a:t>
            </a:r>
            <a:r>
              <a:rPr lang="zh-CN" altLang="en-US" dirty="0"/>
              <a:t> </a:t>
            </a:r>
            <a:r>
              <a:rPr lang="en-US" altLang="zh-CN" dirty="0"/>
              <a:t>covariate,</a:t>
            </a:r>
            <a:r>
              <a:rPr lang="zh-CN" altLang="en-US" dirty="0"/>
              <a:t> </a:t>
            </a:r>
            <a:r>
              <a:rPr lang="en-US" altLang="zh-CN" dirty="0"/>
              <a:t>the</a:t>
            </a:r>
            <a:r>
              <a:rPr lang="zh-CN" altLang="en-US" dirty="0"/>
              <a:t> </a:t>
            </a:r>
            <a:r>
              <a:rPr lang="en-US" altLang="zh-CN" dirty="0"/>
              <a:t>proportion</a:t>
            </a:r>
            <a:r>
              <a:rPr lang="zh-CN" altLang="en-US" dirty="0"/>
              <a:t> </a:t>
            </a:r>
            <a:r>
              <a:rPr lang="en-US" altLang="zh-CN" dirty="0"/>
              <a:t>of</a:t>
            </a:r>
            <a:r>
              <a:rPr lang="zh-CN" altLang="en-US" dirty="0"/>
              <a:t> </a:t>
            </a:r>
            <a:r>
              <a:rPr lang="en-US" altLang="zh-CN" dirty="0"/>
              <a:t>outcome</a:t>
            </a:r>
            <a:r>
              <a:rPr lang="zh-CN" altLang="en-US" dirty="0"/>
              <a:t> </a:t>
            </a:r>
            <a:r>
              <a:rPr lang="en-US" altLang="zh-CN" dirty="0"/>
              <a:t>increases</a:t>
            </a:r>
            <a:r>
              <a:rPr lang="zh-CN" altLang="en-US" dirty="0"/>
              <a:t> </a:t>
            </a:r>
            <a:r>
              <a:rPr lang="en-US" altLang="zh-CN" dirty="0"/>
              <a:t>(not</a:t>
            </a:r>
            <a:r>
              <a:rPr lang="zh-CN" altLang="en-US" dirty="0"/>
              <a:t> </a:t>
            </a:r>
            <a:r>
              <a:rPr lang="en-US" altLang="zh-CN" dirty="0"/>
              <a:t>the</a:t>
            </a:r>
            <a:r>
              <a:rPr lang="zh-CN" altLang="en-US" dirty="0"/>
              <a:t> </a:t>
            </a:r>
            <a:r>
              <a:rPr lang="en-US" altLang="zh-CN" dirty="0"/>
              <a:t>absolute</a:t>
            </a:r>
            <a:r>
              <a:rPr lang="zh-CN" altLang="en-US" dirty="0"/>
              <a:t> </a:t>
            </a:r>
            <a:r>
              <a:rPr lang="en-US" altLang="zh-CN" dirty="0"/>
              <a:t>number))</a:t>
            </a:r>
          </a:p>
          <a:p>
            <a:r>
              <a:rPr lang="en-US" altLang="zh-CN" dirty="0"/>
              <a:t>Q3:</a:t>
            </a:r>
            <a:r>
              <a:rPr lang="zh-CN" altLang="en-US" dirty="0"/>
              <a:t> </a:t>
            </a:r>
            <a:r>
              <a:rPr lang="en-US" altLang="zh-CN" dirty="0"/>
              <a:t>(1)</a:t>
            </a:r>
            <a:r>
              <a:rPr lang="zh-CN" altLang="en-US" dirty="0"/>
              <a:t> </a:t>
            </a:r>
            <a:r>
              <a:rPr lang="en-US" altLang="zh-CN" dirty="0"/>
              <a:t>(If</a:t>
            </a:r>
            <a:r>
              <a:rPr lang="zh-CN" altLang="en-US" dirty="0"/>
              <a:t> </a:t>
            </a:r>
            <a:r>
              <a:rPr lang="en-US" altLang="zh-CN" dirty="0"/>
              <a:t>I</a:t>
            </a:r>
            <a:r>
              <a:rPr lang="zh-CN" altLang="en-US" dirty="0"/>
              <a:t> </a:t>
            </a:r>
            <a:r>
              <a:rPr lang="en-US" altLang="zh-CN" dirty="0"/>
              <a:t>understand</a:t>
            </a:r>
            <a:r>
              <a:rPr lang="zh-CN" altLang="en-US" dirty="0"/>
              <a:t> </a:t>
            </a:r>
            <a:r>
              <a:rPr lang="en-US" altLang="zh-CN" dirty="0"/>
              <a:t>the</a:t>
            </a:r>
            <a:r>
              <a:rPr lang="zh-CN" altLang="en-US" dirty="0"/>
              <a:t> </a:t>
            </a:r>
            <a:r>
              <a:rPr lang="en-US" altLang="zh-CN" dirty="0"/>
              <a:t>question</a:t>
            </a:r>
            <a:r>
              <a:rPr lang="zh-CN" altLang="en-US" dirty="0"/>
              <a:t> </a:t>
            </a:r>
            <a:r>
              <a:rPr lang="en-US" altLang="zh-CN" dirty="0"/>
              <a:t>correctly)</a:t>
            </a:r>
            <a:r>
              <a:rPr lang="zh-CN" altLang="en-US" dirty="0"/>
              <a:t> </a:t>
            </a:r>
            <a:r>
              <a:rPr lang="en-US" altLang="zh-CN" dirty="0"/>
              <a:t>Normality</a:t>
            </a:r>
            <a:r>
              <a:rPr lang="zh-CN" altLang="en-US" dirty="0"/>
              <a:t> </a:t>
            </a:r>
            <a:r>
              <a:rPr lang="en-US" altLang="zh-CN" dirty="0"/>
              <a:t>is</a:t>
            </a:r>
            <a:r>
              <a:rPr lang="zh-CN" altLang="en-US" dirty="0"/>
              <a:t> </a:t>
            </a:r>
            <a:r>
              <a:rPr lang="en-US" altLang="zh-CN" dirty="0"/>
              <a:t>for</a:t>
            </a:r>
            <a:r>
              <a:rPr lang="zh-CN" altLang="en-US" dirty="0"/>
              <a:t> </a:t>
            </a:r>
            <a:r>
              <a:rPr lang="en-US" altLang="zh-CN" dirty="0"/>
              <a:t>the</a:t>
            </a:r>
            <a:r>
              <a:rPr lang="zh-CN" altLang="en-US" dirty="0"/>
              <a:t> </a:t>
            </a:r>
            <a:r>
              <a:rPr lang="en-US" altLang="zh-CN" dirty="0"/>
              <a:t>behavior</a:t>
            </a:r>
            <a:r>
              <a:rPr lang="zh-CN" altLang="en-US" dirty="0"/>
              <a:t> </a:t>
            </a:r>
            <a:r>
              <a:rPr lang="en-US" altLang="zh-CN" dirty="0"/>
              <a:t>of</a:t>
            </a:r>
            <a:r>
              <a:rPr lang="zh-CN" altLang="en-US" dirty="0"/>
              <a:t> </a:t>
            </a:r>
            <a:r>
              <a:rPr lang="en-US" altLang="zh-CN" dirty="0"/>
              <a:t>estimates</a:t>
            </a:r>
            <a:r>
              <a:rPr lang="zh-CN" altLang="en-US" dirty="0"/>
              <a:t> </a:t>
            </a:r>
            <a:r>
              <a:rPr lang="en-US" altLang="zh-CN" dirty="0"/>
              <a:t>from</a:t>
            </a:r>
            <a:r>
              <a:rPr lang="zh-CN" altLang="en-US" dirty="0"/>
              <a:t> </a:t>
            </a:r>
            <a:r>
              <a:rPr lang="en-US" altLang="zh-CN" dirty="0"/>
              <a:t>large</a:t>
            </a:r>
            <a:r>
              <a:rPr lang="zh-CN" altLang="en-US" dirty="0"/>
              <a:t> </a:t>
            </a:r>
            <a:r>
              <a:rPr lang="en-US" altLang="zh-CN" dirty="0"/>
              <a:t>sample</a:t>
            </a:r>
            <a:r>
              <a:rPr lang="zh-CN" altLang="en-US" dirty="0"/>
              <a:t> </a:t>
            </a:r>
            <a:r>
              <a:rPr lang="en-US" altLang="zh-CN" dirty="0"/>
              <a:t>size.</a:t>
            </a:r>
            <a:r>
              <a:rPr lang="zh-CN" altLang="en-US" dirty="0"/>
              <a:t> </a:t>
            </a:r>
            <a:r>
              <a:rPr lang="en-US" altLang="zh-CN" dirty="0"/>
              <a:t>That</a:t>
            </a:r>
            <a:r>
              <a:rPr lang="zh-CN" altLang="en-US" dirty="0"/>
              <a:t> </a:t>
            </a:r>
            <a:r>
              <a:rPr lang="en-US" altLang="zh-CN" dirty="0"/>
              <a:t>means</a:t>
            </a:r>
            <a:r>
              <a:rPr lang="zh-CN" altLang="en-US" dirty="0"/>
              <a:t> </a:t>
            </a:r>
            <a:r>
              <a:rPr lang="en-US" altLang="zh-CN" dirty="0"/>
              <a:t>if</a:t>
            </a:r>
            <a:r>
              <a:rPr lang="zh-CN" altLang="en-US" dirty="0"/>
              <a:t> </a:t>
            </a:r>
            <a:r>
              <a:rPr lang="en-US" altLang="zh-CN" dirty="0"/>
              <a:t>we</a:t>
            </a:r>
            <a:r>
              <a:rPr lang="zh-CN" altLang="en-US" dirty="0"/>
              <a:t> </a:t>
            </a:r>
            <a:r>
              <a:rPr lang="en-US" altLang="zh-CN" dirty="0"/>
              <a:t>have</a:t>
            </a:r>
            <a:r>
              <a:rPr lang="zh-CN" altLang="en-US" dirty="0"/>
              <a:t> </a:t>
            </a:r>
            <a:r>
              <a:rPr lang="en-US" altLang="zh-CN" dirty="0"/>
              <a:t>large</a:t>
            </a:r>
            <a:r>
              <a:rPr lang="zh-CN" altLang="en-US" dirty="0"/>
              <a:t> </a:t>
            </a:r>
            <a:r>
              <a:rPr lang="en-US" altLang="zh-CN" dirty="0"/>
              <a:t>enough</a:t>
            </a:r>
            <a:r>
              <a:rPr lang="zh-CN" altLang="en-US" dirty="0"/>
              <a:t> </a:t>
            </a:r>
            <a:r>
              <a:rPr lang="en-US" altLang="zh-CN" dirty="0"/>
              <a:t>sample</a:t>
            </a:r>
            <a:r>
              <a:rPr lang="zh-CN" altLang="en-US" dirty="0"/>
              <a:t> </a:t>
            </a:r>
            <a:r>
              <a:rPr lang="en-US" altLang="zh-CN" dirty="0"/>
              <a:t>size,</a:t>
            </a:r>
            <a:r>
              <a:rPr lang="zh-CN" altLang="en-US" dirty="0"/>
              <a:t> </a:t>
            </a:r>
            <a:r>
              <a:rPr lang="en-US" altLang="zh-CN" dirty="0"/>
              <a:t>the</a:t>
            </a:r>
            <a:r>
              <a:rPr lang="zh-CN" altLang="en-US" dirty="0"/>
              <a:t> </a:t>
            </a:r>
            <a:r>
              <a:rPr lang="en-US" altLang="zh-CN" dirty="0"/>
              <a:t>statistics</a:t>
            </a:r>
            <a:r>
              <a:rPr lang="zh-CN" altLang="en-US" dirty="0"/>
              <a:t> </a:t>
            </a:r>
            <a:r>
              <a:rPr lang="en-US" altLang="zh-CN" dirty="0"/>
              <a:t>(something</a:t>
            </a:r>
            <a:r>
              <a:rPr lang="zh-CN" altLang="en-US" dirty="0"/>
              <a:t> </a:t>
            </a:r>
            <a:r>
              <a:rPr lang="en-US" altLang="zh-CN" dirty="0"/>
              <a:t>is</a:t>
            </a:r>
            <a:r>
              <a:rPr lang="zh-CN" altLang="en-US" dirty="0"/>
              <a:t> </a:t>
            </a:r>
            <a:r>
              <a:rPr lang="en-US" altLang="zh-CN" dirty="0"/>
              <a:t>a</a:t>
            </a:r>
            <a:r>
              <a:rPr lang="zh-CN" altLang="en-US" dirty="0"/>
              <a:t> </a:t>
            </a:r>
            <a:r>
              <a:rPr lang="en-US" altLang="zh-CN" dirty="0"/>
              <a:t>function</a:t>
            </a:r>
            <a:r>
              <a:rPr lang="zh-CN" altLang="en-US" dirty="0"/>
              <a:t> </a:t>
            </a:r>
            <a:r>
              <a:rPr lang="en-US" altLang="zh-CN" dirty="0"/>
              <a:t>of</a:t>
            </a:r>
            <a:r>
              <a:rPr lang="zh-CN" altLang="en-US" dirty="0"/>
              <a:t> </a:t>
            </a:r>
            <a:r>
              <a:rPr lang="en-US" altLang="zh-CN" dirty="0"/>
              <a:t>our</a:t>
            </a:r>
            <a:r>
              <a:rPr lang="zh-CN" altLang="en-US" dirty="0"/>
              <a:t> </a:t>
            </a:r>
            <a:r>
              <a:rPr lang="en-US" altLang="zh-CN" dirty="0"/>
              <a:t>observations)</a:t>
            </a:r>
            <a:r>
              <a:rPr lang="zh-CN" altLang="en-US" dirty="0"/>
              <a:t> </a:t>
            </a:r>
            <a:r>
              <a:rPr lang="en-US" altLang="zh-CN" dirty="0"/>
              <a:t>we</a:t>
            </a:r>
            <a:r>
              <a:rPr lang="zh-CN" altLang="en-US" dirty="0"/>
              <a:t> </a:t>
            </a:r>
            <a:r>
              <a:rPr lang="en-US" altLang="zh-CN" dirty="0"/>
              <a:t>care</a:t>
            </a:r>
            <a:r>
              <a:rPr lang="zh-CN" altLang="en-US" dirty="0"/>
              <a:t> </a:t>
            </a:r>
            <a:r>
              <a:rPr lang="en-US" altLang="zh-CN" dirty="0"/>
              <a:t>about</a:t>
            </a:r>
            <a:r>
              <a:rPr lang="zh-CN" altLang="en-US" dirty="0"/>
              <a:t> </a:t>
            </a:r>
            <a:r>
              <a:rPr lang="en-US" altLang="zh-CN" dirty="0"/>
              <a:t>behaves</a:t>
            </a:r>
            <a:r>
              <a:rPr lang="zh-CN" altLang="en-US" dirty="0"/>
              <a:t> </a:t>
            </a:r>
            <a:r>
              <a:rPr lang="en-US" altLang="zh-CN" dirty="0"/>
              <a:t>like</a:t>
            </a:r>
            <a:r>
              <a:rPr lang="zh-CN" altLang="en-US" dirty="0"/>
              <a:t> </a:t>
            </a:r>
            <a:r>
              <a:rPr lang="en-US" altLang="zh-CN" dirty="0"/>
              <a:t>a</a:t>
            </a:r>
            <a:r>
              <a:rPr lang="zh-CN" altLang="en-US" dirty="0"/>
              <a:t> </a:t>
            </a:r>
            <a:r>
              <a:rPr lang="en-US" altLang="zh-CN" dirty="0"/>
              <a:t>normal</a:t>
            </a:r>
            <a:r>
              <a:rPr lang="zh-CN" altLang="en-US" dirty="0"/>
              <a:t> </a:t>
            </a:r>
            <a:r>
              <a:rPr lang="en-US" altLang="zh-CN" dirty="0"/>
              <a:t>distributed</a:t>
            </a:r>
            <a:r>
              <a:rPr lang="zh-CN" altLang="en-US" dirty="0"/>
              <a:t> </a:t>
            </a:r>
            <a:r>
              <a:rPr lang="en-US" altLang="zh-CN" dirty="0"/>
              <a:t>variable</a:t>
            </a:r>
            <a:r>
              <a:rPr lang="zh-CN" altLang="en-US" dirty="0"/>
              <a:t> </a:t>
            </a:r>
            <a:r>
              <a:rPr lang="en-US" altLang="zh-CN" dirty="0"/>
              <a:t>(</a:t>
            </a:r>
            <a:r>
              <a:rPr lang="en-US" altLang="zh-CN" dirty="0" err="1"/>
              <a:t>e.g</a:t>
            </a:r>
            <a:r>
              <a:rPr lang="en-US" altLang="zh-CN" dirty="0"/>
              <a:t>,</a:t>
            </a:r>
            <a:r>
              <a:rPr lang="zh-CN" altLang="en-US" dirty="0"/>
              <a:t> </a:t>
            </a:r>
            <a:r>
              <a:rPr lang="en-US" altLang="zh-CN" dirty="0"/>
              <a:t>if</a:t>
            </a:r>
            <a:r>
              <a:rPr lang="zh-CN" altLang="en-US" dirty="0"/>
              <a:t> </a:t>
            </a:r>
            <a:r>
              <a:rPr lang="en-US" altLang="zh-CN" dirty="0"/>
              <a:t>we</a:t>
            </a:r>
            <a:r>
              <a:rPr lang="zh-CN" altLang="en-US" dirty="0"/>
              <a:t> </a:t>
            </a:r>
            <a:r>
              <a:rPr lang="en-US" altLang="zh-CN" dirty="0"/>
              <a:t>want</a:t>
            </a:r>
            <a:r>
              <a:rPr lang="zh-CN" altLang="en-US" dirty="0"/>
              <a:t> </a:t>
            </a:r>
            <a:r>
              <a:rPr lang="en-US" altLang="zh-CN" dirty="0"/>
              <a:t>to</a:t>
            </a:r>
            <a:r>
              <a:rPr lang="zh-CN" altLang="en-US" dirty="0"/>
              <a:t> </a:t>
            </a:r>
            <a:r>
              <a:rPr lang="en-US" altLang="zh-CN" dirty="0"/>
              <a:t>know</a:t>
            </a:r>
            <a:r>
              <a:rPr lang="zh-CN" altLang="en-US" dirty="0"/>
              <a:t> </a:t>
            </a:r>
            <a:r>
              <a:rPr lang="en-US" altLang="zh-CN" dirty="0"/>
              <a:t>the</a:t>
            </a:r>
            <a:r>
              <a:rPr lang="zh-CN" altLang="en-US" dirty="0"/>
              <a:t> </a:t>
            </a:r>
            <a:r>
              <a:rPr lang="en-US" altLang="zh-CN" dirty="0"/>
              <a:t>height</a:t>
            </a:r>
            <a:r>
              <a:rPr lang="zh-CN" altLang="en-US" dirty="0"/>
              <a:t> </a:t>
            </a:r>
            <a:r>
              <a:rPr lang="en-US" altLang="zh-CN" dirty="0"/>
              <a:t>of</a:t>
            </a:r>
            <a:r>
              <a:rPr lang="zh-CN" altLang="en-US" dirty="0"/>
              <a:t> </a:t>
            </a:r>
            <a:r>
              <a:rPr lang="en-US" altLang="zh-CN" dirty="0"/>
              <a:t>people</a:t>
            </a:r>
            <a:r>
              <a:rPr lang="zh-CN" altLang="en-US" dirty="0"/>
              <a:t> </a:t>
            </a:r>
            <a:r>
              <a:rPr lang="en-US" altLang="zh-CN" dirty="0"/>
              <a:t>in</a:t>
            </a:r>
            <a:r>
              <a:rPr lang="zh-CN" altLang="en-US" dirty="0"/>
              <a:t> </a:t>
            </a:r>
            <a:r>
              <a:rPr lang="en-US" altLang="zh-CN" dirty="0"/>
              <a:t>one</a:t>
            </a:r>
            <a:r>
              <a:rPr lang="zh-CN" altLang="en-US" dirty="0"/>
              <a:t> </a:t>
            </a:r>
            <a:r>
              <a:rPr lang="en-US" altLang="zh-CN" dirty="0"/>
              <a:t>population,</a:t>
            </a:r>
            <a:r>
              <a:rPr lang="zh-CN" altLang="en-US" dirty="0"/>
              <a:t> </a:t>
            </a:r>
            <a:r>
              <a:rPr lang="en-US" altLang="zh-CN" dirty="0"/>
              <a:t>then</a:t>
            </a:r>
            <a:r>
              <a:rPr lang="zh-CN" altLang="en-US" dirty="0"/>
              <a:t> </a:t>
            </a:r>
            <a:r>
              <a:rPr lang="en-US" altLang="zh-CN" dirty="0"/>
              <a:t>we</a:t>
            </a:r>
            <a:r>
              <a:rPr lang="zh-CN" altLang="en-US" dirty="0"/>
              <a:t> </a:t>
            </a:r>
            <a:r>
              <a:rPr lang="en-US" altLang="zh-CN" dirty="0"/>
              <a:t>are</a:t>
            </a:r>
            <a:r>
              <a:rPr lang="zh-CN" altLang="en-US" dirty="0"/>
              <a:t> </a:t>
            </a:r>
            <a:r>
              <a:rPr lang="en-US" altLang="zh-CN" dirty="0"/>
              <a:t>able</a:t>
            </a:r>
            <a:r>
              <a:rPr lang="zh-CN" altLang="en-US" dirty="0"/>
              <a:t> </a:t>
            </a:r>
            <a:r>
              <a:rPr lang="en-US" altLang="zh-CN" dirty="0"/>
              <a:t>to</a:t>
            </a:r>
            <a:r>
              <a:rPr lang="zh-CN" altLang="en-US" dirty="0"/>
              <a:t> </a:t>
            </a:r>
            <a:r>
              <a:rPr lang="en-US" altLang="zh-CN" dirty="0"/>
              <a:t>say</a:t>
            </a:r>
            <a:r>
              <a:rPr lang="zh-CN" altLang="en-US" dirty="0"/>
              <a:t> </a:t>
            </a:r>
            <a:r>
              <a:rPr lang="en-US" altLang="zh-CN" dirty="0"/>
              <a:t>that</a:t>
            </a:r>
            <a:r>
              <a:rPr lang="zh-CN" altLang="en-US" dirty="0"/>
              <a:t> </a:t>
            </a:r>
            <a:r>
              <a:rPr lang="en-US" altLang="zh-CN" dirty="0"/>
              <a:t>the</a:t>
            </a:r>
            <a:r>
              <a:rPr lang="zh-CN" altLang="en-US" dirty="0"/>
              <a:t> </a:t>
            </a:r>
            <a:r>
              <a:rPr lang="en-US" altLang="zh-CN" dirty="0"/>
              <a:t>mean</a:t>
            </a:r>
            <a:r>
              <a:rPr lang="zh-CN" altLang="en-US" dirty="0"/>
              <a:t> </a:t>
            </a:r>
            <a:r>
              <a:rPr lang="en-US" altLang="zh-CN" dirty="0"/>
              <a:t>height</a:t>
            </a:r>
            <a:r>
              <a:rPr lang="zh-CN" altLang="en-US" dirty="0"/>
              <a:t> </a:t>
            </a:r>
            <a:r>
              <a:rPr lang="en-US" altLang="zh-CN" dirty="0"/>
              <a:t>behaves</a:t>
            </a:r>
            <a:r>
              <a:rPr lang="zh-CN" altLang="en-US" dirty="0"/>
              <a:t> </a:t>
            </a:r>
            <a:r>
              <a:rPr lang="en-US" altLang="zh-CN" dirty="0"/>
              <a:t>like</a:t>
            </a:r>
            <a:r>
              <a:rPr lang="zh-CN" altLang="en-US" dirty="0"/>
              <a:t> </a:t>
            </a:r>
            <a:r>
              <a:rPr lang="en-US" altLang="zh-CN" dirty="0"/>
              <a:t>a</a:t>
            </a:r>
            <a:r>
              <a:rPr lang="zh-CN" altLang="en-US" dirty="0"/>
              <a:t> </a:t>
            </a:r>
            <a:r>
              <a:rPr lang="en-US" altLang="zh-CN" dirty="0"/>
              <a:t>normal</a:t>
            </a:r>
            <a:r>
              <a:rPr lang="zh-CN" altLang="en-US" dirty="0"/>
              <a:t> </a:t>
            </a:r>
            <a:r>
              <a:rPr lang="en-US" altLang="zh-CN" dirty="0"/>
              <a:t>distributed</a:t>
            </a:r>
            <a:r>
              <a:rPr lang="zh-CN" altLang="en-US" dirty="0"/>
              <a:t> </a:t>
            </a:r>
            <a:r>
              <a:rPr lang="en-US" altLang="zh-CN" dirty="0"/>
              <a:t>variable.</a:t>
            </a:r>
            <a:r>
              <a:rPr lang="zh-CN" altLang="en-US" dirty="0"/>
              <a:t> </a:t>
            </a:r>
            <a:r>
              <a:rPr lang="en-US" altLang="zh-CN" dirty="0"/>
              <a:t>And</a:t>
            </a:r>
            <a:r>
              <a:rPr lang="zh-CN" altLang="en-US" dirty="0"/>
              <a:t> </a:t>
            </a:r>
            <a:r>
              <a:rPr lang="en-US" altLang="zh-CN" dirty="0"/>
              <a:t>we</a:t>
            </a:r>
            <a:r>
              <a:rPr lang="zh-CN" altLang="en-US" dirty="0"/>
              <a:t> </a:t>
            </a:r>
            <a:r>
              <a:rPr lang="en-US" altLang="zh-CN" dirty="0"/>
              <a:t>can</a:t>
            </a:r>
            <a:r>
              <a:rPr lang="zh-CN" altLang="en-US" dirty="0"/>
              <a:t> </a:t>
            </a:r>
            <a:r>
              <a:rPr lang="en-US" altLang="zh-CN" dirty="0"/>
              <a:t>have</a:t>
            </a:r>
            <a:r>
              <a:rPr lang="zh-CN" altLang="en-US" dirty="0"/>
              <a:t> </a:t>
            </a:r>
            <a:r>
              <a:rPr lang="en-US" altLang="zh-CN" dirty="0"/>
              <a:t>the</a:t>
            </a:r>
            <a:r>
              <a:rPr lang="zh-CN" altLang="en-US" dirty="0"/>
              <a:t> </a:t>
            </a:r>
            <a:r>
              <a:rPr lang="en-US" altLang="zh-CN" dirty="0"/>
              <a:t>CI</a:t>
            </a:r>
            <a:r>
              <a:rPr lang="zh-CN" altLang="en-US" dirty="0"/>
              <a:t> </a:t>
            </a:r>
            <a:r>
              <a:rPr lang="en-US" altLang="zh-CN" dirty="0"/>
              <a:t>to</a:t>
            </a:r>
            <a:r>
              <a:rPr lang="zh-CN" altLang="en-US" dirty="0"/>
              <a:t> </a:t>
            </a:r>
            <a:r>
              <a:rPr lang="en-US" altLang="zh-CN" dirty="0"/>
              <a:t>show</a:t>
            </a:r>
            <a:r>
              <a:rPr lang="zh-CN" altLang="en-US" dirty="0"/>
              <a:t> </a:t>
            </a:r>
            <a:r>
              <a:rPr lang="en-US" altLang="zh-CN" dirty="0"/>
              <a:t>our</a:t>
            </a:r>
            <a:r>
              <a:rPr lang="zh-CN" altLang="en-US" dirty="0"/>
              <a:t> </a:t>
            </a:r>
            <a:r>
              <a:rPr lang="en-US" altLang="zh-CN" dirty="0"/>
              <a:t>confidence).</a:t>
            </a:r>
            <a:r>
              <a:rPr lang="zh-CN" altLang="en-US" dirty="0"/>
              <a:t> </a:t>
            </a:r>
            <a:r>
              <a:rPr lang="en-US" altLang="zh-CN" dirty="0"/>
              <a:t>Once</a:t>
            </a:r>
            <a:r>
              <a:rPr lang="zh-CN" altLang="en-US" dirty="0"/>
              <a:t> </a:t>
            </a:r>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new</a:t>
            </a:r>
            <a:r>
              <a:rPr lang="zh-CN" altLang="en-US" dirty="0"/>
              <a:t> </a:t>
            </a:r>
            <a:r>
              <a:rPr lang="en-US" altLang="zh-CN" dirty="0"/>
              <a:t>case</a:t>
            </a:r>
            <a:r>
              <a:rPr lang="zh-CN" altLang="en-US" dirty="0"/>
              <a:t> </a:t>
            </a:r>
            <a:r>
              <a:rPr lang="en-US" altLang="zh-CN" dirty="0"/>
              <a:t>(we</a:t>
            </a:r>
            <a:r>
              <a:rPr lang="zh-CN" altLang="en-US" dirty="0"/>
              <a:t> </a:t>
            </a:r>
            <a:r>
              <a:rPr lang="en-US" altLang="zh-CN" dirty="0"/>
              <a:t>already</a:t>
            </a:r>
            <a:r>
              <a:rPr lang="zh-CN" altLang="en-US" dirty="0"/>
              <a:t> </a:t>
            </a:r>
            <a:r>
              <a:rPr lang="en-US" altLang="zh-CN" dirty="0"/>
              <a:t>have</a:t>
            </a:r>
            <a:r>
              <a:rPr lang="zh-CN" altLang="en-US" dirty="0"/>
              <a:t> </a:t>
            </a:r>
            <a:r>
              <a:rPr lang="en-US" altLang="zh-CN" dirty="0"/>
              <a:t>parametrized</a:t>
            </a:r>
            <a:r>
              <a:rPr lang="zh-CN" altLang="en-US" dirty="0"/>
              <a:t> </a:t>
            </a:r>
            <a:r>
              <a:rPr lang="en-US" altLang="zh-CN" dirty="0"/>
              <a:t>model</a:t>
            </a:r>
            <a:r>
              <a:rPr lang="zh-CN" altLang="en-US" dirty="0"/>
              <a:t> </a:t>
            </a:r>
            <a:r>
              <a:rPr lang="en-US" altLang="zh-CN" dirty="0"/>
              <a:t>and</a:t>
            </a:r>
            <a:r>
              <a:rPr lang="zh-CN" altLang="en-US" dirty="0"/>
              <a:t> </a:t>
            </a:r>
            <a:r>
              <a:rPr lang="en-US" altLang="zh-CN" dirty="0"/>
              <a:t>have</a:t>
            </a:r>
            <a:r>
              <a:rPr lang="zh-CN" altLang="en-US" dirty="0"/>
              <a:t> </a:t>
            </a:r>
            <a:r>
              <a:rPr lang="en-US" altLang="zh-CN" dirty="0"/>
              <a:t>our</a:t>
            </a:r>
            <a:r>
              <a:rPr lang="zh-CN" altLang="en-US" dirty="0"/>
              <a:t> </a:t>
            </a:r>
            <a:r>
              <a:rPr lang="en-US" altLang="zh-CN" dirty="0"/>
              <a:t>confidence),</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whether</a:t>
            </a:r>
            <a:r>
              <a:rPr lang="zh-CN" altLang="en-US" dirty="0"/>
              <a:t> </a:t>
            </a:r>
            <a:r>
              <a:rPr lang="en-US" altLang="zh-CN" dirty="0"/>
              <a:t>the</a:t>
            </a:r>
            <a:r>
              <a:rPr lang="zh-CN" altLang="en-US" dirty="0"/>
              <a:t> </a:t>
            </a:r>
            <a:r>
              <a:rPr lang="en-US" altLang="zh-CN" dirty="0"/>
              <a:t>new</a:t>
            </a:r>
            <a:r>
              <a:rPr lang="zh-CN" altLang="en-US" dirty="0"/>
              <a:t> </a:t>
            </a:r>
            <a:r>
              <a:rPr lang="en-US" altLang="zh-CN" dirty="0"/>
              <a:t>case</a:t>
            </a:r>
            <a:r>
              <a:rPr lang="zh-CN" altLang="en-US" dirty="0"/>
              <a:t> </a:t>
            </a:r>
            <a:r>
              <a:rPr lang="en-US" altLang="zh-CN" dirty="0"/>
              <a:t>is</a:t>
            </a:r>
            <a:r>
              <a:rPr lang="zh-CN" altLang="en-US" dirty="0"/>
              <a:t> </a:t>
            </a:r>
            <a:r>
              <a:rPr lang="en-US" altLang="zh-CN" dirty="0"/>
              <a:t>against/support</a:t>
            </a:r>
            <a:r>
              <a:rPr lang="zh-CN" altLang="en-US" dirty="0"/>
              <a:t> </a:t>
            </a:r>
            <a:r>
              <a:rPr lang="en-US" altLang="zh-CN" dirty="0"/>
              <a:t>to</a:t>
            </a:r>
            <a:r>
              <a:rPr lang="zh-CN" altLang="en-US" dirty="0"/>
              <a:t> </a:t>
            </a:r>
            <a:r>
              <a:rPr lang="en-US" altLang="zh-CN" dirty="0"/>
              <a:t>our</a:t>
            </a:r>
            <a:r>
              <a:rPr lang="zh-CN" altLang="en-US" dirty="0"/>
              <a:t> </a:t>
            </a:r>
            <a:r>
              <a:rPr lang="en-US" altLang="zh-CN" dirty="0"/>
              <a:t>belief.</a:t>
            </a:r>
            <a:r>
              <a:rPr lang="zh-CN" altLang="en-US" dirty="0"/>
              <a:t> </a:t>
            </a:r>
            <a:r>
              <a:rPr lang="en-US" altLang="zh-CN" dirty="0"/>
              <a:t>All</a:t>
            </a:r>
            <a:r>
              <a:rPr lang="zh-CN" altLang="en-US" dirty="0"/>
              <a:t> </a:t>
            </a:r>
            <a:r>
              <a:rPr lang="en-US" altLang="zh-CN" dirty="0"/>
              <a:t>the</a:t>
            </a:r>
            <a:r>
              <a:rPr lang="zh-CN" altLang="en-US" dirty="0"/>
              <a:t> </a:t>
            </a:r>
            <a:r>
              <a:rPr lang="en-US" altLang="zh-CN" dirty="0"/>
              <a:t>steps</a:t>
            </a:r>
            <a:r>
              <a:rPr lang="zh-CN" altLang="en-US" dirty="0"/>
              <a:t> </a:t>
            </a:r>
            <a:r>
              <a:rPr lang="en-US" altLang="zh-CN" dirty="0"/>
              <a:t>can</a:t>
            </a:r>
            <a:r>
              <a:rPr lang="zh-CN" altLang="en-US" dirty="0"/>
              <a:t> </a:t>
            </a:r>
            <a:r>
              <a:rPr lang="en-US" altLang="zh-CN" dirty="0"/>
              <a:t>be</a:t>
            </a:r>
            <a:r>
              <a:rPr lang="zh-CN" altLang="en-US" dirty="0"/>
              <a:t> </a:t>
            </a:r>
            <a:r>
              <a:rPr lang="en-US" altLang="zh-CN" dirty="0"/>
              <a:t>done</a:t>
            </a:r>
            <a:r>
              <a:rPr lang="zh-CN" altLang="en-US" dirty="0"/>
              <a:t> </a:t>
            </a:r>
            <a:r>
              <a:rPr lang="en-US" altLang="zh-CN" dirty="0"/>
              <a:t>by</a:t>
            </a:r>
            <a:r>
              <a:rPr lang="zh-CN" altLang="en-US" dirty="0"/>
              <a:t> </a:t>
            </a:r>
            <a:r>
              <a:rPr lang="en-US" altLang="zh-CN" dirty="0"/>
              <a:t>standard</a:t>
            </a:r>
            <a:r>
              <a:rPr lang="zh-CN" altLang="en-US" dirty="0"/>
              <a:t> </a:t>
            </a:r>
            <a:r>
              <a:rPr lang="en-US" altLang="zh-CN" dirty="0"/>
              <a:t>fashion.</a:t>
            </a:r>
          </a:p>
          <a:p>
            <a:r>
              <a:rPr lang="en-US" altLang="zh-CN" dirty="0"/>
              <a:t>(2)</a:t>
            </a:r>
            <a:r>
              <a:rPr lang="zh-CN" altLang="en-US" dirty="0"/>
              <a:t> </a:t>
            </a:r>
            <a:r>
              <a:rPr lang="en-US" altLang="zh-CN" dirty="0"/>
              <a:t>GEE</a:t>
            </a:r>
            <a:r>
              <a:rPr lang="zh-CN" altLang="en-US" dirty="0"/>
              <a:t> </a:t>
            </a:r>
            <a:r>
              <a:rPr lang="en-US" altLang="zh-CN" dirty="0"/>
              <a:t>consider</a:t>
            </a:r>
            <a:r>
              <a:rPr lang="zh-CN" altLang="en-US" dirty="0"/>
              <a:t> </a:t>
            </a:r>
            <a:r>
              <a:rPr lang="en-US" altLang="zh-CN" dirty="0"/>
              <a:t>the</a:t>
            </a:r>
            <a:r>
              <a:rPr lang="zh-CN" altLang="en-US" dirty="0"/>
              <a:t> </a:t>
            </a:r>
            <a:r>
              <a:rPr lang="en-US" altLang="zh-CN" dirty="0"/>
              <a:t>case</a:t>
            </a:r>
            <a:r>
              <a:rPr lang="zh-CN" altLang="en-US" dirty="0"/>
              <a:t> </a:t>
            </a:r>
            <a:r>
              <a:rPr lang="en-US" altLang="zh-CN" dirty="0"/>
              <a:t>that</a:t>
            </a:r>
            <a:r>
              <a:rPr lang="zh-CN" altLang="en-US" dirty="0"/>
              <a:t> </a:t>
            </a:r>
            <a:r>
              <a:rPr lang="en-US" altLang="zh-CN" dirty="0"/>
              <a:t>there</a:t>
            </a:r>
            <a:r>
              <a:rPr lang="zh-CN" altLang="en-US" dirty="0"/>
              <a:t> </a:t>
            </a:r>
            <a:r>
              <a:rPr lang="en-US" altLang="zh-CN" dirty="0"/>
              <a:t>are</a:t>
            </a:r>
            <a:r>
              <a:rPr lang="zh-CN" altLang="en-US" dirty="0"/>
              <a:t> </a:t>
            </a:r>
            <a:r>
              <a:rPr lang="en-US" altLang="zh-CN" dirty="0"/>
              <a:t>clusters</a:t>
            </a:r>
            <a:r>
              <a:rPr lang="zh-CN" altLang="en-US" dirty="0"/>
              <a:t> </a:t>
            </a:r>
            <a:r>
              <a:rPr lang="en-US" altLang="zh-CN" dirty="0"/>
              <a:t>in</a:t>
            </a:r>
            <a:r>
              <a:rPr lang="zh-CN" altLang="en-US" dirty="0"/>
              <a:t> </a:t>
            </a:r>
            <a:r>
              <a:rPr lang="en-US" altLang="zh-CN" dirty="0"/>
              <a:t>the</a:t>
            </a:r>
            <a:r>
              <a:rPr lang="zh-CN" altLang="en-US" dirty="0"/>
              <a:t> </a:t>
            </a:r>
            <a:r>
              <a:rPr lang="en-US" altLang="zh-CN" dirty="0"/>
              <a:t>dataset</a:t>
            </a:r>
            <a:r>
              <a:rPr lang="zh-CN" altLang="en-US" dirty="0"/>
              <a:t> </a:t>
            </a:r>
            <a:r>
              <a:rPr lang="en-US" altLang="zh-CN" dirty="0"/>
              <a:t>(one</a:t>
            </a:r>
            <a:r>
              <a:rPr lang="zh-CN" altLang="en-US" dirty="0"/>
              <a:t> </a:t>
            </a:r>
            <a:r>
              <a:rPr lang="en-US" altLang="zh-CN" dirty="0"/>
              <a:t>person</a:t>
            </a:r>
            <a:r>
              <a:rPr lang="zh-CN" altLang="en-US" dirty="0"/>
              <a:t> </a:t>
            </a:r>
            <a:r>
              <a:rPr lang="en-US" altLang="zh-CN" dirty="0"/>
              <a:t>may</a:t>
            </a:r>
            <a:r>
              <a:rPr lang="zh-CN" altLang="en-US" dirty="0"/>
              <a:t> </a:t>
            </a:r>
            <a:r>
              <a:rPr lang="en-US" altLang="zh-CN" dirty="0"/>
              <a:t>have</a:t>
            </a:r>
            <a:r>
              <a:rPr lang="zh-CN" altLang="en-US" dirty="0"/>
              <a:t> </a:t>
            </a:r>
            <a:r>
              <a:rPr lang="en-US" altLang="zh-CN" dirty="0"/>
              <a:t>multiple</a:t>
            </a:r>
            <a:r>
              <a:rPr lang="zh-CN" altLang="en-US" dirty="0"/>
              <a:t> </a:t>
            </a:r>
            <a:r>
              <a:rPr lang="en-US" altLang="zh-CN" dirty="0"/>
              <a:t>measures).</a:t>
            </a:r>
            <a:r>
              <a:rPr lang="zh-CN" altLang="en-US" dirty="0"/>
              <a:t> </a:t>
            </a:r>
            <a:r>
              <a:rPr lang="en-US" altLang="zh-CN" dirty="0"/>
              <a:t>If</a:t>
            </a:r>
            <a:r>
              <a:rPr lang="zh-CN" altLang="en-US" dirty="0"/>
              <a:t> </a:t>
            </a:r>
            <a:r>
              <a:rPr lang="en-US" altLang="zh-CN"/>
              <a:t>we</a:t>
            </a:r>
            <a:r>
              <a:rPr lang="zh-CN" altLang="en-US"/>
              <a:t> </a:t>
            </a:r>
            <a:r>
              <a:rPr lang="en-US" altLang="zh-CN" dirty="0"/>
              <a:t>don’t</a:t>
            </a:r>
            <a:r>
              <a:rPr lang="zh-CN" altLang="en-US" dirty="0"/>
              <a:t> </a:t>
            </a:r>
            <a:r>
              <a:rPr lang="en-US" altLang="zh-CN" dirty="0"/>
              <a:t>account</a:t>
            </a:r>
            <a:r>
              <a:rPr lang="zh-CN" altLang="en-US" dirty="0"/>
              <a:t> </a:t>
            </a:r>
            <a:r>
              <a:rPr lang="en-US" altLang="zh-CN" dirty="0"/>
              <a:t>it</a:t>
            </a:r>
            <a:r>
              <a:rPr lang="zh-CN" altLang="en-US" dirty="0"/>
              <a:t> </a:t>
            </a:r>
            <a:r>
              <a:rPr lang="en-US" altLang="zh-CN" dirty="0"/>
              <a:t>into</a:t>
            </a:r>
            <a:r>
              <a:rPr lang="zh-CN" altLang="en-US" dirty="0"/>
              <a:t> </a:t>
            </a:r>
            <a:r>
              <a:rPr lang="en-US" altLang="zh-CN" dirty="0"/>
              <a:t>consideration,</a:t>
            </a:r>
            <a:r>
              <a:rPr lang="zh-CN" altLang="en-US" dirty="0"/>
              <a:t> </a:t>
            </a:r>
            <a:r>
              <a:rPr lang="en-US" altLang="zh-CN" dirty="0"/>
              <a:t>our</a:t>
            </a:r>
            <a:r>
              <a:rPr lang="zh-CN" altLang="en-US" dirty="0"/>
              <a:t> </a:t>
            </a:r>
            <a:r>
              <a:rPr lang="en-US" altLang="zh-CN" dirty="0"/>
              <a:t>SE</a:t>
            </a:r>
            <a:r>
              <a:rPr lang="zh-CN" altLang="en-US" dirty="0"/>
              <a:t> </a:t>
            </a:r>
            <a:r>
              <a:rPr lang="en-US" altLang="zh-CN" dirty="0"/>
              <a:t>for</a:t>
            </a:r>
            <a:r>
              <a:rPr lang="zh-CN" altLang="en-US" dirty="0"/>
              <a:t> </a:t>
            </a:r>
            <a:r>
              <a:rPr lang="en-US" altLang="zh-CN" dirty="0"/>
              <a:t>estimate</a:t>
            </a:r>
            <a:r>
              <a:rPr lang="zh-CN" altLang="en-US" dirty="0"/>
              <a:t> </a:t>
            </a:r>
            <a:r>
              <a:rPr lang="en-US" altLang="zh-CN" dirty="0"/>
              <a:t>is</a:t>
            </a:r>
            <a:r>
              <a:rPr lang="zh-CN" altLang="en-US" dirty="0"/>
              <a:t> </a:t>
            </a:r>
            <a:r>
              <a:rPr lang="en-US" altLang="zh-CN" dirty="0"/>
              <a:t>incorrect</a:t>
            </a:r>
            <a:r>
              <a:rPr lang="zh-CN" altLang="en-US" dirty="0"/>
              <a:t> </a:t>
            </a:r>
            <a:r>
              <a:rPr lang="en-US" altLang="zh-CN" dirty="0"/>
              <a:t>(the</a:t>
            </a:r>
            <a:r>
              <a:rPr lang="zh-CN" altLang="en-US" dirty="0"/>
              <a:t> </a:t>
            </a:r>
            <a:r>
              <a:rPr lang="en-US" altLang="zh-CN" dirty="0"/>
              <a:t>SE</a:t>
            </a:r>
            <a:r>
              <a:rPr lang="zh-CN" altLang="en-US" dirty="0"/>
              <a:t> </a:t>
            </a:r>
            <a:r>
              <a:rPr lang="en-US" altLang="zh-CN" dirty="0"/>
              <a:t>of</a:t>
            </a:r>
            <a:r>
              <a:rPr lang="zh-CN" altLang="en-US" dirty="0"/>
              <a:t> </a:t>
            </a:r>
            <a:r>
              <a:rPr lang="en-US" altLang="zh-CN" dirty="0"/>
              <a:t>estimates</a:t>
            </a:r>
            <a:r>
              <a:rPr lang="zh-CN" altLang="en-US" dirty="0"/>
              <a:t> </a:t>
            </a:r>
            <a:r>
              <a:rPr lang="en-US" altLang="zh-CN" dirty="0"/>
              <a:t>from</a:t>
            </a:r>
            <a:r>
              <a:rPr lang="zh-CN" altLang="en-US" dirty="0"/>
              <a:t> </a:t>
            </a:r>
            <a:r>
              <a:rPr lang="en-US" altLang="zh-CN" dirty="0"/>
              <a:t>OLS</a:t>
            </a:r>
            <a:r>
              <a:rPr lang="zh-CN" altLang="en-US" dirty="0"/>
              <a:t> </a:t>
            </a:r>
            <a:r>
              <a:rPr lang="en-US" altLang="zh-CN" dirty="0"/>
              <a:t>is</a:t>
            </a:r>
            <a:r>
              <a:rPr lang="zh-CN" altLang="en-US" dirty="0"/>
              <a:t> </a:t>
            </a:r>
            <a:r>
              <a:rPr lang="en-US" altLang="zh-CN" dirty="0"/>
              <a:t>incorrect).</a:t>
            </a:r>
            <a:r>
              <a:rPr lang="zh-CN" altLang="en-US" dirty="0"/>
              <a:t> </a:t>
            </a:r>
            <a:r>
              <a:rPr lang="en-US" altLang="zh-CN" dirty="0"/>
              <a:t>GEE</a:t>
            </a:r>
            <a:r>
              <a:rPr lang="zh-CN" altLang="en-US" dirty="0"/>
              <a:t> </a:t>
            </a:r>
            <a:r>
              <a:rPr lang="en-US" altLang="zh-CN" dirty="0"/>
              <a:t>use</a:t>
            </a:r>
            <a:r>
              <a:rPr lang="zh-CN" altLang="en-US" dirty="0"/>
              <a:t> </a:t>
            </a:r>
            <a:r>
              <a:rPr lang="en-US" altLang="zh-CN" dirty="0"/>
              <a:t>the</a:t>
            </a:r>
            <a:r>
              <a:rPr lang="zh-CN" altLang="en-US" dirty="0"/>
              <a:t> </a:t>
            </a:r>
            <a:r>
              <a:rPr lang="en-US" altLang="zh-CN" dirty="0"/>
              <a:t>SE</a:t>
            </a:r>
            <a:r>
              <a:rPr lang="zh-CN" altLang="en-US" dirty="0"/>
              <a:t> </a:t>
            </a:r>
            <a:r>
              <a:rPr lang="en-US" altLang="zh-CN" dirty="0"/>
              <a:t>which</a:t>
            </a:r>
            <a:r>
              <a:rPr lang="zh-CN" altLang="en-US" dirty="0"/>
              <a:t> </a:t>
            </a:r>
            <a:r>
              <a:rPr lang="en-US" altLang="zh-CN" dirty="0"/>
              <a:t>is</a:t>
            </a:r>
            <a:r>
              <a:rPr lang="zh-CN" altLang="en-US" dirty="0"/>
              <a:t> </a:t>
            </a:r>
            <a:r>
              <a:rPr lang="en-US" altLang="zh-CN" dirty="0"/>
              <a:t>called</a:t>
            </a:r>
            <a:r>
              <a:rPr lang="zh-CN" altLang="en-US" dirty="0"/>
              <a:t> </a:t>
            </a:r>
            <a:r>
              <a:rPr lang="en-US" altLang="zh-CN" dirty="0"/>
              <a:t>robust</a:t>
            </a:r>
            <a:r>
              <a:rPr lang="zh-CN" altLang="en-US" dirty="0"/>
              <a:t> </a:t>
            </a:r>
            <a:r>
              <a:rPr lang="en-US" altLang="zh-CN" dirty="0"/>
              <a:t>sandwich-bases</a:t>
            </a:r>
            <a:r>
              <a:rPr lang="zh-CN" altLang="en-US" dirty="0"/>
              <a:t> </a:t>
            </a:r>
            <a:r>
              <a:rPr lang="en-US" altLang="zh-CN" dirty="0"/>
              <a:t>SEs,</a:t>
            </a:r>
            <a:r>
              <a:rPr lang="zh-CN" altLang="en-US" dirty="0"/>
              <a:t> </a:t>
            </a:r>
            <a:r>
              <a:rPr lang="en-US" altLang="zh-CN" dirty="0"/>
              <a:t>that</a:t>
            </a:r>
            <a:r>
              <a:rPr lang="zh-CN" altLang="en-US" dirty="0"/>
              <a:t> </a:t>
            </a:r>
            <a:r>
              <a:rPr lang="en-US" altLang="zh-CN" dirty="0"/>
              <a:t>is</a:t>
            </a:r>
            <a:r>
              <a:rPr lang="zh-CN" altLang="en-US" dirty="0"/>
              <a:t> </a:t>
            </a:r>
            <a:r>
              <a:rPr lang="en-US" altLang="zh-CN" dirty="0"/>
              <a:t>say</a:t>
            </a:r>
            <a:r>
              <a:rPr lang="zh-CN" altLang="en-US" dirty="0"/>
              <a:t> </a:t>
            </a:r>
            <a:r>
              <a:rPr lang="en-US" altLang="zh-CN" dirty="0"/>
              <a:t>even</a:t>
            </a:r>
            <a:r>
              <a:rPr lang="zh-CN" altLang="en-US" dirty="0"/>
              <a:t> </a:t>
            </a:r>
            <a:r>
              <a:rPr lang="en-US" altLang="zh-CN" dirty="0"/>
              <a:t>if</a:t>
            </a:r>
            <a:r>
              <a:rPr lang="zh-CN" altLang="en-US" dirty="0"/>
              <a:t> </a:t>
            </a:r>
            <a:r>
              <a:rPr lang="en-US" altLang="zh-CN" dirty="0"/>
              <a:t>we</a:t>
            </a:r>
            <a:r>
              <a:rPr lang="zh-CN" altLang="en-US" dirty="0"/>
              <a:t> </a:t>
            </a:r>
            <a:r>
              <a:rPr lang="en-US" altLang="zh-CN" dirty="0" err="1"/>
              <a:t>misspecify</a:t>
            </a:r>
            <a:r>
              <a:rPr lang="zh-CN" altLang="en-US" dirty="0"/>
              <a:t> </a:t>
            </a:r>
            <a:r>
              <a:rPr lang="en-US" altLang="zh-CN" dirty="0"/>
              <a:t>the</a:t>
            </a:r>
            <a:r>
              <a:rPr lang="zh-CN" altLang="en-US" dirty="0"/>
              <a:t> </a:t>
            </a:r>
            <a:r>
              <a:rPr lang="en-US" altLang="zh-CN" dirty="0"/>
              <a:t>correlation</a:t>
            </a:r>
            <a:r>
              <a:rPr lang="zh-CN" altLang="en-US" dirty="0"/>
              <a:t> </a:t>
            </a:r>
            <a:r>
              <a:rPr lang="en-US" altLang="zh-CN" dirty="0"/>
              <a:t>structure,</a:t>
            </a:r>
            <a:r>
              <a:rPr lang="zh-CN" altLang="en-US" dirty="0"/>
              <a:t> </a:t>
            </a:r>
            <a:r>
              <a:rPr lang="en-US" altLang="zh-CN" dirty="0"/>
              <a:t>we</a:t>
            </a:r>
            <a:r>
              <a:rPr lang="zh-CN" altLang="en-US" dirty="0"/>
              <a:t> </a:t>
            </a:r>
            <a:r>
              <a:rPr lang="en-US" altLang="zh-CN" dirty="0"/>
              <a:t>still</a:t>
            </a:r>
            <a:r>
              <a:rPr lang="zh-CN" altLang="en-US" dirty="0"/>
              <a:t> </a:t>
            </a:r>
            <a:r>
              <a:rPr lang="en-US" altLang="zh-CN" dirty="0"/>
              <a:t>have</a:t>
            </a:r>
            <a:r>
              <a:rPr lang="zh-CN" altLang="en-US" dirty="0"/>
              <a:t> </a:t>
            </a:r>
            <a:r>
              <a:rPr lang="en-US" altLang="zh-CN" dirty="0"/>
              <a:t>a</a:t>
            </a:r>
            <a:r>
              <a:rPr lang="zh-CN" altLang="en-US" dirty="0"/>
              <a:t> </a:t>
            </a:r>
            <a:r>
              <a:rPr lang="en-US" altLang="zh-CN" dirty="0"/>
              <a:t>good</a:t>
            </a:r>
            <a:r>
              <a:rPr lang="zh-CN" altLang="en-US" dirty="0"/>
              <a:t> </a:t>
            </a:r>
            <a:r>
              <a:rPr lang="en-US" altLang="zh-CN" dirty="0"/>
              <a:t>estimate</a:t>
            </a:r>
            <a:r>
              <a:rPr lang="zh-CN" altLang="en-US" dirty="0"/>
              <a:t> </a:t>
            </a:r>
            <a:r>
              <a:rPr lang="en-US" altLang="zh-CN" dirty="0"/>
              <a:t>for</a:t>
            </a:r>
            <a:r>
              <a:rPr lang="zh-CN" altLang="en-US" dirty="0"/>
              <a:t> </a:t>
            </a:r>
            <a:r>
              <a:rPr lang="en-US" altLang="zh-CN" dirty="0"/>
              <a:t>SE.</a:t>
            </a:r>
            <a:endParaRPr lang="en-US" dirty="0"/>
          </a:p>
        </p:txBody>
      </p:sp>
      <p:sp>
        <p:nvSpPr>
          <p:cNvPr id="4" name="Slide Number Placeholder 3"/>
          <p:cNvSpPr>
            <a:spLocks noGrp="1"/>
          </p:cNvSpPr>
          <p:nvPr>
            <p:ph type="sldNum" sz="quarter" idx="5"/>
          </p:nvPr>
        </p:nvSpPr>
        <p:spPr/>
        <p:txBody>
          <a:bodyPr/>
          <a:lstStyle/>
          <a:p>
            <a:fld id="{5B558B3E-015B-EF44-A19F-A49909437A07}" type="slidenum">
              <a:rPr lang="en-US" smtClean="0"/>
              <a:t>1</a:t>
            </a:fld>
            <a:endParaRPr lang="en-US"/>
          </a:p>
        </p:txBody>
      </p:sp>
    </p:spTree>
    <p:extLst>
      <p:ext uri="{BB962C8B-B14F-4D97-AF65-F5344CB8AC3E}">
        <p14:creationId xmlns:p14="http://schemas.microsoft.com/office/powerpoint/2010/main" val="301612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E2A397-2C1E-424C-9387-2D282F00A62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382455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2A397-2C1E-424C-9387-2D282F00A62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36053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2A397-2C1E-424C-9387-2D282F00A62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141273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2A397-2C1E-424C-9387-2D282F00A62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113816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E2A397-2C1E-424C-9387-2D282F00A62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67135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2A397-2C1E-424C-9387-2D282F00A621}"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228189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2A397-2C1E-424C-9387-2D282F00A621}"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162131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2A397-2C1E-424C-9387-2D282F00A621}"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141736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2A397-2C1E-424C-9387-2D282F00A621}"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31790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E2A397-2C1E-424C-9387-2D282F00A621}"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233081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E2A397-2C1E-424C-9387-2D282F00A621}"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4B115-45DC-407F-860E-7E1F8FF90C15}" type="slidenum">
              <a:rPr lang="en-US" smtClean="0"/>
              <a:t>‹#›</a:t>
            </a:fld>
            <a:endParaRPr lang="en-US"/>
          </a:p>
        </p:txBody>
      </p:sp>
    </p:spTree>
    <p:extLst>
      <p:ext uri="{BB962C8B-B14F-4D97-AF65-F5344CB8AC3E}">
        <p14:creationId xmlns:p14="http://schemas.microsoft.com/office/powerpoint/2010/main" val="2878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2A397-2C1E-424C-9387-2D282F00A621}" type="datetimeFigureOut">
              <a:rPr lang="en-US" smtClean="0"/>
              <a:t>5/21/19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4B115-45DC-407F-860E-7E1F8FF90C15}" type="slidenum">
              <a:rPr lang="en-US" smtClean="0"/>
              <a:t>‹#›</a:t>
            </a:fld>
            <a:endParaRPr lang="en-US"/>
          </a:p>
        </p:txBody>
      </p:sp>
    </p:spTree>
    <p:extLst>
      <p:ext uri="{BB962C8B-B14F-4D97-AF65-F5344CB8AC3E}">
        <p14:creationId xmlns:p14="http://schemas.microsoft.com/office/powerpoint/2010/main" val="50282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8909" y="69802"/>
            <a:ext cx="5390457" cy="3378394"/>
          </a:xfrm>
          <a:prstGeom prst="rect">
            <a:avLst/>
          </a:prstGeom>
        </p:spPr>
      </p:pic>
      <p:sp>
        <p:nvSpPr>
          <p:cNvPr id="6" name="TextBox 5"/>
          <p:cNvSpPr txBox="1"/>
          <p:nvPr/>
        </p:nvSpPr>
        <p:spPr>
          <a:xfrm>
            <a:off x="5763145" y="272098"/>
            <a:ext cx="5737685" cy="1754326"/>
          </a:xfrm>
          <a:prstGeom prst="rect">
            <a:avLst/>
          </a:prstGeom>
          <a:noFill/>
        </p:spPr>
        <p:txBody>
          <a:bodyPr wrap="square" rtlCol="0">
            <a:spAutoFit/>
          </a:bodyPr>
          <a:lstStyle/>
          <a:p>
            <a:r>
              <a:rPr lang="en-US" b="1" dirty="0"/>
              <a:t>Q1:</a:t>
            </a:r>
            <a:r>
              <a:rPr lang="en-US" dirty="0"/>
              <a:t> we want the 95% prediction/tolerance/normal limits (</a:t>
            </a:r>
            <a:r>
              <a:rPr lang="en-US" dirty="0" err="1"/>
              <a:t>ie</a:t>
            </a:r>
            <a:r>
              <a:rPr lang="en-US" dirty="0"/>
              <a:t>, 95% CI on future measurements, not 95% CI on the estimate of the relationship with age). I extracted the 95% CI graph from the poster and attempted to scale it to the empirical data. The limits look too narrow to be 95% normal? </a:t>
            </a:r>
          </a:p>
        </p:txBody>
      </p:sp>
      <p:pic>
        <p:nvPicPr>
          <p:cNvPr id="7" name="Picture 6"/>
          <p:cNvPicPr>
            <a:picLocks noChangeAspect="1"/>
          </p:cNvPicPr>
          <p:nvPr/>
        </p:nvPicPr>
        <p:blipFill>
          <a:blip r:embed="rId4"/>
          <a:stretch>
            <a:fillRect/>
          </a:stretch>
        </p:blipFill>
        <p:spPr>
          <a:xfrm>
            <a:off x="600295" y="3373845"/>
            <a:ext cx="2101024" cy="1572258"/>
          </a:xfrm>
          <a:prstGeom prst="rect">
            <a:avLst/>
          </a:prstGeom>
        </p:spPr>
      </p:pic>
      <p:sp>
        <p:nvSpPr>
          <p:cNvPr id="8" name="TextBox 7"/>
          <p:cNvSpPr txBox="1"/>
          <p:nvPr/>
        </p:nvSpPr>
        <p:spPr>
          <a:xfrm>
            <a:off x="2701319" y="3417543"/>
            <a:ext cx="9164941" cy="1477328"/>
          </a:xfrm>
          <a:prstGeom prst="rect">
            <a:avLst/>
          </a:prstGeom>
          <a:solidFill>
            <a:schemeClr val="bg1"/>
          </a:solidFill>
        </p:spPr>
        <p:txBody>
          <a:bodyPr wrap="square" rtlCol="0">
            <a:spAutoFit/>
          </a:bodyPr>
          <a:lstStyle/>
          <a:p>
            <a:r>
              <a:rPr lang="en-US" b="1" dirty="0"/>
              <a:t>Q2:</a:t>
            </a:r>
            <a:r>
              <a:rPr lang="en-US" dirty="0"/>
              <a:t> this figure is from our normal limits paper (AJO 2019;200:110–122) for the 1mm circle using ordinary linear regression with a broken stick model and a power transformation to account for heterogeneity of FD variances over the age range. The 1mm 95% normal limits get quite wide with age. The 6x6mm FDS empirical data suggest this might be true here as well but we don’t see it reflected in these normal limits. Is that right?</a:t>
            </a:r>
          </a:p>
        </p:txBody>
      </p:sp>
      <p:grpSp>
        <p:nvGrpSpPr>
          <p:cNvPr id="11" name="Group 10"/>
          <p:cNvGrpSpPr/>
          <p:nvPr/>
        </p:nvGrpSpPr>
        <p:grpSpPr>
          <a:xfrm>
            <a:off x="5315587" y="2309882"/>
            <a:ext cx="6876413" cy="774798"/>
            <a:chOff x="5315587" y="2247061"/>
            <a:chExt cx="6876413" cy="774798"/>
          </a:xfrm>
        </p:grpSpPr>
        <p:pic>
          <p:nvPicPr>
            <p:cNvPr id="5" name="Picture 4"/>
            <p:cNvPicPr>
              <a:picLocks noChangeAspect="1"/>
            </p:cNvPicPr>
            <p:nvPr/>
          </p:nvPicPr>
          <p:blipFill>
            <a:blip r:embed="rId5"/>
            <a:stretch>
              <a:fillRect/>
            </a:stretch>
          </p:blipFill>
          <p:spPr>
            <a:xfrm>
              <a:off x="5360466" y="2247061"/>
              <a:ext cx="6831534" cy="774798"/>
            </a:xfrm>
            <a:prstGeom prst="rect">
              <a:avLst/>
            </a:prstGeom>
          </p:spPr>
        </p:pic>
        <p:sp>
          <p:nvSpPr>
            <p:cNvPr id="9" name="TextBox 8"/>
            <p:cNvSpPr txBox="1"/>
            <p:nvPr/>
          </p:nvSpPr>
          <p:spPr>
            <a:xfrm>
              <a:off x="5315587" y="2715044"/>
              <a:ext cx="447558" cy="246221"/>
            </a:xfrm>
            <a:prstGeom prst="rect">
              <a:avLst/>
            </a:prstGeom>
            <a:noFill/>
          </p:spPr>
          <p:txBody>
            <a:bodyPr wrap="none" rtlCol="0">
              <a:spAutoFit/>
            </a:bodyPr>
            <a:lstStyle/>
            <a:p>
              <a:r>
                <a:rPr lang="en-US" sz="1000" dirty="0"/>
                <a:t>2000</a:t>
              </a:r>
            </a:p>
          </p:txBody>
        </p:sp>
        <p:sp>
          <p:nvSpPr>
            <p:cNvPr id="10" name="TextBox 9"/>
            <p:cNvSpPr txBox="1"/>
            <p:nvPr/>
          </p:nvSpPr>
          <p:spPr>
            <a:xfrm>
              <a:off x="5315587" y="2283146"/>
              <a:ext cx="447558" cy="246221"/>
            </a:xfrm>
            <a:prstGeom prst="rect">
              <a:avLst/>
            </a:prstGeom>
            <a:noFill/>
          </p:spPr>
          <p:txBody>
            <a:bodyPr wrap="none" rtlCol="0">
              <a:spAutoFit/>
            </a:bodyPr>
            <a:lstStyle/>
            <a:p>
              <a:r>
                <a:rPr lang="en-US" sz="1000" dirty="0"/>
                <a:t>6000</a:t>
              </a:r>
            </a:p>
          </p:txBody>
        </p:sp>
      </p:grpSp>
      <p:sp>
        <p:nvSpPr>
          <p:cNvPr id="12" name="TextBox 11"/>
          <p:cNvSpPr txBox="1"/>
          <p:nvPr/>
        </p:nvSpPr>
        <p:spPr>
          <a:xfrm>
            <a:off x="148909" y="4871751"/>
            <a:ext cx="11524232" cy="1754326"/>
          </a:xfrm>
          <a:prstGeom prst="rect">
            <a:avLst/>
          </a:prstGeom>
          <a:noFill/>
        </p:spPr>
        <p:txBody>
          <a:bodyPr wrap="square" rtlCol="0">
            <a:spAutoFit/>
          </a:bodyPr>
          <a:lstStyle/>
          <a:p>
            <a:r>
              <a:rPr lang="en-US" b="1" dirty="0"/>
              <a:t>Q3:</a:t>
            </a:r>
            <a:r>
              <a:rPr lang="en-US" dirty="0"/>
              <a:t> in our approach we fit separate models within each 1, 2.5, 5 mm circle. The GEE gives you marginal coefficients and SE adjusted for the correlation allowing correct significance tests of coefficients using all DF data in a single model, but </a:t>
            </a:r>
          </a:p>
          <a:p>
            <a:pPr marL="342900" indent="-342900">
              <a:buAutoNum type="arabicParenBoth"/>
            </a:pPr>
            <a:r>
              <a:rPr lang="en-US" dirty="0"/>
              <a:t>How would this be used when evaluating the next case for normality? Is their some joint test taking into account all DFs? (which would be cool)</a:t>
            </a:r>
          </a:p>
          <a:p>
            <a:pPr marL="342900" indent="-342900">
              <a:buAutoNum type="arabicParenBoth"/>
            </a:pPr>
            <a:r>
              <a:rPr lang="en-US" dirty="0"/>
              <a:t>The equivalent VCV matrix for GEE is complicated (due to correlation structure*). How is this incorporated into the prediction limit (m ± t</a:t>
            </a:r>
            <a:r>
              <a:rPr lang="en-US" baseline="-25000" dirty="0"/>
              <a:t>α/2</a:t>
            </a:r>
            <a:r>
              <a:rPr lang="en-US" dirty="0"/>
              <a:t> √[(MSE) (1 + </a:t>
            </a:r>
            <a:r>
              <a:rPr lang="en-US" b="1" dirty="0" err="1"/>
              <a:t>a</a:t>
            </a:r>
            <a:r>
              <a:rPr lang="en-US" baseline="30000" dirty="0" err="1"/>
              <a:t>T</a:t>
            </a:r>
            <a:r>
              <a:rPr lang="en-US" dirty="0"/>
              <a:t> (</a:t>
            </a:r>
            <a:r>
              <a:rPr lang="en-US" b="1" dirty="0"/>
              <a:t>X</a:t>
            </a:r>
            <a:r>
              <a:rPr lang="en-US" baseline="30000" dirty="0"/>
              <a:t>T</a:t>
            </a:r>
            <a:r>
              <a:rPr lang="en-US" dirty="0"/>
              <a:t> </a:t>
            </a:r>
            <a:r>
              <a:rPr lang="en-US" b="1" dirty="0"/>
              <a:t>X</a:t>
            </a:r>
            <a:r>
              <a:rPr lang="en-US" dirty="0"/>
              <a:t>)</a:t>
            </a:r>
            <a:r>
              <a:rPr lang="en-US" baseline="30000" dirty="0"/>
              <a:t>-1</a:t>
            </a:r>
            <a:r>
              <a:rPr lang="en-US" dirty="0"/>
              <a:t> </a:t>
            </a:r>
            <a:r>
              <a:rPr lang="en-US" b="1" dirty="0"/>
              <a:t>a</a:t>
            </a:r>
            <a:r>
              <a:rPr lang="en-US" dirty="0"/>
              <a:t>)] for OLR). If you have a reference I would like to read about it.</a:t>
            </a:r>
          </a:p>
        </p:txBody>
      </p:sp>
      <p:cxnSp>
        <p:nvCxnSpPr>
          <p:cNvPr id="14" name="Straight Arrow Connector 13"/>
          <p:cNvCxnSpPr>
            <a:stCxn id="15" idx="3"/>
          </p:cNvCxnSpPr>
          <p:nvPr/>
        </p:nvCxnSpPr>
        <p:spPr>
          <a:xfrm flipV="1">
            <a:off x="8718288" y="2419883"/>
            <a:ext cx="2086532" cy="227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718655" y="4537728"/>
            <a:ext cx="999633" cy="307777"/>
          </a:xfrm>
          <a:prstGeom prst="rect">
            <a:avLst/>
          </a:prstGeom>
          <a:noFill/>
        </p:spPr>
        <p:txBody>
          <a:bodyPr wrap="none" rtlCol="0">
            <a:spAutoFit/>
          </a:bodyPr>
          <a:lstStyle/>
          <a:p>
            <a:r>
              <a:rPr lang="en-US" sz="1400" b="1" dirty="0">
                <a:solidFill>
                  <a:srgbClr val="0070C0"/>
                </a:solidFill>
              </a:rPr>
              <a:t>1mm circle</a:t>
            </a:r>
          </a:p>
        </p:txBody>
      </p:sp>
      <p:sp>
        <p:nvSpPr>
          <p:cNvPr id="16" name="TextBox 15"/>
          <p:cNvSpPr txBox="1"/>
          <p:nvPr/>
        </p:nvSpPr>
        <p:spPr>
          <a:xfrm>
            <a:off x="663116" y="579840"/>
            <a:ext cx="2038203" cy="646331"/>
          </a:xfrm>
          <a:prstGeom prst="rect">
            <a:avLst/>
          </a:prstGeom>
          <a:noFill/>
        </p:spPr>
        <p:txBody>
          <a:bodyPr wrap="square" rtlCol="0">
            <a:spAutoFit/>
          </a:bodyPr>
          <a:lstStyle/>
          <a:p>
            <a:r>
              <a:rPr lang="en-US" sz="1200" b="1" dirty="0"/>
              <a:t>FDs = Flow  Deficits</a:t>
            </a:r>
          </a:p>
          <a:p>
            <a:r>
              <a:rPr lang="en-US" sz="1200" b="1" dirty="0"/>
              <a:t>ICD = </a:t>
            </a:r>
            <a:r>
              <a:rPr lang="en-US" sz="1200" b="1" dirty="0" err="1"/>
              <a:t>Intercapillary</a:t>
            </a:r>
            <a:r>
              <a:rPr lang="en-US" sz="1200" b="1" dirty="0"/>
              <a:t> Distance</a:t>
            </a:r>
          </a:p>
          <a:p>
            <a:r>
              <a:rPr lang="en-US" sz="1200" b="1" dirty="0"/>
              <a:t>DF = distance from fovea</a:t>
            </a:r>
          </a:p>
        </p:txBody>
      </p:sp>
      <p:sp>
        <p:nvSpPr>
          <p:cNvPr id="2" name="TextBox 1"/>
          <p:cNvSpPr txBox="1"/>
          <p:nvPr/>
        </p:nvSpPr>
        <p:spPr>
          <a:xfrm>
            <a:off x="6393821" y="6550223"/>
            <a:ext cx="3285708" cy="307777"/>
          </a:xfrm>
          <a:prstGeom prst="rect">
            <a:avLst/>
          </a:prstGeom>
          <a:noFill/>
        </p:spPr>
        <p:txBody>
          <a:bodyPr wrap="none" rtlCol="0">
            <a:spAutoFit/>
          </a:bodyPr>
          <a:lstStyle/>
          <a:p>
            <a:r>
              <a:rPr lang="en-US" sz="1400" dirty="0"/>
              <a:t>* Which correlation structure did you use?</a:t>
            </a:r>
          </a:p>
        </p:txBody>
      </p:sp>
    </p:spTree>
    <p:extLst>
      <p:ext uri="{BB962C8B-B14F-4D97-AF65-F5344CB8AC3E}">
        <p14:creationId xmlns:p14="http://schemas.microsoft.com/office/powerpoint/2010/main" val="30255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611</Words>
  <Application>Microsoft Macintosh PowerPoint</Application>
  <PresentationFormat>Widescreen</PresentationFormat>
  <Paragraphs>17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Miami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Feuer, William J.</dc:creator>
  <cp:lastModifiedBy>Jiaqi Yin</cp:lastModifiedBy>
  <cp:revision>37</cp:revision>
  <dcterms:created xsi:type="dcterms:W3CDTF">2019-05-21T19:58:07Z</dcterms:created>
  <dcterms:modified xsi:type="dcterms:W3CDTF">2019-05-21T22:56:26Z</dcterms:modified>
</cp:coreProperties>
</file>