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69" r:id="rId3"/>
    <p:sldId id="257" r:id="rId4"/>
    <p:sldId id="262" r:id="rId5"/>
    <p:sldId id="261" r:id="rId6"/>
    <p:sldId id="260" r:id="rId7"/>
    <p:sldId id="259" r:id="rId8"/>
    <p:sldId id="258" r:id="rId9"/>
    <p:sldId id="268" r:id="rId10"/>
    <p:sldId id="267" r:id="rId11"/>
    <p:sldId id="266" r:id="rId12"/>
    <p:sldId id="265" r:id="rId13"/>
    <p:sldId id="264" r:id="rId14"/>
    <p:sldId id="270" r:id="rId15"/>
    <p:sldId id="263"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7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E5A7D-9AF8-4760-9B77-FE54CAD4CA8F}" type="datetimeFigureOut">
              <a:rPr kumimoji="1" lang="ja-JP" altLang="en-US" smtClean="0"/>
              <a:t>2022/8/2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128E0-D432-4441-9359-704D73C6CDE1}" type="slidenum">
              <a:rPr kumimoji="1" lang="ja-JP" altLang="en-US" smtClean="0"/>
              <a:t>‹#›</a:t>
            </a:fld>
            <a:endParaRPr kumimoji="1" lang="ja-JP" altLang="en-US"/>
          </a:p>
        </p:txBody>
      </p:sp>
    </p:spTree>
    <p:extLst>
      <p:ext uri="{BB962C8B-B14F-4D97-AF65-F5344CB8AC3E}">
        <p14:creationId xmlns:p14="http://schemas.microsoft.com/office/powerpoint/2010/main" val="6414910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8148CA5-8C7B-4C81-8041-8A3112E3212A}" type="datetime1">
              <a:rPr kumimoji="1" lang="ja-JP" altLang="en-US" smtClean="0"/>
              <a:t>2022/8/2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86687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8DBA196-E29C-44A8-859F-F8FFD5976DD7}" type="datetime1">
              <a:rPr kumimoji="1" lang="ja-JP" altLang="en-US" smtClean="0"/>
              <a:t>2022/8/2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409750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5074B6D-6BA6-495E-912A-70CF83DFF0A9}" type="datetime1">
              <a:rPr kumimoji="1" lang="ja-JP" altLang="en-US" smtClean="0"/>
              <a:t>2022/8/2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2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189D7E-CE6D-47D5-BA90-4B436DDEE370}" type="datetime1">
              <a:rPr kumimoji="1" lang="ja-JP" altLang="en-US" smtClean="0"/>
              <a:t>2022/8/2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113436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64A02E3-12BF-42A8-AD8B-52363CD39F6F}" type="datetime1">
              <a:rPr kumimoji="1" lang="ja-JP" altLang="en-US" smtClean="0"/>
              <a:t>2022/8/2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3350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0612A07-71BA-4AEE-AE0A-CF86F2C036EE}" type="datetime1">
              <a:rPr kumimoji="1" lang="ja-JP" altLang="en-US" smtClean="0"/>
              <a:t>2022/8/2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3806126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A139CD3-92B9-4467-8873-C87BCE0698F6}" type="datetime1">
              <a:rPr kumimoji="1" lang="ja-JP" altLang="en-US" smtClean="0"/>
              <a:t>2022/8/2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3552731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721DB48-D50E-4365-820D-803B17584EDC}" type="datetime1">
              <a:rPr kumimoji="1" lang="ja-JP" altLang="en-US" smtClean="0"/>
              <a:t>2022/8/2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73463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B414C44-E5B1-4018-8CCE-ABADABCEA254}" type="datetime1">
              <a:rPr kumimoji="1" lang="ja-JP" altLang="en-US" smtClean="0"/>
              <a:t>2022/8/2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99961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69EFD9B-6DBB-4BFC-BBF7-0D8A7E9C019F}" type="datetime1">
              <a:rPr kumimoji="1" lang="ja-JP" altLang="en-US" smtClean="0"/>
              <a:t>2022/8/2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296723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405BEF-5B36-45E3-BEB4-87C40125ABD2}" type="datetime1">
              <a:rPr kumimoji="1" lang="ja-JP" altLang="en-US" smtClean="0"/>
              <a:t>2022/8/2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2007364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5C5A05A-1E17-4ACE-9129-2441943F0BED}" type="datetime1">
              <a:rPr kumimoji="1" lang="ja-JP" altLang="en-US" smtClean="0"/>
              <a:t>2022/8/2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139955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3ECC767-A6B7-4D42-B6D0-18ADCDEC54C1}" type="datetime1">
              <a:rPr kumimoji="1" lang="ja-JP" altLang="en-US" smtClean="0"/>
              <a:t>2022/8/2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419626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3D258-E639-4E8E-B8A6-A9D71B217632}" type="datetime1">
              <a:rPr kumimoji="1" lang="ja-JP" altLang="en-US" smtClean="0"/>
              <a:t>2022/8/2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281601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AE34DBA-6972-4E98-9421-68ADE0AA1C5F}" type="datetime1">
              <a:rPr kumimoji="1" lang="ja-JP" altLang="en-US" smtClean="0"/>
              <a:t>2022/8/2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185772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E1B8F2-353E-4C70-BE3F-B483F535423D}" type="datetime1">
              <a:rPr kumimoji="1" lang="ja-JP" altLang="en-US" smtClean="0"/>
              <a:t>2022/8/2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199554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3238ED-D923-4A10-BFA3-8B7ED561B777}" type="datetime1">
              <a:rPr kumimoji="1" lang="ja-JP" altLang="en-US" smtClean="0"/>
              <a:t>2022/8/2</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5F727E-7F7D-4D89-8419-29DAD5BDFA09}" type="slidenum">
              <a:rPr kumimoji="1" lang="ja-JP" altLang="en-US" smtClean="0"/>
              <a:t>‹#›</a:t>
            </a:fld>
            <a:endParaRPr kumimoji="1" lang="ja-JP" altLang="en-US"/>
          </a:p>
        </p:txBody>
      </p:sp>
    </p:spTree>
    <p:extLst>
      <p:ext uri="{BB962C8B-B14F-4D97-AF65-F5344CB8AC3E}">
        <p14:creationId xmlns:p14="http://schemas.microsoft.com/office/powerpoint/2010/main" val="2794493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33449" y="1083703"/>
            <a:ext cx="9144000" cy="2016491"/>
          </a:xfrm>
        </p:spPr>
        <p:txBody>
          <a:bodyPr/>
          <a:lstStyle/>
          <a:p>
            <a:pPr algn="ctr"/>
            <a:r>
              <a:rPr kumimoji="1" lang="ja-JP" altLang="en-US" b="1" dirty="0" smtClean="0"/>
              <a:t>ソフトウェア実験</a:t>
            </a:r>
            <a:r>
              <a:rPr kumimoji="1" lang="en-US" altLang="ja-JP" b="1" dirty="0" smtClean="0"/>
              <a:t/>
            </a:r>
            <a:br>
              <a:rPr kumimoji="1" lang="en-US" altLang="ja-JP" b="1" dirty="0" smtClean="0"/>
            </a:br>
            <a:r>
              <a:rPr lang="ja-JP" altLang="en-US" b="1" dirty="0"/>
              <a:t>最終発表</a:t>
            </a:r>
            <a:endParaRPr kumimoji="1" lang="ja-JP" altLang="en-US" b="1" dirty="0"/>
          </a:p>
        </p:txBody>
      </p:sp>
      <p:sp>
        <p:nvSpPr>
          <p:cNvPr id="3" name="サブタイトル 2"/>
          <p:cNvSpPr>
            <a:spLocks noGrp="1"/>
          </p:cNvSpPr>
          <p:nvPr>
            <p:ph type="subTitle" idx="1"/>
          </p:nvPr>
        </p:nvSpPr>
        <p:spPr>
          <a:xfrm>
            <a:off x="6761285" y="5053157"/>
            <a:ext cx="2732526" cy="1096899"/>
          </a:xfrm>
        </p:spPr>
        <p:txBody>
          <a:bodyPr>
            <a:normAutofit/>
          </a:bodyPr>
          <a:lstStyle/>
          <a:p>
            <a:r>
              <a:rPr kumimoji="1" lang="ja-JP" altLang="en-US" sz="2400" b="1" dirty="0" smtClean="0">
                <a:solidFill>
                  <a:schemeClr val="tx1">
                    <a:lumMod val="65000"/>
                    <a:lumOff val="35000"/>
                  </a:schemeClr>
                </a:solidFill>
              </a:rPr>
              <a:t>学籍番号</a:t>
            </a:r>
            <a:r>
              <a:rPr kumimoji="1" lang="en-US" altLang="ja-JP" sz="2400" b="1" dirty="0" smtClean="0">
                <a:solidFill>
                  <a:schemeClr val="tx1">
                    <a:lumMod val="65000"/>
                    <a:lumOff val="35000"/>
                  </a:schemeClr>
                </a:solidFill>
              </a:rPr>
              <a:t>20073</a:t>
            </a:r>
          </a:p>
          <a:p>
            <a:r>
              <a:rPr lang="ja-JP" altLang="en-US" sz="2400" b="1" dirty="0">
                <a:solidFill>
                  <a:schemeClr val="tx1">
                    <a:lumMod val="65000"/>
                    <a:lumOff val="35000"/>
                  </a:schemeClr>
                </a:solidFill>
              </a:rPr>
              <a:t>所京太朗</a:t>
            </a:r>
            <a:endParaRPr kumimoji="1" lang="ja-JP" altLang="en-US" sz="2400" b="1" dirty="0">
              <a:solidFill>
                <a:schemeClr val="tx1">
                  <a:lumMod val="65000"/>
                  <a:lumOff val="35000"/>
                </a:schemeClr>
              </a:solidFill>
            </a:endParaRPr>
          </a:p>
        </p:txBody>
      </p:sp>
      <p:sp>
        <p:nvSpPr>
          <p:cNvPr id="4" name="サブタイトル 2"/>
          <p:cNvSpPr txBox="1">
            <a:spLocks/>
          </p:cNvSpPr>
          <p:nvPr/>
        </p:nvSpPr>
        <p:spPr>
          <a:xfrm>
            <a:off x="1465383" y="3605356"/>
            <a:ext cx="8080131"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r>
              <a:rPr lang="ja-JP" altLang="en-US" sz="3200" b="1" dirty="0" smtClean="0">
                <a:solidFill>
                  <a:schemeClr val="accent1"/>
                </a:solidFill>
              </a:rPr>
              <a:t>～コリドール自動対戦プログラムの作成～</a:t>
            </a:r>
            <a:endParaRPr lang="ja-JP" altLang="en-US" sz="3200" b="1" dirty="0">
              <a:solidFill>
                <a:schemeClr val="accent1"/>
              </a:solidFill>
            </a:endParaRPr>
          </a:p>
        </p:txBody>
      </p:sp>
    </p:spTree>
    <p:extLst>
      <p:ext uri="{BB962C8B-B14F-4D97-AF65-F5344CB8AC3E}">
        <p14:creationId xmlns:p14="http://schemas.microsoft.com/office/powerpoint/2010/main" val="1264648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348760" y="352203"/>
            <a:ext cx="8672148"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a:solidFill>
                  <a:schemeClr val="accent1"/>
                </a:solidFill>
              </a:rPr>
              <a:t>2.</a:t>
            </a:r>
            <a:r>
              <a:rPr lang="ja-JP" altLang="en-US" sz="4400" b="1" dirty="0">
                <a:solidFill>
                  <a:schemeClr val="accent1"/>
                </a:solidFill>
              </a:rPr>
              <a:t>評価関数の工夫</a:t>
            </a:r>
          </a:p>
        </p:txBody>
      </p:sp>
      <p:sp>
        <p:nvSpPr>
          <p:cNvPr id="5" name="テキスト ボックス 4"/>
          <p:cNvSpPr txBox="1"/>
          <p:nvPr/>
        </p:nvSpPr>
        <p:spPr>
          <a:xfrm>
            <a:off x="414867" y="1363133"/>
            <a:ext cx="1617133" cy="400110"/>
          </a:xfrm>
          <a:prstGeom prst="rect">
            <a:avLst/>
          </a:prstGeom>
          <a:noFill/>
        </p:spPr>
        <p:txBody>
          <a:bodyPr wrap="square" rtlCol="0">
            <a:spAutoFit/>
          </a:bodyPr>
          <a:lstStyle/>
          <a:p>
            <a:r>
              <a:rPr kumimoji="1" lang="en-US" altLang="ja-JP" sz="2000" b="1" dirty="0" smtClean="0">
                <a:solidFill>
                  <a:srgbClr val="00B050"/>
                </a:solidFill>
              </a:rPr>
              <a:t>&lt;</a:t>
            </a:r>
            <a:r>
              <a:rPr kumimoji="1" lang="ja-JP" altLang="en-US" sz="2000" b="1" dirty="0">
                <a:solidFill>
                  <a:srgbClr val="00B050"/>
                </a:solidFill>
              </a:rPr>
              <a:t>学習結果</a:t>
            </a:r>
            <a:r>
              <a:rPr kumimoji="1" lang="en-US" altLang="ja-JP" sz="2000" b="1" dirty="0" smtClean="0">
                <a:solidFill>
                  <a:srgbClr val="00B050"/>
                </a:solidFill>
              </a:rPr>
              <a:t>&gt;</a:t>
            </a:r>
            <a:endParaRPr kumimoji="1" lang="ja-JP" altLang="en-US" sz="2000" b="1" dirty="0"/>
          </a:p>
        </p:txBody>
      </p:sp>
      <p:graphicFrame>
        <p:nvGraphicFramePr>
          <p:cNvPr id="2" name="表 1"/>
          <p:cNvGraphicFramePr>
            <a:graphicFrameLocks noGrp="1"/>
          </p:cNvGraphicFramePr>
          <p:nvPr>
            <p:extLst>
              <p:ext uri="{D42A27DB-BD31-4B8C-83A1-F6EECF244321}">
                <p14:modId xmlns:p14="http://schemas.microsoft.com/office/powerpoint/2010/main" val="3239452968"/>
              </p:ext>
            </p:extLst>
          </p:nvPr>
        </p:nvGraphicFramePr>
        <p:xfrm>
          <a:off x="620833" y="1930400"/>
          <a:ext cx="9581502" cy="1285240"/>
        </p:xfrm>
        <a:graphic>
          <a:graphicData uri="http://schemas.openxmlformats.org/drawingml/2006/table">
            <a:tbl>
              <a:tblPr firstRow="1" bandRow="1">
                <a:tableStyleId>{5C22544A-7EE6-4342-B048-85BDC9FD1C3A}</a:tableStyleId>
              </a:tblPr>
              <a:tblGrid>
                <a:gridCol w="1596917">
                  <a:extLst>
                    <a:ext uri="{9D8B030D-6E8A-4147-A177-3AD203B41FA5}">
                      <a16:colId xmlns:a16="http://schemas.microsoft.com/office/drawing/2014/main" val="3219938180"/>
                    </a:ext>
                  </a:extLst>
                </a:gridCol>
                <a:gridCol w="1596917">
                  <a:extLst>
                    <a:ext uri="{9D8B030D-6E8A-4147-A177-3AD203B41FA5}">
                      <a16:colId xmlns:a16="http://schemas.microsoft.com/office/drawing/2014/main" val="1164901023"/>
                    </a:ext>
                  </a:extLst>
                </a:gridCol>
                <a:gridCol w="1596917">
                  <a:extLst>
                    <a:ext uri="{9D8B030D-6E8A-4147-A177-3AD203B41FA5}">
                      <a16:colId xmlns:a16="http://schemas.microsoft.com/office/drawing/2014/main" val="1178690841"/>
                    </a:ext>
                  </a:extLst>
                </a:gridCol>
                <a:gridCol w="1596917">
                  <a:extLst>
                    <a:ext uri="{9D8B030D-6E8A-4147-A177-3AD203B41FA5}">
                      <a16:colId xmlns:a16="http://schemas.microsoft.com/office/drawing/2014/main" val="3946989314"/>
                    </a:ext>
                  </a:extLst>
                </a:gridCol>
                <a:gridCol w="1596917">
                  <a:extLst>
                    <a:ext uri="{9D8B030D-6E8A-4147-A177-3AD203B41FA5}">
                      <a16:colId xmlns:a16="http://schemas.microsoft.com/office/drawing/2014/main" val="191847301"/>
                    </a:ext>
                  </a:extLst>
                </a:gridCol>
                <a:gridCol w="1596917">
                  <a:extLst>
                    <a:ext uri="{9D8B030D-6E8A-4147-A177-3AD203B41FA5}">
                      <a16:colId xmlns:a16="http://schemas.microsoft.com/office/drawing/2014/main" val="2153500591"/>
                    </a:ext>
                  </a:extLst>
                </a:gridCol>
              </a:tblGrid>
              <a:tr h="370840">
                <a:tc>
                  <a:txBody>
                    <a:bodyPr/>
                    <a:lstStyle/>
                    <a:p>
                      <a:r>
                        <a:rPr kumimoji="1" lang="ja-JP" altLang="en-US" sz="1800" b="1" dirty="0" smtClean="0">
                          <a:solidFill>
                            <a:schemeClr val="tx1"/>
                          </a:solidFill>
                        </a:rPr>
                        <a:t>特徴量</a:t>
                      </a:r>
                      <a:endParaRPr kumimoji="1" lang="ja-JP" altLang="en-US" dirty="0">
                        <a:solidFill>
                          <a:schemeClr val="tx1"/>
                        </a:solidFill>
                      </a:endParaRPr>
                    </a:p>
                  </a:txBody>
                  <a:tcPr/>
                </a:tc>
                <a:tc>
                  <a:txBody>
                    <a:bodyPr/>
                    <a:lstStyle/>
                    <a:p>
                      <a:r>
                        <a:rPr kumimoji="1" lang="ja-JP" altLang="en-US" dirty="0" smtClean="0">
                          <a:solidFill>
                            <a:schemeClr val="tx1"/>
                          </a:solidFill>
                        </a:rPr>
                        <a:t>自分のゴールまでの最短距離</a:t>
                      </a:r>
                      <a:endParaRPr kumimoji="1" lang="ja-JP" altLang="en-US" dirty="0">
                        <a:solidFill>
                          <a:schemeClr val="tx1"/>
                        </a:solidFill>
                      </a:endParaRPr>
                    </a:p>
                  </a:txBody>
                  <a:tcPr/>
                </a:tc>
                <a:tc>
                  <a:txBody>
                    <a:bodyPr/>
                    <a:lstStyle/>
                    <a:p>
                      <a:r>
                        <a:rPr kumimoji="1" lang="ja-JP" altLang="en-US" dirty="0" smtClean="0">
                          <a:solidFill>
                            <a:schemeClr val="tx1"/>
                          </a:solidFill>
                        </a:rPr>
                        <a:t>相手のゴールまでの最短距離</a:t>
                      </a:r>
                      <a:endParaRPr kumimoji="1" lang="ja-JP" altLang="en-US" dirty="0">
                        <a:solidFill>
                          <a:schemeClr val="tx1"/>
                        </a:solidFill>
                      </a:endParaRPr>
                    </a:p>
                  </a:txBody>
                  <a:tcPr/>
                </a:tc>
                <a:tc>
                  <a:txBody>
                    <a:bodyPr/>
                    <a:lstStyle/>
                    <a:p>
                      <a:r>
                        <a:rPr kumimoji="1" lang="ja-JP" altLang="en-US" dirty="0" smtClean="0">
                          <a:solidFill>
                            <a:schemeClr val="tx1"/>
                          </a:solidFill>
                        </a:rPr>
                        <a:t>残壁が</a:t>
                      </a:r>
                      <a:r>
                        <a:rPr kumimoji="1" lang="en-US" altLang="ja-JP" dirty="0" smtClean="0">
                          <a:solidFill>
                            <a:schemeClr val="tx1"/>
                          </a:solidFill>
                        </a:rPr>
                        <a:t>6</a:t>
                      </a:r>
                      <a:r>
                        <a:rPr kumimoji="1" lang="ja-JP" altLang="en-US" dirty="0" smtClean="0">
                          <a:solidFill>
                            <a:schemeClr val="tx1"/>
                          </a:solidFill>
                        </a:rPr>
                        <a:t>個以上あるときの残壁数</a:t>
                      </a:r>
                      <a:endParaRPr kumimoji="1" lang="ja-JP"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tx1"/>
                          </a:solidFill>
                        </a:rPr>
                        <a:t>残壁が</a:t>
                      </a:r>
                      <a:r>
                        <a:rPr kumimoji="1" lang="en-US" altLang="ja-JP" dirty="0" smtClean="0">
                          <a:solidFill>
                            <a:schemeClr val="tx1"/>
                          </a:solidFill>
                        </a:rPr>
                        <a:t>4</a:t>
                      </a:r>
                      <a:r>
                        <a:rPr kumimoji="1" lang="ja-JP" altLang="en-US" dirty="0" smtClean="0">
                          <a:solidFill>
                            <a:schemeClr val="tx1"/>
                          </a:solidFill>
                        </a:rPr>
                        <a:t>個以上あるときの残壁数</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tx1"/>
                          </a:solidFill>
                        </a:rPr>
                        <a:t>残壁が</a:t>
                      </a:r>
                      <a:r>
                        <a:rPr kumimoji="1" lang="en-US" altLang="ja-JP" dirty="0" smtClean="0">
                          <a:solidFill>
                            <a:schemeClr val="tx1"/>
                          </a:solidFill>
                        </a:rPr>
                        <a:t>2</a:t>
                      </a:r>
                      <a:r>
                        <a:rPr kumimoji="1" lang="ja-JP" altLang="en-US" dirty="0" smtClean="0">
                          <a:solidFill>
                            <a:schemeClr val="tx1"/>
                          </a:solidFill>
                        </a:rPr>
                        <a:t>個以上あるときの残壁数</a:t>
                      </a:r>
                    </a:p>
                  </a:txBody>
                  <a:tcPr/>
                </a:tc>
                <a:extLst>
                  <a:ext uri="{0D108BD9-81ED-4DB2-BD59-A6C34878D82A}">
                    <a16:rowId xmlns:a16="http://schemas.microsoft.com/office/drawing/2014/main" val="516503815"/>
                  </a:ext>
                </a:extLst>
              </a:tr>
              <a:tr h="370840">
                <a:tc>
                  <a:txBody>
                    <a:bodyPr/>
                    <a:lstStyle/>
                    <a:p>
                      <a:r>
                        <a:rPr kumimoji="1" lang="ja-JP" altLang="en-US" b="1" dirty="0" smtClean="0"/>
                        <a:t>重さ</a:t>
                      </a:r>
                      <a:endParaRPr kumimoji="1" lang="ja-JP" altLang="en-US" b="1" dirty="0"/>
                    </a:p>
                  </a:txBody>
                  <a:tcPr/>
                </a:tc>
                <a:tc>
                  <a:txBody>
                    <a:bodyPr/>
                    <a:lstStyle/>
                    <a:p>
                      <a:r>
                        <a:rPr kumimoji="1" lang="en-US" altLang="ja-JP" b="1" dirty="0" smtClean="0"/>
                        <a:t>0.8857026</a:t>
                      </a:r>
                      <a:endParaRPr kumimoji="1" lang="ja-JP" altLang="en-US" b="1" dirty="0"/>
                    </a:p>
                  </a:txBody>
                  <a:tcPr/>
                </a:tc>
                <a:tc>
                  <a:txBody>
                    <a:bodyPr/>
                    <a:lstStyle/>
                    <a:p>
                      <a:r>
                        <a:rPr kumimoji="1" lang="en-US" altLang="ja-JP" b="1" dirty="0" smtClean="0"/>
                        <a:t>-0.87554909</a:t>
                      </a:r>
                      <a:endParaRPr kumimoji="1" lang="ja-JP" altLang="en-US" b="1" dirty="0"/>
                    </a:p>
                  </a:txBody>
                  <a:tcPr/>
                </a:tc>
                <a:tc>
                  <a:txBody>
                    <a:bodyPr/>
                    <a:lstStyle/>
                    <a:p>
                      <a:r>
                        <a:rPr kumimoji="1" lang="en-US" altLang="ja-JP" b="1" dirty="0" smtClean="0"/>
                        <a:t>0.46791599</a:t>
                      </a:r>
                      <a:endParaRPr kumimoji="1" lang="ja-JP" altLang="en-US" b="1" dirty="0"/>
                    </a:p>
                  </a:txBody>
                  <a:tcPr/>
                </a:tc>
                <a:tc>
                  <a:txBody>
                    <a:bodyPr/>
                    <a:lstStyle/>
                    <a:p>
                      <a:r>
                        <a:rPr kumimoji="1" lang="en-US" altLang="ja-JP" b="1" dirty="0" smtClean="0"/>
                        <a:t>0.26234566</a:t>
                      </a:r>
                      <a:endParaRPr kumimoji="1" lang="ja-JP" altLang="en-US" b="1" dirty="0"/>
                    </a:p>
                  </a:txBody>
                  <a:tcPr/>
                </a:tc>
                <a:tc>
                  <a:txBody>
                    <a:bodyPr/>
                    <a:lstStyle/>
                    <a:p>
                      <a:r>
                        <a:rPr kumimoji="1" lang="en-US" altLang="ja-JP" b="1" dirty="0" smtClean="0"/>
                        <a:t>-0.23649033</a:t>
                      </a:r>
                      <a:endParaRPr kumimoji="1" lang="ja-JP" altLang="en-US" b="1" dirty="0"/>
                    </a:p>
                  </a:txBody>
                  <a:tcPr/>
                </a:tc>
                <a:extLst>
                  <a:ext uri="{0D108BD9-81ED-4DB2-BD59-A6C34878D82A}">
                    <a16:rowId xmlns:a16="http://schemas.microsoft.com/office/drawing/2014/main" val="1039887987"/>
                  </a:ext>
                </a:extLst>
              </a:tr>
            </a:tbl>
          </a:graphicData>
        </a:graphic>
      </p:graphicFrame>
      <p:sp>
        <p:nvSpPr>
          <p:cNvPr id="6" name="テキスト ボックス 5"/>
          <p:cNvSpPr txBox="1"/>
          <p:nvPr/>
        </p:nvSpPr>
        <p:spPr>
          <a:xfrm>
            <a:off x="6968067" y="3285066"/>
            <a:ext cx="3378200" cy="369332"/>
          </a:xfrm>
          <a:prstGeom prst="rect">
            <a:avLst/>
          </a:prstGeom>
          <a:noFill/>
        </p:spPr>
        <p:txBody>
          <a:bodyPr wrap="square" rtlCol="0">
            <a:spAutoFit/>
          </a:bodyPr>
          <a:lstStyle/>
          <a:p>
            <a:r>
              <a:rPr kumimoji="1" lang="en-US" altLang="ja-JP" dirty="0" smtClean="0"/>
              <a:t>(</a:t>
            </a:r>
            <a:r>
              <a:rPr kumimoji="1" lang="ja-JP" altLang="en-US" dirty="0" smtClean="0"/>
              <a:t>注意</a:t>
            </a:r>
            <a:r>
              <a:rPr kumimoji="1" lang="en-US" altLang="ja-JP" dirty="0" smtClean="0"/>
              <a:t>)</a:t>
            </a:r>
            <a:r>
              <a:rPr kumimoji="1" lang="ja-JP" altLang="en-US" dirty="0" smtClean="0"/>
              <a:t>スコアは小さい方がよい</a:t>
            </a:r>
            <a:endParaRPr kumimoji="1" lang="ja-JP" altLang="en-US" dirty="0"/>
          </a:p>
        </p:txBody>
      </p:sp>
      <p:sp>
        <p:nvSpPr>
          <p:cNvPr id="7" name="テキスト ボックス 6"/>
          <p:cNvSpPr txBox="1"/>
          <p:nvPr/>
        </p:nvSpPr>
        <p:spPr>
          <a:xfrm>
            <a:off x="414866" y="3864531"/>
            <a:ext cx="2853267" cy="400110"/>
          </a:xfrm>
          <a:prstGeom prst="rect">
            <a:avLst/>
          </a:prstGeom>
          <a:noFill/>
        </p:spPr>
        <p:txBody>
          <a:bodyPr wrap="square" rtlCol="0">
            <a:spAutoFit/>
          </a:bodyPr>
          <a:lstStyle/>
          <a:p>
            <a:r>
              <a:rPr kumimoji="1" lang="en-US" altLang="ja-JP" sz="2000" b="1" dirty="0" smtClean="0">
                <a:solidFill>
                  <a:srgbClr val="00B050"/>
                </a:solidFill>
              </a:rPr>
              <a:t>&lt;</a:t>
            </a:r>
            <a:r>
              <a:rPr kumimoji="1" lang="ja-JP" altLang="en-US" sz="2000" b="1" dirty="0" smtClean="0">
                <a:solidFill>
                  <a:srgbClr val="00B050"/>
                </a:solidFill>
              </a:rPr>
              <a:t>結果からわかること</a:t>
            </a:r>
            <a:r>
              <a:rPr kumimoji="1" lang="en-US" altLang="ja-JP" sz="2000" b="1" dirty="0" smtClean="0">
                <a:solidFill>
                  <a:srgbClr val="00B050"/>
                </a:solidFill>
              </a:rPr>
              <a:t>&gt;</a:t>
            </a:r>
            <a:endParaRPr kumimoji="1" lang="ja-JP" altLang="en-US" sz="2000" b="1" dirty="0"/>
          </a:p>
        </p:txBody>
      </p:sp>
      <p:sp>
        <p:nvSpPr>
          <p:cNvPr id="8" name="テキスト ボックス 7"/>
          <p:cNvSpPr txBox="1"/>
          <p:nvPr/>
        </p:nvSpPr>
        <p:spPr>
          <a:xfrm>
            <a:off x="620833" y="4487333"/>
            <a:ext cx="8971900" cy="1200329"/>
          </a:xfrm>
          <a:prstGeom prst="rect">
            <a:avLst/>
          </a:prstGeom>
          <a:noFill/>
        </p:spPr>
        <p:txBody>
          <a:bodyPr wrap="square" rtlCol="0">
            <a:spAutoFit/>
          </a:bodyPr>
          <a:lstStyle/>
          <a:p>
            <a:r>
              <a:rPr kumimoji="1" lang="ja-JP" altLang="en-US" b="1" dirty="0" smtClean="0"/>
              <a:t>・自分と相手のゴールまでの距離の重さはほとんど同じだが、どちらかというと自分の距離を短くするように動いた方がよい</a:t>
            </a:r>
            <a:endParaRPr kumimoji="1" lang="en-US" altLang="ja-JP" b="1" dirty="0" smtClean="0"/>
          </a:p>
          <a:p>
            <a:r>
              <a:rPr kumimoji="1" lang="ja-JP" altLang="en-US" b="1" dirty="0" smtClean="0"/>
              <a:t>・</a:t>
            </a:r>
            <a:r>
              <a:rPr kumimoji="1" lang="en-US" altLang="ja-JP" b="1" dirty="0" smtClean="0"/>
              <a:t>6</a:t>
            </a:r>
            <a:r>
              <a:rPr kumimoji="1" lang="ja-JP" altLang="en-US" b="1" dirty="0" smtClean="0"/>
              <a:t>個以上壁を持っているときは壁を置いた方がよく、</a:t>
            </a:r>
            <a:r>
              <a:rPr kumimoji="1" lang="en-US" altLang="ja-JP" b="1" dirty="0" smtClean="0"/>
              <a:t>4</a:t>
            </a:r>
            <a:r>
              <a:rPr kumimoji="1" lang="en-US" altLang="ja-JP" b="1" dirty="0"/>
              <a:t>,</a:t>
            </a:r>
            <a:r>
              <a:rPr kumimoji="1" lang="en-US" altLang="ja-JP" b="1" dirty="0" smtClean="0"/>
              <a:t>5</a:t>
            </a:r>
            <a:r>
              <a:rPr kumimoji="1" lang="ja-JP" altLang="en-US" b="1" dirty="0" smtClean="0"/>
              <a:t>個の時は残壁数の影響は小さく、</a:t>
            </a:r>
            <a:r>
              <a:rPr kumimoji="1" lang="en-US" altLang="ja-JP" b="1" dirty="0" smtClean="0"/>
              <a:t>2,3</a:t>
            </a:r>
            <a:r>
              <a:rPr kumimoji="1" lang="ja-JP" altLang="en-US" b="1" dirty="0" smtClean="0"/>
              <a:t>個の時は置かない方がよい</a:t>
            </a:r>
            <a:endParaRPr kumimoji="1" lang="ja-JP" altLang="en-US" b="1" dirty="0"/>
          </a:p>
        </p:txBody>
      </p:sp>
      <p:sp>
        <p:nvSpPr>
          <p:cNvPr id="9" name="スライド番号プレースホルダー 2"/>
          <p:cNvSpPr>
            <a:spLocks noGrp="1"/>
          </p:cNvSpPr>
          <p:nvPr>
            <p:ph type="sldNum" sz="quarter" idx="12"/>
          </p:nvPr>
        </p:nvSpPr>
        <p:spPr>
          <a:xfrm>
            <a:off x="11210192" y="6226000"/>
            <a:ext cx="677008" cy="365125"/>
          </a:xfrm>
        </p:spPr>
        <p:txBody>
          <a:bodyPr/>
          <a:lstStyle/>
          <a:p>
            <a:r>
              <a:rPr kumimoji="1" lang="en-US" altLang="ja-JP" sz="1800" dirty="0">
                <a:solidFill>
                  <a:schemeClr val="tx1"/>
                </a:solidFill>
              </a:rPr>
              <a:t>9</a:t>
            </a:r>
            <a:r>
              <a:rPr kumimoji="1" lang="en-US" altLang="ja-JP" sz="1800" dirty="0" smtClean="0">
                <a:solidFill>
                  <a:schemeClr val="tx1"/>
                </a:solidFill>
              </a:rPr>
              <a:t>/15</a:t>
            </a:r>
            <a:endParaRPr kumimoji="1" lang="ja-JP" altLang="en-US" sz="1800" dirty="0">
              <a:solidFill>
                <a:schemeClr val="tx1"/>
              </a:solidFill>
            </a:endParaRPr>
          </a:p>
        </p:txBody>
      </p:sp>
    </p:spTree>
    <p:extLst>
      <p:ext uri="{BB962C8B-B14F-4D97-AF65-F5344CB8AC3E}">
        <p14:creationId xmlns:p14="http://schemas.microsoft.com/office/powerpoint/2010/main" val="1377521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348760" y="352203"/>
            <a:ext cx="8672148"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a:solidFill>
                  <a:schemeClr val="accent1"/>
                </a:solidFill>
              </a:rPr>
              <a:t>3.</a:t>
            </a:r>
            <a:r>
              <a:rPr lang="ja-JP" altLang="en-US" sz="4400" b="1" dirty="0">
                <a:solidFill>
                  <a:schemeClr val="accent1"/>
                </a:solidFill>
              </a:rPr>
              <a:t>勝率をあげるための改善</a:t>
            </a:r>
          </a:p>
        </p:txBody>
      </p:sp>
      <p:sp>
        <p:nvSpPr>
          <p:cNvPr id="2" name="テキスト ボックス 1"/>
          <p:cNvSpPr txBox="1"/>
          <p:nvPr/>
        </p:nvSpPr>
        <p:spPr>
          <a:xfrm>
            <a:off x="575734" y="1253066"/>
            <a:ext cx="6722533" cy="830997"/>
          </a:xfrm>
          <a:prstGeom prst="rect">
            <a:avLst/>
          </a:prstGeom>
          <a:noFill/>
        </p:spPr>
        <p:txBody>
          <a:bodyPr wrap="square" rtlCol="0">
            <a:spAutoFit/>
          </a:bodyPr>
          <a:lstStyle/>
          <a:p>
            <a:r>
              <a:rPr kumimoji="1" lang="ja-JP" altLang="en-US" sz="2400" b="1" dirty="0" smtClean="0"/>
              <a:t>①ゲーム序盤は定石を打つ</a:t>
            </a:r>
            <a:endParaRPr kumimoji="1" lang="en-US" altLang="ja-JP" sz="2400" b="1" dirty="0" smtClean="0"/>
          </a:p>
          <a:p>
            <a:r>
              <a:rPr kumimoji="1" lang="ja-JP" altLang="en-US" sz="2400" b="1" dirty="0" smtClean="0"/>
              <a:t>②壁を置く候補を増やす</a:t>
            </a:r>
            <a:endParaRPr kumimoji="1" lang="ja-JP" altLang="en-US" sz="2400" b="1" dirty="0"/>
          </a:p>
        </p:txBody>
      </p:sp>
      <p:cxnSp>
        <p:nvCxnSpPr>
          <p:cNvPr id="5" name="直線コネクタ 4"/>
          <p:cNvCxnSpPr/>
          <p:nvPr/>
        </p:nvCxnSpPr>
        <p:spPr>
          <a:xfrm>
            <a:off x="1265516" y="3610605"/>
            <a:ext cx="1464" cy="27307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2656451" y="3570982"/>
            <a:ext cx="5948" cy="27803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H="1" flipV="1">
            <a:off x="901766" y="4392542"/>
            <a:ext cx="3290081" cy="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H="1" flipV="1">
            <a:off x="901766" y="5716517"/>
            <a:ext cx="3290081" cy="105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901766" y="5074676"/>
            <a:ext cx="3290081" cy="4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1960983" y="3610605"/>
            <a:ext cx="1" cy="27407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371430" y="3558092"/>
            <a:ext cx="4526" cy="2773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901766" y="6351337"/>
            <a:ext cx="3315580" cy="62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楕円 12"/>
          <p:cNvSpPr/>
          <p:nvPr/>
        </p:nvSpPr>
        <p:spPr>
          <a:xfrm>
            <a:off x="2141915" y="5890769"/>
            <a:ext cx="363416" cy="351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自</a:t>
            </a:r>
            <a:endParaRPr kumimoji="1" lang="ja-JP" altLang="en-US" dirty="0">
              <a:solidFill>
                <a:schemeClr val="tx1"/>
              </a:solidFill>
            </a:endParaRPr>
          </a:p>
        </p:txBody>
      </p:sp>
      <p:cxnSp>
        <p:nvCxnSpPr>
          <p:cNvPr id="19" name="直線コネクタ 18"/>
          <p:cNvCxnSpPr/>
          <p:nvPr/>
        </p:nvCxnSpPr>
        <p:spPr>
          <a:xfrm flipH="1">
            <a:off x="6222626" y="4327509"/>
            <a:ext cx="1290862" cy="3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flipV="1">
            <a:off x="7677677" y="4325280"/>
            <a:ext cx="1277231" cy="222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101234" y="3558092"/>
            <a:ext cx="3200" cy="2793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flipV="1">
            <a:off x="2326197" y="5418132"/>
            <a:ext cx="1807" cy="44123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48733" y="2531533"/>
            <a:ext cx="4741334" cy="369332"/>
          </a:xfrm>
          <a:prstGeom prst="rect">
            <a:avLst/>
          </a:prstGeom>
          <a:noFill/>
        </p:spPr>
        <p:txBody>
          <a:bodyPr wrap="square" rtlCol="0">
            <a:spAutoFit/>
          </a:bodyPr>
          <a:lstStyle/>
          <a:p>
            <a:r>
              <a:rPr kumimoji="1" lang="ja-JP" altLang="en-US" b="1" dirty="0"/>
              <a:t>①ゲーム序盤は定石を</a:t>
            </a:r>
            <a:r>
              <a:rPr kumimoji="1" lang="ja-JP" altLang="en-US" b="1" dirty="0" smtClean="0"/>
              <a:t>打つ</a:t>
            </a:r>
            <a:endParaRPr kumimoji="1" lang="en-US" altLang="ja-JP" b="1" dirty="0"/>
          </a:p>
        </p:txBody>
      </p:sp>
      <p:cxnSp>
        <p:nvCxnSpPr>
          <p:cNvPr id="27" name="直線コネクタ 26"/>
          <p:cNvCxnSpPr/>
          <p:nvPr/>
        </p:nvCxnSpPr>
        <p:spPr>
          <a:xfrm flipH="1">
            <a:off x="998661" y="3735315"/>
            <a:ext cx="3315580" cy="62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H="1" flipV="1">
            <a:off x="2321078" y="4803851"/>
            <a:ext cx="5119" cy="50537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flipV="1">
            <a:off x="2323268" y="4146363"/>
            <a:ext cx="2929" cy="57092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6181990" y="3610605"/>
            <a:ext cx="1464" cy="27307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7572925" y="3570982"/>
            <a:ext cx="5948" cy="27803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flipV="1">
            <a:off x="5818240" y="4392542"/>
            <a:ext cx="3290081" cy="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flipV="1">
            <a:off x="5818240" y="5716517"/>
            <a:ext cx="3290081" cy="105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flipV="1">
            <a:off x="5818240" y="5074676"/>
            <a:ext cx="3290081" cy="4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6877457" y="3610605"/>
            <a:ext cx="1" cy="27407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287904" y="3558092"/>
            <a:ext cx="4526" cy="2773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H="1">
            <a:off x="5818240" y="6351337"/>
            <a:ext cx="3315580" cy="62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楕円 48"/>
          <p:cNvSpPr/>
          <p:nvPr/>
        </p:nvSpPr>
        <p:spPr>
          <a:xfrm>
            <a:off x="7058389" y="3910893"/>
            <a:ext cx="363416" cy="351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自</a:t>
            </a:r>
            <a:endParaRPr kumimoji="1" lang="ja-JP" altLang="en-US" dirty="0">
              <a:solidFill>
                <a:schemeClr val="tx1"/>
              </a:solidFill>
            </a:endParaRPr>
          </a:p>
        </p:txBody>
      </p:sp>
      <p:cxnSp>
        <p:nvCxnSpPr>
          <p:cNvPr id="50" name="直線コネクタ 49"/>
          <p:cNvCxnSpPr/>
          <p:nvPr/>
        </p:nvCxnSpPr>
        <p:spPr>
          <a:xfrm>
            <a:off x="9017708" y="3558092"/>
            <a:ext cx="3200" cy="2793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5915135" y="3735315"/>
            <a:ext cx="3315580" cy="62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1982132" y="4067081"/>
            <a:ext cx="350520" cy="369332"/>
          </a:xfrm>
          <a:prstGeom prst="rect">
            <a:avLst/>
          </a:prstGeom>
          <a:noFill/>
        </p:spPr>
        <p:txBody>
          <a:bodyPr wrap="square" rtlCol="0">
            <a:spAutoFit/>
          </a:bodyPr>
          <a:lstStyle/>
          <a:p>
            <a:r>
              <a:rPr kumimoji="1" lang="en-US" altLang="ja-JP" dirty="0">
                <a:solidFill>
                  <a:srgbClr val="0070C0"/>
                </a:solidFill>
              </a:rPr>
              <a:t>3</a:t>
            </a:r>
            <a:endParaRPr kumimoji="1" lang="ja-JP" altLang="en-US" dirty="0">
              <a:solidFill>
                <a:srgbClr val="0070C0"/>
              </a:solidFill>
            </a:endParaRPr>
          </a:p>
        </p:txBody>
      </p:sp>
      <p:sp>
        <p:nvSpPr>
          <p:cNvPr id="57" name="テキスト ボックス 56"/>
          <p:cNvSpPr txBox="1"/>
          <p:nvPr/>
        </p:nvSpPr>
        <p:spPr>
          <a:xfrm>
            <a:off x="1992258" y="4782295"/>
            <a:ext cx="350520" cy="369332"/>
          </a:xfrm>
          <a:prstGeom prst="rect">
            <a:avLst/>
          </a:prstGeom>
          <a:noFill/>
        </p:spPr>
        <p:txBody>
          <a:bodyPr wrap="square" rtlCol="0">
            <a:spAutoFit/>
          </a:bodyPr>
          <a:lstStyle/>
          <a:p>
            <a:r>
              <a:rPr kumimoji="1" lang="en-US" altLang="ja-JP" dirty="0">
                <a:solidFill>
                  <a:srgbClr val="0070C0"/>
                </a:solidFill>
              </a:rPr>
              <a:t>2</a:t>
            </a:r>
            <a:endParaRPr kumimoji="1" lang="ja-JP" altLang="en-US" dirty="0">
              <a:solidFill>
                <a:srgbClr val="0070C0"/>
              </a:solidFill>
            </a:endParaRPr>
          </a:p>
        </p:txBody>
      </p:sp>
      <p:sp>
        <p:nvSpPr>
          <p:cNvPr id="58" name="テキスト ボックス 57"/>
          <p:cNvSpPr txBox="1"/>
          <p:nvPr/>
        </p:nvSpPr>
        <p:spPr>
          <a:xfrm>
            <a:off x="1992258" y="5412535"/>
            <a:ext cx="350520" cy="369332"/>
          </a:xfrm>
          <a:prstGeom prst="rect">
            <a:avLst/>
          </a:prstGeom>
          <a:noFill/>
        </p:spPr>
        <p:txBody>
          <a:bodyPr wrap="square" rtlCol="0">
            <a:spAutoFit/>
          </a:bodyPr>
          <a:lstStyle/>
          <a:p>
            <a:r>
              <a:rPr kumimoji="1" lang="en-US" altLang="ja-JP" dirty="0" smtClean="0">
                <a:solidFill>
                  <a:srgbClr val="0070C0"/>
                </a:solidFill>
              </a:rPr>
              <a:t>1</a:t>
            </a:r>
            <a:endParaRPr kumimoji="1" lang="ja-JP" altLang="en-US" dirty="0">
              <a:solidFill>
                <a:srgbClr val="0070C0"/>
              </a:solidFill>
            </a:endParaRPr>
          </a:p>
        </p:txBody>
      </p:sp>
      <p:sp>
        <p:nvSpPr>
          <p:cNvPr id="59" name="テキスト ボックス 58"/>
          <p:cNvSpPr txBox="1"/>
          <p:nvPr/>
        </p:nvSpPr>
        <p:spPr>
          <a:xfrm>
            <a:off x="8347705" y="4359728"/>
            <a:ext cx="350520" cy="369332"/>
          </a:xfrm>
          <a:prstGeom prst="rect">
            <a:avLst/>
          </a:prstGeom>
          <a:noFill/>
        </p:spPr>
        <p:txBody>
          <a:bodyPr wrap="square" rtlCol="0">
            <a:spAutoFit/>
          </a:bodyPr>
          <a:lstStyle/>
          <a:p>
            <a:r>
              <a:rPr kumimoji="1" lang="en-US" altLang="ja-JP" dirty="0">
                <a:solidFill>
                  <a:srgbClr val="FF0000"/>
                </a:solidFill>
              </a:rPr>
              <a:t>5</a:t>
            </a:r>
            <a:endParaRPr kumimoji="1" lang="ja-JP" altLang="en-US" dirty="0">
              <a:solidFill>
                <a:srgbClr val="FF0000"/>
              </a:solidFill>
            </a:endParaRPr>
          </a:p>
        </p:txBody>
      </p:sp>
      <p:sp>
        <p:nvSpPr>
          <p:cNvPr id="60" name="テキスト ボックス 59"/>
          <p:cNvSpPr txBox="1"/>
          <p:nvPr/>
        </p:nvSpPr>
        <p:spPr>
          <a:xfrm>
            <a:off x="6892485" y="4344487"/>
            <a:ext cx="350520" cy="369332"/>
          </a:xfrm>
          <a:prstGeom prst="rect">
            <a:avLst/>
          </a:prstGeom>
          <a:noFill/>
        </p:spPr>
        <p:txBody>
          <a:bodyPr wrap="square" rtlCol="0">
            <a:spAutoFit/>
          </a:bodyPr>
          <a:lstStyle/>
          <a:p>
            <a:r>
              <a:rPr kumimoji="1" lang="en-US" altLang="ja-JP" dirty="0" smtClean="0">
                <a:solidFill>
                  <a:srgbClr val="FF0000"/>
                </a:solidFill>
              </a:rPr>
              <a:t>4</a:t>
            </a:r>
            <a:endParaRPr kumimoji="1" lang="ja-JP" altLang="en-US" dirty="0">
              <a:solidFill>
                <a:srgbClr val="FF0000"/>
              </a:solidFill>
            </a:endParaRPr>
          </a:p>
        </p:txBody>
      </p:sp>
      <p:sp>
        <p:nvSpPr>
          <p:cNvPr id="61" name="テキスト ボックス 60"/>
          <p:cNvSpPr txBox="1"/>
          <p:nvPr/>
        </p:nvSpPr>
        <p:spPr>
          <a:xfrm>
            <a:off x="901766" y="2918946"/>
            <a:ext cx="8328949" cy="646331"/>
          </a:xfrm>
          <a:prstGeom prst="rect">
            <a:avLst/>
          </a:prstGeom>
          <a:noFill/>
        </p:spPr>
        <p:txBody>
          <a:bodyPr wrap="square" rtlCol="0">
            <a:spAutoFit/>
          </a:bodyPr>
          <a:lstStyle/>
          <a:p>
            <a:r>
              <a:rPr kumimoji="1" lang="ja-JP" altLang="en-US" dirty="0" smtClean="0"/>
              <a:t>可能であれば</a:t>
            </a:r>
            <a:r>
              <a:rPr kumimoji="1" lang="en-US" altLang="ja-JP" dirty="0" smtClean="0"/>
              <a:t>5</a:t>
            </a:r>
            <a:r>
              <a:rPr kumimoji="1" lang="ja-JP" altLang="en-US" dirty="0" smtClean="0"/>
              <a:t>手までは以下の定石を打つ</a:t>
            </a:r>
            <a:endParaRPr kumimoji="1" lang="en-US" altLang="ja-JP" dirty="0" smtClean="0"/>
          </a:p>
          <a:p>
            <a:r>
              <a:rPr kumimoji="1" lang="ja-JP" altLang="en-US" dirty="0"/>
              <a:t>これらの手が不可能な盤面になって</a:t>
            </a:r>
            <a:r>
              <a:rPr kumimoji="1" lang="ja-JP" altLang="en-US" dirty="0" smtClean="0"/>
              <a:t>いればアルファベータ法に切り替える</a:t>
            </a:r>
            <a:endParaRPr kumimoji="1" lang="ja-JP" altLang="en-US" dirty="0"/>
          </a:p>
        </p:txBody>
      </p:sp>
      <p:sp>
        <p:nvSpPr>
          <p:cNvPr id="62" name="スライド番号プレースホルダー 2"/>
          <p:cNvSpPr>
            <a:spLocks noGrp="1"/>
          </p:cNvSpPr>
          <p:nvPr>
            <p:ph type="sldNum" sz="quarter" idx="12"/>
          </p:nvPr>
        </p:nvSpPr>
        <p:spPr>
          <a:xfrm>
            <a:off x="11001569" y="6226000"/>
            <a:ext cx="885631" cy="365125"/>
          </a:xfrm>
        </p:spPr>
        <p:txBody>
          <a:bodyPr/>
          <a:lstStyle/>
          <a:p>
            <a:r>
              <a:rPr kumimoji="1" lang="en-US" altLang="ja-JP" sz="1800" dirty="0" smtClean="0">
                <a:solidFill>
                  <a:schemeClr val="tx1"/>
                </a:solidFill>
              </a:rPr>
              <a:t>10/15</a:t>
            </a:r>
            <a:endParaRPr kumimoji="1" lang="ja-JP" altLang="en-US" sz="1800" dirty="0">
              <a:solidFill>
                <a:schemeClr val="tx1"/>
              </a:solidFill>
            </a:endParaRPr>
          </a:p>
        </p:txBody>
      </p:sp>
    </p:spTree>
    <p:extLst>
      <p:ext uri="{BB962C8B-B14F-4D97-AF65-F5344CB8AC3E}">
        <p14:creationId xmlns:p14="http://schemas.microsoft.com/office/powerpoint/2010/main" val="2862155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p:cNvSpPr txBox="1"/>
          <p:nvPr/>
        </p:nvSpPr>
        <p:spPr>
          <a:xfrm>
            <a:off x="478626" y="1122320"/>
            <a:ext cx="4741334" cy="369332"/>
          </a:xfrm>
          <a:prstGeom prst="rect">
            <a:avLst/>
          </a:prstGeom>
          <a:noFill/>
        </p:spPr>
        <p:txBody>
          <a:bodyPr wrap="square" rtlCol="0">
            <a:spAutoFit/>
          </a:bodyPr>
          <a:lstStyle/>
          <a:p>
            <a:r>
              <a:rPr kumimoji="1" lang="ja-JP" altLang="en-US" b="1" dirty="0" smtClean="0"/>
              <a:t>②壁を置く候補を増やす</a:t>
            </a:r>
            <a:endParaRPr kumimoji="1" lang="en-US" altLang="ja-JP" b="1" dirty="0"/>
          </a:p>
        </p:txBody>
      </p:sp>
      <p:sp>
        <p:nvSpPr>
          <p:cNvPr id="37" name="テキスト ボックス 36"/>
          <p:cNvSpPr txBox="1"/>
          <p:nvPr/>
        </p:nvSpPr>
        <p:spPr>
          <a:xfrm>
            <a:off x="931659" y="1509733"/>
            <a:ext cx="8328949" cy="369332"/>
          </a:xfrm>
          <a:prstGeom prst="rect">
            <a:avLst/>
          </a:prstGeom>
          <a:noFill/>
        </p:spPr>
        <p:txBody>
          <a:bodyPr wrap="square" rtlCol="0">
            <a:spAutoFit/>
          </a:bodyPr>
          <a:lstStyle/>
          <a:p>
            <a:r>
              <a:rPr kumimoji="1" lang="ja-JP" altLang="en-US" dirty="0" smtClean="0"/>
              <a:t>自分と相手の周り最大各</a:t>
            </a:r>
            <a:r>
              <a:rPr kumimoji="1" lang="en-US" altLang="ja-JP" dirty="0" smtClean="0"/>
              <a:t>16</a:t>
            </a:r>
            <a:r>
              <a:rPr kumimoji="1" lang="ja-JP" altLang="en-US" dirty="0" smtClean="0"/>
              <a:t>個、壁の周り最大各</a:t>
            </a:r>
            <a:r>
              <a:rPr kumimoji="1" lang="en-US" altLang="ja-JP" dirty="0" smtClean="0"/>
              <a:t>6</a:t>
            </a:r>
            <a:r>
              <a:rPr kumimoji="1" lang="ja-JP" altLang="en-US" dirty="0" smtClean="0"/>
              <a:t>個に増やした</a:t>
            </a:r>
            <a:endParaRPr kumimoji="1" lang="ja-JP" altLang="en-US" dirty="0"/>
          </a:p>
        </p:txBody>
      </p:sp>
      <p:cxnSp>
        <p:nvCxnSpPr>
          <p:cNvPr id="38" name="直線コネクタ 37"/>
          <p:cNvCxnSpPr/>
          <p:nvPr/>
        </p:nvCxnSpPr>
        <p:spPr>
          <a:xfrm>
            <a:off x="1382207" y="1989481"/>
            <a:ext cx="17473" cy="30842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884526" y="1989481"/>
            <a:ext cx="17270" cy="31401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a:off x="751449" y="2615029"/>
            <a:ext cx="3550920" cy="108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a:off x="802249" y="3938216"/>
            <a:ext cx="3496704" cy="4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flipV="1">
            <a:off x="751449" y="3293581"/>
            <a:ext cx="3515360" cy="2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2120944" y="1989481"/>
            <a:ext cx="14033" cy="31401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3597263" y="1989481"/>
            <a:ext cx="8603" cy="30842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a:off x="802249" y="4566790"/>
            <a:ext cx="3496704" cy="40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楕円 45"/>
          <p:cNvSpPr/>
          <p:nvPr/>
        </p:nvSpPr>
        <p:spPr>
          <a:xfrm>
            <a:off x="2324769" y="3432490"/>
            <a:ext cx="363416" cy="351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駒</a:t>
            </a:r>
            <a:endParaRPr kumimoji="1" lang="ja-JP" altLang="en-US" dirty="0">
              <a:solidFill>
                <a:schemeClr val="tx1"/>
              </a:solidFill>
            </a:endParaRPr>
          </a:p>
        </p:txBody>
      </p:sp>
      <p:cxnSp>
        <p:nvCxnSpPr>
          <p:cNvPr id="47" name="直線コネクタ 46"/>
          <p:cNvCxnSpPr/>
          <p:nvPr/>
        </p:nvCxnSpPr>
        <p:spPr>
          <a:xfrm>
            <a:off x="2058508" y="2742547"/>
            <a:ext cx="3222" cy="10773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2193767" y="3391964"/>
            <a:ext cx="0" cy="110122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2811278" y="2739254"/>
            <a:ext cx="0" cy="110122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2941840" y="3416039"/>
            <a:ext cx="592" cy="10771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H="1" flipV="1">
            <a:off x="2307475" y="4000227"/>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1506500" y="3873575"/>
            <a:ext cx="1234881" cy="33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H="1" flipV="1">
            <a:off x="1530680" y="3219852"/>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flipH="1" flipV="1">
            <a:off x="2232600" y="3333983"/>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2201009" y="2057577"/>
            <a:ext cx="3222" cy="10773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2970377" y="2076353"/>
            <a:ext cx="3222" cy="10773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2064058" y="4028114"/>
            <a:ext cx="3222" cy="10773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2825735" y="4067493"/>
            <a:ext cx="3222" cy="10773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H="1" flipV="1">
            <a:off x="3006781" y="3233904"/>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flipV="1">
            <a:off x="3093552" y="3865614"/>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flipV="1">
            <a:off x="810265" y="3355086"/>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H="1" flipV="1">
            <a:off x="810265" y="4005724"/>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flipH="1" flipV="1">
            <a:off x="6307131" y="5185250"/>
            <a:ext cx="2777182" cy="81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7669886" y="1989481"/>
            <a:ext cx="1863" cy="3910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flipV="1">
            <a:off x="6210417" y="2596253"/>
            <a:ext cx="2877312" cy="187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6259185" y="3938216"/>
            <a:ext cx="28251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flipV="1">
            <a:off x="6210417" y="3281223"/>
            <a:ext cx="2841752" cy="125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H="1">
            <a:off x="6883809" y="2004698"/>
            <a:ext cx="11833" cy="38950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382623" y="1989481"/>
            <a:ext cx="1928" cy="3910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flipV="1">
            <a:off x="6307131" y="4562220"/>
            <a:ext cx="2777182" cy="45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7676242" y="4716589"/>
            <a:ext cx="3222" cy="10773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7682898" y="3378728"/>
            <a:ext cx="3222" cy="107735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7676327" y="2076353"/>
            <a:ext cx="3222" cy="10773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flipV="1">
            <a:off x="7094576" y="3276766"/>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H="1" flipV="1">
            <a:off x="7085408" y="4567221"/>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flipV="1">
            <a:off x="7870683" y="3940349"/>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6371812" y="3935397"/>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flipV="1">
            <a:off x="3231276" y="6041988"/>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3" name="テキスト ボックス 132"/>
          <p:cNvSpPr txBox="1"/>
          <p:nvPr/>
        </p:nvSpPr>
        <p:spPr>
          <a:xfrm>
            <a:off x="4598377" y="5899756"/>
            <a:ext cx="1837592" cy="369332"/>
          </a:xfrm>
          <a:prstGeom prst="rect">
            <a:avLst/>
          </a:prstGeom>
          <a:noFill/>
        </p:spPr>
        <p:txBody>
          <a:bodyPr wrap="square" rtlCol="0">
            <a:spAutoFit/>
          </a:bodyPr>
          <a:lstStyle/>
          <a:p>
            <a:r>
              <a:rPr kumimoji="1" lang="ja-JP" altLang="en-US" dirty="0" smtClean="0"/>
              <a:t>壁を置く候補</a:t>
            </a:r>
            <a:endParaRPr kumimoji="1" lang="ja-JP" altLang="en-US" dirty="0"/>
          </a:p>
        </p:txBody>
      </p:sp>
      <p:cxnSp>
        <p:nvCxnSpPr>
          <p:cNvPr id="134" name="直線コネクタ 133"/>
          <p:cNvCxnSpPr/>
          <p:nvPr/>
        </p:nvCxnSpPr>
        <p:spPr>
          <a:xfrm flipH="1">
            <a:off x="3231276" y="6560108"/>
            <a:ext cx="1150620" cy="973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37" name="テキスト ボックス 136"/>
          <p:cNvSpPr txBox="1"/>
          <p:nvPr/>
        </p:nvSpPr>
        <p:spPr>
          <a:xfrm>
            <a:off x="4598377" y="6385175"/>
            <a:ext cx="2751992" cy="369332"/>
          </a:xfrm>
          <a:prstGeom prst="rect">
            <a:avLst/>
          </a:prstGeom>
          <a:noFill/>
        </p:spPr>
        <p:txBody>
          <a:bodyPr wrap="square" rtlCol="0">
            <a:spAutoFit/>
          </a:bodyPr>
          <a:lstStyle/>
          <a:p>
            <a:r>
              <a:rPr kumimoji="1" lang="ja-JP" altLang="en-US" dirty="0"/>
              <a:t>もともと置かれていた壁</a:t>
            </a:r>
          </a:p>
        </p:txBody>
      </p:sp>
      <p:sp>
        <p:nvSpPr>
          <p:cNvPr id="138" name="サブタイトル 2"/>
          <p:cNvSpPr txBox="1">
            <a:spLocks/>
          </p:cNvSpPr>
          <p:nvPr/>
        </p:nvSpPr>
        <p:spPr>
          <a:xfrm>
            <a:off x="348760" y="352203"/>
            <a:ext cx="8672148"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a:solidFill>
                  <a:schemeClr val="accent1"/>
                </a:solidFill>
              </a:rPr>
              <a:t>3.</a:t>
            </a:r>
            <a:r>
              <a:rPr lang="ja-JP" altLang="en-US" sz="4400" b="1" dirty="0">
                <a:solidFill>
                  <a:schemeClr val="accent1"/>
                </a:solidFill>
              </a:rPr>
              <a:t>勝率をあげるための改善</a:t>
            </a:r>
          </a:p>
        </p:txBody>
      </p:sp>
      <p:sp>
        <p:nvSpPr>
          <p:cNvPr id="139" name="スライド番号プレースホルダー 2"/>
          <p:cNvSpPr>
            <a:spLocks noGrp="1"/>
          </p:cNvSpPr>
          <p:nvPr>
            <p:ph type="sldNum" sz="quarter" idx="12"/>
          </p:nvPr>
        </p:nvSpPr>
        <p:spPr>
          <a:xfrm>
            <a:off x="11001569" y="6226000"/>
            <a:ext cx="885631" cy="365125"/>
          </a:xfrm>
        </p:spPr>
        <p:txBody>
          <a:bodyPr/>
          <a:lstStyle/>
          <a:p>
            <a:r>
              <a:rPr kumimoji="1" lang="en-US" altLang="ja-JP" sz="1800" dirty="0" smtClean="0">
                <a:solidFill>
                  <a:schemeClr val="tx1"/>
                </a:solidFill>
              </a:rPr>
              <a:t>11/15</a:t>
            </a:r>
            <a:endParaRPr kumimoji="1" lang="ja-JP" altLang="en-US" sz="1800" dirty="0">
              <a:solidFill>
                <a:schemeClr val="tx1"/>
              </a:solidFill>
            </a:endParaRPr>
          </a:p>
        </p:txBody>
      </p:sp>
    </p:spTree>
    <p:extLst>
      <p:ext uri="{BB962C8B-B14F-4D97-AF65-F5344CB8AC3E}">
        <p14:creationId xmlns:p14="http://schemas.microsoft.com/office/powerpoint/2010/main" val="3358055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348760" y="352203"/>
            <a:ext cx="8672148"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a:solidFill>
                  <a:schemeClr val="accent1"/>
                </a:solidFill>
              </a:rPr>
              <a:t>4.</a:t>
            </a:r>
            <a:r>
              <a:rPr lang="ja-JP" altLang="en-US" sz="4400" b="1" dirty="0">
                <a:solidFill>
                  <a:schemeClr val="accent1"/>
                </a:solidFill>
              </a:rPr>
              <a:t>実行時間を短くするための改善</a:t>
            </a:r>
          </a:p>
        </p:txBody>
      </p:sp>
      <p:sp>
        <p:nvSpPr>
          <p:cNvPr id="5" name="テキスト ボックス 4"/>
          <p:cNvSpPr txBox="1"/>
          <p:nvPr/>
        </p:nvSpPr>
        <p:spPr>
          <a:xfrm>
            <a:off x="575734" y="1253066"/>
            <a:ext cx="8902374" cy="4893647"/>
          </a:xfrm>
          <a:prstGeom prst="rect">
            <a:avLst/>
          </a:prstGeom>
          <a:noFill/>
        </p:spPr>
        <p:txBody>
          <a:bodyPr wrap="square" rtlCol="0">
            <a:spAutoFit/>
          </a:bodyPr>
          <a:lstStyle/>
          <a:p>
            <a:r>
              <a:rPr kumimoji="1" lang="ja-JP" altLang="en-US" sz="2400" b="1" dirty="0" smtClean="0"/>
              <a:t>①</a:t>
            </a:r>
            <a:r>
              <a:rPr kumimoji="1" lang="ja-JP" altLang="en-US" sz="2400" b="1" dirty="0"/>
              <a:t>幅優先探索</a:t>
            </a:r>
            <a:r>
              <a:rPr kumimoji="1" lang="ja-JP" altLang="en-US" sz="2400" b="1" dirty="0" smtClean="0"/>
              <a:t>と深さ優先探索を使い分ける</a:t>
            </a:r>
            <a:endParaRPr kumimoji="1" lang="en-US" altLang="ja-JP" sz="2400" b="1" dirty="0" smtClean="0"/>
          </a:p>
          <a:p>
            <a:r>
              <a:rPr kumimoji="1" lang="ja-JP" altLang="en-US" sz="2400" b="1" dirty="0"/>
              <a:t>　</a:t>
            </a:r>
            <a:r>
              <a:rPr kumimoji="1" lang="en-US" altLang="ja-JP" sz="2400" b="1" dirty="0" smtClean="0"/>
              <a:t>( </a:t>
            </a:r>
            <a:r>
              <a:rPr kumimoji="1" lang="ja-JP" altLang="en-US" sz="2400" b="1" dirty="0" smtClean="0"/>
              <a:t>最短距離を求めるときは幅優先探索、</a:t>
            </a:r>
            <a:endParaRPr kumimoji="1" lang="en-US" altLang="ja-JP" sz="2400" b="1" dirty="0" smtClean="0"/>
          </a:p>
          <a:p>
            <a:r>
              <a:rPr kumimoji="1" lang="ja-JP" altLang="en-US" sz="2400" b="1" dirty="0"/>
              <a:t>　</a:t>
            </a:r>
            <a:r>
              <a:rPr kumimoji="1" lang="ja-JP" altLang="en-US" sz="2400" b="1" dirty="0" smtClean="0"/>
              <a:t>  ゴールできるかどうかの判定は深さ優先探索を用いる。 </a:t>
            </a:r>
            <a:r>
              <a:rPr kumimoji="1" lang="en-US" altLang="ja-JP" sz="2400" b="1" dirty="0" smtClean="0"/>
              <a:t>)</a:t>
            </a:r>
          </a:p>
          <a:p>
            <a:endParaRPr kumimoji="1" lang="en-US" altLang="ja-JP" sz="2400" b="1" dirty="0" smtClean="0"/>
          </a:p>
          <a:p>
            <a:r>
              <a:rPr kumimoji="1" lang="ja-JP" altLang="en-US" sz="2400" b="1" dirty="0" smtClean="0"/>
              <a:t>②</a:t>
            </a:r>
            <a:r>
              <a:rPr kumimoji="1" lang="en-US" altLang="ja-JP" sz="2400" b="1" dirty="0" smtClean="0"/>
              <a:t>5</a:t>
            </a:r>
            <a:r>
              <a:rPr kumimoji="1" lang="ja-JP" altLang="en-US" sz="2400" b="1" dirty="0" smtClean="0"/>
              <a:t>秒直前で先読みを終了させる</a:t>
            </a:r>
            <a:endParaRPr kumimoji="1" lang="en-US" altLang="ja-JP" sz="2400" b="1" dirty="0" smtClean="0"/>
          </a:p>
          <a:p>
            <a:r>
              <a:rPr kumimoji="1" lang="ja-JP" altLang="en-US" sz="2400" b="1" dirty="0"/>
              <a:t>　</a:t>
            </a:r>
            <a:r>
              <a:rPr kumimoji="1" lang="en-US" altLang="ja-JP" sz="2400" b="1" dirty="0" smtClean="0"/>
              <a:t>( </a:t>
            </a:r>
            <a:r>
              <a:rPr kumimoji="1" lang="ja-JP" altLang="en-US" sz="2400" b="1" dirty="0" smtClean="0"/>
              <a:t>処理時間を測って置き、</a:t>
            </a:r>
            <a:r>
              <a:rPr kumimoji="1" lang="en-US" altLang="ja-JP" sz="2400" b="1" dirty="0" smtClean="0"/>
              <a:t>4.98s</a:t>
            </a:r>
            <a:r>
              <a:rPr kumimoji="1" lang="ja-JP" altLang="en-US" sz="2400" b="1" dirty="0" smtClean="0"/>
              <a:t>を超えた時点で先読みを終了</a:t>
            </a:r>
            <a:endParaRPr kumimoji="1" lang="en-US" altLang="ja-JP" sz="2400" b="1" dirty="0" smtClean="0"/>
          </a:p>
          <a:p>
            <a:r>
              <a:rPr kumimoji="1" lang="ja-JP" altLang="en-US" sz="2400" b="1" dirty="0"/>
              <a:t>　</a:t>
            </a:r>
            <a:r>
              <a:rPr kumimoji="1" lang="ja-JP" altLang="en-US" sz="2400" b="1" dirty="0" smtClean="0"/>
              <a:t>  し、その時点でのもっともよい手を返す。 </a:t>
            </a:r>
            <a:r>
              <a:rPr kumimoji="1" lang="en-US" altLang="ja-JP" sz="2400" b="1" dirty="0" smtClean="0"/>
              <a:t>)</a:t>
            </a:r>
          </a:p>
          <a:p>
            <a:endParaRPr kumimoji="1" lang="en-US" altLang="ja-JP" sz="2400" b="1" dirty="0" smtClean="0"/>
          </a:p>
          <a:p>
            <a:r>
              <a:rPr kumimoji="1" lang="ja-JP" altLang="en-US" sz="2400" b="1" dirty="0" smtClean="0"/>
              <a:t>③評価の高い手のみ先読みを行う</a:t>
            </a:r>
            <a:endParaRPr kumimoji="1" lang="en-US" altLang="ja-JP" sz="2400" b="1" dirty="0" smtClean="0"/>
          </a:p>
          <a:p>
            <a:r>
              <a:rPr kumimoji="1" lang="ja-JP" altLang="en-US" sz="2400" b="1" dirty="0"/>
              <a:t>　</a:t>
            </a:r>
            <a:r>
              <a:rPr kumimoji="1" lang="en-US" altLang="ja-JP" sz="2400" b="1" dirty="0" smtClean="0"/>
              <a:t>( 1</a:t>
            </a:r>
            <a:r>
              <a:rPr kumimoji="1" lang="ja-JP" altLang="en-US" sz="2400" b="1" dirty="0" smtClean="0"/>
              <a:t>手先読み、</a:t>
            </a:r>
            <a:r>
              <a:rPr kumimoji="1" lang="en-US" altLang="ja-JP" sz="2400" b="1" dirty="0" smtClean="0"/>
              <a:t>2</a:t>
            </a:r>
            <a:r>
              <a:rPr kumimoji="1" lang="ja-JP" altLang="en-US" sz="2400" b="1" dirty="0" smtClean="0"/>
              <a:t>手先読みの時点で盤面を評価し、その中から</a:t>
            </a:r>
            <a:endParaRPr kumimoji="1" lang="en-US" altLang="ja-JP" sz="2400" b="1" dirty="0" smtClean="0"/>
          </a:p>
          <a:p>
            <a:r>
              <a:rPr kumimoji="1" lang="en-US" altLang="ja-JP" sz="2400" b="1" dirty="0"/>
              <a:t> </a:t>
            </a:r>
            <a:r>
              <a:rPr kumimoji="1" lang="en-US" altLang="ja-JP" sz="2400" b="1" dirty="0" smtClean="0"/>
              <a:t>    </a:t>
            </a:r>
            <a:r>
              <a:rPr kumimoji="1" lang="ja-JP" altLang="en-US" sz="2400" b="1" dirty="0" smtClean="0"/>
              <a:t>先読みを行うのは上位</a:t>
            </a:r>
            <a:r>
              <a:rPr kumimoji="1" lang="en-US" altLang="ja-JP" sz="2400" b="1" dirty="0" smtClean="0"/>
              <a:t>18</a:t>
            </a:r>
            <a:r>
              <a:rPr kumimoji="1" lang="ja-JP" altLang="en-US" sz="2400" b="1" dirty="0" smtClean="0"/>
              <a:t>手のみにする。ここで使う評価関</a:t>
            </a:r>
            <a:endParaRPr kumimoji="1" lang="en-US" altLang="ja-JP" sz="2400" b="1" dirty="0" smtClean="0"/>
          </a:p>
          <a:p>
            <a:r>
              <a:rPr kumimoji="1" lang="en-US" altLang="ja-JP" sz="2400" b="1" dirty="0"/>
              <a:t> </a:t>
            </a:r>
            <a:r>
              <a:rPr kumimoji="1" lang="en-US" altLang="ja-JP" sz="2400" b="1" dirty="0" smtClean="0"/>
              <a:t>    </a:t>
            </a:r>
            <a:r>
              <a:rPr kumimoji="1" lang="ja-JP" altLang="en-US" sz="2400" b="1" dirty="0" smtClean="0"/>
              <a:t>数は壁情報を入れてない評価関数を使う。</a:t>
            </a:r>
            <a:r>
              <a:rPr kumimoji="1" lang="en-US" altLang="ja-JP" sz="2400" b="1" dirty="0" smtClean="0"/>
              <a:t>)</a:t>
            </a:r>
          </a:p>
          <a:p>
            <a:endParaRPr kumimoji="1" lang="ja-JP" altLang="en-US" sz="2400" b="1" dirty="0"/>
          </a:p>
        </p:txBody>
      </p:sp>
      <p:sp>
        <p:nvSpPr>
          <p:cNvPr id="6" name="スライド番号プレースホルダー 2"/>
          <p:cNvSpPr>
            <a:spLocks noGrp="1"/>
          </p:cNvSpPr>
          <p:nvPr>
            <p:ph type="sldNum" sz="quarter" idx="12"/>
          </p:nvPr>
        </p:nvSpPr>
        <p:spPr>
          <a:xfrm>
            <a:off x="11001569" y="6226000"/>
            <a:ext cx="885631" cy="365125"/>
          </a:xfrm>
        </p:spPr>
        <p:txBody>
          <a:bodyPr/>
          <a:lstStyle/>
          <a:p>
            <a:r>
              <a:rPr kumimoji="1" lang="en-US" altLang="ja-JP" sz="1800" dirty="0" smtClean="0">
                <a:solidFill>
                  <a:schemeClr val="tx1"/>
                </a:solidFill>
              </a:rPr>
              <a:t>12/15</a:t>
            </a:r>
            <a:endParaRPr kumimoji="1" lang="ja-JP" altLang="en-US" sz="1800" dirty="0">
              <a:solidFill>
                <a:schemeClr val="tx1"/>
              </a:solidFill>
            </a:endParaRPr>
          </a:p>
        </p:txBody>
      </p:sp>
    </p:spTree>
    <p:extLst>
      <p:ext uri="{BB962C8B-B14F-4D97-AF65-F5344CB8AC3E}">
        <p14:creationId xmlns:p14="http://schemas.microsoft.com/office/powerpoint/2010/main" val="820879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999391" y="396164"/>
            <a:ext cx="8080131"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smtClean="0">
                <a:solidFill>
                  <a:schemeClr val="accent1"/>
                </a:solidFill>
              </a:rPr>
              <a:t>&lt;</a:t>
            </a:r>
            <a:r>
              <a:rPr lang="ja-JP" altLang="en-US" sz="4400" b="1" dirty="0" smtClean="0">
                <a:solidFill>
                  <a:schemeClr val="accent1"/>
                </a:solidFill>
              </a:rPr>
              <a:t>強さの確認</a:t>
            </a:r>
            <a:r>
              <a:rPr lang="en-US" altLang="ja-JP" sz="4400" b="1" dirty="0" smtClean="0">
                <a:solidFill>
                  <a:schemeClr val="accent1"/>
                </a:solidFill>
              </a:rPr>
              <a:t>&gt;</a:t>
            </a:r>
          </a:p>
        </p:txBody>
      </p:sp>
      <p:sp>
        <p:nvSpPr>
          <p:cNvPr id="2" name="テキスト ボックス 1"/>
          <p:cNvSpPr txBox="1"/>
          <p:nvPr/>
        </p:nvSpPr>
        <p:spPr>
          <a:xfrm>
            <a:off x="650631" y="1600200"/>
            <a:ext cx="9249507" cy="1569660"/>
          </a:xfrm>
          <a:prstGeom prst="rect">
            <a:avLst/>
          </a:prstGeom>
          <a:noFill/>
        </p:spPr>
        <p:txBody>
          <a:bodyPr wrap="square" rtlCol="0">
            <a:spAutoFit/>
          </a:bodyPr>
          <a:lstStyle/>
          <a:p>
            <a:r>
              <a:rPr kumimoji="1" lang="en-US" altLang="ja-JP" sz="2400" b="1" dirty="0" smtClean="0"/>
              <a:t>greedy_player.py</a:t>
            </a:r>
            <a:r>
              <a:rPr kumimoji="1" lang="ja-JP" altLang="en-US" sz="2400" b="1" dirty="0" smtClean="0"/>
              <a:t>との勝負は以下のとおりである。</a:t>
            </a:r>
            <a:endParaRPr kumimoji="1" lang="en-US" altLang="ja-JP" sz="2400" b="1" dirty="0" smtClean="0"/>
          </a:p>
          <a:p>
            <a:r>
              <a:rPr kumimoji="1" lang="ja-JP" altLang="en-US" sz="2400" b="1" dirty="0" smtClean="0"/>
              <a:t>先攻：</a:t>
            </a:r>
            <a:r>
              <a:rPr kumimoji="1" lang="en-US" altLang="ja-JP" sz="2400" b="1" dirty="0" smtClean="0"/>
              <a:t>46</a:t>
            </a:r>
            <a:r>
              <a:rPr kumimoji="1" lang="ja-JP" altLang="en-US" sz="2400" b="1" dirty="0" smtClean="0"/>
              <a:t>勝</a:t>
            </a:r>
            <a:r>
              <a:rPr kumimoji="1" lang="en-US" altLang="ja-JP" sz="2400" b="1" dirty="0" smtClean="0"/>
              <a:t> </a:t>
            </a:r>
            <a:r>
              <a:rPr kumimoji="1" lang="en-US" altLang="ja-JP" sz="2400" b="1" dirty="0"/>
              <a:t>4</a:t>
            </a:r>
            <a:r>
              <a:rPr kumimoji="1" lang="ja-JP" altLang="en-US" sz="2400" b="1" dirty="0" smtClean="0"/>
              <a:t>敗</a:t>
            </a:r>
            <a:endParaRPr kumimoji="1" lang="en-US" altLang="ja-JP" sz="2400" b="1" dirty="0" smtClean="0"/>
          </a:p>
          <a:p>
            <a:r>
              <a:rPr kumimoji="1" lang="ja-JP" altLang="en-US" sz="2400" b="1" dirty="0" smtClean="0"/>
              <a:t>後攻：</a:t>
            </a:r>
            <a:r>
              <a:rPr kumimoji="1" lang="en-US" altLang="ja-JP" sz="2400" b="1" dirty="0" smtClean="0"/>
              <a:t>48</a:t>
            </a:r>
            <a:r>
              <a:rPr kumimoji="1" lang="ja-JP" altLang="en-US" sz="2400" b="1" dirty="0" smtClean="0"/>
              <a:t>勝 </a:t>
            </a:r>
            <a:r>
              <a:rPr kumimoji="1" lang="en-US" altLang="ja-JP" sz="2400" b="1" dirty="0"/>
              <a:t>2</a:t>
            </a:r>
            <a:r>
              <a:rPr kumimoji="1" lang="ja-JP" altLang="en-US" sz="2400" b="1" dirty="0" smtClean="0"/>
              <a:t>敗</a:t>
            </a:r>
            <a:endParaRPr kumimoji="1" lang="en-US" altLang="ja-JP" sz="2400" b="1" dirty="0" smtClean="0"/>
          </a:p>
          <a:p>
            <a:endParaRPr kumimoji="1" lang="en-US" altLang="ja-JP" sz="2400" b="1" dirty="0"/>
          </a:p>
        </p:txBody>
      </p:sp>
      <p:sp>
        <p:nvSpPr>
          <p:cNvPr id="5" name="スライド番号プレースホルダー 2"/>
          <p:cNvSpPr>
            <a:spLocks noGrp="1"/>
          </p:cNvSpPr>
          <p:nvPr>
            <p:ph type="sldNum" sz="quarter" idx="12"/>
          </p:nvPr>
        </p:nvSpPr>
        <p:spPr>
          <a:xfrm>
            <a:off x="11001569" y="6226000"/>
            <a:ext cx="885631" cy="365125"/>
          </a:xfrm>
        </p:spPr>
        <p:txBody>
          <a:bodyPr/>
          <a:lstStyle/>
          <a:p>
            <a:r>
              <a:rPr kumimoji="1" lang="en-US" altLang="ja-JP" sz="1800" dirty="0" smtClean="0">
                <a:solidFill>
                  <a:schemeClr val="tx1"/>
                </a:solidFill>
              </a:rPr>
              <a:t>13/15</a:t>
            </a:r>
            <a:endParaRPr kumimoji="1" lang="ja-JP" altLang="en-US" sz="1800" dirty="0">
              <a:solidFill>
                <a:schemeClr val="tx1"/>
              </a:solidFill>
            </a:endParaRPr>
          </a:p>
        </p:txBody>
      </p:sp>
    </p:spTree>
    <p:extLst>
      <p:ext uri="{BB962C8B-B14F-4D97-AF65-F5344CB8AC3E}">
        <p14:creationId xmlns:p14="http://schemas.microsoft.com/office/powerpoint/2010/main" val="3845382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999391" y="396164"/>
            <a:ext cx="8080131"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smtClean="0">
                <a:solidFill>
                  <a:schemeClr val="accent1"/>
                </a:solidFill>
              </a:rPr>
              <a:t>&lt;</a:t>
            </a:r>
            <a:r>
              <a:rPr lang="ja-JP" altLang="en-US" sz="4400" b="1" dirty="0">
                <a:solidFill>
                  <a:schemeClr val="accent1"/>
                </a:solidFill>
              </a:rPr>
              <a:t>残りの課題</a:t>
            </a:r>
            <a:r>
              <a:rPr lang="en-US" altLang="ja-JP" sz="4400" b="1" dirty="0" smtClean="0">
                <a:solidFill>
                  <a:schemeClr val="accent1"/>
                </a:solidFill>
              </a:rPr>
              <a:t>&gt;</a:t>
            </a:r>
          </a:p>
        </p:txBody>
      </p:sp>
      <p:sp>
        <p:nvSpPr>
          <p:cNvPr id="2" name="テキスト ボックス 1"/>
          <p:cNvSpPr txBox="1"/>
          <p:nvPr/>
        </p:nvSpPr>
        <p:spPr>
          <a:xfrm>
            <a:off x="79131" y="1301262"/>
            <a:ext cx="11966330" cy="4154984"/>
          </a:xfrm>
          <a:prstGeom prst="rect">
            <a:avLst/>
          </a:prstGeom>
          <a:noFill/>
        </p:spPr>
        <p:txBody>
          <a:bodyPr wrap="square" rtlCol="0">
            <a:spAutoFit/>
          </a:bodyPr>
          <a:lstStyle/>
          <a:p>
            <a:r>
              <a:rPr kumimoji="1" lang="ja-JP" altLang="en-US" sz="2000" b="1" dirty="0" smtClean="0"/>
              <a:t>　</a:t>
            </a:r>
            <a:r>
              <a:rPr kumimoji="1" lang="ja-JP" altLang="en-US" sz="2400" b="1" dirty="0" smtClean="0"/>
              <a:t>最も大きな課題は、評価関数の設計である。</a:t>
            </a:r>
            <a:endParaRPr kumimoji="1" lang="en-US" altLang="ja-JP" sz="2400" b="1" dirty="0" smtClean="0"/>
          </a:p>
          <a:p>
            <a:r>
              <a:rPr kumimoji="1" lang="ja-JP" altLang="en-US" sz="2400" b="1" dirty="0" smtClean="0"/>
              <a:t>・今回学習により特徴量の重さを決めたが、プログラムにはランダム性が</a:t>
            </a:r>
            <a:r>
              <a:rPr kumimoji="1" lang="ja-JP" altLang="en-US" sz="2400" b="1" dirty="0" err="1" smtClean="0"/>
              <a:t>な</a:t>
            </a:r>
            <a:r>
              <a:rPr kumimoji="1" lang="ja-JP" altLang="en-US" sz="2400" b="1" dirty="0" smtClean="0"/>
              <a:t>いた</a:t>
            </a:r>
            <a:endParaRPr kumimoji="1" lang="en-US" altLang="ja-JP" sz="2400" b="1" dirty="0" smtClean="0"/>
          </a:p>
          <a:p>
            <a:r>
              <a:rPr kumimoji="1" lang="ja-JP" altLang="en-US" sz="2400" b="1" dirty="0"/>
              <a:t>　</a:t>
            </a:r>
            <a:r>
              <a:rPr kumimoji="1" lang="ja-JP" altLang="en-US" sz="2400" b="1" dirty="0" smtClean="0"/>
              <a:t>め、自己対戦では偏ったデータしか取れなかったと考えられる。それでは、良</a:t>
            </a:r>
            <a:endParaRPr kumimoji="1" lang="en-US" altLang="ja-JP" sz="2400" b="1" dirty="0" smtClean="0"/>
          </a:p>
          <a:p>
            <a:r>
              <a:rPr kumimoji="1" lang="ja-JP" altLang="en-US" sz="2400" b="1" dirty="0"/>
              <a:t>　</a:t>
            </a:r>
            <a:r>
              <a:rPr kumimoji="1" lang="ja-JP" altLang="en-US" sz="2400" b="1" dirty="0" err="1" smtClean="0"/>
              <a:t>い</a:t>
            </a:r>
            <a:r>
              <a:rPr kumimoji="1" lang="ja-JP" altLang="en-US" sz="2400" b="1" dirty="0" smtClean="0"/>
              <a:t>評価関数が作れたといえない。</a:t>
            </a:r>
            <a:endParaRPr kumimoji="1" lang="en-US" altLang="ja-JP" sz="2400" b="1" dirty="0" smtClean="0"/>
          </a:p>
          <a:p>
            <a:endParaRPr kumimoji="1" lang="en-US" altLang="ja-JP" sz="2400" b="1" dirty="0" smtClean="0"/>
          </a:p>
          <a:p>
            <a:r>
              <a:rPr kumimoji="1" lang="ja-JP" altLang="en-US" sz="2400" b="1" dirty="0" smtClean="0"/>
              <a:t>・今の評価関数に</a:t>
            </a:r>
            <a:r>
              <a:rPr kumimoji="1" lang="ja-JP" altLang="en-US" sz="2400" b="1" dirty="0"/>
              <a:t>は特徴量が</a:t>
            </a:r>
            <a:r>
              <a:rPr kumimoji="1" lang="en-US" altLang="ja-JP" sz="2400" b="1" dirty="0" smtClean="0"/>
              <a:t>5</a:t>
            </a:r>
            <a:r>
              <a:rPr kumimoji="1" lang="ja-JP" altLang="en-US" sz="2400" b="1" dirty="0" smtClean="0"/>
              <a:t>つしかなく、これでは盤面を適切に評価できている</a:t>
            </a:r>
            <a:endParaRPr kumimoji="1" lang="en-US" altLang="ja-JP" sz="2400" b="1" dirty="0" smtClean="0"/>
          </a:p>
          <a:p>
            <a:r>
              <a:rPr kumimoji="1" lang="ja-JP" altLang="en-US" sz="2400" b="1" dirty="0"/>
              <a:t>　</a:t>
            </a:r>
            <a:r>
              <a:rPr kumimoji="1" lang="ja-JP" altLang="en-US" sz="2400" b="1" dirty="0" smtClean="0"/>
              <a:t>とは言えない。壁がおかれている位置などの情報も評価関数に入れるべきであると</a:t>
            </a:r>
            <a:endParaRPr kumimoji="1" lang="en-US" altLang="ja-JP" sz="2400" b="1" dirty="0" smtClean="0"/>
          </a:p>
          <a:p>
            <a:r>
              <a:rPr kumimoji="1" lang="ja-JP" altLang="en-US" sz="2400" b="1" dirty="0"/>
              <a:t>　</a:t>
            </a:r>
            <a:r>
              <a:rPr kumimoji="1" lang="ja-JP" altLang="en-US" sz="2400" b="1" dirty="0" smtClean="0"/>
              <a:t>思う。</a:t>
            </a:r>
            <a:endParaRPr kumimoji="1" lang="en-US" altLang="ja-JP" sz="2400" b="1" dirty="0" smtClean="0"/>
          </a:p>
          <a:p>
            <a:endParaRPr kumimoji="1" lang="en-US" altLang="ja-JP" sz="2400" b="1" dirty="0" smtClean="0"/>
          </a:p>
          <a:p>
            <a:r>
              <a:rPr kumimoji="1" lang="ja-JP" altLang="en-US" sz="2400" b="1" dirty="0" smtClean="0"/>
              <a:t>・</a:t>
            </a:r>
            <a:r>
              <a:rPr kumimoji="1" lang="ja-JP" altLang="en-US" sz="2400" b="1" dirty="0"/>
              <a:t>今回行った</a:t>
            </a:r>
            <a:r>
              <a:rPr kumimoji="1" lang="ja-JP" altLang="en-US" sz="2400" b="1" dirty="0" smtClean="0"/>
              <a:t>学習では</a:t>
            </a:r>
            <a:r>
              <a:rPr kumimoji="1" lang="ja-JP" altLang="en-US" sz="2400" b="1" dirty="0"/>
              <a:t>、</a:t>
            </a:r>
            <a:r>
              <a:rPr kumimoji="1" lang="ja-JP" altLang="en-US" sz="2400" b="1" dirty="0" smtClean="0"/>
              <a:t>特徴量間同士の関係を入れることができていない。強化</a:t>
            </a:r>
            <a:endParaRPr kumimoji="1" lang="en-US" altLang="ja-JP" sz="2400" b="1" dirty="0" smtClean="0"/>
          </a:p>
          <a:p>
            <a:r>
              <a:rPr kumimoji="1" lang="ja-JP" altLang="en-US" sz="2400" b="1" dirty="0"/>
              <a:t>　</a:t>
            </a:r>
            <a:r>
              <a:rPr kumimoji="1" lang="ja-JP" altLang="en-US" sz="2400" b="1" dirty="0" smtClean="0"/>
              <a:t>学習をはじめとした別の学習をする必要があると感じた</a:t>
            </a:r>
            <a:r>
              <a:rPr kumimoji="1" lang="ja-JP" altLang="en-US" sz="2000" b="1" dirty="0" smtClean="0"/>
              <a:t>。</a:t>
            </a:r>
            <a:endParaRPr kumimoji="1" lang="en-US" altLang="ja-JP" sz="2000" b="1" dirty="0" smtClean="0"/>
          </a:p>
        </p:txBody>
      </p:sp>
      <p:sp>
        <p:nvSpPr>
          <p:cNvPr id="5" name="スライド番号プレースホルダー 2"/>
          <p:cNvSpPr>
            <a:spLocks noGrp="1"/>
          </p:cNvSpPr>
          <p:nvPr>
            <p:ph type="sldNum" sz="quarter" idx="12"/>
          </p:nvPr>
        </p:nvSpPr>
        <p:spPr>
          <a:xfrm>
            <a:off x="11001569" y="6226000"/>
            <a:ext cx="885631" cy="365125"/>
          </a:xfrm>
        </p:spPr>
        <p:txBody>
          <a:bodyPr/>
          <a:lstStyle/>
          <a:p>
            <a:r>
              <a:rPr kumimoji="1" lang="en-US" altLang="ja-JP" sz="1800" dirty="0" smtClean="0">
                <a:solidFill>
                  <a:schemeClr val="tx1"/>
                </a:solidFill>
              </a:rPr>
              <a:t>14/15</a:t>
            </a:r>
            <a:endParaRPr kumimoji="1" lang="ja-JP" altLang="en-US" sz="1800" dirty="0">
              <a:solidFill>
                <a:schemeClr val="tx1"/>
              </a:solidFill>
            </a:endParaRPr>
          </a:p>
        </p:txBody>
      </p:sp>
    </p:spTree>
    <p:extLst>
      <p:ext uri="{BB962C8B-B14F-4D97-AF65-F5344CB8AC3E}">
        <p14:creationId xmlns:p14="http://schemas.microsoft.com/office/powerpoint/2010/main" val="2436241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999391" y="396164"/>
            <a:ext cx="8080131"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smtClean="0">
                <a:solidFill>
                  <a:schemeClr val="accent1"/>
                </a:solidFill>
              </a:rPr>
              <a:t>&lt;</a:t>
            </a:r>
            <a:r>
              <a:rPr lang="ja-JP" altLang="en-US" sz="4400" b="1" dirty="0">
                <a:solidFill>
                  <a:schemeClr val="accent1"/>
                </a:solidFill>
              </a:rPr>
              <a:t>感想</a:t>
            </a:r>
            <a:r>
              <a:rPr lang="en-US" altLang="ja-JP" sz="4400" b="1" dirty="0" smtClean="0">
                <a:solidFill>
                  <a:schemeClr val="accent1"/>
                </a:solidFill>
              </a:rPr>
              <a:t>&gt;</a:t>
            </a:r>
          </a:p>
        </p:txBody>
      </p:sp>
      <p:sp>
        <p:nvSpPr>
          <p:cNvPr id="5" name="スライド番号プレースホルダー 2"/>
          <p:cNvSpPr>
            <a:spLocks noGrp="1"/>
          </p:cNvSpPr>
          <p:nvPr>
            <p:ph type="sldNum" sz="quarter" idx="12"/>
          </p:nvPr>
        </p:nvSpPr>
        <p:spPr>
          <a:xfrm>
            <a:off x="11001569" y="6226000"/>
            <a:ext cx="885631" cy="365125"/>
          </a:xfrm>
        </p:spPr>
        <p:txBody>
          <a:bodyPr/>
          <a:lstStyle/>
          <a:p>
            <a:r>
              <a:rPr kumimoji="1" lang="en-US" altLang="ja-JP" sz="1800" dirty="0" smtClean="0">
                <a:solidFill>
                  <a:schemeClr val="tx1"/>
                </a:solidFill>
              </a:rPr>
              <a:t>15/15</a:t>
            </a:r>
            <a:endParaRPr kumimoji="1" lang="ja-JP" altLang="en-US" sz="1800" dirty="0">
              <a:solidFill>
                <a:schemeClr val="tx1"/>
              </a:solidFill>
            </a:endParaRPr>
          </a:p>
        </p:txBody>
      </p:sp>
      <p:sp>
        <p:nvSpPr>
          <p:cNvPr id="2" name="テキスト ボックス 1"/>
          <p:cNvSpPr txBox="1"/>
          <p:nvPr/>
        </p:nvSpPr>
        <p:spPr>
          <a:xfrm>
            <a:off x="1160585" y="1591408"/>
            <a:ext cx="7060223" cy="1938992"/>
          </a:xfrm>
          <a:prstGeom prst="rect">
            <a:avLst/>
          </a:prstGeom>
          <a:noFill/>
        </p:spPr>
        <p:txBody>
          <a:bodyPr wrap="square" rtlCol="0">
            <a:spAutoFit/>
          </a:bodyPr>
          <a:lstStyle/>
          <a:p>
            <a:r>
              <a:rPr kumimoji="1" lang="ja-JP" altLang="en-US" sz="2400" b="1" dirty="0" smtClean="0"/>
              <a:t>　</a:t>
            </a:r>
            <a:r>
              <a:rPr kumimoji="1" lang="en-US" altLang="ja-JP" sz="2400" b="1" dirty="0" smtClean="0"/>
              <a:t>1</a:t>
            </a:r>
            <a:r>
              <a:rPr kumimoji="1" lang="ja-JP" altLang="en-US" sz="2400" b="1" dirty="0" smtClean="0"/>
              <a:t>からこのような大きなプログラムを作成するのは初めてであり、クラスの使い方をはじめとして多くのことを学ぶことができた。</a:t>
            </a:r>
            <a:endParaRPr kumimoji="1" lang="en-US" altLang="ja-JP" sz="2400" b="1" dirty="0" smtClean="0"/>
          </a:p>
          <a:p>
            <a:r>
              <a:rPr kumimoji="1" lang="ja-JP" altLang="en-US" sz="2400" b="1" dirty="0"/>
              <a:t>　</a:t>
            </a:r>
            <a:r>
              <a:rPr kumimoji="1" lang="ja-JP" altLang="en-US" sz="2400" b="1" dirty="0" smtClean="0"/>
              <a:t>また、強化学習を知るきっかけにもなったので良かった</a:t>
            </a:r>
            <a:r>
              <a:rPr kumimoji="1" lang="ja-JP" altLang="en-US" dirty="0" smtClean="0"/>
              <a:t>。</a:t>
            </a:r>
            <a:endParaRPr kumimoji="1" lang="ja-JP" altLang="en-US" dirty="0"/>
          </a:p>
        </p:txBody>
      </p:sp>
    </p:spTree>
    <p:extLst>
      <p:ext uri="{BB962C8B-B14F-4D97-AF65-F5344CB8AC3E}">
        <p14:creationId xmlns:p14="http://schemas.microsoft.com/office/powerpoint/2010/main" val="2182472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a:xfrm>
            <a:off x="11210192" y="6226000"/>
            <a:ext cx="677008" cy="365125"/>
          </a:xfrm>
        </p:spPr>
        <p:txBody>
          <a:bodyPr/>
          <a:lstStyle/>
          <a:p>
            <a:r>
              <a:rPr kumimoji="1" lang="en-US" altLang="ja-JP" sz="1800" dirty="0" smtClean="0">
                <a:solidFill>
                  <a:schemeClr val="tx1"/>
                </a:solidFill>
              </a:rPr>
              <a:t>1/15</a:t>
            </a:r>
            <a:endParaRPr kumimoji="1" lang="ja-JP" altLang="en-US" sz="1800" dirty="0">
              <a:solidFill>
                <a:schemeClr val="tx1"/>
              </a:solidFill>
            </a:endParaRPr>
          </a:p>
        </p:txBody>
      </p:sp>
      <p:sp>
        <p:nvSpPr>
          <p:cNvPr id="4" name="サブタイトル 2"/>
          <p:cNvSpPr txBox="1">
            <a:spLocks/>
          </p:cNvSpPr>
          <p:nvPr/>
        </p:nvSpPr>
        <p:spPr>
          <a:xfrm>
            <a:off x="999391" y="396164"/>
            <a:ext cx="8080131"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smtClean="0">
                <a:solidFill>
                  <a:schemeClr val="accent1"/>
                </a:solidFill>
              </a:rPr>
              <a:t>&lt;</a:t>
            </a:r>
            <a:r>
              <a:rPr lang="ja-JP" altLang="en-US" sz="4400" b="1" dirty="0">
                <a:solidFill>
                  <a:schemeClr val="accent1"/>
                </a:solidFill>
              </a:rPr>
              <a:t>仕様</a:t>
            </a:r>
            <a:r>
              <a:rPr lang="en-US" altLang="ja-JP" sz="4400" b="1" dirty="0" smtClean="0">
                <a:solidFill>
                  <a:schemeClr val="accent1"/>
                </a:solidFill>
              </a:rPr>
              <a:t>&gt;</a:t>
            </a:r>
          </a:p>
        </p:txBody>
      </p:sp>
      <p:sp>
        <p:nvSpPr>
          <p:cNvPr id="2" name="テキスト ボックス 1"/>
          <p:cNvSpPr txBox="1"/>
          <p:nvPr/>
        </p:nvSpPr>
        <p:spPr>
          <a:xfrm>
            <a:off x="1266092" y="1705708"/>
            <a:ext cx="7658100" cy="2554545"/>
          </a:xfrm>
          <a:prstGeom prst="rect">
            <a:avLst/>
          </a:prstGeom>
          <a:noFill/>
        </p:spPr>
        <p:txBody>
          <a:bodyPr wrap="square" rtlCol="0">
            <a:spAutoFit/>
          </a:bodyPr>
          <a:lstStyle/>
          <a:p>
            <a:r>
              <a:rPr kumimoji="1" lang="ja-JP" altLang="en-US" sz="3200" b="1" dirty="0" smtClean="0"/>
              <a:t>今回作成したのは、コリドールというゲームにおいて出番と盤面の情報を与えられた際に、最適手を返すプログラムである。最適手を決める際には</a:t>
            </a:r>
            <a:r>
              <a:rPr kumimoji="1" lang="en-US" altLang="ja-JP" sz="3200" b="1" dirty="0" smtClean="0"/>
              <a:t>αβ</a:t>
            </a:r>
            <a:r>
              <a:rPr kumimoji="1" lang="ja-JP" altLang="en-US" sz="3200" b="1" dirty="0" smtClean="0"/>
              <a:t>法により最大</a:t>
            </a:r>
            <a:r>
              <a:rPr kumimoji="1" lang="en-US" altLang="ja-JP" sz="3200" b="1" dirty="0" smtClean="0"/>
              <a:t>3</a:t>
            </a:r>
            <a:r>
              <a:rPr kumimoji="1" lang="ja-JP" altLang="en-US" sz="3200" b="1" dirty="0" smtClean="0"/>
              <a:t>手先読みを行う。</a:t>
            </a:r>
            <a:endParaRPr kumimoji="1" lang="ja-JP" altLang="en-US" sz="3200" b="1" dirty="0"/>
          </a:p>
        </p:txBody>
      </p:sp>
    </p:spTree>
    <p:extLst>
      <p:ext uri="{BB962C8B-B14F-4D97-AF65-F5344CB8AC3E}">
        <p14:creationId xmlns:p14="http://schemas.microsoft.com/office/powerpoint/2010/main" val="1444045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999391" y="396164"/>
            <a:ext cx="8080131"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smtClean="0">
                <a:solidFill>
                  <a:schemeClr val="accent1"/>
                </a:solidFill>
              </a:rPr>
              <a:t>&lt;</a:t>
            </a:r>
            <a:r>
              <a:rPr lang="ja-JP" altLang="en-US" sz="4400" b="1" dirty="0" smtClean="0">
                <a:solidFill>
                  <a:schemeClr val="accent1"/>
                </a:solidFill>
              </a:rPr>
              <a:t>主におこなったこと</a:t>
            </a:r>
            <a:r>
              <a:rPr lang="en-US" altLang="ja-JP" sz="4400" b="1" dirty="0" smtClean="0">
                <a:solidFill>
                  <a:schemeClr val="accent1"/>
                </a:solidFill>
              </a:rPr>
              <a:t>&gt;</a:t>
            </a:r>
          </a:p>
        </p:txBody>
      </p:sp>
      <p:sp>
        <p:nvSpPr>
          <p:cNvPr id="5" name="テキスト ボックス 4"/>
          <p:cNvSpPr txBox="1"/>
          <p:nvPr/>
        </p:nvSpPr>
        <p:spPr>
          <a:xfrm>
            <a:off x="835269" y="1424354"/>
            <a:ext cx="8009793" cy="3970318"/>
          </a:xfrm>
          <a:prstGeom prst="rect">
            <a:avLst/>
          </a:prstGeom>
          <a:noFill/>
        </p:spPr>
        <p:txBody>
          <a:bodyPr wrap="square" rtlCol="0">
            <a:spAutoFit/>
          </a:bodyPr>
          <a:lstStyle/>
          <a:p>
            <a:r>
              <a:rPr kumimoji="1" lang="en-US" altLang="ja-JP" sz="3600" dirty="0" smtClean="0">
                <a:solidFill>
                  <a:schemeClr val="tx1">
                    <a:lumMod val="65000"/>
                    <a:lumOff val="35000"/>
                  </a:schemeClr>
                </a:solidFill>
              </a:rPr>
              <a:t>1.αβ</a:t>
            </a:r>
            <a:r>
              <a:rPr kumimoji="1" lang="ja-JP" altLang="en-US" sz="3600" dirty="0" smtClean="0">
                <a:solidFill>
                  <a:schemeClr val="tx1">
                    <a:lumMod val="65000"/>
                    <a:lumOff val="35000"/>
                  </a:schemeClr>
                </a:solidFill>
              </a:rPr>
              <a:t>法による先読み</a:t>
            </a:r>
            <a:endParaRPr kumimoji="1" lang="en-US" altLang="ja-JP" sz="3600" dirty="0" smtClean="0">
              <a:solidFill>
                <a:schemeClr val="tx1">
                  <a:lumMod val="65000"/>
                  <a:lumOff val="35000"/>
                </a:schemeClr>
              </a:solidFill>
            </a:endParaRPr>
          </a:p>
          <a:p>
            <a:endParaRPr kumimoji="1" lang="en-US" altLang="ja-JP" sz="3600" dirty="0" smtClean="0">
              <a:solidFill>
                <a:schemeClr val="tx1">
                  <a:lumMod val="65000"/>
                  <a:lumOff val="35000"/>
                </a:schemeClr>
              </a:solidFill>
            </a:endParaRPr>
          </a:p>
          <a:p>
            <a:r>
              <a:rPr kumimoji="1" lang="en-US" altLang="ja-JP" sz="3600" dirty="0" smtClean="0">
                <a:solidFill>
                  <a:schemeClr val="tx1">
                    <a:lumMod val="65000"/>
                    <a:lumOff val="35000"/>
                  </a:schemeClr>
                </a:solidFill>
              </a:rPr>
              <a:t>2.</a:t>
            </a:r>
            <a:r>
              <a:rPr kumimoji="1" lang="ja-JP" altLang="en-US" sz="3600" dirty="0" smtClean="0">
                <a:solidFill>
                  <a:schemeClr val="tx1">
                    <a:lumMod val="65000"/>
                    <a:lumOff val="35000"/>
                  </a:schemeClr>
                </a:solidFill>
              </a:rPr>
              <a:t>評価関数の工夫</a:t>
            </a:r>
            <a:endParaRPr kumimoji="1" lang="en-US" altLang="ja-JP" sz="3600" dirty="0" smtClean="0">
              <a:solidFill>
                <a:schemeClr val="tx1">
                  <a:lumMod val="65000"/>
                  <a:lumOff val="35000"/>
                </a:schemeClr>
              </a:solidFill>
            </a:endParaRPr>
          </a:p>
          <a:p>
            <a:endParaRPr kumimoji="1" lang="en-US" altLang="ja-JP" sz="3600" dirty="0" smtClean="0">
              <a:solidFill>
                <a:schemeClr val="tx1">
                  <a:lumMod val="65000"/>
                  <a:lumOff val="35000"/>
                </a:schemeClr>
              </a:solidFill>
            </a:endParaRPr>
          </a:p>
          <a:p>
            <a:r>
              <a:rPr kumimoji="1" lang="en-US" altLang="ja-JP" sz="3600" dirty="0" smtClean="0">
                <a:solidFill>
                  <a:schemeClr val="tx1">
                    <a:lumMod val="65000"/>
                    <a:lumOff val="35000"/>
                  </a:schemeClr>
                </a:solidFill>
              </a:rPr>
              <a:t>3.</a:t>
            </a:r>
            <a:r>
              <a:rPr kumimoji="1" lang="ja-JP" altLang="en-US" sz="3600" dirty="0" smtClean="0">
                <a:solidFill>
                  <a:schemeClr val="tx1">
                    <a:lumMod val="65000"/>
                    <a:lumOff val="35000"/>
                  </a:schemeClr>
                </a:solidFill>
              </a:rPr>
              <a:t>勝率をあげるための改善</a:t>
            </a:r>
            <a:endParaRPr kumimoji="1" lang="en-US" altLang="ja-JP" sz="3600" dirty="0" smtClean="0">
              <a:solidFill>
                <a:schemeClr val="tx1">
                  <a:lumMod val="65000"/>
                  <a:lumOff val="35000"/>
                </a:schemeClr>
              </a:solidFill>
            </a:endParaRPr>
          </a:p>
          <a:p>
            <a:endParaRPr kumimoji="1" lang="en-US" altLang="ja-JP" sz="3600" dirty="0" smtClean="0">
              <a:solidFill>
                <a:schemeClr val="tx1">
                  <a:lumMod val="65000"/>
                  <a:lumOff val="35000"/>
                </a:schemeClr>
              </a:solidFill>
            </a:endParaRPr>
          </a:p>
          <a:p>
            <a:r>
              <a:rPr kumimoji="1" lang="en-US" altLang="ja-JP" sz="3600" dirty="0" smtClean="0">
                <a:solidFill>
                  <a:schemeClr val="tx1">
                    <a:lumMod val="65000"/>
                    <a:lumOff val="35000"/>
                  </a:schemeClr>
                </a:solidFill>
              </a:rPr>
              <a:t>4.</a:t>
            </a:r>
            <a:r>
              <a:rPr kumimoji="1" lang="ja-JP" altLang="en-US" sz="3600" dirty="0" smtClean="0">
                <a:solidFill>
                  <a:schemeClr val="tx1">
                    <a:lumMod val="65000"/>
                    <a:lumOff val="35000"/>
                  </a:schemeClr>
                </a:solidFill>
              </a:rPr>
              <a:t>実行時間を短くするための改善</a:t>
            </a:r>
            <a:endParaRPr kumimoji="1" lang="ja-JP" altLang="en-US" sz="3600" dirty="0">
              <a:solidFill>
                <a:schemeClr val="tx1">
                  <a:lumMod val="65000"/>
                  <a:lumOff val="35000"/>
                </a:schemeClr>
              </a:solidFill>
            </a:endParaRPr>
          </a:p>
        </p:txBody>
      </p:sp>
      <p:sp>
        <p:nvSpPr>
          <p:cNvPr id="11" name="スライド番号プレースホルダー 2"/>
          <p:cNvSpPr>
            <a:spLocks noGrp="1"/>
          </p:cNvSpPr>
          <p:nvPr>
            <p:ph type="sldNum" sz="quarter" idx="12"/>
          </p:nvPr>
        </p:nvSpPr>
        <p:spPr>
          <a:xfrm>
            <a:off x="11210192" y="6226000"/>
            <a:ext cx="677008" cy="365125"/>
          </a:xfrm>
        </p:spPr>
        <p:txBody>
          <a:bodyPr/>
          <a:lstStyle/>
          <a:p>
            <a:r>
              <a:rPr kumimoji="1" lang="en-US" altLang="ja-JP" sz="1800" dirty="0">
                <a:solidFill>
                  <a:schemeClr val="tx1"/>
                </a:solidFill>
              </a:rPr>
              <a:t>2</a:t>
            </a:r>
            <a:r>
              <a:rPr kumimoji="1" lang="en-US" altLang="ja-JP" sz="1800" dirty="0" smtClean="0">
                <a:solidFill>
                  <a:schemeClr val="tx1"/>
                </a:solidFill>
              </a:rPr>
              <a:t>/15</a:t>
            </a:r>
            <a:endParaRPr kumimoji="1" lang="ja-JP" altLang="en-US" sz="1800" dirty="0">
              <a:solidFill>
                <a:schemeClr val="tx1"/>
              </a:solidFill>
            </a:endParaRPr>
          </a:p>
        </p:txBody>
      </p:sp>
    </p:spTree>
    <p:extLst>
      <p:ext uri="{BB962C8B-B14F-4D97-AF65-F5344CB8AC3E}">
        <p14:creationId xmlns:p14="http://schemas.microsoft.com/office/powerpoint/2010/main" val="2884837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348760" y="352203"/>
            <a:ext cx="8672148"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smtClean="0">
                <a:solidFill>
                  <a:schemeClr val="accent1"/>
                </a:solidFill>
              </a:rPr>
              <a:t>1.</a:t>
            </a:r>
            <a:r>
              <a:rPr lang="ja-JP" altLang="en-US" sz="4400" b="1" dirty="0" smtClean="0">
                <a:solidFill>
                  <a:schemeClr val="accent1"/>
                </a:solidFill>
              </a:rPr>
              <a:t>アルファベータ法による先読み</a:t>
            </a:r>
            <a:endParaRPr lang="en-US" altLang="ja-JP" sz="4400" b="1" dirty="0" smtClean="0">
              <a:solidFill>
                <a:schemeClr val="accent1"/>
              </a:solidFill>
            </a:endParaRPr>
          </a:p>
        </p:txBody>
      </p:sp>
      <p:sp>
        <p:nvSpPr>
          <p:cNvPr id="2" name="テキスト ボックス 1"/>
          <p:cNvSpPr txBox="1"/>
          <p:nvPr/>
        </p:nvSpPr>
        <p:spPr>
          <a:xfrm>
            <a:off x="709196" y="1228937"/>
            <a:ext cx="5908709" cy="400110"/>
          </a:xfrm>
          <a:prstGeom prst="rect">
            <a:avLst/>
          </a:prstGeom>
          <a:noFill/>
        </p:spPr>
        <p:txBody>
          <a:bodyPr wrap="square" rtlCol="0">
            <a:spAutoFit/>
          </a:bodyPr>
          <a:lstStyle/>
          <a:p>
            <a:r>
              <a:rPr kumimoji="1" lang="en-US" altLang="ja-JP" sz="2000" b="1" dirty="0" smtClean="0"/>
              <a:t>&lt;</a:t>
            </a:r>
            <a:r>
              <a:rPr kumimoji="1" lang="ja-JP" altLang="en-US" sz="2000" b="1" dirty="0" smtClean="0"/>
              <a:t>基本的な先読みの流れ</a:t>
            </a:r>
            <a:r>
              <a:rPr kumimoji="1" lang="en-US" altLang="ja-JP" sz="2000" b="1" dirty="0" smtClean="0"/>
              <a:t>(3</a:t>
            </a:r>
            <a:r>
              <a:rPr kumimoji="1" lang="ja-JP" altLang="en-US" sz="2000" b="1" dirty="0" smtClean="0"/>
              <a:t>手先読みの場合</a:t>
            </a:r>
            <a:r>
              <a:rPr kumimoji="1" lang="en-US" altLang="ja-JP" sz="2000" b="1" dirty="0" smtClean="0"/>
              <a:t>)&gt;</a:t>
            </a:r>
            <a:endParaRPr kumimoji="1" lang="ja-JP" altLang="en-US" sz="2000" b="1" dirty="0"/>
          </a:p>
        </p:txBody>
      </p:sp>
      <p:sp>
        <p:nvSpPr>
          <p:cNvPr id="26" name="フローチャート: 代替処理 25"/>
          <p:cNvSpPr/>
          <p:nvPr/>
        </p:nvSpPr>
        <p:spPr>
          <a:xfrm>
            <a:off x="806847" y="1688174"/>
            <a:ext cx="2425148" cy="421861"/>
          </a:xfrm>
          <a:prstGeom prst="flowChartAlternate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処理開始</a:t>
            </a:r>
            <a:endParaRPr kumimoji="1" lang="en-US" altLang="ja-JP" b="1" dirty="0" smtClean="0">
              <a:solidFill>
                <a:schemeClr val="tx1"/>
              </a:solidFill>
            </a:endParaRPr>
          </a:p>
        </p:txBody>
      </p:sp>
      <p:sp>
        <p:nvSpPr>
          <p:cNvPr id="27" name="フローチャート: 代替処理 26"/>
          <p:cNvSpPr/>
          <p:nvPr/>
        </p:nvSpPr>
        <p:spPr>
          <a:xfrm>
            <a:off x="700393" y="6163396"/>
            <a:ext cx="2634660" cy="490331"/>
          </a:xfrm>
          <a:prstGeom prst="flowChartAlternate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最適手を返し処理終了</a:t>
            </a:r>
            <a:endParaRPr kumimoji="1" lang="ja-JP" altLang="en-US" b="1" dirty="0">
              <a:solidFill>
                <a:schemeClr val="tx1"/>
              </a:solidFill>
            </a:endParaRPr>
          </a:p>
        </p:txBody>
      </p:sp>
      <p:sp>
        <p:nvSpPr>
          <p:cNvPr id="28" name="正方形/長方形 27"/>
          <p:cNvSpPr/>
          <p:nvPr/>
        </p:nvSpPr>
        <p:spPr>
          <a:xfrm>
            <a:off x="806847" y="2350920"/>
            <a:ext cx="2425148" cy="3725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chemeClr val="tx1"/>
                </a:solidFill>
              </a:rPr>
              <a:t>盤面の情報を得る</a:t>
            </a:r>
            <a:endParaRPr kumimoji="1" lang="ja-JP" altLang="en-US" b="1" dirty="0">
              <a:solidFill>
                <a:schemeClr val="tx1"/>
              </a:solidFill>
            </a:endParaRPr>
          </a:p>
        </p:txBody>
      </p:sp>
      <p:sp>
        <p:nvSpPr>
          <p:cNvPr id="32" name="フローチャート: 判断 31"/>
          <p:cNvSpPr/>
          <p:nvPr/>
        </p:nvSpPr>
        <p:spPr>
          <a:xfrm>
            <a:off x="507474" y="4232124"/>
            <a:ext cx="3018241" cy="1480380"/>
          </a:xfrm>
          <a:prstGeom prst="flowChartDecis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smtClean="0">
                <a:solidFill>
                  <a:schemeClr val="tx1"/>
                </a:solidFill>
              </a:rPr>
              <a:t>盤面を戻し、最良の評価値・</a:t>
            </a:r>
            <a:r>
              <a:rPr lang="ja-JP" altLang="en-US" sz="1600" b="1" dirty="0">
                <a:solidFill>
                  <a:schemeClr val="tx1"/>
                </a:solidFill>
              </a:rPr>
              <a:t>手</a:t>
            </a:r>
            <a:r>
              <a:rPr lang="ja-JP" altLang="en-US" sz="1600" b="1" dirty="0" smtClean="0">
                <a:solidFill>
                  <a:schemeClr val="tx1"/>
                </a:solidFill>
              </a:rPr>
              <a:t>を更新する</a:t>
            </a:r>
            <a:endParaRPr lang="ja-JP" altLang="en-US" sz="1600" b="1" dirty="0">
              <a:solidFill>
                <a:schemeClr val="tx1"/>
              </a:solidFill>
            </a:endParaRPr>
          </a:p>
        </p:txBody>
      </p:sp>
      <p:sp>
        <p:nvSpPr>
          <p:cNvPr id="38" name="テキスト ボックス 37"/>
          <p:cNvSpPr txBox="1"/>
          <p:nvPr/>
        </p:nvSpPr>
        <p:spPr>
          <a:xfrm>
            <a:off x="373059" y="3818286"/>
            <a:ext cx="1644664" cy="276999"/>
          </a:xfrm>
          <a:prstGeom prst="rect">
            <a:avLst/>
          </a:prstGeom>
          <a:noFill/>
        </p:spPr>
        <p:txBody>
          <a:bodyPr wrap="square" rtlCol="0">
            <a:spAutoFit/>
          </a:bodyPr>
          <a:lstStyle/>
          <a:p>
            <a:r>
              <a:rPr lang="ja-JP" altLang="en-US" sz="1200" b="1" dirty="0"/>
              <a:t>他に</a:t>
            </a:r>
            <a:r>
              <a:rPr lang="ja-JP" altLang="en-US" sz="1200" b="1" dirty="0" smtClean="0"/>
              <a:t>可能</a:t>
            </a:r>
            <a:r>
              <a:rPr lang="ja-JP" altLang="en-US" sz="1200" b="1" dirty="0"/>
              <a:t>な手がある</a:t>
            </a:r>
            <a:endParaRPr kumimoji="1" lang="ja-JP" altLang="en-US" sz="1200" b="1" dirty="0"/>
          </a:p>
        </p:txBody>
      </p:sp>
      <p:cxnSp>
        <p:nvCxnSpPr>
          <p:cNvPr id="39" name="直線矢印コネクタ 38"/>
          <p:cNvCxnSpPr>
            <a:stCxn id="26" idx="2"/>
            <a:endCxn id="28" idx="0"/>
          </p:cNvCxnSpPr>
          <p:nvPr/>
        </p:nvCxnSpPr>
        <p:spPr>
          <a:xfrm>
            <a:off x="2019421" y="2110035"/>
            <a:ext cx="0" cy="2408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32" idx="0"/>
            <a:endCxn id="55" idx="2"/>
          </p:cNvCxnSpPr>
          <p:nvPr/>
        </p:nvCxnSpPr>
        <p:spPr>
          <a:xfrm flipV="1">
            <a:off x="2016595" y="3456534"/>
            <a:ext cx="2826" cy="7755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2" idx="2"/>
            <a:endCxn id="27" idx="0"/>
          </p:cNvCxnSpPr>
          <p:nvPr/>
        </p:nvCxnSpPr>
        <p:spPr>
          <a:xfrm>
            <a:off x="2016595" y="5712504"/>
            <a:ext cx="1128" cy="4508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3"/>
            <a:endCxn id="70" idx="1"/>
          </p:cNvCxnSpPr>
          <p:nvPr/>
        </p:nvCxnSpPr>
        <p:spPr>
          <a:xfrm flipV="1">
            <a:off x="3231995" y="3270267"/>
            <a:ext cx="86311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806847" y="3084001"/>
            <a:ext cx="2425148" cy="3725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solidFill>
              </a:rPr>
              <a:t>可能な手</a:t>
            </a:r>
            <a:r>
              <a:rPr kumimoji="1" lang="ja-JP" altLang="en-US" b="1" dirty="0" smtClean="0">
                <a:solidFill>
                  <a:schemeClr val="tx1"/>
                </a:solidFill>
              </a:rPr>
              <a:t>を行う</a:t>
            </a:r>
            <a:endParaRPr kumimoji="1" lang="ja-JP" altLang="en-US" b="1" dirty="0">
              <a:solidFill>
                <a:schemeClr val="tx1"/>
              </a:solidFill>
            </a:endParaRPr>
          </a:p>
        </p:txBody>
      </p:sp>
      <p:sp>
        <p:nvSpPr>
          <p:cNvPr id="66" name="テキスト ボックス 65"/>
          <p:cNvSpPr txBox="1"/>
          <p:nvPr/>
        </p:nvSpPr>
        <p:spPr>
          <a:xfrm>
            <a:off x="351154" y="5749559"/>
            <a:ext cx="1644664" cy="276999"/>
          </a:xfrm>
          <a:prstGeom prst="rect">
            <a:avLst/>
          </a:prstGeom>
          <a:noFill/>
        </p:spPr>
        <p:txBody>
          <a:bodyPr wrap="square" rtlCol="0">
            <a:spAutoFit/>
          </a:bodyPr>
          <a:lstStyle/>
          <a:p>
            <a:r>
              <a:rPr lang="ja-JP" altLang="en-US" sz="1200" b="1" dirty="0"/>
              <a:t>他に</a:t>
            </a:r>
            <a:r>
              <a:rPr lang="ja-JP" altLang="en-US" sz="1200" b="1" dirty="0" smtClean="0"/>
              <a:t>可能</a:t>
            </a:r>
            <a:r>
              <a:rPr lang="ja-JP" altLang="en-US" sz="1200" b="1" dirty="0"/>
              <a:t>な手</a:t>
            </a:r>
            <a:r>
              <a:rPr lang="ja-JP" altLang="en-US" sz="1200" b="1" dirty="0" smtClean="0"/>
              <a:t>が</a:t>
            </a:r>
            <a:r>
              <a:rPr lang="ja-JP" altLang="en-US" sz="1200" b="1" dirty="0"/>
              <a:t>無い</a:t>
            </a:r>
            <a:endParaRPr kumimoji="1" lang="ja-JP" altLang="en-US" sz="1200" b="1" dirty="0"/>
          </a:p>
        </p:txBody>
      </p:sp>
      <p:sp>
        <p:nvSpPr>
          <p:cNvPr id="67" name="フローチャート: 判断 66"/>
          <p:cNvSpPr/>
          <p:nvPr/>
        </p:nvSpPr>
        <p:spPr>
          <a:xfrm>
            <a:off x="3898357" y="4232124"/>
            <a:ext cx="2813539" cy="1517435"/>
          </a:xfrm>
          <a:prstGeom prst="flowChartDecis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chemeClr val="tx1"/>
                </a:solidFill>
              </a:rPr>
              <a:t>盤面を戻し、</a:t>
            </a:r>
            <a:r>
              <a:rPr lang="ja-JP" altLang="en-US" sz="1600" b="1" dirty="0" smtClean="0">
                <a:solidFill>
                  <a:schemeClr val="tx1"/>
                </a:solidFill>
              </a:rPr>
              <a:t>最良の評価値・</a:t>
            </a:r>
            <a:r>
              <a:rPr lang="ja-JP" altLang="en-US" sz="1600" b="1" dirty="0">
                <a:solidFill>
                  <a:schemeClr val="tx1"/>
                </a:solidFill>
              </a:rPr>
              <a:t>手</a:t>
            </a:r>
            <a:r>
              <a:rPr lang="ja-JP" altLang="en-US" sz="1600" b="1" dirty="0" smtClean="0">
                <a:solidFill>
                  <a:schemeClr val="tx1"/>
                </a:solidFill>
              </a:rPr>
              <a:t>を更新する</a:t>
            </a:r>
            <a:endParaRPr lang="ja-JP" altLang="en-US" sz="1600" b="1" dirty="0">
              <a:solidFill>
                <a:schemeClr val="tx1"/>
              </a:solidFill>
            </a:endParaRPr>
          </a:p>
        </p:txBody>
      </p:sp>
      <p:sp>
        <p:nvSpPr>
          <p:cNvPr id="68" name="テキスト ボックス 67"/>
          <p:cNvSpPr txBox="1"/>
          <p:nvPr/>
        </p:nvSpPr>
        <p:spPr>
          <a:xfrm>
            <a:off x="3840059" y="3767534"/>
            <a:ext cx="1644664" cy="276999"/>
          </a:xfrm>
          <a:prstGeom prst="rect">
            <a:avLst/>
          </a:prstGeom>
          <a:noFill/>
        </p:spPr>
        <p:txBody>
          <a:bodyPr wrap="square" rtlCol="0">
            <a:spAutoFit/>
          </a:bodyPr>
          <a:lstStyle/>
          <a:p>
            <a:r>
              <a:rPr lang="ja-JP" altLang="en-US" sz="1200" b="1" dirty="0"/>
              <a:t>他に</a:t>
            </a:r>
            <a:r>
              <a:rPr lang="ja-JP" altLang="en-US" sz="1200" b="1" dirty="0" smtClean="0"/>
              <a:t>可能</a:t>
            </a:r>
            <a:r>
              <a:rPr lang="ja-JP" altLang="en-US" sz="1200" b="1" dirty="0"/>
              <a:t>な手がある</a:t>
            </a:r>
            <a:endParaRPr kumimoji="1" lang="ja-JP" altLang="en-US" sz="1200" b="1" dirty="0"/>
          </a:p>
        </p:txBody>
      </p:sp>
      <p:cxnSp>
        <p:nvCxnSpPr>
          <p:cNvPr id="69" name="直線矢印コネクタ 68"/>
          <p:cNvCxnSpPr>
            <a:stCxn id="67" idx="0"/>
            <a:endCxn id="70" idx="2"/>
          </p:cNvCxnSpPr>
          <p:nvPr/>
        </p:nvCxnSpPr>
        <p:spPr>
          <a:xfrm flipV="1">
            <a:off x="5305127" y="3456533"/>
            <a:ext cx="2554" cy="7755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4095107" y="3084000"/>
            <a:ext cx="2425148" cy="3725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solidFill>
              </a:rPr>
              <a:t>可能な手</a:t>
            </a:r>
            <a:r>
              <a:rPr kumimoji="1" lang="ja-JP" altLang="en-US" b="1" dirty="0" smtClean="0">
                <a:solidFill>
                  <a:schemeClr val="tx1"/>
                </a:solidFill>
              </a:rPr>
              <a:t>を行う</a:t>
            </a:r>
            <a:endParaRPr kumimoji="1" lang="ja-JP" altLang="en-US" b="1" dirty="0">
              <a:solidFill>
                <a:schemeClr val="tx1"/>
              </a:solidFill>
            </a:endParaRPr>
          </a:p>
        </p:txBody>
      </p:sp>
      <p:sp>
        <p:nvSpPr>
          <p:cNvPr id="76" name="フローチャート: 判断 75"/>
          <p:cNvSpPr/>
          <p:nvPr/>
        </p:nvSpPr>
        <p:spPr>
          <a:xfrm>
            <a:off x="7203539" y="4232124"/>
            <a:ext cx="2747765" cy="1517435"/>
          </a:xfrm>
          <a:prstGeom prst="flowChartDecis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chemeClr val="tx1"/>
                </a:solidFill>
              </a:rPr>
              <a:t>盤面を戻し、</a:t>
            </a:r>
            <a:r>
              <a:rPr lang="ja-JP" altLang="en-US" sz="1600" b="1" dirty="0" smtClean="0">
                <a:solidFill>
                  <a:schemeClr val="tx1"/>
                </a:solidFill>
              </a:rPr>
              <a:t>最良の評価値・</a:t>
            </a:r>
            <a:r>
              <a:rPr lang="ja-JP" altLang="en-US" sz="1600" b="1" dirty="0">
                <a:solidFill>
                  <a:schemeClr val="tx1"/>
                </a:solidFill>
              </a:rPr>
              <a:t>手</a:t>
            </a:r>
            <a:r>
              <a:rPr lang="ja-JP" altLang="en-US" sz="1600" b="1" dirty="0" smtClean="0">
                <a:solidFill>
                  <a:schemeClr val="tx1"/>
                </a:solidFill>
              </a:rPr>
              <a:t>を更新する</a:t>
            </a:r>
            <a:endParaRPr lang="ja-JP" altLang="en-US" sz="1600" b="1" dirty="0">
              <a:solidFill>
                <a:schemeClr val="tx1"/>
              </a:solidFill>
            </a:endParaRPr>
          </a:p>
        </p:txBody>
      </p:sp>
      <p:sp>
        <p:nvSpPr>
          <p:cNvPr id="77" name="テキスト ボックス 76"/>
          <p:cNvSpPr txBox="1"/>
          <p:nvPr/>
        </p:nvSpPr>
        <p:spPr>
          <a:xfrm>
            <a:off x="7165223" y="3705828"/>
            <a:ext cx="1644664" cy="276999"/>
          </a:xfrm>
          <a:prstGeom prst="rect">
            <a:avLst/>
          </a:prstGeom>
          <a:noFill/>
        </p:spPr>
        <p:txBody>
          <a:bodyPr wrap="square" rtlCol="0">
            <a:spAutoFit/>
          </a:bodyPr>
          <a:lstStyle/>
          <a:p>
            <a:r>
              <a:rPr lang="ja-JP" altLang="en-US" sz="1200" b="1" dirty="0"/>
              <a:t>他に</a:t>
            </a:r>
            <a:r>
              <a:rPr lang="ja-JP" altLang="en-US" sz="1200" b="1" dirty="0" smtClean="0"/>
              <a:t>可能</a:t>
            </a:r>
            <a:r>
              <a:rPr lang="ja-JP" altLang="en-US" sz="1200" b="1" dirty="0"/>
              <a:t>な手がある</a:t>
            </a:r>
            <a:endParaRPr kumimoji="1" lang="ja-JP" altLang="en-US" sz="1200" b="1" dirty="0"/>
          </a:p>
        </p:txBody>
      </p:sp>
      <p:cxnSp>
        <p:nvCxnSpPr>
          <p:cNvPr id="78" name="直線矢印コネクタ 77"/>
          <p:cNvCxnSpPr>
            <a:stCxn id="76" idx="0"/>
            <a:endCxn id="79" idx="2"/>
          </p:cNvCxnSpPr>
          <p:nvPr/>
        </p:nvCxnSpPr>
        <p:spPr>
          <a:xfrm flipV="1">
            <a:off x="8577422" y="3456533"/>
            <a:ext cx="2005" cy="7755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7366853" y="3084000"/>
            <a:ext cx="2425148" cy="3725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solidFill>
              </a:rPr>
              <a:t>可能な手</a:t>
            </a:r>
            <a:r>
              <a:rPr kumimoji="1" lang="ja-JP" altLang="en-US" b="1" dirty="0" smtClean="0">
                <a:solidFill>
                  <a:schemeClr val="tx1"/>
                </a:solidFill>
              </a:rPr>
              <a:t>を行う</a:t>
            </a:r>
            <a:endParaRPr kumimoji="1" lang="ja-JP" altLang="en-US" b="1" dirty="0">
              <a:solidFill>
                <a:schemeClr val="tx1"/>
              </a:solidFill>
            </a:endParaRPr>
          </a:p>
        </p:txBody>
      </p:sp>
      <p:cxnSp>
        <p:nvCxnSpPr>
          <p:cNvPr id="83" name="直線矢印コネクタ 82"/>
          <p:cNvCxnSpPr>
            <a:stCxn id="70" idx="3"/>
            <a:endCxn id="79" idx="1"/>
          </p:cNvCxnSpPr>
          <p:nvPr/>
        </p:nvCxnSpPr>
        <p:spPr>
          <a:xfrm>
            <a:off x="6520255" y="3270267"/>
            <a:ext cx="8465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67" idx="1"/>
            <a:endCxn id="32" idx="3"/>
          </p:cNvCxnSpPr>
          <p:nvPr/>
        </p:nvCxnSpPr>
        <p:spPr>
          <a:xfrm flipH="1" flipV="1">
            <a:off x="3525715" y="4972314"/>
            <a:ext cx="372642" cy="185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6" idx="1"/>
            <a:endCxn id="67" idx="3"/>
          </p:cNvCxnSpPr>
          <p:nvPr/>
        </p:nvCxnSpPr>
        <p:spPr>
          <a:xfrm flipH="1">
            <a:off x="6711896" y="4990842"/>
            <a:ext cx="4916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3138941" y="5197212"/>
            <a:ext cx="1644664" cy="276999"/>
          </a:xfrm>
          <a:prstGeom prst="rect">
            <a:avLst/>
          </a:prstGeom>
          <a:noFill/>
        </p:spPr>
        <p:txBody>
          <a:bodyPr wrap="square" rtlCol="0">
            <a:spAutoFit/>
          </a:bodyPr>
          <a:lstStyle/>
          <a:p>
            <a:r>
              <a:rPr lang="ja-JP" altLang="en-US" sz="1200" b="1" dirty="0"/>
              <a:t>他に</a:t>
            </a:r>
            <a:r>
              <a:rPr lang="ja-JP" altLang="en-US" sz="1200" b="1" dirty="0" smtClean="0"/>
              <a:t>可能</a:t>
            </a:r>
            <a:r>
              <a:rPr lang="ja-JP" altLang="en-US" sz="1200" b="1" dirty="0"/>
              <a:t>な手</a:t>
            </a:r>
            <a:r>
              <a:rPr lang="ja-JP" altLang="en-US" sz="1200" b="1" dirty="0" smtClean="0"/>
              <a:t>が</a:t>
            </a:r>
            <a:r>
              <a:rPr lang="ja-JP" altLang="en-US" sz="1200" b="1" dirty="0"/>
              <a:t>無い</a:t>
            </a:r>
            <a:endParaRPr kumimoji="1" lang="ja-JP" altLang="en-US" sz="1200" b="1" dirty="0"/>
          </a:p>
        </p:txBody>
      </p:sp>
      <p:sp>
        <p:nvSpPr>
          <p:cNvPr id="100" name="テキスト ボックス 99"/>
          <p:cNvSpPr txBox="1"/>
          <p:nvPr/>
        </p:nvSpPr>
        <p:spPr>
          <a:xfrm>
            <a:off x="6262206" y="5314782"/>
            <a:ext cx="1644664" cy="276999"/>
          </a:xfrm>
          <a:prstGeom prst="rect">
            <a:avLst/>
          </a:prstGeom>
          <a:noFill/>
        </p:spPr>
        <p:txBody>
          <a:bodyPr wrap="square" rtlCol="0">
            <a:spAutoFit/>
          </a:bodyPr>
          <a:lstStyle/>
          <a:p>
            <a:r>
              <a:rPr lang="ja-JP" altLang="en-US" sz="1200" b="1" dirty="0"/>
              <a:t>他に</a:t>
            </a:r>
            <a:r>
              <a:rPr lang="ja-JP" altLang="en-US" sz="1200" b="1" dirty="0" smtClean="0"/>
              <a:t>可能</a:t>
            </a:r>
            <a:r>
              <a:rPr lang="ja-JP" altLang="en-US" sz="1200" b="1" dirty="0"/>
              <a:t>な手</a:t>
            </a:r>
            <a:r>
              <a:rPr lang="ja-JP" altLang="en-US" sz="1200" b="1" dirty="0" smtClean="0"/>
              <a:t>が</a:t>
            </a:r>
            <a:r>
              <a:rPr lang="ja-JP" altLang="en-US" sz="1200" b="1" dirty="0"/>
              <a:t>無い</a:t>
            </a:r>
            <a:endParaRPr kumimoji="1" lang="ja-JP" altLang="en-US" sz="1200" b="1" dirty="0"/>
          </a:p>
        </p:txBody>
      </p:sp>
      <p:cxnSp>
        <p:nvCxnSpPr>
          <p:cNvPr id="128" name="直線矢印コネクタ 127"/>
          <p:cNvCxnSpPr>
            <a:stCxn id="28" idx="2"/>
            <a:endCxn id="55" idx="0"/>
          </p:cNvCxnSpPr>
          <p:nvPr/>
        </p:nvCxnSpPr>
        <p:spPr>
          <a:xfrm>
            <a:off x="2019421" y="2723453"/>
            <a:ext cx="0" cy="3605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正方形/長方形 130"/>
          <p:cNvSpPr/>
          <p:nvPr/>
        </p:nvSpPr>
        <p:spPr>
          <a:xfrm>
            <a:off x="9663631" y="3844328"/>
            <a:ext cx="2425148" cy="3725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solidFill>
              </a:rPr>
              <a:t>盤面の評価をする</a:t>
            </a:r>
          </a:p>
        </p:txBody>
      </p:sp>
      <p:cxnSp>
        <p:nvCxnSpPr>
          <p:cNvPr id="145" name="直線矢印コネクタ 144"/>
          <p:cNvCxnSpPr>
            <a:stCxn id="79" idx="3"/>
            <a:endCxn id="131" idx="0"/>
          </p:cNvCxnSpPr>
          <p:nvPr/>
        </p:nvCxnSpPr>
        <p:spPr>
          <a:xfrm>
            <a:off x="9792001" y="3270267"/>
            <a:ext cx="1084204" cy="57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a:stCxn id="131" idx="2"/>
            <a:endCxn id="76" idx="3"/>
          </p:cNvCxnSpPr>
          <p:nvPr/>
        </p:nvCxnSpPr>
        <p:spPr>
          <a:xfrm flipH="1">
            <a:off x="9951304" y="4216861"/>
            <a:ext cx="924901" cy="7739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円形吹き出し 150"/>
          <p:cNvSpPr/>
          <p:nvPr/>
        </p:nvSpPr>
        <p:spPr>
          <a:xfrm>
            <a:off x="5958254" y="1221800"/>
            <a:ext cx="3324377" cy="1333175"/>
          </a:xfrm>
          <a:prstGeom prst="wedgeEllipseCallout">
            <a:avLst>
              <a:gd name="adj1" fmla="val -19793"/>
              <a:gd name="adj2" fmla="val 100149"/>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αβ</a:t>
            </a:r>
            <a:r>
              <a:rPr kumimoji="1" lang="ja-JP" altLang="en-US" dirty="0" smtClean="0"/>
              <a:t>法のアルゴリズムを使うことで、この操作の一部を省略できる</a:t>
            </a:r>
            <a:endParaRPr kumimoji="1" lang="ja-JP" altLang="en-US" dirty="0"/>
          </a:p>
        </p:txBody>
      </p:sp>
      <p:sp>
        <p:nvSpPr>
          <p:cNvPr id="152" name="正方形/長方形 151"/>
          <p:cNvSpPr/>
          <p:nvPr/>
        </p:nvSpPr>
        <p:spPr>
          <a:xfrm>
            <a:off x="422620" y="2884678"/>
            <a:ext cx="3283587" cy="2864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p:cNvSpPr/>
          <p:nvPr/>
        </p:nvSpPr>
        <p:spPr>
          <a:xfrm>
            <a:off x="3883249" y="2903727"/>
            <a:ext cx="3005689" cy="2864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p:cNvSpPr/>
          <p:nvPr/>
        </p:nvSpPr>
        <p:spPr>
          <a:xfrm>
            <a:off x="7231014" y="2903727"/>
            <a:ext cx="3005689" cy="2864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p:cNvSpPr txBox="1"/>
          <p:nvPr/>
        </p:nvSpPr>
        <p:spPr>
          <a:xfrm>
            <a:off x="10507" y="2537186"/>
            <a:ext cx="843404" cy="369332"/>
          </a:xfrm>
          <a:prstGeom prst="rect">
            <a:avLst/>
          </a:prstGeom>
          <a:noFill/>
        </p:spPr>
        <p:txBody>
          <a:bodyPr wrap="square" rtlCol="0">
            <a:spAutoFit/>
          </a:bodyPr>
          <a:lstStyle/>
          <a:p>
            <a:r>
              <a:rPr kumimoji="1" lang="en-US" altLang="ja-JP" dirty="0" smtClean="0">
                <a:solidFill>
                  <a:srgbClr val="FF0000"/>
                </a:solidFill>
              </a:rPr>
              <a:t>1</a:t>
            </a:r>
            <a:r>
              <a:rPr kumimoji="1" lang="ja-JP" altLang="en-US" dirty="0" smtClean="0">
                <a:solidFill>
                  <a:srgbClr val="FF0000"/>
                </a:solidFill>
              </a:rPr>
              <a:t>手先</a:t>
            </a:r>
            <a:endParaRPr kumimoji="1" lang="ja-JP" altLang="en-US" dirty="0">
              <a:solidFill>
                <a:srgbClr val="FF0000"/>
              </a:solidFill>
            </a:endParaRPr>
          </a:p>
        </p:txBody>
      </p:sp>
      <p:sp>
        <p:nvSpPr>
          <p:cNvPr id="156" name="テキスト ボックス 155"/>
          <p:cNvSpPr txBox="1"/>
          <p:nvPr/>
        </p:nvSpPr>
        <p:spPr>
          <a:xfrm>
            <a:off x="3766380" y="2483800"/>
            <a:ext cx="843404" cy="369332"/>
          </a:xfrm>
          <a:prstGeom prst="rect">
            <a:avLst/>
          </a:prstGeom>
          <a:noFill/>
        </p:spPr>
        <p:txBody>
          <a:bodyPr wrap="square" rtlCol="0">
            <a:spAutoFit/>
          </a:bodyPr>
          <a:lstStyle/>
          <a:p>
            <a:r>
              <a:rPr kumimoji="1" lang="en-US" altLang="ja-JP" dirty="0">
                <a:solidFill>
                  <a:srgbClr val="FF0000"/>
                </a:solidFill>
              </a:rPr>
              <a:t>2</a:t>
            </a:r>
            <a:r>
              <a:rPr kumimoji="1" lang="ja-JP" altLang="en-US" dirty="0" smtClean="0">
                <a:solidFill>
                  <a:srgbClr val="FF0000"/>
                </a:solidFill>
              </a:rPr>
              <a:t>手先</a:t>
            </a:r>
            <a:endParaRPr kumimoji="1" lang="ja-JP" altLang="en-US" dirty="0">
              <a:solidFill>
                <a:srgbClr val="FF0000"/>
              </a:solidFill>
            </a:endParaRPr>
          </a:p>
        </p:txBody>
      </p:sp>
      <p:sp>
        <p:nvSpPr>
          <p:cNvPr id="157" name="テキスト ボックス 156"/>
          <p:cNvSpPr txBox="1"/>
          <p:nvPr/>
        </p:nvSpPr>
        <p:spPr>
          <a:xfrm>
            <a:off x="7620442" y="2590020"/>
            <a:ext cx="843404" cy="369332"/>
          </a:xfrm>
          <a:prstGeom prst="rect">
            <a:avLst/>
          </a:prstGeom>
          <a:noFill/>
        </p:spPr>
        <p:txBody>
          <a:bodyPr wrap="square" rtlCol="0">
            <a:spAutoFit/>
          </a:bodyPr>
          <a:lstStyle/>
          <a:p>
            <a:r>
              <a:rPr kumimoji="1" lang="en-US" altLang="ja-JP" dirty="0" smtClean="0">
                <a:solidFill>
                  <a:srgbClr val="FF0000"/>
                </a:solidFill>
              </a:rPr>
              <a:t>3</a:t>
            </a:r>
            <a:r>
              <a:rPr kumimoji="1" lang="ja-JP" altLang="en-US" dirty="0" smtClean="0">
                <a:solidFill>
                  <a:srgbClr val="FF0000"/>
                </a:solidFill>
              </a:rPr>
              <a:t>手先</a:t>
            </a:r>
            <a:endParaRPr kumimoji="1" lang="ja-JP" altLang="en-US" dirty="0">
              <a:solidFill>
                <a:srgbClr val="FF0000"/>
              </a:solidFill>
            </a:endParaRPr>
          </a:p>
        </p:txBody>
      </p:sp>
      <p:sp>
        <p:nvSpPr>
          <p:cNvPr id="158" name="スライド番号プレースホルダー 2"/>
          <p:cNvSpPr>
            <a:spLocks noGrp="1"/>
          </p:cNvSpPr>
          <p:nvPr>
            <p:ph type="sldNum" sz="quarter" idx="12"/>
          </p:nvPr>
        </p:nvSpPr>
        <p:spPr>
          <a:xfrm>
            <a:off x="11210192" y="6226000"/>
            <a:ext cx="677008" cy="365125"/>
          </a:xfrm>
        </p:spPr>
        <p:txBody>
          <a:bodyPr/>
          <a:lstStyle/>
          <a:p>
            <a:r>
              <a:rPr kumimoji="1" lang="en-US" altLang="ja-JP" sz="1800" dirty="0">
                <a:solidFill>
                  <a:schemeClr val="tx1"/>
                </a:solidFill>
              </a:rPr>
              <a:t>3</a:t>
            </a:r>
            <a:r>
              <a:rPr kumimoji="1" lang="en-US" altLang="ja-JP" sz="1800" dirty="0" smtClean="0">
                <a:solidFill>
                  <a:schemeClr val="tx1"/>
                </a:solidFill>
              </a:rPr>
              <a:t>/15</a:t>
            </a:r>
            <a:endParaRPr kumimoji="1" lang="ja-JP" altLang="en-US" sz="1800" dirty="0">
              <a:solidFill>
                <a:schemeClr val="tx1"/>
              </a:solidFill>
            </a:endParaRPr>
          </a:p>
        </p:txBody>
      </p:sp>
    </p:spTree>
    <p:extLst>
      <p:ext uri="{BB962C8B-B14F-4D97-AF65-F5344CB8AC3E}">
        <p14:creationId xmlns:p14="http://schemas.microsoft.com/office/powerpoint/2010/main" val="13567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348760" y="352203"/>
            <a:ext cx="8672148"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smtClean="0">
                <a:solidFill>
                  <a:schemeClr val="accent1"/>
                </a:solidFill>
              </a:rPr>
              <a:t>1.</a:t>
            </a:r>
            <a:r>
              <a:rPr lang="ja-JP" altLang="en-US" sz="4400" b="1" dirty="0" smtClean="0">
                <a:solidFill>
                  <a:schemeClr val="accent1"/>
                </a:solidFill>
              </a:rPr>
              <a:t>アルファベータ法による先読み</a:t>
            </a:r>
            <a:endParaRPr lang="en-US" altLang="ja-JP" sz="4400" b="1" dirty="0" smtClean="0">
              <a:solidFill>
                <a:schemeClr val="accent1"/>
              </a:solidFill>
            </a:endParaRPr>
          </a:p>
        </p:txBody>
      </p:sp>
      <p:sp>
        <p:nvSpPr>
          <p:cNvPr id="6" name="横巻き 5"/>
          <p:cNvSpPr/>
          <p:nvPr/>
        </p:nvSpPr>
        <p:spPr>
          <a:xfrm>
            <a:off x="641838" y="1116113"/>
            <a:ext cx="8590085" cy="2646995"/>
          </a:xfrm>
          <a:prstGeom prst="horizontalScroll">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b="1" dirty="0">
                <a:solidFill>
                  <a:schemeClr val="tx1">
                    <a:lumMod val="65000"/>
                    <a:lumOff val="35000"/>
                  </a:schemeClr>
                </a:solidFill>
              </a:rPr>
              <a:t>αβ</a:t>
            </a:r>
            <a:r>
              <a:rPr kumimoji="1" lang="ja-JP" altLang="en-US" sz="2000" b="1" dirty="0">
                <a:solidFill>
                  <a:schemeClr val="tx1">
                    <a:lumMod val="65000"/>
                    <a:lumOff val="35000"/>
                  </a:schemeClr>
                </a:solidFill>
              </a:rPr>
              <a:t>法を実装後に気づいた問題点</a:t>
            </a:r>
            <a:endParaRPr kumimoji="1" lang="en-US" altLang="ja-JP" sz="2000" b="1" dirty="0">
              <a:solidFill>
                <a:schemeClr val="tx1">
                  <a:lumMod val="65000"/>
                  <a:lumOff val="35000"/>
                </a:schemeClr>
              </a:solidFill>
            </a:endParaRPr>
          </a:p>
          <a:p>
            <a:r>
              <a:rPr kumimoji="1" lang="ja-JP" altLang="en-US" sz="2000" b="1" dirty="0">
                <a:solidFill>
                  <a:schemeClr val="tx1">
                    <a:lumMod val="65000"/>
                    <a:lumOff val="35000"/>
                  </a:schemeClr>
                </a:solidFill>
              </a:rPr>
              <a:t>①すべての手を探索すると実行時間が莫大になる</a:t>
            </a:r>
            <a:endParaRPr kumimoji="1" lang="en-US" altLang="ja-JP" sz="2000" b="1" dirty="0">
              <a:solidFill>
                <a:schemeClr val="tx1">
                  <a:lumMod val="65000"/>
                  <a:lumOff val="35000"/>
                </a:schemeClr>
              </a:solidFill>
            </a:endParaRPr>
          </a:p>
          <a:p>
            <a:r>
              <a:rPr kumimoji="1" lang="ja-JP" altLang="en-US" sz="2000" b="1" dirty="0">
                <a:solidFill>
                  <a:schemeClr val="tx1">
                    <a:lumMod val="65000"/>
                    <a:lumOff val="35000"/>
                  </a:schemeClr>
                </a:solidFill>
              </a:rPr>
              <a:t>②</a:t>
            </a:r>
            <a:r>
              <a:rPr kumimoji="1" lang="en-US" altLang="ja-JP" sz="2000" b="1" dirty="0">
                <a:solidFill>
                  <a:schemeClr val="tx1">
                    <a:lumMod val="65000"/>
                    <a:lumOff val="35000"/>
                  </a:schemeClr>
                </a:solidFill>
              </a:rPr>
              <a:t>1</a:t>
            </a:r>
            <a:r>
              <a:rPr kumimoji="1" lang="ja-JP" altLang="en-US" sz="2000" b="1" dirty="0">
                <a:solidFill>
                  <a:schemeClr val="tx1">
                    <a:lumMod val="65000"/>
                    <a:lumOff val="35000"/>
                  </a:schemeClr>
                </a:solidFill>
              </a:rPr>
              <a:t>手先の評価ではなく、</a:t>
            </a:r>
            <a:r>
              <a:rPr kumimoji="1" lang="en-US" altLang="ja-JP" sz="2000" b="1" dirty="0">
                <a:solidFill>
                  <a:schemeClr val="tx1">
                    <a:lumMod val="65000"/>
                    <a:lumOff val="35000"/>
                  </a:schemeClr>
                </a:solidFill>
              </a:rPr>
              <a:t>3</a:t>
            </a:r>
            <a:r>
              <a:rPr kumimoji="1" lang="ja-JP" altLang="en-US" sz="2000" b="1" dirty="0">
                <a:solidFill>
                  <a:schemeClr val="tx1">
                    <a:lumMod val="65000"/>
                    <a:lumOff val="35000"/>
                  </a:schemeClr>
                </a:solidFill>
              </a:rPr>
              <a:t>手先の評価を用いるため、すぐにゴールしようとしない場合がある</a:t>
            </a:r>
            <a:endParaRPr kumimoji="1" lang="en-US" altLang="ja-JP" sz="2000" b="1" dirty="0">
              <a:solidFill>
                <a:schemeClr val="tx1">
                  <a:lumMod val="65000"/>
                  <a:lumOff val="35000"/>
                </a:schemeClr>
              </a:solidFill>
            </a:endParaRPr>
          </a:p>
          <a:p>
            <a:r>
              <a:rPr kumimoji="1" lang="ja-JP" altLang="en-US" sz="2000" b="1" dirty="0">
                <a:solidFill>
                  <a:schemeClr val="tx1">
                    <a:lumMod val="65000"/>
                    <a:lumOff val="35000"/>
                  </a:schemeClr>
                </a:solidFill>
              </a:rPr>
              <a:t>③相手の駒の動きによって、ゴールできない状態が</a:t>
            </a:r>
            <a:r>
              <a:rPr kumimoji="1" lang="ja-JP" altLang="en-US" sz="2000" b="1" dirty="0" smtClean="0">
                <a:solidFill>
                  <a:schemeClr val="tx1">
                    <a:lumMod val="65000"/>
                    <a:lumOff val="35000"/>
                  </a:schemeClr>
                </a:solidFill>
              </a:rPr>
              <a:t>起こりえる</a:t>
            </a:r>
            <a:endParaRPr kumimoji="1" lang="ja-JP" altLang="en-US" sz="2000" b="1" dirty="0">
              <a:solidFill>
                <a:schemeClr val="tx1">
                  <a:lumMod val="65000"/>
                  <a:lumOff val="35000"/>
                </a:schemeClr>
              </a:solidFill>
            </a:endParaRPr>
          </a:p>
        </p:txBody>
      </p:sp>
      <p:sp>
        <p:nvSpPr>
          <p:cNvPr id="7" name="テキスト ボックス 6"/>
          <p:cNvSpPr txBox="1"/>
          <p:nvPr/>
        </p:nvSpPr>
        <p:spPr>
          <a:xfrm>
            <a:off x="641838" y="4189479"/>
            <a:ext cx="5246075" cy="369332"/>
          </a:xfrm>
          <a:prstGeom prst="rect">
            <a:avLst/>
          </a:prstGeom>
          <a:noFill/>
        </p:spPr>
        <p:txBody>
          <a:bodyPr wrap="square" rtlCol="0">
            <a:spAutoFit/>
          </a:bodyPr>
          <a:lstStyle/>
          <a:p>
            <a:r>
              <a:rPr kumimoji="1" lang="ja-JP" altLang="en-US" b="1" dirty="0" smtClean="0"/>
              <a:t>①</a:t>
            </a:r>
            <a:r>
              <a:rPr kumimoji="1" lang="ja-JP" altLang="en-US" b="1" dirty="0"/>
              <a:t>すべての手を探索すると実行時間が莫大に</a:t>
            </a:r>
            <a:r>
              <a:rPr kumimoji="1" lang="ja-JP" altLang="en-US" b="1" dirty="0" smtClean="0"/>
              <a:t>なる</a:t>
            </a:r>
            <a:endParaRPr kumimoji="1" lang="en-US" altLang="ja-JP" b="1" dirty="0"/>
          </a:p>
        </p:txBody>
      </p:sp>
      <p:sp>
        <p:nvSpPr>
          <p:cNvPr id="8" name="下矢印 7"/>
          <p:cNvSpPr/>
          <p:nvPr/>
        </p:nvSpPr>
        <p:spPr>
          <a:xfrm>
            <a:off x="2649414" y="4692893"/>
            <a:ext cx="766397" cy="413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41838" y="5240214"/>
            <a:ext cx="5108330" cy="646331"/>
          </a:xfrm>
          <a:prstGeom prst="rect">
            <a:avLst/>
          </a:prstGeom>
          <a:noFill/>
        </p:spPr>
        <p:txBody>
          <a:bodyPr wrap="square" rtlCol="0">
            <a:spAutoFit/>
          </a:bodyPr>
          <a:lstStyle/>
          <a:p>
            <a:r>
              <a:rPr kumimoji="1" lang="ja-JP" altLang="en-US" b="1" dirty="0" smtClean="0"/>
              <a:t>壁を置く候補を最大で</a:t>
            </a:r>
            <a:r>
              <a:rPr kumimoji="1" lang="en-US" altLang="ja-JP" b="1" dirty="0" smtClean="0"/>
              <a:t>16</a:t>
            </a:r>
            <a:r>
              <a:rPr kumimoji="1" lang="ja-JP" altLang="en-US" b="1" dirty="0" smtClean="0"/>
              <a:t>ケ所になるように絞る</a:t>
            </a:r>
            <a:endParaRPr kumimoji="1" lang="en-US" altLang="ja-JP" b="1" dirty="0" smtClean="0"/>
          </a:p>
          <a:p>
            <a:r>
              <a:rPr kumimoji="1" lang="ja-JP" altLang="en-US" b="1" dirty="0"/>
              <a:t>三手先まで</a:t>
            </a:r>
            <a:r>
              <a:rPr kumimoji="1" lang="ja-JP" altLang="en-US" b="1" dirty="0" smtClean="0"/>
              <a:t>なら読めるようになった</a:t>
            </a:r>
            <a:endParaRPr kumimoji="1" lang="ja-JP" altLang="en-US" b="1" dirty="0"/>
          </a:p>
        </p:txBody>
      </p:sp>
      <p:cxnSp>
        <p:nvCxnSpPr>
          <p:cNvPr id="11" name="直線コネクタ 10"/>
          <p:cNvCxnSpPr/>
          <p:nvPr/>
        </p:nvCxnSpPr>
        <p:spPr>
          <a:xfrm>
            <a:off x="7328388" y="4374145"/>
            <a:ext cx="10259" cy="2216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8786449" y="4354214"/>
            <a:ext cx="21979" cy="22247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6966438" y="4558811"/>
            <a:ext cx="26611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6966438" y="5882054"/>
            <a:ext cx="2731477" cy="7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6966438" y="5240214"/>
            <a:ext cx="2661139" cy="7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8056686" y="4354214"/>
            <a:ext cx="1465" cy="2236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9498626" y="4354214"/>
            <a:ext cx="11723" cy="2308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6966438" y="6523163"/>
            <a:ext cx="2731477" cy="7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楕円 33"/>
          <p:cNvSpPr/>
          <p:nvPr/>
        </p:nvSpPr>
        <p:spPr>
          <a:xfrm>
            <a:off x="8259642" y="5400690"/>
            <a:ext cx="363416" cy="351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駒</a:t>
            </a:r>
            <a:endParaRPr kumimoji="1" lang="ja-JP" altLang="en-US" dirty="0">
              <a:solidFill>
                <a:schemeClr val="tx1"/>
              </a:solidFill>
            </a:endParaRPr>
          </a:p>
        </p:txBody>
      </p:sp>
      <p:cxnSp>
        <p:nvCxnSpPr>
          <p:cNvPr id="36" name="直線コネクタ 35"/>
          <p:cNvCxnSpPr/>
          <p:nvPr/>
        </p:nvCxnSpPr>
        <p:spPr>
          <a:xfrm>
            <a:off x="7986348" y="4692893"/>
            <a:ext cx="3222" cy="10773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8121607" y="5342310"/>
            <a:ext cx="0" cy="110122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8739118" y="4689600"/>
            <a:ext cx="0" cy="110122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869680" y="5366385"/>
            <a:ext cx="592" cy="10771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flipV="1">
            <a:off x="8235315" y="5950573"/>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a:off x="7434340" y="5823921"/>
            <a:ext cx="1234881" cy="33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flipV="1">
            <a:off x="7458520" y="5170198"/>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flipV="1">
            <a:off x="8160440" y="5284329"/>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スライド番号プレースホルダー 2"/>
          <p:cNvSpPr>
            <a:spLocks noGrp="1"/>
          </p:cNvSpPr>
          <p:nvPr>
            <p:ph type="sldNum" sz="quarter" idx="12"/>
          </p:nvPr>
        </p:nvSpPr>
        <p:spPr>
          <a:xfrm>
            <a:off x="11210192" y="6226000"/>
            <a:ext cx="677008" cy="365125"/>
          </a:xfrm>
        </p:spPr>
        <p:txBody>
          <a:bodyPr/>
          <a:lstStyle/>
          <a:p>
            <a:r>
              <a:rPr kumimoji="1" lang="en-US" altLang="ja-JP" sz="1800" dirty="0">
                <a:solidFill>
                  <a:schemeClr val="tx1"/>
                </a:solidFill>
              </a:rPr>
              <a:t>4</a:t>
            </a:r>
            <a:r>
              <a:rPr kumimoji="1" lang="en-US" altLang="ja-JP" sz="1800" dirty="0" smtClean="0">
                <a:solidFill>
                  <a:schemeClr val="tx1"/>
                </a:solidFill>
              </a:rPr>
              <a:t>/15</a:t>
            </a:r>
            <a:endParaRPr kumimoji="1" lang="ja-JP" altLang="en-US" sz="1800" dirty="0">
              <a:solidFill>
                <a:schemeClr val="tx1"/>
              </a:solidFill>
            </a:endParaRPr>
          </a:p>
        </p:txBody>
      </p:sp>
    </p:spTree>
    <p:extLst>
      <p:ext uri="{BB962C8B-B14F-4D97-AF65-F5344CB8AC3E}">
        <p14:creationId xmlns:p14="http://schemas.microsoft.com/office/powerpoint/2010/main" val="242013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4093" y="1215536"/>
            <a:ext cx="5246075" cy="646331"/>
          </a:xfrm>
          <a:prstGeom prst="rect">
            <a:avLst/>
          </a:prstGeom>
          <a:noFill/>
        </p:spPr>
        <p:txBody>
          <a:bodyPr wrap="square" rtlCol="0">
            <a:spAutoFit/>
          </a:bodyPr>
          <a:lstStyle/>
          <a:p>
            <a:r>
              <a:rPr kumimoji="1" lang="ja-JP" altLang="en-US" b="1" dirty="0"/>
              <a:t>②</a:t>
            </a:r>
            <a:r>
              <a:rPr kumimoji="1" lang="en-US" altLang="ja-JP" b="1" dirty="0"/>
              <a:t>1</a:t>
            </a:r>
            <a:r>
              <a:rPr kumimoji="1" lang="ja-JP" altLang="en-US" b="1" dirty="0"/>
              <a:t>手先の評価ではなく、</a:t>
            </a:r>
            <a:r>
              <a:rPr kumimoji="1" lang="en-US" altLang="ja-JP" b="1" dirty="0"/>
              <a:t>3</a:t>
            </a:r>
            <a:r>
              <a:rPr kumimoji="1" lang="ja-JP" altLang="en-US" b="1" dirty="0"/>
              <a:t>手先の評価を用いるため、すぐにゴールしようとしない場合がある</a:t>
            </a:r>
          </a:p>
        </p:txBody>
      </p:sp>
      <p:sp>
        <p:nvSpPr>
          <p:cNvPr id="5" name="下矢印 4"/>
          <p:cNvSpPr/>
          <p:nvPr/>
        </p:nvSpPr>
        <p:spPr>
          <a:xfrm>
            <a:off x="2573214" y="1853032"/>
            <a:ext cx="766397" cy="413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72965" y="2283963"/>
            <a:ext cx="5108330" cy="646331"/>
          </a:xfrm>
          <a:prstGeom prst="rect">
            <a:avLst/>
          </a:prstGeom>
          <a:noFill/>
        </p:spPr>
        <p:txBody>
          <a:bodyPr wrap="square" rtlCol="0">
            <a:spAutoFit/>
          </a:bodyPr>
          <a:lstStyle/>
          <a:p>
            <a:r>
              <a:rPr kumimoji="1" lang="en-US" altLang="ja-JP" b="1" dirty="0" smtClean="0"/>
              <a:t>1</a:t>
            </a:r>
            <a:r>
              <a:rPr kumimoji="1" lang="ja-JP" altLang="en-US" b="1" dirty="0" smtClean="0"/>
              <a:t>手目の時点でゴールしていたらそれ以上先読みはしない</a:t>
            </a:r>
            <a:endParaRPr kumimoji="1" lang="ja-JP" altLang="en-US" b="1" dirty="0"/>
          </a:p>
        </p:txBody>
      </p:sp>
      <p:sp>
        <p:nvSpPr>
          <p:cNvPr id="7" name="サブタイトル 2"/>
          <p:cNvSpPr txBox="1">
            <a:spLocks/>
          </p:cNvSpPr>
          <p:nvPr/>
        </p:nvSpPr>
        <p:spPr>
          <a:xfrm>
            <a:off x="348760" y="352203"/>
            <a:ext cx="8672148"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smtClean="0">
                <a:solidFill>
                  <a:schemeClr val="accent1"/>
                </a:solidFill>
              </a:rPr>
              <a:t>1.</a:t>
            </a:r>
            <a:r>
              <a:rPr lang="ja-JP" altLang="en-US" sz="4400" b="1" dirty="0" smtClean="0">
                <a:solidFill>
                  <a:schemeClr val="accent1"/>
                </a:solidFill>
              </a:rPr>
              <a:t>アルファベータ法による先読み</a:t>
            </a:r>
            <a:endParaRPr lang="en-US" altLang="ja-JP" sz="4400" b="1" dirty="0" smtClean="0">
              <a:solidFill>
                <a:schemeClr val="accent1"/>
              </a:solidFill>
            </a:endParaRPr>
          </a:p>
        </p:txBody>
      </p:sp>
      <p:cxnSp>
        <p:nvCxnSpPr>
          <p:cNvPr id="9" name="直線コネクタ 8"/>
          <p:cNvCxnSpPr/>
          <p:nvPr/>
        </p:nvCxnSpPr>
        <p:spPr>
          <a:xfrm flipH="1">
            <a:off x="6519936" y="1320311"/>
            <a:ext cx="6740" cy="15257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a:off x="6359770" y="1320311"/>
            <a:ext cx="18755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6359770" y="2479137"/>
            <a:ext cx="1904120" cy="3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6359770" y="1915041"/>
            <a:ext cx="1904120" cy="16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7176283" y="1334877"/>
            <a:ext cx="2782" cy="1511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7835412" y="1334877"/>
            <a:ext cx="5863" cy="14845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楕円 16"/>
          <p:cNvSpPr/>
          <p:nvPr/>
        </p:nvSpPr>
        <p:spPr>
          <a:xfrm>
            <a:off x="6691606" y="2022063"/>
            <a:ext cx="363416" cy="351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駒</a:t>
            </a:r>
            <a:endParaRPr kumimoji="1" lang="ja-JP" altLang="en-US" dirty="0">
              <a:solidFill>
                <a:schemeClr val="tx1"/>
              </a:solidFill>
            </a:endParaRPr>
          </a:p>
        </p:txBody>
      </p:sp>
      <p:cxnSp>
        <p:nvCxnSpPr>
          <p:cNvPr id="39" name="直線矢印コネクタ 38"/>
          <p:cNvCxnSpPr/>
          <p:nvPr/>
        </p:nvCxnSpPr>
        <p:spPr>
          <a:xfrm flipH="1" flipV="1">
            <a:off x="7538085" y="1640496"/>
            <a:ext cx="1905" cy="50643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6781800" y="1598295"/>
            <a:ext cx="0" cy="4237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a:off x="6988717" y="1538701"/>
            <a:ext cx="4538" cy="4939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7109022" y="2183130"/>
            <a:ext cx="408041" cy="297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504093" y="3374359"/>
            <a:ext cx="5246075" cy="646331"/>
          </a:xfrm>
          <a:prstGeom prst="rect">
            <a:avLst/>
          </a:prstGeom>
          <a:noFill/>
        </p:spPr>
        <p:txBody>
          <a:bodyPr wrap="square" rtlCol="0">
            <a:spAutoFit/>
          </a:bodyPr>
          <a:lstStyle/>
          <a:p>
            <a:r>
              <a:rPr kumimoji="1" lang="ja-JP" altLang="en-US" b="1" dirty="0"/>
              <a:t>③相手の駒</a:t>
            </a:r>
            <a:r>
              <a:rPr kumimoji="1" lang="ja-JP" altLang="en-US" b="1" dirty="0" smtClean="0"/>
              <a:t>の</a:t>
            </a:r>
            <a:r>
              <a:rPr kumimoji="1" lang="ja-JP" altLang="en-US" b="1" dirty="0"/>
              <a:t>位置</a:t>
            </a:r>
            <a:r>
              <a:rPr kumimoji="1" lang="ja-JP" altLang="en-US" b="1" dirty="0" smtClean="0"/>
              <a:t>よって</a:t>
            </a:r>
            <a:r>
              <a:rPr kumimoji="1" lang="ja-JP" altLang="en-US" b="1" dirty="0"/>
              <a:t>、ゴールできない状態が起こりえる</a:t>
            </a:r>
          </a:p>
        </p:txBody>
      </p:sp>
      <p:sp>
        <p:nvSpPr>
          <p:cNvPr id="55" name="下矢印 54"/>
          <p:cNvSpPr/>
          <p:nvPr/>
        </p:nvSpPr>
        <p:spPr>
          <a:xfrm>
            <a:off x="2573214" y="4011855"/>
            <a:ext cx="766397" cy="413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572965" y="4442786"/>
            <a:ext cx="5108330" cy="646331"/>
          </a:xfrm>
          <a:prstGeom prst="rect">
            <a:avLst/>
          </a:prstGeom>
          <a:noFill/>
        </p:spPr>
        <p:txBody>
          <a:bodyPr wrap="square" rtlCol="0">
            <a:spAutoFit/>
          </a:bodyPr>
          <a:lstStyle/>
          <a:p>
            <a:r>
              <a:rPr kumimoji="1" lang="ja-JP" altLang="en-US" b="1" dirty="0" smtClean="0"/>
              <a:t>相手の駒を考慮し図に最短距離を求める関数を別に作る</a:t>
            </a:r>
            <a:endParaRPr kumimoji="1" lang="ja-JP" altLang="en-US" b="1" dirty="0"/>
          </a:p>
        </p:txBody>
      </p:sp>
      <p:cxnSp>
        <p:nvCxnSpPr>
          <p:cNvPr id="95" name="直線コネクタ 94"/>
          <p:cNvCxnSpPr/>
          <p:nvPr/>
        </p:nvCxnSpPr>
        <p:spPr>
          <a:xfrm>
            <a:off x="6894048" y="3818410"/>
            <a:ext cx="10259" cy="2216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flipH="1">
            <a:off x="8352109" y="3798479"/>
            <a:ext cx="21979" cy="22247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flipV="1">
            <a:off x="6532099" y="4003076"/>
            <a:ext cx="3290081" cy="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flipV="1">
            <a:off x="6532099" y="5327051"/>
            <a:ext cx="3290081" cy="105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flipV="1">
            <a:off x="6532099" y="4685210"/>
            <a:ext cx="3290081" cy="4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a:off x="7622346" y="3798479"/>
            <a:ext cx="1465" cy="2236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9064286" y="3798479"/>
            <a:ext cx="11723" cy="2308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6532099" y="5961871"/>
            <a:ext cx="3315580" cy="62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p:cNvSpPr/>
          <p:nvPr/>
        </p:nvSpPr>
        <p:spPr>
          <a:xfrm>
            <a:off x="7109313" y="4185098"/>
            <a:ext cx="363416" cy="351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自</a:t>
            </a:r>
            <a:endParaRPr kumimoji="1" lang="ja-JP" altLang="en-US" dirty="0">
              <a:solidFill>
                <a:schemeClr val="tx1"/>
              </a:solidFill>
            </a:endParaRPr>
          </a:p>
        </p:txBody>
      </p:sp>
      <p:cxnSp>
        <p:nvCxnSpPr>
          <p:cNvPr id="105" name="直線コネクタ 104"/>
          <p:cNvCxnSpPr/>
          <p:nvPr/>
        </p:nvCxnSpPr>
        <p:spPr>
          <a:xfrm>
            <a:off x="7622346" y="4787010"/>
            <a:ext cx="0" cy="110122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6894048" y="3479132"/>
            <a:ext cx="0" cy="110122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8371748" y="4787010"/>
            <a:ext cx="592" cy="10771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flipV="1">
            <a:off x="8476663" y="4700575"/>
            <a:ext cx="1150620" cy="44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flipH="1">
            <a:off x="6300201" y="4685942"/>
            <a:ext cx="1234881" cy="33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a:off x="6999996" y="4009626"/>
            <a:ext cx="1290862" cy="3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flipV="1">
            <a:off x="8451705" y="4009626"/>
            <a:ext cx="1277231" cy="222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flipH="1">
            <a:off x="9753894" y="3805773"/>
            <a:ext cx="11723" cy="2308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9767864" y="4096137"/>
            <a:ext cx="0" cy="110122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1" name="楕円 120"/>
          <p:cNvSpPr/>
          <p:nvPr/>
        </p:nvSpPr>
        <p:spPr>
          <a:xfrm>
            <a:off x="7849733" y="4805148"/>
            <a:ext cx="363416" cy="351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相</a:t>
            </a:r>
            <a:endParaRPr kumimoji="1" lang="ja-JP" altLang="en-US" dirty="0">
              <a:solidFill>
                <a:schemeClr val="tx1"/>
              </a:solidFill>
            </a:endParaRPr>
          </a:p>
        </p:txBody>
      </p:sp>
      <p:cxnSp>
        <p:nvCxnSpPr>
          <p:cNvPr id="124" name="直線矢印コネクタ 123"/>
          <p:cNvCxnSpPr/>
          <p:nvPr/>
        </p:nvCxnSpPr>
        <p:spPr>
          <a:xfrm flipH="1" flipV="1">
            <a:off x="8025697" y="4425094"/>
            <a:ext cx="8762" cy="37541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6" name="スライド番号プレースホルダー 2"/>
          <p:cNvSpPr>
            <a:spLocks noGrp="1"/>
          </p:cNvSpPr>
          <p:nvPr>
            <p:ph type="sldNum" sz="quarter" idx="12"/>
          </p:nvPr>
        </p:nvSpPr>
        <p:spPr>
          <a:xfrm>
            <a:off x="11210192" y="6226000"/>
            <a:ext cx="677008" cy="365125"/>
          </a:xfrm>
        </p:spPr>
        <p:txBody>
          <a:bodyPr/>
          <a:lstStyle/>
          <a:p>
            <a:r>
              <a:rPr kumimoji="1" lang="en-US" altLang="ja-JP" sz="1800" dirty="0">
                <a:solidFill>
                  <a:schemeClr val="tx1"/>
                </a:solidFill>
              </a:rPr>
              <a:t>5</a:t>
            </a:r>
            <a:r>
              <a:rPr kumimoji="1" lang="en-US" altLang="ja-JP" sz="1800" dirty="0" smtClean="0">
                <a:solidFill>
                  <a:schemeClr val="tx1"/>
                </a:solidFill>
              </a:rPr>
              <a:t>/15</a:t>
            </a:r>
            <a:endParaRPr kumimoji="1" lang="ja-JP" altLang="en-US" sz="1800" dirty="0">
              <a:solidFill>
                <a:schemeClr val="tx1"/>
              </a:solidFill>
            </a:endParaRPr>
          </a:p>
        </p:txBody>
      </p:sp>
    </p:spTree>
    <p:extLst>
      <p:ext uri="{BB962C8B-B14F-4D97-AF65-F5344CB8AC3E}">
        <p14:creationId xmlns:p14="http://schemas.microsoft.com/office/powerpoint/2010/main" val="2179290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348760" y="352203"/>
            <a:ext cx="8672148"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a:solidFill>
                  <a:schemeClr val="accent1"/>
                </a:solidFill>
              </a:rPr>
              <a:t>2.</a:t>
            </a:r>
            <a:r>
              <a:rPr lang="ja-JP" altLang="en-US" sz="4400" b="1" dirty="0">
                <a:solidFill>
                  <a:schemeClr val="accent1"/>
                </a:solidFill>
              </a:rPr>
              <a:t>評価関数の工夫</a:t>
            </a:r>
          </a:p>
        </p:txBody>
      </p:sp>
      <p:pic>
        <p:nvPicPr>
          <p:cNvPr id="2" name="図 1"/>
          <p:cNvPicPr>
            <a:picLocks noChangeAspect="1"/>
          </p:cNvPicPr>
          <p:nvPr/>
        </p:nvPicPr>
        <p:blipFill rotWithShape="1">
          <a:blip r:embed="rId2"/>
          <a:srcRect l="19815" t="24390" r="60911" b="55799"/>
          <a:stretch/>
        </p:blipFill>
        <p:spPr>
          <a:xfrm>
            <a:off x="7205134" y="1265944"/>
            <a:ext cx="4309532" cy="2491617"/>
          </a:xfrm>
          <a:prstGeom prst="rect">
            <a:avLst/>
          </a:prstGeom>
        </p:spPr>
      </p:pic>
      <p:sp>
        <p:nvSpPr>
          <p:cNvPr id="6" name="テキスト ボックス 5"/>
          <p:cNvSpPr txBox="1"/>
          <p:nvPr/>
        </p:nvSpPr>
        <p:spPr>
          <a:xfrm>
            <a:off x="414867" y="1524000"/>
            <a:ext cx="6146800" cy="2308324"/>
          </a:xfrm>
          <a:prstGeom prst="rect">
            <a:avLst/>
          </a:prstGeom>
          <a:noFill/>
        </p:spPr>
        <p:txBody>
          <a:bodyPr wrap="square" rtlCol="0">
            <a:spAutoFit/>
          </a:bodyPr>
          <a:lstStyle/>
          <a:p>
            <a:r>
              <a:rPr kumimoji="1" lang="ja-JP" altLang="en-US" b="1" dirty="0"/>
              <a:t>各盤面の</a:t>
            </a:r>
            <a:r>
              <a:rPr kumimoji="1" lang="ja-JP" altLang="en-US" b="1" dirty="0" smtClean="0"/>
              <a:t>評価値を、いくつかの</a:t>
            </a:r>
            <a:r>
              <a:rPr kumimoji="1" lang="ja-JP" altLang="en-US" b="1" dirty="0"/>
              <a:t>特徴量</a:t>
            </a:r>
            <a:r>
              <a:rPr kumimoji="1" lang="ja-JP" altLang="en-US" b="1" dirty="0" smtClean="0"/>
              <a:t>とそれに重さをかけた値の和として算出する</a:t>
            </a:r>
            <a:endParaRPr kumimoji="1" lang="en-US" altLang="ja-JP" b="1" dirty="0" smtClean="0"/>
          </a:p>
          <a:p>
            <a:endParaRPr kumimoji="1" lang="en-US" altLang="ja-JP" b="1" dirty="0" smtClean="0"/>
          </a:p>
          <a:p>
            <a:r>
              <a:rPr kumimoji="1" lang="en-US" altLang="ja-JP" b="1" dirty="0" smtClean="0"/>
              <a:t>X :</a:t>
            </a:r>
            <a:r>
              <a:rPr kumimoji="1" lang="ja-JP" altLang="en-US" b="1" dirty="0"/>
              <a:t>特徴量</a:t>
            </a:r>
            <a:r>
              <a:rPr kumimoji="1" lang="en-US" altLang="ja-JP" b="1" dirty="0" smtClean="0"/>
              <a:t>(</a:t>
            </a:r>
            <a:r>
              <a:rPr kumimoji="1" lang="ja-JP" altLang="en-US" b="1" dirty="0" smtClean="0"/>
              <a:t>ゴールまでの最短距離など</a:t>
            </a:r>
            <a:r>
              <a:rPr kumimoji="1" lang="en-US" altLang="ja-JP" b="1" dirty="0" smtClean="0"/>
              <a:t>)</a:t>
            </a:r>
          </a:p>
          <a:p>
            <a:r>
              <a:rPr kumimoji="1" lang="en-US" altLang="ja-JP" b="1" dirty="0" smtClean="0"/>
              <a:t>W :</a:t>
            </a:r>
            <a:r>
              <a:rPr kumimoji="1" lang="ja-JP" altLang="en-US" b="1" dirty="0"/>
              <a:t>特徴量</a:t>
            </a:r>
            <a:r>
              <a:rPr kumimoji="1" lang="ja-JP" altLang="en-US" b="1" dirty="0" smtClean="0"/>
              <a:t>の重さ</a:t>
            </a:r>
            <a:endParaRPr kumimoji="1" lang="en-US" altLang="ja-JP" b="1" dirty="0" smtClean="0"/>
          </a:p>
          <a:p>
            <a:endParaRPr kumimoji="1" lang="en-US" altLang="ja-JP" b="1" dirty="0" smtClean="0"/>
          </a:p>
          <a:p>
            <a:r>
              <a:rPr kumimoji="1" lang="ja-JP" altLang="en-US" b="1" dirty="0" smtClean="0"/>
              <a:t>重みの大きさによって</a:t>
            </a:r>
            <a:r>
              <a:rPr kumimoji="1" lang="ja-JP" altLang="en-US" b="1" dirty="0"/>
              <a:t>特徴量</a:t>
            </a:r>
            <a:r>
              <a:rPr kumimoji="1" lang="ja-JP" altLang="en-US" b="1" dirty="0" smtClean="0"/>
              <a:t>の重要度を決めることが</a:t>
            </a:r>
            <a:endParaRPr kumimoji="1" lang="en-US" altLang="ja-JP" b="1" dirty="0" smtClean="0"/>
          </a:p>
          <a:p>
            <a:r>
              <a:rPr kumimoji="1" lang="ja-JP" altLang="en-US" b="1" dirty="0" smtClean="0"/>
              <a:t>できる</a:t>
            </a:r>
            <a:endParaRPr kumimoji="1" lang="ja-JP" altLang="en-US" b="1" dirty="0"/>
          </a:p>
        </p:txBody>
      </p:sp>
      <p:sp>
        <p:nvSpPr>
          <p:cNvPr id="7" name="下矢印 6"/>
          <p:cNvSpPr/>
          <p:nvPr/>
        </p:nvSpPr>
        <p:spPr>
          <a:xfrm>
            <a:off x="4097867" y="4174067"/>
            <a:ext cx="872067" cy="499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725734" y="4826000"/>
            <a:ext cx="5918200" cy="584775"/>
          </a:xfrm>
          <a:prstGeom prst="rect">
            <a:avLst/>
          </a:prstGeom>
          <a:noFill/>
        </p:spPr>
        <p:txBody>
          <a:bodyPr wrap="square" rtlCol="0">
            <a:spAutoFit/>
          </a:bodyPr>
          <a:lstStyle/>
          <a:p>
            <a:r>
              <a:rPr kumimoji="1" lang="ja-JP" altLang="en-US" sz="3200" b="1" dirty="0" smtClean="0"/>
              <a:t>学習によって重みを決定したい</a:t>
            </a:r>
            <a:endParaRPr kumimoji="1" lang="ja-JP" altLang="en-US" sz="3200" b="1" dirty="0"/>
          </a:p>
        </p:txBody>
      </p:sp>
      <p:sp>
        <p:nvSpPr>
          <p:cNvPr id="9" name="スライド番号プレースホルダー 2"/>
          <p:cNvSpPr>
            <a:spLocks noGrp="1"/>
          </p:cNvSpPr>
          <p:nvPr>
            <p:ph type="sldNum" sz="quarter" idx="12"/>
          </p:nvPr>
        </p:nvSpPr>
        <p:spPr>
          <a:xfrm>
            <a:off x="11210192" y="6226000"/>
            <a:ext cx="677008" cy="365125"/>
          </a:xfrm>
        </p:spPr>
        <p:txBody>
          <a:bodyPr/>
          <a:lstStyle/>
          <a:p>
            <a:r>
              <a:rPr kumimoji="1" lang="en-US" altLang="ja-JP" sz="1800" dirty="0">
                <a:solidFill>
                  <a:schemeClr val="tx1"/>
                </a:solidFill>
              </a:rPr>
              <a:t>6</a:t>
            </a:r>
            <a:r>
              <a:rPr kumimoji="1" lang="en-US" altLang="ja-JP" sz="1800" dirty="0" smtClean="0">
                <a:solidFill>
                  <a:schemeClr val="tx1"/>
                </a:solidFill>
              </a:rPr>
              <a:t>/15</a:t>
            </a:r>
            <a:endParaRPr kumimoji="1" lang="ja-JP" altLang="en-US" sz="1800" dirty="0">
              <a:solidFill>
                <a:schemeClr val="tx1"/>
              </a:solidFill>
            </a:endParaRPr>
          </a:p>
        </p:txBody>
      </p:sp>
    </p:spTree>
    <p:extLst>
      <p:ext uri="{BB962C8B-B14F-4D97-AF65-F5344CB8AC3E}">
        <p14:creationId xmlns:p14="http://schemas.microsoft.com/office/powerpoint/2010/main" val="4018654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348760" y="352203"/>
            <a:ext cx="8672148"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a:solidFill>
                  <a:schemeClr val="accent1"/>
                </a:solidFill>
              </a:rPr>
              <a:t>2.</a:t>
            </a:r>
            <a:r>
              <a:rPr lang="ja-JP" altLang="en-US" sz="4400" b="1" dirty="0">
                <a:solidFill>
                  <a:schemeClr val="accent1"/>
                </a:solidFill>
              </a:rPr>
              <a:t>評価関数の工夫</a:t>
            </a:r>
          </a:p>
        </p:txBody>
      </p:sp>
      <p:sp>
        <p:nvSpPr>
          <p:cNvPr id="2" name="テキスト ボックス 1"/>
          <p:cNvSpPr txBox="1"/>
          <p:nvPr/>
        </p:nvSpPr>
        <p:spPr>
          <a:xfrm>
            <a:off x="348760" y="1320800"/>
            <a:ext cx="9328640" cy="954107"/>
          </a:xfrm>
          <a:prstGeom prst="rect">
            <a:avLst/>
          </a:prstGeom>
          <a:noFill/>
        </p:spPr>
        <p:txBody>
          <a:bodyPr wrap="square" rtlCol="0">
            <a:spAutoFit/>
          </a:bodyPr>
          <a:lstStyle/>
          <a:p>
            <a:r>
              <a:rPr kumimoji="1" lang="en-US" altLang="ja-JP" sz="2800" b="1" dirty="0" smtClean="0"/>
              <a:t>PA(Passive Aggressive)</a:t>
            </a:r>
            <a:r>
              <a:rPr kumimoji="1" lang="ja-JP" altLang="en-US" sz="2800" b="1" dirty="0" smtClean="0"/>
              <a:t>という線形分類器で二値分類の学習を行い、重さを決定する</a:t>
            </a:r>
            <a:endParaRPr kumimoji="1" lang="ja-JP" altLang="en-US" sz="2800" b="1" dirty="0"/>
          </a:p>
        </p:txBody>
      </p:sp>
      <p:pic>
        <p:nvPicPr>
          <p:cNvPr id="5" name="図 4"/>
          <p:cNvPicPr>
            <a:picLocks noChangeAspect="1"/>
          </p:cNvPicPr>
          <p:nvPr/>
        </p:nvPicPr>
        <p:blipFill rotWithShape="1">
          <a:blip r:embed="rId2"/>
          <a:srcRect l="30482" t="39397" r="22103" b="45860"/>
          <a:stretch/>
        </p:blipFill>
        <p:spPr>
          <a:xfrm>
            <a:off x="1219200" y="2413000"/>
            <a:ext cx="6208422" cy="1803400"/>
          </a:xfrm>
          <a:prstGeom prst="rect">
            <a:avLst/>
          </a:prstGeom>
        </p:spPr>
      </p:pic>
      <p:pic>
        <p:nvPicPr>
          <p:cNvPr id="6" name="図 5"/>
          <p:cNvPicPr>
            <a:picLocks noChangeAspect="1"/>
          </p:cNvPicPr>
          <p:nvPr/>
        </p:nvPicPr>
        <p:blipFill rotWithShape="1">
          <a:blip r:embed="rId3"/>
          <a:srcRect l="25434" t="69702" r="17374" b="21174"/>
          <a:stretch/>
        </p:blipFill>
        <p:spPr>
          <a:xfrm>
            <a:off x="1476980" y="2514253"/>
            <a:ext cx="7299897" cy="1087967"/>
          </a:xfrm>
          <a:prstGeom prst="rect">
            <a:avLst/>
          </a:prstGeom>
        </p:spPr>
      </p:pic>
      <p:sp>
        <p:nvSpPr>
          <p:cNvPr id="7" name="テキスト ボックス 6"/>
          <p:cNvSpPr txBox="1"/>
          <p:nvPr/>
        </p:nvSpPr>
        <p:spPr>
          <a:xfrm>
            <a:off x="348760" y="2551668"/>
            <a:ext cx="1540934" cy="369332"/>
          </a:xfrm>
          <a:prstGeom prst="rect">
            <a:avLst/>
          </a:prstGeom>
          <a:noFill/>
        </p:spPr>
        <p:txBody>
          <a:bodyPr wrap="square" rtlCol="0">
            <a:spAutoFit/>
          </a:bodyPr>
          <a:lstStyle/>
          <a:p>
            <a:r>
              <a:rPr kumimoji="1" lang="en-US" altLang="ja-JP" b="1" dirty="0" smtClean="0"/>
              <a:t>&lt;</a:t>
            </a:r>
            <a:r>
              <a:rPr kumimoji="1" lang="ja-JP" altLang="en-US" b="1" dirty="0" smtClean="0"/>
              <a:t>更新式</a:t>
            </a:r>
            <a:r>
              <a:rPr kumimoji="1" lang="en-US" altLang="ja-JP" b="1" dirty="0" smtClean="0"/>
              <a:t>&gt;</a:t>
            </a:r>
            <a:endParaRPr kumimoji="1" lang="ja-JP" altLang="en-US" b="1" dirty="0"/>
          </a:p>
        </p:txBody>
      </p:sp>
      <p:sp>
        <p:nvSpPr>
          <p:cNvPr id="8" name="左矢印吹き出し 7"/>
          <p:cNvSpPr/>
          <p:nvPr/>
        </p:nvSpPr>
        <p:spPr>
          <a:xfrm>
            <a:off x="6931958" y="3519843"/>
            <a:ext cx="3689837" cy="778934"/>
          </a:xfrm>
          <a:prstGeom prst="leftArrowCallout">
            <a:avLst>
              <a:gd name="adj1" fmla="val 25000"/>
              <a:gd name="adj2" fmla="val 25000"/>
              <a:gd name="adj3" fmla="val 25000"/>
              <a:gd name="adj4" fmla="val 8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分類ができている場合、これが</a:t>
            </a:r>
            <a:r>
              <a:rPr kumimoji="1" lang="en-US" altLang="ja-JP" dirty="0" smtClean="0">
                <a:solidFill>
                  <a:schemeClr val="tx1"/>
                </a:solidFill>
              </a:rPr>
              <a:t>0</a:t>
            </a:r>
            <a:r>
              <a:rPr kumimoji="1" lang="ja-JP" altLang="en-US" dirty="0" smtClean="0">
                <a:solidFill>
                  <a:schemeClr val="tx1"/>
                </a:solidFill>
              </a:rPr>
              <a:t>になり更新を行わない</a:t>
            </a:r>
            <a:endParaRPr kumimoji="1" lang="ja-JP" altLang="en-US" dirty="0">
              <a:solidFill>
                <a:schemeClr val="tx1"/>
              </a:solidFill>
            </a:endParaRPr>
          </a:p>
        </p:txBody>
      </p:sp>
      <p:sp>
        <p:nvSpPr>
          <p:cNvPr id="9" name="フローチャート: 代替処理 8"/>
          <p:cNvSpPr/>
          <p:nvPr/>
        </p:nvSpPr>
        <p:spPr>
          <a:xfrm>
            <a:off x="964554" y="5245436"/>
            <a:ext cx="1212690" cy="421861"/>
          </a:xfrm>
          <a:prstGeom prst="flowChartAlternate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処理開始</a:t>
            </a:r>
            <a:endParaRPr kumimoji="1" lang="en-US" altLang="ja-JP" b="1" dirty="0" smtClean="0">
              <a:solidFill>
                <a:schemeClr val="tx1"/>
              </a:solidFill>
            </a:endParaRPr>
          </a:p>
        </p:txBody>
      </p:sp>
      <p:sp>
        <p:nvSpPr>
          <p:cNvPr id="11" name="正方形/長方形 10"/>
          <p:cNvSpPr/>
          <p:nvPr/>
        </p:nvSpPr>
        <p:spPr>
          <a:xfrm>
            <a:off x="2494955" y="5270099"/>
            <a:ext cx="2034736" cy="3725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smtClean="0">
                <a:solidFill>
                  <a:schemeClr val="tx1"/>
                </a:solidFill>
              </a:rPr>
              <a:t>W</a:t>
            </a:r>
            <a:r>
              <a:rPr kumimoji="1" lang="ja-JP" altLang="en-US" b="1" dirty="0" smtClean="0">
                <a:solidFill>
                  <a:schemeClr val="tx1"/>
                </a:solidFill>
              </a:rPr>
              <a:t>の初期値を設定</a:t>
            </a:r>
            <a:endParaRPr kumimoji="1" lang="en-US" altLang="ja-JP" b="1" dirty="0" smtClean="0">
              <a:solidFill>
                <a:schemeClr val="tx1"/>
              </a:solidFill>
            </a:endParaRPr>
          </a:p>
        </p:txBody>
      </p:sp>
      <p:cxnSp>
        <p:nvCxnSpPr>
          <p:cNvPr id="14" name="直線矢印コネクタ 13"/>
          <p:cNvCxnSpPr>
            <a:stCxn id="9" idx="3"/>
            <a:endCxn id="11" idx="1"/>
          </p:cNvCxnSpPr>
          <p:nvPr/>
        </p:nvCxnSpPr>
        <p:spPr>
          <a:xfrm flipV="1">
            <a:off x="2177244" y="5456366"/>
            <a:ext cx="31771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18" idx="3"/>
            <a:endCxn id="23" idx="1"/>
          </p:cNvCxnSpPr>
          <p:nvPr/>
        </p:nvCxnSpPr>
        <p:spPr>
          <a:xfrm>
            <a:off x="6665025" y="5453394"/>
            <a:ext cx="5791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1" idx="3"/>
            <a:endCxn id="18" idx="1"/>
          </p:cNvCxnSpPr>
          <p:nvPr/>
        </p:nvCxnSpPr>
        <p:spPr>
          <a:xfrm flipV="1">
            <a:off x="4529691" y="5453394"/>
            <a:ext cx="458629" cy="29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4988320" y="5267127"/>
            <a:ext cx="1676705" cy="3725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chemeClr val="tx1"/>
                </a:solidFill>
              </a:rPr>
              <a:t>自己対戦</a:t>
            </a:r>
            <a:endParaRPr kumimoji="1" lang="ja-JP" altLang="en-US" b="1" dirty="0">
              <a:solidFill>
                <a:schemeClr val="tx1"/>
              </a:solidFill>
            </a:endParaRPr>
          </a:p>
        </p:txBody>
      </p:sp>
      <p:cxnSp>
        <p:nvCxnSpPr>
          <p:cNvPr id="22" name="直線矢印コネクタ 21"/>
          <p:cNvCxnSpPr>
            <a:endCxn id="18" idx="2"/>
          </p:cNvCxnSpPr>
          <p:nvPr/>
        </p:nvCxnSpPr>
        <p:spPr>
          <a:xfrm flipV="1">
            <a:off x="5826672" y="5639660"/>
            <a:ext cx="1" cy="5761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7244164" y="5267127"/>
            <a:ext cx="1342665" cy="3725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smtClean="0">
                <a:solidFill>
                  <a:schemeClr val="tx1"/>
                </a:solidFill>
              </a:rPr>
              <a:t>W</a:t>
            </a:r>
            <a:r>
              <a:rPr kumimoji="1" lang="ja-JP" altLang="en-US" b="1" dirty="0" smtClean="0">
                <a:solidFill>
                  <a:schemeClr val="tx1"/>
                </a:solidFill>
              </a:rPr>
              <a:t>を更新</a:t>
            </a:r>
            <a:endParaRPr kumimoji="1" lang="ja-JP" altLang="en-US" b="1" dirty="0">
              <a:solidFill>
                <a:schemeClr val="tx1"/>
              </a:solidFill>
            </a:endParaRPr>
          </a:p>
        </p:txBody>
      </p:sp>
      <p:cxnSp>
        <p:nvCxnSpPr>
          <p:cNvPr id="81" name="直線コネクタ 80"/>
          <p:cNvCxnSpPr/>
          <p:nvPr/>
        </p:nvCxnSpPr>
        <p:spPr>
          <a:xfrm flipV="1">
            <a:off x="8607357" y="5439951"/>
            <a:ext cx="413551" cy="42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9020908" y="5451852"/>
            <a:ext cx="0" cy="76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826672" y="6215795"/>
            <a:ext cx="31859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スライド番号プレースホルダー 2"/>
          <p:cNvSpPr>
            <a:spLocks noGrp="1"/>
          </p:cNvSpPr>
          <p:nvPr>
            <p:ph type="sldNum" sz="quarter" idx="12"/>
          </p:nvPr>
        </p:nvSpPr>
        <p:spPr>
          <a:xfrm>
            <a:off x="11210192" y="6226000"/>
            <a:ext cx="677008" cy="365125"/>
          </a:xfrm>
        </p:spPr>
        <p:txBody>
          <a:bodyPr/>
          <a:lstStyle/>
          <a:p>
            <a:r>
              <a:rPr kumimoji="1" lang="en-US" altLang="ja-JP" sz="1800" dirty="0">
                <a:solidFill>
                  <a:schemeClr val="tx1"/>
                </a:solidFill>
              </a:rPr>
              <a:t>7</a:t>
            </a:r>
            <a:r>
              <a:rPr kumimoji="1" lang="en-US" altLang="ja-JP" sz="1800" dirty="0" smtClean="0">
                <a:solidFill>
                  <a:schemeClr val="tx1"/>
                </a:solidFill>
              </a:rPr>
              <a:t>/15</a:t>
            </a:r>
            <a:endParaRPr kumimoji="1" lang="ja-JP" altLang="en-US" sz="1800" dirty="0">
              <a:solidFill>
                <a:schemeClr val="tx1"/>
              </a:solidFill>
            </a:endParaRPr>
          </a:p>
        </p:txBody>
      </p:sp>
    </p:spTree>
    <p:extLst>
      <p:ext uri="{BB962C8B-B14F-4D97-AF65-F5344CB8AC3E}">
        <p14:creationId xmlns:p14="http://schemas.microsoft.com/office/powerpoint/2010/main" val="1591879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2"/>
          <p:cNvSpPr txBox="1">
            <a:spLocks/>
          </p:cNvSpPr>
          <p:nvPr/>
        </p:nvSpPr>
        <p:spPr>
          <a:xfrm>
            <a:off x="348760" y="352203"/>
            <a:ext cx="8672148" cy="7292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sz="4400" b="1" dirty="0">
                <a:solidFill>
                  <a:schemeClr val="accent1"/>
                </a:solidFill>
              </a:rPr>
              <a:t>2.</a:t>
            </a:r>
            <a:r>
              <a:rPr lang="ja-JP" altLang="en-US" sz="4400" b="1" dirty="0">
                <a:solidFill>
                  <a:schemeClr val="accent1"/>
                </a:solidFill>
              </a:rPr>
              <a:t>評価関数の工夫</a:t>
            </a:r>
          </a:p>
        </p:txBody>
      </p:sp>
      <p:sp>
        <p:nvSpPr>
          <p:cNvPr id="2" name="テキスト ボックス 1"/>
          <p:cNvSpPr txBox="1"/>
          <p:nvPr/>
        </p:nvSpPr>
        <p:spPr>
          <a:xfrm>
            <a:off x="414867" y="1363133"/>
            <a:ext cx="9728200" cy="1631216"/>
          </a:xfrm>
          <a:prstGeom prst="rect">
            <a:avLst/>
          </a:prstGeom>
          <a:noFill/>
        </p:spPr>
        <p:txBody>
          <a:bodyPr wrap="square" rtlCol="0">
            <a:spAutoFit/>
          </a:bodyPr>
          <a:lstStyle/>
          <a:p>
            <a:r>
              <a:rPr kumimoji="1" lang="en-US" altLang="ja-JP" sz="2000" b="1" dirty="0" smtClean="0">
                <a:solidFill>
                  <a:srgbClr val="00B050"/>
                </a:solidFill>
              </a:rPr>
              <a:t>&lt;</a:t>
            </a:r>
            <a:r>
              <a:rPr kumimoji="1" lang="ja-JP" altLang="en-US" sz="2000" b="1" dirty="0" smtClean="0">
                <a:solidFill>
                  <a:srgbClr val="00B050"/>
                </a:solidFill>
              </a:rPr>
              <a:t>学習</a:t>
            </a:r>
            <a:r>
              <a:rPr kumimoji="1" lang="ja-JP" altLang="en-US" sz="2000" b="1" dirty="0">
                <a:solidFill>
                  <a:srgbClr val="00B050"/>
                </a:solidFill>
              </a:rPr>
              <a:t>を行う上</a:t>
            </a:r>
            <a:r>
              <a:rPr kumimoji="1" lang="ja-JP" altLang="en-US" sz="2000" b="1" dirty="0" smtClean="0">
                <a:solidFill>
                  <a:srgbClr val="00B050"/>
                </a:solidFill>
              </a:rPr>
              <a:t>で工夫したこと</a:t>
            </a:r>
            <a:r>
              <a:rPr kumimoji="1" lang="en-US" altLang="ja-JP" sz="2000" b="1" dirty="0">
                <a:solidFill>
                  <a:srgbClr val="00B050"/>
                </a:solidFill>
              </a:rPr>
              <a:t>&gt;</a:t>
            </a:r>
            <a:endParaRPr kumimoji="1" lang="en-US" altLang="ja-JP" sz="2000" b="1" dirty="0" smtClean="0">
              <a:solidFill>
                <a:srgbClr val="00B050"/>
              </a:solidFill>
            </a:endParaRPr>
          </a:p>
          <a:p>
            <a:r>
              <a:rPr kumimoji="1" lang="ja-JP" altLang="en-US" sz="2000" b="1" dirty="0" smtClean="0"/>
              <a:t>・初期値の設定をする　                    →　対戦や学習をする時間の短縮できる</a:t>
            </a:r>
            <a:endParaRPr kumimoji="1" lang="en-US" altLang="ja-JP" sz="2000" b="1" dirty="0" smtClean="0"/>
          </a:p>
          <a:p>
            <a:r>
              <a:rPr kumimoji="1" lang="ja-JP" altLang="en-US" sz="2000" b="1" dirty="0" smtClean="0"/>
              <a:t>・学習率の設定をする　                    →　大幅な更新を避ける</a:t>
            </a:r>
            <a:endParaRPr kumimoji="1" lang="en-US" altLang="ja-JP" sz="2000" b="1" dirty="0" smtClean="0"/>
          </a:p>
          <a:p>
            <a:r>
              <a:rPr kumimoji="1" lang="ja-JP" altLang="en-US" sz="2000" b="1" dirty="0" smtClean="0"/>
              <a:t>・初期盤面にランダム性を持たせる　→　様々なデータを得られる</a:t>
            </a:r>
            <a:endParaRPr kumimoji="1" lang="en-US" altLang="ja-JP" sz="2000" b="1" dirty="0" smtClean="0"/>
          </a:p>
          <a:p>
            <a:r>
              <a:rPr kumimoji="1" lang="ja-JP" altLang="en-US" sz="2000" b="1" dirty="0" smtClean="0"/>
              <a:t>・複数の対戦をしてから更新する      →　好ましくないデータの影響を小さくする</a:t>
            </a:r>
            <a:endParaRPr kumimoji="1" lang="ja-JP" altLang="en-US" sz="2000" b="1" dirty="0"/>
          </a:p>
        </p:txBody>
      </p:sp>
      <p:sp>
        <p:nvSpPr>
          <p:cNvPr id="5" name="テキスト ボックス 4"/>
          <p:cNvSpPr txBox="1"/>
          <p:nvPr/>
        </p:nvSpPr>
        <p:spPr>
          <a:xfrm>
            <a:off x="414867" y="3479800"/>
            <a:ext cx="9728200" cy="2246769"/>
          </a:xfrm>
          <a:prstGeom prst="rect">
            <a:avLst/>
          </a:prstGeom>
          <a:noFill/>
        </p:spPr>
        <p:txBody>
          <a:bodyPr wrap="square" rtlCol="0">
            <a:spAutoFit/>
          </a:bodyPr>
          <a:lstStyle/>
          <a:p>
            <a:r>
              <a:rPr kumimoji="1" lang="en-US" altLang="ja-JP" sz="2000" b="1" dirty="0" smtClean="0">
                <a:solidFill>
                  <a:srgbClr val="00B050"/>
                </a:solidFill>
              </a:rPr>
              <a:t>&lt;</a:t>
            </a:r>
            <a:r>
              <a:rPr kumimoji="1" lang="ja-JP" altLang="en-US" sz="2000" b="1" dirty="0" smtClean="0">
                <a:solidFill>
                  <a:srgbClr val="00B050"/>
                </a:solidFill>
              </a:rPr>
              <a:t>パラメータとして考えたもの</a:t>
            </a:r>
            <a:r>
              <a:rPr kumimoji="1" lang="en-US" altLang="ja-JP" sz="2000" b="1" dirty="0" smtClean="0">
                <a:solidFill>
                  <a:srgbClr val="00B050"/>
                </a:solidFill>
              </a:rPr>
              <a:t>&gt;</a:t>
            </a:r>
          </a:p>
          <a:p>
            <a:r>
              <a:rPr kumimoji="1" lang="ja-JP" altLang="en-US" sz="2000" b="1" dirty="0" smtClean="0"/>
              <a:t>・自分のゴールまでの最短距離</a:t>
            </a:r>
            <a:endParaRPr kumimoji="1" lang="en-US" altLang="ja-JP" sz="2000" b="1" dirty="0" smtClean="0"/>
          </a:p>
          <a:p>
            <a:r>
              <a:rPr kumimoji="1" lang="ja-JP" altLang="en-US" sz="2000" b="1" dirty="0" smtClean="0"/>
              <a:t>・相手のゴールまでの最短距離</a:t>
            </a:r>
            <a:endParaRPr kumimoji="1" lang="en-US" altLang="ja-JP" sz="2000" b="1" dirty="0" smtClean="0"/>
          </a:p>
          <a:p>
            <a:r>
              <a:rPr kumimoji="1" lang="ja-JP" altLang="en-US" sz="2000" b="1" dirty="0" smtClean="0"/>
              <a:t>・自分の残りの壁の数</a:t>
            </a:r>
            <a:endParaRPr kumimoji="1" lang="en-US" altLang="ja-JP" sz="2000" b="1" dirty="0" smtClean="0"/>
          </a:p>
          <a:p>
            <a:r>
              <a:rPr kumimoji="1" lang="ja-JP" altLang="en-US" sz="2000" b="1" dirty="0" smtClean="0"/>
              <a:t>・</a:t>
            </a:r>
            <a:r>
              <a:rPr kumimoji="1" lang="en-US" altLang="ja-JP" sz="2000" b="1" dirty="0" smtClean="0"/>
              <a:t>2</a:t>
            </a:r>
            <a:r>
              <a:rPr kumimoji="1" lang="ja-JP" altLang="en-US" sz="2000" b="1" dirty="0" smtClean="0"/>
              <a:t>番目に近いゴールまでの距離</a:t>
            </a:r>
            <a:endParaRPr kumimoji="1" lang="en-US" altLang="ja-JP" sz="2000" b="1" dirty="0" smtClean="0"/>
          </a:p>
          <a:p>
            <a:r>
              <a:rPr kumimoji="1" lang="ja-JP" altLang="en-US" sz="2000" b="1" dirty="0" smtClean="0"/>
              <a:t>・ゴールまでの距離の平均</a:t>
            </a:r>
            <a:endParaRPr kumimoji="1" lang="en-US" altLang="ja-JP" sz="2000" b="1" dirty="0" smtClean="0"/>
          </a:p>
          <a:p>
            <a:r>
              <a:rPr kumimoji="1" lang="ja-JP" altLang="en-US" sz="2000" b="1" dirty="0" smtClean="0"/>
              <a:t>・駒のある位置の行数</a:t>
            </a:r>
            <a:endParaRPr kumimoji="1" lang="ja-JP" altLang="en-US" sz="2000" b="1" dirty="0"/>
          </a:p>
        </p:txBody>
      </p:sp>
      <p:sp>
        <p:nvSpPr>
          <p:cNvPr id="6" name="右中かっこ 5"/>
          <p:cNvSpPr/>
          <p:nvPr/>
        </p:nvSpPr>
        <p:spPr>
          <a:xfrm>
            <a:off x="4453467" y="4699000"/>
            <a:ext cx="753533" cy="102756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p:cNvSpPr txBox="1"/>
          <p:nvPr/>
        </p:nvSpPr>
        <p:spPr>
          <a:xfrm>
            <a:off x="5278967" y="4953000"/>
            <a:ext cx="5477933" cy="646331"/>
          </a:xfrm>
          <a:prstGeom prst="rect">
            <a:avLst/>
          </a:prstGeom>
          <a:noFill/>
        </p:spPr>
        <p:txBody>
          <a:bodyPr wrap="square" rtlCol="0">
            <a:spAutoFit/>
          </a:bodyPr>
          <a:lstStyle/>
          <a:p>
            <a:r>
              <a:rPr kumimoji="1" lang="ja-JP" altLang="en-US" b="1" dirty="0" smtClean="0">
                <a:solidFill>
                  <a:srgbClr val="92D050"/>
                </a:solidFill>
              </a:rPr>
              <a:t>弱くなった </a:t>
            </a:r>
            <a:r>
              <a:rPr kumimoji="1" lang="en-US" altLang="ja-JP" b="1" dirty="0" smtClean="0">
                <a:solidFill>
                  <a:srgbClr val="92D050"/>
                </a:solidFill>
              </a:rPr>
              <a:t>or </a:t>
            </a:r>
            <a:r>
              <a:rPr kumimoji="1" lang="ja-JP" altLang="en-US" b="1" dirty="0" smtClean="0">
                <a:solidFill>
                  <a:srgbClr val="92D050"/>
                </a:solidFill>
              </a:rPr>
              <a:t>盤面の評価にふさわしくなかった</a:t>
            </a:r>
            <a:endParaRPr kumimoji="1" lang="en-US" altLang="ja-JP" b="1" dirty="0" smtClean="0">
              <a:solidFill>
                <a:srgbClr val="92D050"/>
              </a:solidFill>
            </a:endParaRPr>
          </a:p>
          <a:p>
            <a:r>
              <a:rPr kumimoji="1" lang="ja-JP" altLang="en-US" b="1" dirty="0" smtClean="0">
                <a:solidFill>
                  <a:srgbClr val="92D050"/>
                </a:solidFill>
              </a:rPr>
              <a:t>→使用しないことにした</a:t>
            </a:r>
            <a:endParaRPr kumimoji="1" lang="ja-JP" altLang="en-US" b="1" dirty="0">
              <a:solidFill>
                <a:srgbClr val="92D050"/>
              </a:solidFill>
            </a:endParaRPr>
          </a:p>
        </p:txBody>
      </p:sp>
      <p:sp>
        <p:nvSpPr>
          <p:cNvPr id="8" name="スライド番号プレースホルダー 2"/>
          <p:cNvSpPr>
            <a:spLocks noGrp="1"/>
          </p:cNvSpPr>
          <p:nvPr>
            <p:ph type="sldNum" sz="quarter" idx="12"/>
          </p:nvPr>
        </p:nvSpPr>
        <p:spPr>
          <a:xfrm>
            <a:off x="11210192" y="6226000"/>
            <a:ext cx="677008" cy="365125"/>
          </a:xfrm>
        </p:spPr>
        <p:txBody>
          <a:bodyPr/>
          <a:lstStyle/>
          <a:p>
            <a:r>
              <a:rPr kumimoji="1" lang="en-US" altLang="ja-JP" sz="1800" dirty="0">
                <a:solidFill>
                  <a:schemeClr val="tx1"/>
                </a:solidFill>
              </a:rPr>
              <a:t>8</a:t>
            </a:r>
            <a:r>
              <a:rPr kumimoji="1" lang="en-US" altLang="ja-JP" sz="1800" dirty="0" smtClean="0">
                <a:solidFill>
                  <a:schemeClr val="tx1"/>
                </a:solidFill>
              </a:rPr>
              <a:t>/15</a:t>
            </a:r>
            <a:endParaRPr kumimoji="1" lang="ja-JP" altLang="en-US" sz="1800" dirty="0">
              <a:solidFill>
                <a:schemeClr val="tx1"/>
              </a:solidFill>
            </a:endParaRPr>
          </a:p>
        </p:txBody>
      </p:sp>
    </p:spTree>
    <p:extLst>
      <p:ext uri="{BB962C8B-B14F-4D97-AF65-F5344CB8AC3E}">
        <p14:creationId xmlns:p14="http://schemas.microsoft.com/office/powerpoint/2010/main" val="1181065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TM02900688[[fn=ファセット]]</Template>
  <TotalTime>6489</TotalTime>
  <Words>1345</Words>
  <Application>Microsoft Office PowerPoint</Application>
  <PresentationFormat>ワイド画面</PresentationFormat>
  <Paragraphs>169</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メイリオ</vt:lpstr>
      <vt:lpstr>游ゴシック</vt:lpstr>
      <vt:lpstr>Arial</vt:lpstr>
      <vt:lpstr>Trebuchet MS</vt:lpstr>
      <vt:lpstr>Wingdings 3</vt:lpstr>
      <vt:lpstr>ファセット</vt:lpstr>
      <vt:lpstr>ソフトウェア実験 最終発表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豊田工業大学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ソフトウェア実験 最終発表</dc:title>
  <dc:creator>Administrator</dc:creator>
  <cp:lastModifiedBy>Administrator</cp:lastModifiedBy>
  <cp:revision>43</cp:revision>
  <dcterms:created xsi:type="dcterms:W3CDTF">2022-07-09T11:10:30Z</dcterms:created>
  <dcterms:modified xsi:type="dcterms:W3CDTF">2022-08-05T10:39:39Z</dcterms:modified>
</cp:coreProperties>
</file>