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CCCC00"/>
    <a:srgbClr val="295044"/>
    <a:srgbClr val="E8EAEA"/>
    <a:srgbClr val="CED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28AB2-AE4C-49A7-ADE7-868B815E5D5D}" v="2" dt="2020-10-30T03:52:39.667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" userId="2a12e508-320c-4db4-80ad-8f2e77116146" providerId="ADAL" clId="{F2C28AB2-AE4C-49A7-ADE7-868B815E5D5D}"/>
    <pc:docChg chg="modSld">
      <pc:chgData name="Renata" userId="2a12e508-320c-4db4-80ad-8f2e77116146" providerId="ADAL" clId="{F2C28AB2-AE4C-49A7-ADE7-868B815E5D5D}" dt="2020-10-30T03:52:39.667" v="1" actId="14100"/>
      <pc:docMkLst>
        <pc:docMk/>
      </pc:docMkLst>
      <pc:sldChg chg="modSp">
        <pc:chgData name="Renata" userId="2a12e508-320c-4db4-80ad-8f2e77116146" providerId="ADAL" clId="{F2C28AB2-AE4C-49A7-ADE7-868B815E5D5D}" dt="2020-10-30T03:52:39.667" v="1" actId="14100"/>
        <pc:sldMkLst>
          <pc:docMk/>
          <pc:sldMk cId="461663888" sldId="256"/>
        </pc:sldMkLst>
        <pc:picChg chg="mod">
          <ac:chgData name="Renata" userId="2a12e508-320c-4db4-80ad-8f2e77116146" providerId="ADAL" clId="{F2C28AB2-AE4C-49A7-ADE7-868B815E5D5D}" dt="2020-10-30T03:52:37.408" v="0" actId="14100"/>
          <ac:picMkLst>
            <pc:docMk/>
            <pc:sldMk cId="461663888" sldId="256"/>
            <ac:picMk id="1030" creationId="{8462D355-E26E-4D4D-8DDD-858892FD0734}"/>
          </ac:picMkLst>
        </pc:picChg>
        <pc:picChg chg="mod">
          <ac:chgData name="Renata" userId="2a12e508-320c-4db4-80ad-8f2e77116146" providerId="ADAL" clId="{F2C28AB2-AE4C-49A7-ADE7-868B815E5D5D}" dt="2020-10-30T03:52:39.667" v="1" actId="14100"/>
          <ac:picMkLst>
            <pc:docMk/>
            <pc:sldMk cId="461663888" sldId="256"/>
            <ac:picMk id="1032" creationId="{6225051F-FBF2-472B-8593-B6FB073DAB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C7AE5-23BD-4C00-8DF6-E1E772FC07B8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7915-DA45-4B4F-839A-03271CA27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80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9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5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6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4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6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9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8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6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493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B2024-152E-455E-AA6C-3CC82C609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996" y="3553664"/>
            <a:ext cx="10993549" cy="1475013"/>
          </a:xfrm>
        </p:spPr>
        <p:txBody>
          <a:bodyPr/>
          <a:lstStyle/>
          <a:p>
            <a:r>
              <a:rPr lang="pt-BR" dirty="0"/>
              <a:t>Análise Espacial Aplicada ao Planejamento da Distribuição Urbana de Mercadorias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E89BC6D5-2A08-4296-BC0A-CE97CB7ED1EC}"/>
              </a:ext>
            </a:extLst>
          </p:cNvPr>
          <p:cNvSpPr txBox="1">
            <a:spLocks/>
          </p:cNvSpPr>
          <p:nvPr/>
        </p:nvSpPr>
        <p:spPr>
          <a:xfrm>
            <a:off x="1013973" y="3419760"/>
            <a:ext cx="10349661" cy="19327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8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URBALOG</a:t>
            </a:r>
            <a:endParaRPr lang="pt-BR" sz="115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1AEBABC-FE1F-4D05-8968-6962FBEAA69D}"/>
              </a:ext>
            </a:extLst>
          </p:cNvPr>
          <p:cNvSpPr txBox="1">
            <a:spLocks/>
          </p:cNvSpPr>
          <p:nvPr/>
        </p:nvSpPr>
        <p:spPr>
          <a:xfrm>
            <a:off x="1075928" y="5028677"/>
            <a:ext cx="10349661" cy="1051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Université</a:t>
            </a:r>
            <a:r>
              <a:rPr lang="pt-BR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de Lyon</a:t>
            </a:r>
            <a:endParaRPr lang="pt-BR" sz="6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 descr="LET">
            <a:extLst>
              <a:ext uri="{FF2B5EF4-FFF2-40B4-BE49-F238E27FC236}">
                <a16:creationId xmlns:a16="http://schemas.microsoft.com/office/drawing/2014/main" id="{8462D355-E26E-4D4D-8DDD-858892FD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2" y="891488"/>
            <a:ext cx="1374205" cy="137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versitÃ© de Lyon">
            <a:extLst>
              <a:ext uri="{FF2B5EF4-FFF2-40B4-BE49-F238E27FC236}">
                <a16:creationId xmlns:a16="http://schemas.microsoft.com/office/drawing/2014/main" id="{6225051F-FBF2-472B-8593-B6FB073D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249" y="1015950"/>
            <a:ext cx="1821227" cy="89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Uma imagem contendo clip-art&#10;&#10;Descrição gerada automaticamente">
            <a:extLst>
              <a:ext uri="{FF2B5EF4-FFF2-40B4-BE49-F238E27FC236}">
                <a16:creationId xmlns:a16="http://schemas.microsoft.com/office/drawing/2014/main" id="{869F990F-4DA5-4441-8C53-3F27DEDF7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697" y="1044601"/>
            <a:ext cx="2119895" cy="13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5B272B-F3A7-46B2-BE9B-5557273047A7}"/>
              </a:ext>
            </a:extLst>
          </p:cNvPr>
          <p:cNvSpPr txBox="1"/>
          <p:nvPr/>
        </p:nvSpPr>
        <p:spPr>
          <a:xfrm>
            <a:off x="943897" y="462116"/>
            <a:ext cx="1090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</a:t>
            </a:r>
            <a:endParaRPr lang="pt-BR" sz="5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8CBB9E-491C-426B-A41B-149D67AFF5A6}"/>
              </a:ext>
            </a:extLst>
          </p:cNvPr>
          <p:cNvSpPr txBox="1"/>
          <p:nvPr/>
        </p:nvSpPr>
        <p:spPr>
          <a:xfrm>
            <a:off x="451054" y="846836"/>
            <a:ext cx="9896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EVENTOS ALEATÓRIOS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85C26E-8F5D-4BAA-B964-DABDFD6E4BC8}"/>
              </a:ext>
            </a:extLst>
          </p:cNvPr>
          <p:cNvSpPr txBox="1"/>
          <p:nvPr/>
        </p:nvSpPr>
        <p:spPr>
          <a:xfrm>
            <a:off x="943897" y="1939442"/>
            <a:ext cx="10621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96600"/>
                </a:solidFill>
              </a:rPr>
              <a:t>1. Na </a:t>
            </a:r>
            <a:r>
              <a:rPr lang="en-US" sz="3200" b="1" dirty="0" err="1">
                <a:solidFill>
                  <a:srgbClr val="996600"/>
                </a:solidFill>
              </a:rPr>
              <a:t>segunda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rodada</a:t>
            </a:r>
            <a:r>
              <a:rPr lang="en-US" sz="3200" b="1" dirty="0">
                <a:solidFill>
                  <a:srgbClr val="996600"/>
                </a:solidFill>
              </a:rPr>
              <a:t> do </a:t>
            </a:r>
            <a:r>
              <a:rPr lang="en-US" sz="3200" b="1" dirty="0" err="1">
                <a:solidFill>
                  <a:srgbClr val="996600"/>
                </a:solidFill>
              </a:rPr>
              <a:t>jogo</a:t>
            </a:r>
            <a:r>
              <a:rPr lang="en-US" sz="3200" b="1" dirty="0">
                <a:solidFill>
                  <a:srgbClr val="996600"/>
                </a:solidFill>
              </a:rPr>
              <a:t>, um </a:t>
            </a:r>
            <a:r>
              <a:rPr lang="en-US" sz="3200" b="1" dirty="0" err="1">
                <a:solidFill>
                  <a:srgbClr val="996600"/>
                </a:solidFill>
              </a:rPr>
              <a:t>evento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aleatório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acontece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após</a:t>
            </a:r>
            <a:r>
              <a:rPr lang="en-US" sz="3200" b="1" dirty="0">
                <a:solidFill>
                  <a:srgbClr val="996600"/>
                </a:solidFill>
              </a:rPr>
              <a:t> a </a:t>
            </a:r>
            <a:r>
              <a:rPr lang="en-US" sz="3200" b="1" dirty="0" err="1">
                <a:solidFill>
                  <a:srgbClr val="996600"/>
                </a:solidFill>
              </a:rPr>
              <a:t>rodada</a:t>
            </a:r>
            <a:r>
              <a:rPr lang="en-US" sz="3200" b="1" dirty="0">
                <a:solidFill>
                  <a:srgbClr val="996600"/>
                </a:solidFill>
              </a:rPr>
              <a:t> de </a:t>
            </a:r>
            <a:r>
              <a:rPr lang="en-US" sz="3200" b="1" dirty="0" err="1">
                <a:solidFill>
                  <a:srgbClr val="996600"/>
                </a:solidFill>
              </a:rPr>
              <a:t>planejamento</a:t>
            </a:r>
            <a:r>
              <a:rPr lang="en-US" sz="3200" b="1" dirty="0">
                <a:solidFill>
                  <a:srgbClr val="996600"/>
                </a:solidFill>
              </a:rPr>
              <a:t>. </a:t>
            </a:r>
            <a:endParaRPr lang="pt-BR" sz="2400" dirty="0">
              <a:solidFill>
                <a:srgbClr val="99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1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5B272B-F3A7-46B2-BE9B-5557273047A7}"/>
              </a:ext>
            </a:extLst>
          </p:cNvPr>
          <p:cNvSpPr txBox="1"/>
          <p:nvPr/>
        </p:nvSpPr>
        <p:spPr>
          <a:xfrm>
            <a:off x="943897" y="462116"/>
            <a:ext cx="1090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</a:t>
            </a:r>
            <a:endParaRPr lang="pt-BR" sz="5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8CBB9E-491C-426B-A41B-149D67AFF5A6}"/>
              </a:ext>
            </a:extLst>
          </p:cNvPr>
          <p:cNvSpPr txBox="1"/>
          <p:nvPr/>
        </p:nvSpPr>
        <p:spPr>
          <a:xfrm>
            <a:off x="451054" y="846836"/>
            <a:ext cx="9896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RODADA DE MOVIMENTO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85C26E-8F5D-4BAA-B964-DABDFD6E4BC8}"/>
              </a:ext>
            </a:extLst>
          </p:cNvPr>
          <p:cNvSpPr txBox="1"/>
          <p:nvPr/>
        </p:nvSpPr>
        <p:spPr>
          <a:xfrm>
            <a:off x="451054" y="1554722"/>
            <a:ext cx="11289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>
                <a:solidFill>
                  <a:srgbClr val="996600"/>
                </a:solidFill>
              </a:rPr>
              <a:t>Cada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jogador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executa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sua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viagem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conforme</a:t>
            </a:r>
            <a:r>
              <a:rPr lang="en-US" sz="3200" b="1" dirty="0">
                <a:solidFill>
                  <a:srgbClr val="996600"/>
                </a:solidFill>
              </a:rPr>
              <a:t> a </a:t>
            </a:r>
            <a:r>
              <a:rPr lang="en-US" sz="3200" b="1" dirty="0" err="1">
                <a:solidFill>
                  <a:srgbClr val="996600"/>
                </a:solidFill>
              </a:rPr>
              <a:t>sequência</a:t>
            </a:r>
            <a:r>
              <a:rPr lang="en-US" sz="3200" b="1" dirty="0">
                <a:solidFill>
                  <a:srgbClr val="996600"/>
                </a:solidFill>
              </a:rPr>
              <a:t> de </a:t>
            </a:r>
            <a:r>
              <a:rPr lang="en-US" sz="3200" b="1" dirty="0" err="1">
                <a:solidFill>
                  <a:srgbClr val="996600"/>
                </a:solidFill>
              </a:rPr>
              <a:t>destinos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em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seu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cartão</a:t>
            </a:r>
            <a:r>
              <a:rPr lang="en-US" sz="3200" b="1" dirty="0">
                <a:solidFill>
                  <a:srgbClr val="996600"/>
                </a:solidFill>
              </a:rPr>
              <a:t>. </a:t>
            </a:r>
            <a:r>
              <a:rPr lang="en-US" sz="3200" b="1" dirty="0" err="1">
                <a:solidFill>
                  <a:srgbClr val="996600"/>
                </a:solidFill>
              </a:rPr>
              <a:t>Cada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movimento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aumento</a:t>
            </a:r>
            <a:r>
              <a:rPr lang="en-US" sz="3200" b="1" dirty="0">
                <a:solidFill>
                  <a:srgbClr val="996600"/>
                </a:solidFill>
              </a:rPr>
              <a:t> o score </a:t>
            </a:r>
            <a:r>
              <a:rPr lang="en-US" sz="3200" b="1" dirty="0" err="1">
                <a:solidFill>
                  <a:srgbClr val="996600"/>
                </a:solidFill>
              </a:rPr>
              <a:t>em</a:t>
            </a:r>
            <a:r>
              <a:rPr lang="en-US" sz="3200" b="1" dirty="0">
                <a:solidFill>
                  <a:srgbClr val="996600"/>
                </a:solidFill>
              </a:rPr>
              <a:t> 1 </a:t>
            </a:r>
            <a:r>
              <a:rPr lang="en-US" sz="3200" b="1" dirty="0" err="1">
                <a:solidFill>
                  <a:srgbClr val="996600"/>
                </a:solidFill>
              </a:rPr>
              <a:t>ponto</a:t>
            </a:r>
            <a:r>
              <a:rPr lang="en-US" sz="3200" b="1" dirty="0">
                <a:solidFill>
                  <a:srgbClr val="996600"/>
                </a:solidFill>
              </a:rPr>
              <a:t>. </a:t>
            </a:r>
          </a:p>
          <a:p>
            <a:pPr algn="just"/>
            <a:endParaRPr lang="en-US" sz="3200" b="1" dirty="0">
              <a:solidFill>
                <a:srgbClr val="996600"/>
              </a:solidFill>
            </a:endParaRPr>
          </a:p>
          <a:p>
            <a:pPr algn="just"/>
            <a:r>
              <a:rPr lang="pt-BR" sz="3200" dirty="0">
                <a:solidFill>
                  <a:srgbClr val="996600"/>
                </a:solidFill>
              </a:rPr>
              <a:t>A marcação do objetivo será feita no cartão até a próxima rodada. Se o jogador tiver completado a rota, pode reiniciar se dirigindo novamente ao ponto inicial, incrementando seu score. </a:t>
            </a:r>
            <a:endParaRPr lang="en-US" sz="2800" dirty="0">
              <a:solidFill>
                <a:srgbClr val="996600"/>
              </a:solidFill>
            </a:endParaRPr>
          </a:p>
          <a:p>
            <a:pPr marL="514350" indent="-514350">
              <a:buAutoNum type="arabicPeriod"/>
            </a:pPr>
            <a:endParaRPr lang="en-US" sz="2800" b="1" dirty="0">
              <a:solidFill>
                <a:srgbClr val="99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5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5B272B-F3A7-46B2-BE9B-5557273047A7}"/>
              </a:ext>
            </a:extLst>
          </p:cNvPr>
          <p:cNvSpPr txBox="1"/>
          <p:nvPr/>
        </p:nvSpPr>
        <p:spPr>
          <a:xfrm>
            <a:off x="943897" y="462116"/>
            <a:ext cx="1090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</a:t>
            </a:r>
            <a:endParaRPr lang="pt-BR" sz="5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8CBB9E-491C-426B-A41B-149D67AFF5A6}"/>
              </a:ext>
            </a:extLst>
          </p:cNvPr>
          <p:cNvSpPr txBox="1"/>
          <p:nvPr/>
        </p:nvSpPr>
        <p:spPr>
          <a:xfrm>
            <a:off x="470719" y="773740"/>
            <a:ext cx="9896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RODADA DE MOVIMENTO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0E0D84-CCB8-4BC1-9BF9-87667D6951C6}"/>
              </a:ext>
            </a:extLst>
          </p:cNvPr>
          <p:cNvSpPr txBox="1"/>
          <p:nvPr/>
        </p:nvSpPr>
        <p:spPr>
          <a:xfrm>
            <a:off x="785349" y="1390091"/>
            <a:ext cx="10621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REGRAS DE MOVIMENTO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B49B4C-0F86-4FE7-9761-188D8146B2B1}"/>
              </a:ext>
            </a:extLst>
          </p:cNvPr>
          <p:cNvSpPr txBox="1"/>
          <p:nvPr/>
        </p:nvSpPr>
        <p:spPr>
          <a:xfrm>
            <a:off x="289433" y="2001797"/>
            <a:ext cx="1161312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Tx/>
              <a:buAutoNum type="arabicPeriod"/>
            </a:pPr>
            <a:r>
              <a:rPr lang="pt-BR" sz="2200" b="1" dirty="0">
                <a:solidFill>
                  <a:srgbClr val="996600"/>
                </a:solidFill>
              </a:rPr>
              <a:t>Residentes e Turistas </a:t>
            </a:r>
            <a:r>
              <a:rPr lang="pt-BR" sz="2200" dirty="0">
                <a:solidFill>
                  <a:srgbClr val="996600"/>
                </a:solidFill>
              </a:rPr>
              <a:t>realizam seus deslocamentos utilizando </a:t>
            </a:r>
            <a:r>
              <a:rPr lang="pt-BR" sz="2200" b="1" dirty="0">
                <a:solidFill>
                  <a:srgbClr val="996600"/>
                </a:solidFill>
              </a:rPr>
              <a:t>dois dados </a:t>
            </a:r>
            <a:r>
              <a:rPr lang="pt-BR" sz="2200" dirty="0">
                <a:solidFill>
                  <a:srgbClr val="996600"/>
                </a:solidFill>
              </a:rPr>
              <a:t>de </a:t>
            </a:r>
            <a:r>
              <a:rPr lang="pt-BR" sz="2200" b="1" dirty="0">
                <a:solidFill>
                  <a:srgbClr val="996600"/>
                </a:solidFill>
              </a:rPr>
              <a:t>8 lados</a:t>
            </a:r>
            <a:r>
              <a:rPr lang="pt-BR" sz="2200" dirty="0">
                <a:solidFill>
                  <a:srgbClr val="996600"/>
                </a:solidFill>
              </a:rPr>
              <a:t>. Podem se mover em quaisquer direções X quadrados horizontalmente, verticalmente e diagonalmente, sendo X o resultado dos dados. Eles podem se deslocar de um objetivo ao outro se X permitir. Podem </a:t>
            </a:r>
            <a:r>
              <a:rPr lang="pt-BR" sz="2200" b="1" dirty="0">
                <a:solidFill>
                  <a:srgbClr val="996600"/>
                </a:solidFill>
              </a:rPr>
              <a:t>atravessar qualquer “</a:t>
            </a:r>
            <a:r>
              <a:rPr lang="pt-BR" sz="2200" b="1" dirty="0" err="1">
                <a:solidFill>
                  <a:srgbClr val="996600"/>
                </a:solidFill>
              </a:rPr>
              <a:t>Urban</a:t>
            </a:r>
            <a:r>
              <a:rPr lang="pt-BR" sz="2200" b="1" dirty="0">
                <a:solidFill>
                  <a:srgbClr val="996600"/>
                </a:solidFill>
              </a:rPr>
              <a:t> </a:t>
            </a:r>
            <a:r>
              <a:rPr lang="pt-BR" sz="2200" b="1" dirty="0" err="1">
                <a:solidFill>
                  <a:srgbClr val="996600"/>
                </a:solidFill>
              </a:rPr>
              <a:t>road</a:t>
            </a:r>
            <a:r>
              <a:rPr lang="pt-BR" sz="2200" b="1" dirty="0">
                <a:solidFill>
                  <a:srgbClr val="996600"/>
                </a:solidFill>
              </a:rPr>
              <a:t> </a:t>
            </a:r>
            <a:r>
              <a:rPr lang="pt-BR" sz="2200" b="1" dirty="0" err="1">
                <a:solidFill>
                  <a:srgbClr val="996600"/>
                </a:solidFill>
              </a:rPr>
              <a:t>project</a:t>
            </a:r>
            <a:r>
              <a:rPr lang="pt-BR" sz="2200" dirty="0">
                <a:solidFill>
                  <a:srgbClr val="996600"/>
                </a:solidFill>
              </a:rPr>
              <a:t>”</a:t>
            </a:r>
          </a:p>
          <a:p>
            <a:pPr marL="514350" indent="-514350" algn="just">
              <a:buFontTx/>
              <a:buAutoNum type="arabicPeriod"/>
            </a:pPr>
            <a:r>
              <a:rPr lang="pt-BR" sz="2200" b="1" dirty="0">
                <a:solidFill>
                  <a:srgbClr val="996600"/>
                </a:solidFill>
              </a:rPr>
              <a:t>Ciclistas</a:t>
            </a:r>
            <a:r>
              <a:rPr lang="pt-BR" sz="2200" dirty="0">
                <a:solidFill>
                  <a:srgbClr val="996600"/>
                </a:solidFill>
              </a:rPr>
              <a:t> realizam seus deslocamentos utilizando </a:t>
            </a:r>
            <a:r>
              <a:rPr lang="pt-BR" sz="2200" b="1" dirty="0">
                <a:solidFill>
                  <a:srgbClr val="996600"/>
                </a:solidFill>
              </a:rPr>
              <a:t>dois dados </a:t>
            </a:r>
            <a:r>
              <a:rPr lang="pt-BR" sz="2200" dirty="0">
                <a:solidFill>
                  <a:srgbClr val="996600"/>
                </a:solidFill>
              </a:rPr>
              <a:t>de 10 lados. Podem se mover em quaisquer direções X quadrados horizontalmente, verticalmente e diagonalmente, sendo X o resultado dos dados. Eles podem se deslocar de um objetivo ao outro se X permitir. Não podem atravessar </a:t>
            </a:r>
            <a:r>
              <a:rPr lang="pt-BR" sz="2200" b="1" dirty="0">
                <a:solidFill>
                  <a:srgbClr val="996600"/>
                </a:solidFill>
              </a:rPr>
              <a:t>“</a:t>
            </a:r>
            <a:r>
              <a:rPr lang="pt-BR" sz="2200" b="1" dirty="0" err="1">
                <a:solidFill>
                  <a:srgbClr val="996600"/>
                </a:solidFill>
              </a:rPr>
              <a:t>Urban</a:t>
            </a:r>
            <a:r>
              <a:rPr lang="pt-BR" sz="2200" b="1" dirty="0">
                <a:solidFill>
                  <a:srgbClr val="996600"/>
                </a:solidFill>
              </a:rPr>
              <a:t> </a:t>
            </a:r>
            <a:r>
              <a:rPr lang="pt-BR" sz="2200" b="1" dirty="0" err="1">
                <a:solidFill>
                  <a:srgbClr val="996600"/>
                </a:solidFill>
              </a:rPr>
              <a:t>road</a:t>
            </a:r>
            <a:r>
              <a:rPr lang="pt-BR" sz="2200" b="1" dirty="0">
                <a:solidFill>
                  <a:srgbClr val="996600"/>
                </a:solidFill>
              </a:rPr>
              <a:t> </a:t>
            </a:r>
            <a:r>
              <a:rPr lang="pt-BR" sz="2200" b="1" dirty="0" err="1">
                <a:solidFill>
                  <a:srgbClr val="996600"/>
                </a:solidFill>
              </a:rPr>
              <a:t>project</a:t>
            </a:r>
            <a:r>
              <a:rPr lang="pt-BR" sz="2200" dirty="0">
                <a:solidFill>
                  <a:srgbClr val="996600"/>
                </a:solidFill>
              </a:rPr>
              <a:t>”, exceto ciclovias, que podem ser atravessadas do início ao fim com um ponto de movimento. </a:t>
            </a:r>
          </a:p>
          <a:p>
            <a:pPr marL="514350" indent="-514350" algn="just">
              <a:buFontTx/>
              <a:buAutoNum type="arabicPeriod"/>
            </a:pPr>
            <a:r>
              <a:rPr lang="pt-BR" sz="2200" dirty="0">
                <a:solidFill>
                  <a:srgbClr val="996600"/>
                </a:solidFill>
              </a:rPr>
              <a:t>Veículos motorizados executam seus movimentos utilizando seus próprios </a:t>
            </a:r>
            <a:r>
              <a:rPr lang="pt-BR" sz="2200" dirty="0" err="1">
                <a:solidFill>
                  <a:srgbClr val="996600"/>
                </a:solidFill>
              </a:rPr>
              <a:t>templates</a:t>
            </a:r>
            <a:r>
              <a:rPr lang="pt-BR" sz="2200" dirty="0">
                <a:solidFill>
                  <a:srgbClr val="996600"/>
                </a:solidFill>
              </a:rPr>
              <a:t>. Têm que parar em cada objetivo, exceto quando param em alguma área de entrega ou um em um equipamento logístico azul turquesa. Nesse caso, podem continuar dependendo do </a:t>
            </a:r>
            <a:r>
              <a:rPr lang="pt-BR" sz="2200" dirty="0" err="1">
                <a:solidFill>
                  <a:srgbClr val="996600"/>
                </a:solidFill>
              </a:rPr>
              <a:t>template</a:t>
            </a:r>
            <a:r>
              <a:rPr lang="pt-BR" sz="2200" dirty="0">
                <a:solidFill>
                  <a:srgbClr val="996600"/>
                </a:solidFill>
              </a:rPr>
              <a:t> restante. </a:t>
            </a:r>
            <a:endParaRPr lang="en-US" sz="2000" dirty="0">
              <a:solidFill>
                <a:srgbClr val="99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1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19AD3DE-9E96-42CB-B647-6252CCC4B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27" t="17165" r="45259" b="8352"/>
          <a:stretch/>
        </p:blipFill>
        <p:spPr>
          <a:xfrm>
            <a:off x="4172607" y="1161150"/>
            <a:ext cx="4067504" cy="56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9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5B272B-F3A7-46B2-BE9B-5557273047A7}"/>
              </a:ext>
            </a:extLst>
          </p:cNvPr>
          <p:cNvSpPr txBox="1"/>
          <p:nvPr/>
        </p:nvSpPr>
        <p:spPr>
          <a:xfrm>
            <a:off x="943897" y="462116"/>
            <a:ext cx="1090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</a:t>
            </a:r>
            <a:endParaRPr lang="pt-BR" sz="5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8CBB9E-491C-426B-A41B-149D67AFF5A6}"/>
              </a:ext>
            </a:extLst>
          </p:cNvPr>
          <p:cNvSpPr txBox="1"/>
          <p:nvPr/>
        </p:nvSpPr>
        <p:spPr>
          <a:xfrm>
            <a:off x="451054" y="846836"/>
            <a:ext cx="9896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RODADA DE MOVIMENTO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0E0D84-CCB8-4BC1-9BF9-87667D6951C6}"/>
              </a:ext>
            </a:extLst>
          </p:cNvPr>
          <p:cNvSpPr txBox="1"/>
          <p:nvPr/>
        </p:nvSpPr>
        <p:spPr>
          <a:xfrm>
            <a:off x="785350" y="1554722"/>
            <a:ext cx="10621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HABILIDADES ESPECIAIS DE MOVIMENTO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B49B4C-0F86-4FE7-9761-188D8146B2B1}"/>
              </a:ext>
            </a:extLst>
          </p:cNvPr>
          <p:cNvSpPr txBox="1"/>
          <p:nvPr/>
        </p:nvSpPr>
        <p:spPr>
          <a:xfrm>
            <a:off x="289434" y="2093332"/>
            <a:ext cx="1161312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Tx/>
              <a:buAutoNum type="arabicPeriod"/>
            </a:pPr>
            <a:r>
              <a:rPr lang="pt-BR" sz="2800" i="1" dirty="0" err="1">
                <a:solidFill>
                  <a:srgbClr val="996600"/>
                </a:solidFill>
              </a:rPr>
              <a:t>Can</a:t>
            </a:r>
            <a:r>
              <a:rPr lang="pt-BR" sz="2800" i="1" dirty="0">
                <a:solidFill>
                  <a:srgbClr val="996600"/>
                </a:solidFill>
              </a:rPr>
              <a:t> take </a:t>
            </a:r>
            <a:r>
              <a:rPr lang="pt-BR" sz="2800" i="1" dirty="0" err="1">
                <a:solidFill>
                  <a:srgbClr val="996600"/>
                </a:solidFill>
              </a:rPr>
              <a:t>the</a:t>
            </a:r>
            <a:r>
              <a:rPr lang="pt-BR" sz="2800" i="1" dirty="0">
                <a:solidFill>
                  <a:srgbClr val="996600"/>
                </a:solidFill>
              </a:rPr>
              <a:t> </a:t>
            </a:r>
            <a:r>
              <a:rPr lang="pt-BR" sz="2800" i="1" dirty="0" err="1">
                <a:solidFill>
                  <a:srgbClr val="996600"/>
                </a:solidFill>
              </a:rPr>
              <a:t>subway</a:t>
            </a:r>
            <a:r>
              <a:rPr lang="pt-BR" sz="2800" i="1" dirty="0">
                <a:solidFill>
                  <a:srgbClr val="996600"/>
                </a:solidFill>
              </a:rPr>
              <a:t>: </a:t>
            </a:r>
            <a:r>
              <a:rPr lang="pt-BR" sz="2800" dirty="0">
                <a:solidFill>
                  <a:srgbClr val="996600"/>
                </a:solidFill>
              </a:rPr>
              <a:t>se passar por uma estação de metrô, o jogador pode, se desejar, ser transportado para outra estação de metrô por um ponto de movimento.</a:t>
            </a:r>
          </a:p>
          <a:p>
            <a:pPr marL="514350" indent="-514350" algn="just">
              <a:buFontTx/>
              <a:buAutoNum type="arabicPeriod"/>
            </a:pPr>
            <a:r>
              <a:rPr lang="pt-BR" sz="2800" i="1" dirty="0" err="1">
                <a:solidFill>
                  <a:srgbClr val="996600"/>
                </a:solidFill>
              </a:rPr>
              <a:t>Can</a:t>
            </a:r>
            <a:r>
              <a:rPr lang="pt-BR" sz="2800" i="1" dirty="0">
                <a:solidFill>
                  <a:srgbClr val="996600"/>
                </a:solidFill>
              </a:rPr>
              <a:t> use </a:t>
            </a:r>
            <a:r>
              <a:rPr lang="pt-BR" sz="2800" i="1" dirty="0" err="1">
                <a:solidFill>
                  <a:srgbClr val="996600"/>
                </a:solidFill>
              </a:rPr>
              <a:t>cycle</a:t>
            </a:r>
            <a:r>
              <a:rPr lang="pt-BR" sz="2800" i="1" dirty="0">
                <a:solidFill>
                  <a:srgbClr val="996600"/>
                </a:solidFill>
              </a:rPr>
              <a:t> </a:t>
            </a:r>
            <a:r>
              <a:rPr lang="pt-BR" sz="2800" i="1" dirty="0" err="1">
                <a:solidFill>
                  <a:srgbClr val="996600"/>
                </a:solidFill>
              </a:rPr>
              <a:t>lanes</a:t>
            </a:r>
            <a:r>
              <a:rPr lang="pt-BR" sz="2800" i="1" dirty="0">
                <a:solidFill>
                  <a:srgbClr val="996600"/>
                </a:solidFill>
              </a:rPr>
              <a:t>: </a:t>
            </a:r>
            <a:r>
              <a:rPr lang="pt-BR" sz="2800" dirty="0">
                <a:solidFill>
                  <a:srgbClr val="996600"/>
                </a:solidFill>
              </a:rPr>
              <a:t>quando chega a uma ciclovia, o jogador pode, se desejar, atravessar a ciclovia de um ponto a outro.</a:t>
            </a:r>
          </a:p>
          <a:p>
            <a:pPr marL="514350" indent="-514350" algn="just">
              <a:buFontTx/>
              <a:buAutoNum type="arabicPeriod"/>
            </a:pPr>
            <a:r>
              <a:rPr lang="pt-BR" sz="2800" i="1" dirty="0">
                <a:solidFill>
                  <a:srgbClr val="996600"/>
                </a:solidFill>
              </a:rPr>
              <a:t>Delivery </a:t>
            </a:r>
            <a:r>
              <a:rPr lang="pt-BR" sz="2800" i="1" dirty="0" err="1">
                <a:solidFill>
                  <a:srgbClr val="996600"/>
                </a:solidFill>
              </a:rPr>
              <a:t>areas</a:t>
            </a:r>
            <a:r>
              <a:rPr lang="pt-BR" sz="2800" dirty="0">
                <a:solidFill>
                  <a:srgbClr val="996600"/>
                </a:solidFill>
              </a:rPr>
              <a:t>: quando utiliza uma área de entrega, o jogador pode, se desejar, realizar entregas em quarteirões localizados dentro de uma distância máxima de um quadrado da área de entrega. </a:t>
            </a:r>
          </a:p>
          <a:p>
            <a:pPr marL="514350" indent="-514350" algn="just">
              <a:buAutoNum type="arabicPeriod"/>
            </a:pPr>
            <a:endParaRPr lang="en-US" sz="2000" dirty="0">
              <a:solidFill>
                <a:srgbClr val="99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49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5B272B-F3A7-46B2-BE9B-5557273047A7}"/>
              </a:ext>
            </a:extLst>
          </p:cNvPr>
          <p:cNvSpPr txBox="1"/>
          <p:nvPr/>
        </p:nvSpPr>
        <p:spPr>
          <a:xfrm>
            <a:off x="943897" y="462116"/>
            <a:ext cx="1090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</a:t>
            </a:r>
            <a:endParaRPr lang="pt-BR" sz="5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8CBB9E-491C-426B-A41B-149D67AFF5A6}"/>
              </a:ext>
            </a:extLst>
          </p:cNvPr>
          <p:cNvSpPr txBox="1"/>
          <p:nvPr/>
        </p:nvSpPr>
        <p:spPr>
          <a:xfrm>
            <a:off x="451054" y="846836"/>
            <a:ext cx="9896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QUEM JOGA PRIMEIRO?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B49B4C-0F86-4FE7-9761-188D8146B2B1}"/>
              </a:ext>
            </a:extLst>
          </p:cNvPr>
          <p:cNvSpPr txBox="1"/>
          <p:nvPr/>
        </p:nvSpPr>
        <p:spPr>
          <a:xfrm>
            <a:off x="289434" y="2093332"/>
            <a:ext cx="11613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996600"/>
                </a:solidFill>
              </a:rPr>
              <a:t>O </a:t>
            </a:r>
            <a:r>
              <a:rPr lang="pt-BR" sz="3200" b="1" dirty="0">
                <a:solidFill>
                  <a:srgbClr val="996600"/>
                </a:solidFill>
              </a:rPr>
              <a:t>jogador mais novo inicia </a:t>
            </a:r>
            <a:r>
              <a:rPr lang="pt-BR" sz="3200" dirty="0">
                <a:solidFill>
                  <a:srgbClr val="996600"/>
                </a:solidFill>
              </a:rPr>
              <a:t>a primeira rodada e o próximo jogador é aquele que estiver ao </a:t>
            </a:r>
            <a:r>
              <a:rPr lang="pt-BR" sz="3200" b="1" dirty="0">
                <a:solidFill>
                  <a:srgbClr val="996600"/>
                </a:solidFill>
              </a:rPr>
              <a:t>seu lado no sentido horário</a:t>
            </a:r>
            <a:r>
              <a:rPr lang="pt-BR" sz="3200" dirty="0">
                <a:solidFill>
                  <a:srgbClr val="9966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9038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5B272B-F3A7-46B2-BE9B-5557273047A7}"/>
              </a:ext>
            </a:extLst>
          </p:cNvPr>
          <p:cNvSpPr txBox="1"/>
          <p:nvPr/>
        </p:nvSpPr>
        <p:spPr>
          <a:xfrm>
            <a:off x="943897" y="462116"/>
            <a:ext cx="1090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</a:t>
            </a:r>
            <a:endParaRPr lang="pt-BR" sz="5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8CBB9E-491C-426B-A41B-149D67AFF5A6}"/>
              </a:ext>
            </a:extLst>
          </p:cNvPr>
          <p:cNvSpPr txBox="1"/>
          <p:nvPr/>
        </p:nvSpPr>
        <p:spPr>
          <a:xfrm>
            <a:off x="451054" y="846836"/>
            <a:ext cx="9896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TÉRMINO DO JOGO</a:t>
            </a:r>
            <a:endParaRPr lang="pt-BR" sz="4400" b="1" dirty="0">
              <a:solidFill>
                <a:srgbClr val="00206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B49B4C-0F86-4FE7-9761-188D8146B2B1}"/>
              </a:ext>
            </a:extLst>
          </p:cNvPr>
          <p:cNvSpPr txBox="1"/>
          <p:nvPr/>
        </p:nvSpPr>
        <p:spPr>
          <a:xfrm>
            <a:off x="289434" y="2093332"/>
            <a:ext cx="116131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996600"/>
                </a:solidFill>
              </a:rPr>
              <a:t>O</a:t>
            </a:r>
            <a:r>
              <a:rPr lang="pt-BR" sz="3600" b="1" dirty="0">
                <a:solidFill>
                  <a:srgbClr val="996600"/>
                </a:solidFill>
              </a:rPr>
              <a:t> JOGO TERMINA APÓS 5 RODADAS E O MESTRE MOSTRA O STATUS DA CIDADE AOS JOGADORES. </a:t>
            </a:r>
          </a:p>
          <a:p>
            <a:pPr algn="ctr"/>
            <a:endParaRPr lang="pt-BR" sz="3600" b="1" dirty="0">
              <a:solidFill>
                <a:srgbClr val="996600"/>
              </a:solidFill>
            </a:endParaRPr>
          </a:p>
          <a:p>
            <a:pPr algn="ctr"/>
            <a:r>
              <a:rPr lang="pt-BR" sz="3600" b="1" dirty="0">
                <a:solidFill>
                  <a:schemeClr val="accent2">
                    <a:lumMod val="50000"/>
                  </a:schemeClr>
                </a:solidFill>
              </a:rPr>
              <a:t>UMA DISCUSSÃO SOBRE OS DESAFIOS ENFRENTADOS AO LONGO DO JOGO É CONDUZIDA PELO MESTRE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6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5B272B-F3A7-46B2-BE9B-5557273047A7}"/>
              </a:ext>
            </a:extLst>
          </p:cNvPr>
          <p:cNvSpPr txBox="1"/>
          <p:nvPr/>
        </p:nvSpPr>
        <p:spPr>
          <a:xfrm>
            <a:off x="943897" y="462116"/>
            <a:ext cx="1090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</a:t>
            </a:r>
            <a:endParaRPr lang="pt-BR" sz="5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8CBB9E-491C-426B-A41B-149D67AFF5A6}"/>
              </a:ext>
            </a:extLst>
          </p:cNvPr>
          <p:cNvSpPr txBox="1"/>
          <p:nvPr/>
        </p:nvSpPr>
        <p:spPr>
          <a:xfrm>
            <a:off x="2379406" y="1513265"/>
            <a:ext cx="8888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OBJETIVO DO JOGO</a:t>
            </a:r>
            <a:endParaRPr lang="pt-BR" sz="5400" b="1" dirty="0">
              <a:solidFill>
                <a:srgbClr val="00206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85C26E-8F5D-4BAA-B964-DABDFD6E4BC8}"/>
              </a:ext>
            </a:extLst>
          </p:cNvPr>
          <p:cNvSpPr txBox="1"/>
          <p:nvPr/>
        </p:nvSpPr>
        <p:spPr>
          <a:xfrm>
            <a:off x="1113503" y="2367171"/>
            <a:ext cx="99649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rgbClr val="996600"/>
                </a:solidFill>
              </a:rPr>
              <a:t>Planejar</a:t>
            </a:r>
            <a:r>
              <a:rPr lang="en-US" sz="4400" dirty="0">
                <a:solidFill>
                  <a:srgbClr val="996600"/>
                </a:solidFill>
              </a:rPr>
              <a:t> </a:t>
            </a:r>
            <a:r>
              <a:rPr lang="en-US" sz="4400" dirty="0" err="1">
                <a:solidFill>
                  <a:srgbClr val="996600"/>
                </a:solidFill>
              </a:rPr>
              <a:t>uma</a:t>
            </a:r>
            <a:r>
              <a:rPr lang="en-US" sz="4400" dirty="0">
                <a:solidFill>
                  <a:srgbClr val="996600"/>
                </a:solidFill>
              </a:rPr>
              <a:t> </a:t>
            </a:r>
            <a:r>
              <a:rPr lang="en-US" sz="4400" dirty="0" err="1">
                <a:solidFill>
                  <a:srgbClr val="996600"/>
                </a:solidFill>
              </a:rPr>
              <a:t>cidade</a:t>
            </a:r>
            <a:r>
              <a:rPr lang="en-US" sz="4400" dirty="0">
                <a:solidFill>
                  <a:srgbClr val="996600"/>
                </a:solidFill>
              </a:rPr>
              <a:t> </a:t>
            </a:r>
            <a:r>
              <a:rPr lang="en-US" sz="4400" b="1" dirty="0">
                <a:solidFill>
                  <a:srgbClr val="996600"/>
                </a:solidFill>
              </a:rPr>
              <a:t>ATRATIVA</a:t>
            </a:r>
            <a:r>
              <a:rPr lang="en-US" sz="4400" dirty="0">
                <a:solidFill>
                  <a:srgbClr val="996600"/>
                </a:solidFill>
              </a:rPr>
              <a:t>, </a:t>
            </a:r>
            <a:r>
              <a:rPr lang="en-US" sz="4400" dirty="0" err="1">
                <a:solidFill>
                  <a:srgbClr val="996600"/>
                </a:solidFill>
              </a:rPr>
              <a:t>mantendo</a:t>
            </a:r>
            <a:r>
              <a:rPr lang="en-US" sz="4400" dirty="0">
                <a:solidFill>
                  <a:srgbClr val="996600"/>
                </a:solidFill>
              </a:rPr>
              <a:t> a </a:t>
            </a:r>
            <a:r>
              <a:rPr lang="en-US" sz="4400" b="1" dirty="0">
                <a:solidFill>
                  <a:srgbClr val="996600"/>
                </a:solidFill>
              </a:rPr>
              <a:t>FLUIDEZ</a:t>
            </a:r>
            <a:r>
              <a:rPr lang="en-US" sz="4400" dirty="0">
                <a:solidFill>
                  <a:srgbClr val="996600"/>
                </a:solidFill>
              </a:rPr>
              <a:t> da </a:t>
            </a:r>
            <a:r>
              <a:rPr lang="en-US" sz="4400" dirty="0" err="1">
                <a:solidFill>
                  <a:srgbClr val="996600"/>
                </a:solidFill>
              </a:rPr>
              <a:t>mobilidade</a:t>
            </a:r>
            <a:r>
              <a:rPr lang="en-US" sz="4400" dirty="0">
                <a:solidFill>
                  <a:srgbClr val="996600"/>
                </a:solidFill>
              </a:rPr>
              <a:t> e a </a:t>
            </a:r>
            <a:r>
              <a:rPr lang="en-US" sz="4400" b="1" dirty="0">
                <a:solidFill>
                  <a:srgbClr val="996600"/>
                </a:solidFill>
              </a:rPr>
              <a:t>QUALIDADE DE VIDA</a:t>
            </a:r>
            <a:endParaRPr lang="pt-BR" sz="4400" b="1" dirty="0">
              <a:solidFill>
                <a:srgbClr val="9966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261758-AF92-4DA1-81DC-A1F71ADF578C}"/>
              </a:ext>
            </a:extLst>
          </p:cNvPr>
          <p:cNvSpPr/>
          <p:nvPr/>
        </p:nvSpPr>
        <p:spPr>
          <a:xfrm>
            <a:off x="736279" y="4602683"/>
            <a:ext cx="107194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996600"/>
                </a:solidFill>
              </a:rPr>
              <a:t>Os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jogadores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deverão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negociar</a:t>
            </a:r>
            <a:r>
              <a:rPr lang="en-US" sz="2400" dirty="0">
                <a:solidFill>
                  <a:srgbClr val="996600"/>
                </a:solidFill>
              </a:rPr>
              <a:t>, </a:t>
            </a:r>
            <a:r>
              <a:rPr lang="en-US" sz="2400" dirty="0" err="1">
                <a:solidFill>
                  <a:srgbClr val="996600"/>
                </a:solidFill>
              </a:rPr>
              <a:t>escolher</a:t>
            </a:r>
            <a:r>
              <a:rPr lang="en-US" sz="2400" dirty="0">
                <a:solidFill>
                  <a:srgbClr val="996600"/>
                </a:solidFill>
              </a:rPr>
              <a:t> e </a:t>
            </a:r>
            <a:r>
              <a:rPr lang="en-US" sz="2400" dirty="0" err="1">
                <a:solidFill>
                  <a:srgbClr val="996600"/>
                </a:solidFill>
              </a:rPr>
              <a:t>implementar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diferentes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projetos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urbanos</a:t>
            </a:r>
            <a:r>
              <a:rPr lang="en-US" sz="2400" dirty="0">
                <a:solidFill>
                  <a:srgbClr val="996600"/>
                </a:solidFill>
              </a:rPr>
              <a:t>. </a:t>
            </a:r>
            <a:r>
              <a:rPr lang="en-US" sz="2400" dirty="0" err="1">
                <a:solidFill>
                  <a:srgbClr val="996600"/>
                </a:solidFill>
              </a:rPr>
              <a:t>Esses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projetos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influenciam</a:t>
            </a:r>
            <a:r>
              <a:rPr lang="en-US" sz="2400" dirty="0">
                <a:solidFill>
                  <a:srgbClr val="996600"/>
                </a:solidFill>
              </a:rPr>
              <a:t> a </a:t>
            </a:r>
            <a:r>
              <a:rPr lang="en-US" sz="2400" dirty="0" err="1">
                <a:solidFill>
                  <a:srgbClr val="996600"/>
                </a:solidFill>
              </a:rPr>
              <a:t>cidade</a:t>
            </a:r>
            <a:r>
              <a:rPr lang="en-US" sz="2400" dirty="0">
                <a:solidFill>
                  <a:srgbClr val="996600"/>
                </a:solidFill>
              </a:rPr>
              <a:t> por </a:t>
            </a:r>
            <a:r>
              <a:rPr lang="en-US" sz="2400" dirty="0" err="1">
                <a:solidFill>
                  <a:srgbClr val="996600"/>
                </a:solidFill>
              </a:rPr>
              <a:t>meio</a:t>
            </a:r>
            <a:r>
              <a:rPr lang="en-US" sz="2400" dirty="0">
                <a:solidFill>
                  <a:srgbClr val="996600"/>
                </a:solidFill>
              </a:rPr>
              <a:t> dos </a:t>
            </a:r>
            <a:r>
              <a:rPr lang="en-US" sz="2400" dirty="0" err="1">
                <a:solidFill>
                  <a:srgbClr val="996600"/>
                </a:solidFill>
              </a:rPr>
              <a:t>atributos</a:t>
            </a:r>
            <a:r>
              <a:rPr lang="en-US" sz="2400" dirty="0">
                <a:solidFill>
                  <a:srgbClr val="996600"/>
                </a:solidFill>
              </a:rPr>
              <a:t>: </a:t>
            </a:r>
          </a:p>
          <a:p>
            <a:pPr marL="514350" indent="-514350">
              <a:buAutoNum type="romanLcParenBoth"/>
            </a:pPr>
            <a:r>
              <a:rPr lang="en-US" sz="2400" dirty="0" err="1">
                <a:solidFill>
                  <a:srgbClr val="996600"/>
                </a:solidFill>
              </a:rPr>
              <a:t>atratividade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econômica</a:t>
            </a:r>
            <a:r>
              <a:rPr lang="en-US" sz="2400" dirty="0">
                <a:solidFill>
                  <a:srgbClr val="996600"/>
                </a:solidFill>
              </a:rPr>
              <a:t>;</a:t>
            </a:r>
          </a:p>
          <a:p>
            <a:pPr marL="514350" indent="-514350">
              <a:buAutoNum type="romanLcParenBoth"/>
            </a:pPr>
            <a:r>
              <a:rPr lang="en-US" sz="2400" dirty="0" err="1">
                <a:solidFill>
                  <a:srgbClr val="996600"/>
                </a:solidFill>
              </a:rPr>
              <a:t>fluidez</a:t>
            </a:r>
            <a:r>
              <a:rPr lang="en-US" sz="2400" dirty="0">
                <a:solidFill>
                  <a:srgbClr val="996600"/>
                </a:solidFill>
              </a:rPr>
              <a:t>; e</a:t>
            </a:r>
          </a:p>
          <a:p>
            <a:pPr marL="514350" indent="-514350">
              <a:buAutoNum type="romanLcParenBoth"/>
            </a:pPr>
            <a:r>
              <a:rPr lang="en-US" sz="2400" dirty="0" err="1">
                <a:solidFill>
                  <a:srgbClr val="996600"/>
                </a:solidFill>
              </a:rPr>
              <a:t>qualidade</a:t>
            </a:r>
            <a:r>
              <a:rPr lang="en-US" sz="2400" dirty="0">
                <a:solidFill>
                  <a:srgbClr val="996600"/>
                </a:solidFill>
              </a:rPr>
              <a:t> de </a:t>
            </a:r>
            <a:r>
              <a:rPr lang="en-US" sz="2400" dirty="0" err="1">
                <a:solidFill>
                  <a:srgbClr val="996600"/>
                </a:solidFill>
              </a:rPr>
              <a:t>vida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505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5B272B-F3A7-46B2-BE9B-5557273047A7}"/>
              </a:ext>
            </a:extLst>
          </p:cNvPr>
          <p:cNvSpPr txBox="1"/>
          <p:nvPr/>
        </p:nvSpPr>
        <p:spPr>
          <a:xfrm>
            <a:off x="943897" y="462116"/>
            <a:ext cx="1090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</a:t>
            </a:r>
            <a:endParaRPr lang="pt-BR" sz="5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8CBB9E-491C-426B-A41B-149D67AFF5A6}"/>
              </a:ext>
            </a:extLst>
          </p:cNvPr>
          <p:cNvSpPr txBox="1"/>
          <p:nvPr/>
        </p:nvSpPr>
        <p:spPr>
          <a:xfrm>
            <a:off x="1651818" y="1730007"/>
            <a:ext cx="8888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CONDIÇÕES</a:t>
            </a:r>
            <a:endParaRPr lang="pt-BR" sz="5400" b="1" dirty="0">
              <a:solidFill>
                <a:srgbClr val="00206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85C26E-8F5D-4BAA-B964-DABDFD6E4BC8}"/>
              </a:ext>
            </a:extLst>
          </p:cNvPr>
          <p:cNvSpPr txBox="1"/>
          <p:nvPr/>
        </p:nvSpPr>
        <p:spPr>
          <a:xfrm>
            <a:off x="1113501" y="2653337"/>
            <a:ext cx="99649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996600"/>
                </a:solidFill>
              </a:rPr>
              <a:t>RECURSOS</a:t>
            </a:r>
            <a:r>
              <a:rPr lang="en-US" sz="4000" dirty="0">
                <a:solidFill>
                  <a:srgbClr val="996600"/>
                </a:solidFill>
              </a:rPr>
              <a:t>:</a:t>
            </a:r>
          </a:p>
          <a:p>
            <a:pPr marL="571500" indent="687388">
              <a:buFont typeface="Wingdings" panose="05000000000000000000" pitchFamily="2" charset="2"/>
              <a:buChar char="§"/>
            </a:pPr>
            <a:r>
              <a:rPr lang="en-US" sz="4000" b="1" dirty="0" err="1">
                <a:solidFill>
                  <a:srgbClr val="996600"/>
                </a:solidFill>
              </a:rPr>
              <a:t>Econômicos</a:t>
            </a:r>
            <a:endParaRPr lang="en-US" sz="4000" b="1" dirty="0">
              <a:solidFill>
                <a:srgbClr val="996600"/>
              </a:solidFill>
            </a:endParaRPr>
          </a:p>
          <a:p>
            <a:pPr marL="571500" indent="687388">
              <a:buFont typeface="Wingdings" panose="05000000000000000000" pitchFamily="2" charset="2"/>
              <a:buChar char="§"/>
            </a:pPr>
            <a:r>
              <a:rPr lang="en-US" sz="4000" b="1" dirty="0" err="1">
                <a:solidFill>
                  <a:srgbClr val="996600"/>
                </a:solidFill>
              </a:rPr>
              <a:t>Sociais</a:t>
            </a:r>
            <a:endParaRPr lang="en-US" sz="4000" b="1" dirty="0">
              <a:solidFill>
                <a:srgbClr val="996600"/>
              </a:solidFill>
            </a:endParaRPr>
          </a:p>
          <a:p>
            <a:pPr marL="571500" indent="687388">
              <a:buFont typeface="Wingdings" panose="05000000000000000000" pitchFamily="2" charset="2"/>
              <a:buChar char="§"/>
            </a:pPr>
            <a:r>
              <a:rPr lang="en-US" sz="4000" b="1" dirty="0" err="1">
                <a:solidFill>
                  <a:srgbClr val="996600"/>
                </a:solidFill>
              </a:rPr>
              <a:t>Políticos</a:t>
            </a:r>
            <a:endParaRPr lang="pt-BR" sz="4000" b="1" dirty="0">
              <a:solidFill>
                <a:srgbClr val="9966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52B6A0A-8C94-4966-AFA5-ED7A22605771}"/>
              </a:ext>
            </a:extLst>
          </p:cNvPr>
          <p:cNvSpPr/>
          <p:nvPr/>
        </p:nvSpPr>
        <p:spPr>
          <a:xfrm>
            <a:off x="331364" y="5434440"/>
            <a:ext cx="11779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Nenhum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jogador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pode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ter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os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três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tipos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recursos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simultaneamente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1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5B272B-F3A7-46B2-BE9B-5557273047A7}"/>
              </a:ext>
            </a:extLst>
          </p:cNvPr>
          <p:cNvSpPr txBox="1"/>
          <p:nvPr/>
        </p:nvSpPr>
        <p:spPr>
          <a:xfrm>
            <a:off x="943897" y="462116"/>
            <a:ext cx="1090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</a:t>
            </a:r>
            <a:endParaRPr lang="pt-BR" sz="5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8CBB9E-491C-426B-A41B-149D67AFF5A6}"/>
              </a:ext>
            </a:extLst>
          </p:cNvPr>
          <p:cNvSpPr txBox="1"/>
          <p:nvPr/>
        </p:nvSpPr>
        <p:spPr>
          <a:xfrm>
            <a:off x="1951703" y="1443841"/>
            <a:ext cx="8888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ESTRUTURA DO JOGO</a:t>
            </a:r>
            <a:endParaRPr lang="pt-BR" sz="5400" b="1" dirty="0">
              <a:solidFill>
                <a:srgbClr val="00206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85C26E-8F5D-4BAA-B964-DABDFD6E4BC8}"/>
              </a:ext>
            </a:extLst>
          </p:cNvPr>
          <p:cNvSpPr txBox="1"/>
          <p:nvPr/>
        </p:nvSpPr>
        <p:spPr>
          <a:xfrm>
            <a:off x="1113503" y="2367171"/>
            <a:ext cx="10621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96600"/>
                </a:solidFill>
              </a:rPr>
              <a:t>O </a:t>
            </a:r>
            <a:r>
              <a:rPr lang="en-US" sz="3200" b="1" dirty="0" err="1">
                <a:solidFill>
                  <a:srgbClr val="996600"/>
                </a:solidFill>
              </a:rPr>
              <a:t>jogo</a:t>
            </a:r>
            <a:r>
              <a:rPr lang="en-US" sz="3200" b="1" dirty="0">
                <a:solidFill>
                  <a:srgbClr val="996600"/>
                </a:solidFill>
              </a:rPr>
              <a:t> é </a:t>
            </a:r>
            <a:r>
              <a:rPr lang="en-US" sz="3200" b="1" dirty="0" err="1">
                <a:solidFill>
                  <a:srgbClr val="996600"/>
                </a:solidFill>
              </a:rPr>
              <a:t>composto</a:t>
            </a:r>
            <a:r>
              <a:rPr lang="en-US" sz="3200" b="1" dirty="0">
                <a:solidFill>
                  <a:srgbClr val="996600"/>
                </a:solidFill>
              </a:rPr>
              <a:t> por </a:t>
            </a:r>
            <a:r>
              <a:rPr lang="en-US" sz="3200" b="1" dirty="0" err="1">
                <a:solidFill>
                  <a:srgbClr val="996600"/>
                </a:solidFill>
              </a:rPr>
              <a:t>cinco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rodadas</a:t>
            </a:r>
            <a:r>
              <a:rPr lang="en-US" sz="3200" b="1" dirty="0">
                <a:solidFill>
                  <a:srgbClr val="996600"/>
                </a:solidFill>
              </a:rPr>
              <a:t> de </a:t>
            </a:r>
            <a:r>
              <a:rPr lang="en-US" sz="3200" b="1" dirty="0" err="1">
                <a:solidFill>
                  <a:srgbClr val="996600"/>
                </a:solidFill>
              </a:rPr>
              <a:t>duas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jogadas</a:t>
            </a:r>
            <a:r>
              <a:rPr lang="en-US" sz="3200" b="1" dirty="0">
                <a:solidFill>
                  <a:srgbClr val="996600"/>
                </a:solidFill>
              </a:rPr>
              <a:t>:</a:t>
            </a:r>
          </a:p>
          <a:p>
            <a:pPr marL="742950" indent="-742950">
              <a:buAutoNum type="arabicPeriod"/>
            </a:pPr>
            <a:r>
              <a:rPr lang="en-US" sz="2400" dirty="0" err="1">
                <a:solidFill>
                  <a:srgbClr val="996600"/>
                </a:solidFill>
              </a:rPr>
              <a:t>Jogada</a:t>
            </a:r>
            <a:r>
              <a:rPr lang="en-US" sz="2400" dirty="0">
                <a:solidFill>
                  <a:srgbClr val="996600"/>
                </a:solidFill>
              </a:rPr>
              <a:t> de </a:t>
            </a:r>
            <a:r>
              <a:rPr lang="en-US" sz="2400" b="1" dirty="0" err="1">
                <a:solidFill>
                  <a:srgbClr val="996600"/>
                </a:solidFill>
              </a:rPr>
              <a:t>planejamento</a:t>
            </a:r>
            <a:r>
              <a:rPr lang="en-US" sz="2400" b="1" dirty="0">
                <a:solidFill>
                  <a:srgbClr val="996600"/>
                </a:solidFill>
              </a:rPr>
              <a:t> </a:t>
            </a:r>
            <a:r>
              <a:rPr lang="en-US" sz="2400" b="1" dirty="0" err="1">
                <a:solidFill>
                  <a:srgbClr val="996600"/>
                </a:solidFill>
              </a:rPr>
              <a:t>urbano</a:t>
            </a:r>
            <a:r>
              <a:rPr lang="en-US" sz="2400" dirty="0">
                <a:solidFill>
                  <a:srgbClr val="996600"/>
                </a:solidFill>
              </a:rPr>
              <a:t>: </a:t>
            </a:r>
            <a:r>
              <a:rPr lang="en-US" sz="2400" dirty="0" err="1">
                <a:solidFill>
                  <a:srgbClr val="996600"/>
                </a:solidFill>
              </a:rPr>
              <a:t>os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jogadores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devem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escolher</a:t>
            </a:r>
            <a:r>
              <a:rPr lang="en-US" sz="2400" dirty="0">
                <a:solidFill>
                  <a:srgbClr val="996600"/>
                </a:solidFill>
              </a:rPr>
              <a:t> e </a:t>
            </a:r>
            <a:r>
              <a:rPr lang="en-US" sz="2400" dirty="0" err="1">
                <a:solidFill>
                  <a:srgbClr val="996600"/>
                </a:solidFill>
              </a:rPr>
              <a:t>implementar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projetos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urbanos</a:t>
            </a:r>
            <a:endParaRPr lang="en-US" sz="2400" dirty="0">
              <a:solidFill>
                <a:srgbClr val="996600"/>
              </a:solidFill>
            </a:endParaRPr>
          </a:p>
          <a:p>
            <a:pPr marL="742950" indent="-742950">
              <a:buAutoNum type="arabicPeriod"/>
            </a:pPr>
            <a:r>
              <a:rPr lang="en-US" sz="2400" dirty="0" err="1">
                <a:solidFill>
                  <a:srgbClr val="996600"/>
                </a:solidFill>
              </a:rPr>
              <a:t>Jogada</a:t>
            </a:r>
            <a:r>
              <a:rPr lang="en-US" sz="2400" dirty="0">
                <a:solidFill>
                  <a:srgbClr val="996600"/>
                </a:solidFill>
              </a:rPr>
              <a:t> de </a:t>
            </a:r>
            <a:r>
              <a:rPr lang="en-US" sz="2400" b="1" dirty="0" err="1">
                <a:solidFill>
                  <a:srgbClr val="996600"/>
                </a:solidFill>
              </a:rPr>
              <a:t>movimento</a:t>
            </a:r>
            <a:r>
              <a:rPr lang="en-US" sz="2400" dirty="0">
                <a:solidFill>
                  <a:srgbClr val="996600"/>
                </a:solidFill>
              </a:rPr>
              <a:t>: </a:t>
            </a:r>
            <a:r>
              <a:rPr lang="en-US" sz="2400" dirty="0" err="1">
                <a:solidFill>
                  <a:srgbClr val="996600"/>
                </a:solidFill>
              </a:rPr>
              <a:t>os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jogadores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devem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planejar</a:t>
            </a:r>
            <a:r>
              <a:rPr lang="en-US" sz="2400" dirty="0">
                <a:solidFill>
                  <a:srgbClr val="996600"/>
                </a:solidFill>
              </a:rPr>
              <a:t> e </a:t>
            </a:r>
            <a:r>
              <a:rPr lang="en-US" sz="2400" dirty="0" err="1">
                <a:solidFill>
                  <a:srgbClr val="996600"/>
                </a:solidFill>
              </a:rPr>
              <a:t>executar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uma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viagem</a:t>
            </a:r>
            <a:r>
              <a:rPr lang="en-US" sz="2400" dirty="0">
                <a:solidFill>
                  <a:srgbClr val="996600"/>
                </a:solidFill>
              </a:rPr>
              <a:t> dentro da </a:t>
            </a:r>
            <a:r>
              <a:rPr lang="en-US" sz="2400" dirty="0" err="1">
                <a:solidFill>
                  <a:srgbClr val="996600"/>
                </a:solidFill>
              </a:rPr>
              <a:t>área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urbana</a:t>
            </a:r>
            <a:r>
              <a:rPr lang="en-US" sz="2400" dirty="0">
                <a:solidFill>
                  <a:srgbClr val="996600"/>
                </a:solidFill>
              </a:rPr>
              <a:t>, </a:t>
            </a:r>
            <a:r>
              <a:rPr lang="en-US" sz="2400" dirty="0" err="1">
                <a:solidFill>
                  <a:srgbClr val="996600"/>
                </a:solidFill>
              </a:rPr>
              <a:t>considerando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os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projetos</a:t>
            </a:r>
            <a:r>
              <a:rPr lang="en-US" sz="2400" dirty="0">
                <a:solidFill>
                  <a:srgbClr val="996600"/>
                </a:solidFill>
              </a:rPr>
              <a:t> </a:t>
            </a:r>
            <a:r>
              <a:rPr lang="en-US" sz="2400" dirty="0" err="1">
                <a:solidFill>
                  <a:srgbClr val="996600"/>
                </a:solidFill>
              </a:rPr>
              <a:t>implementados</a:t>
            </a:r>
            <a:endParaRPr lang="pt-BR" sz="2400" dirty="0">
              <a:solidFill>
                <a:srgbClr val="9966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840AD3-3CC5-494E-8D4B-2472C2CC0092}"/>
              </a:ext>
            </a:extLst>
          </p:cNvPr>
          <p:cNvSpPr txBox="1"/>
          <p:nvPr/>
        </p:nvSpPr>
        <p:spPr>
          <a:xfrm>
            <a:off x="943897" y="4560699"/>
            <a:ext cx="10621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O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objetivo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 das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jogadas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 é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atingir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 o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objetivo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 individual de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cada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planejador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cidadão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pt-BR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6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5B272B-F3A7-46B2-BE9B-5557273047A7}"/>
              </a:ext>
            </a:extLst>
          </p:cNvPr>
          <p:cNvSpPr txBox="1"/>
          <p:nvPr/>
        </p:nvSpPr>
        <p:spPr>
          <a:xfrm>
            <a:off x="943897" y="462116"/>
            <a:ext cx="1090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</a:t>
            </a:r>
            <a:endParaRPr lang="pt-BR" sz="5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8CBB9E-491C-426B-A41B-149D67AFF5A6}"/>
              </a:ext>
            </a:extLst>
          </p:cNvPr>
          <p:cNvSpPr txBox="1"/>
          <p:nvPr/>
        </p:nvSpPr>
        <p:spPr>
          <a:xfrm>
            <a:off x="1951703" y="1443841"/>
            <a:ext cx="8888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INÍCIO DO JOGO</a:t>
            </a:r>
            <a:endParaRPr lang="pt-BR" sz="5400" b="1" dirty="0">
              <a:solidFill>
                <a:srgbClr val="00206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85C26E-8F5D-4BAA-B964-DABDFD6E4BC8}"/>
              </a:ext>
            </a:extLst>
          </p:cNvPr>
          <p:cNvSpPr txBox="1"/>
          <p:nvPr/>
        </p:nvSpPr>
        <p:spPr>
          <a:xfrm>
            <a:off x="943897" y="2829287"/>
            <a:ext cx="10621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96600"/>
                </a:solidFill>
              </a:rPr>
              <a:t>No </a:t>
            </a:r>
            <a:r>
              <a:rPr lang="en-US" sz="3200" b="1" dirty="0" err="1">
                <a:solidFill>
                  <a:srgbClr val="996600"/>
                </a:solidFill>
              </a:rPr>
              <a:t>início</a:t>
            </a:r>
            <a:r>
              <a:rPr lang="en-US" sz="3200" b="1" dirty="0">
                <a:solidFill>
                  <a:srgbClr val="996600"/>
                </a:solidFill>
              </a:rPr>
              <a:t> do </a:t>
            </a:r>
            <a:r>
              <a:rPr lang="en-US" sz="3200" b="1" dirty="0" err="1">
                <a:solidFill>
                  <a:srgbClr val="996600"/>
                </a:solidFill>
              </a:rPr>
              <a:t>jogo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são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distribuídas</a:t>
            </a:r>
            <a:r>
              <a:rPr lang="en-US" sz="3200" b="1" dirty="0">
                <a:solidFill>
                  <a:srgbClr val="996600"/>
                </a:solidFill>
              </a:rPr>
              <a:t>: </a:t>
            </a:r>
          </a:p>
          <a:p>
            <a:pPr marL="571500" indent="-571500">
              <a:buAutoNum type="romanLcParenBoth"/>
            </a:pPr>
            <a:r>
              <a:rPr lang="en-US" sz="3200" b="1" dirty="0">
                <a:solidFill>
                  <a:srgbClr val="996600"/>
                </a:solidFill>
              </a:rPr>
              <a:t>as cartas e as </a:t>
            </a:r>
            <a:r>
              <a:rPr lang="en-US" sz="3200" b="1" dirty="0" err="1">
                <a:solidFill>
                  <a:srgbClr val="996600"/>
                </a:solidFill>
              </a:rPr>
              <a:t>fichas</a:t>
            </a:r>
            <a:r>
              <a:rPr lang="en-US" sz="3200" b="1" dirty="0">
                <a:solidFill>
                  <a:srgbClr val="996600"/>
                </a:solidFill>
              </a:rPr>
              <a:t> de </a:t>
            </a:r>
            <a:r>
              <a:rPr lang="en-US" sz="3200" b="1" dirty="0" err="1">
                <a:solidFill>
                  <a:srgbClr val="996600"/>
                </a:solidFill>
              </a:rPr>
              <a:t>recursos</a:t>
            </a:r>
            <a:r>
              <a:rPr lang="en-US" sz="3200" b="1" dirty="0">
                <a:solidFill>
                  <a:srgbClr val="996600"/>
                </a:solidFill>
              </a:rPr>
              <a:t> dos </a:t>
            </a:r>
            <a:r>
              <a:rPr lang="en-US" sz="3200" b="1" dirty="0" err="1">
                <a:solidFill>
                  <a:srgbClr val="996600"/>
                </a:solidFill>
              </a:rPr>
              <a:t>planejadores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urbanos</a:t>
            </a:r>
            <a:r>
              <a:rPr lang="en-US" sz="3200" b="1" dirty="0">
                <a:solidFill>
                  <a:srgbClr val="996600"/>
                </a:solidFill>
              </a:rPr>
              <a:t>; e </a:t>
            </a:r>
          </a:p>
          <a:p>
            <a:pPr marL="571500" indent="-571500">
              <a:buAutoNum type="romanLcParenBoth"/>
            </a:pPr>
            <a:r>
              <a:rPr lang="en-US" sz="3200" b="1" dirty="0">
                <a:solidFill>
                  <a:srgbClr val="996600"/>
                </a:solidFill>
              </a:rPr>
              <a:t>as cartas e tokens de </a:t>
            </a:r>
            <a:r>
              <a:rPr lang="en-US" sz="3200" b="1" dirty="0" err="1">
                <a:solidFill>
                  <a:srgbClr val="996600"/>
                </a:solidFill>
              </a:rPr>
              <a:t>cidadãos</a:t>
            </a:r>
            <a:r>
              <a:rPr lang="en-US" sz="3200" b="1" dirty="0">
                <a:solidFill>
                  <a:srgbClr val="996600"/>
                </a:solidFill>
              </a:rPr>
              <a:t>.</a:t>
            </a:r>
            <a:endParaRPr lang="pt-BR" sz="2400" b="1" dirty="0">
              <a:solidFill>
                <a:srgbClr val="99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4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5B272B-F3A7-46B2-BE9B-5557273047A7}"/>
              </a:ext>
            </a:extLst>
          </p:cNvPr>
          <p:cNvSpPr txBox="1"/>
          <p:nvPr/>
        </p:nvSpPr>
        <p:spPr>
          <a:xfrm>
            <a:off x="943897" y="462116"/>
            <a:ext cx="1090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</a:t>
            </a:r>
            <a:endParaRPr lang="pt-BR" sz="5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8CBB9E-491C-426B-A41B-149D67AFF5A6}"/>
              </a:ext>
            </a:extLst>
          </p:cNvPr>
          <p:cNvSpPr txBox="1"/>
          <p:nvPr/>
        </p:nvSpPr>
        <p:spPr>
          <a:xfrm>
            <a:off x="451054" y="846836"/>
            <a:ext cx="9896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RODADA DE PLANEJAMENTO URBANO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85C26E-8F5D-4BAA-B964-DABDFD6E4BC8}"/>
              </a:ext>
            </a:extLst>
          </p:cNvPr>
          <p:cNvSpPr txBox="1"/>
          <p:nvPr/>
        </p:nvSpPr>
        <p:spPr>
          <a:xfrm>
            <a:off x="451054" y="2170275"/>
            <a:ext cx="10621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96600"/>
                </a:solidFill>
              </a:rPr>
              <a:t>1. São </a:t>
            </a:r>
            <a:r>
              <a:rPr lang="en-US" sz="3200" b="1" dirty="0" err="1">
                <a:solidFill>
                  <a:srgbClr val="996600"/>
                </a:solidFill>
              </a:rPr>
              <a:t>colocadas</a:t>
            </a:r>
            <a:r>
              <a:rPr lang="en-US" sz="3200" b="1" dirty="0">
                <a:solidFill>
                  <a:srgbClr val="996600"/>
                </a:solidFill>
              </a:rPr>
              <a:t> no </a:t>
            </a:r>
            <a:r>
              <a:rPr lang="en-US" sz="3200" b="1" dirty="0" err="1">
                <a:solidFill>
                  <a:srgbClr val="996600"/>
                </a:solidFill>
              </a:rPr>
              <a:t>mercado</a:t>
            </a:r>
            <a:r>
              <a:rPr lang="en-US" sz="3200" b="1" dirty="0">
                <a:solidFill>
                  <a:srgbClr val="996600"/>
                </a:solidFill>
              </a:rPr>
              <a:t>:</a:t>
            </a:r>
          </a:p>
          <a:p>
            <a:pPr lvl="2"/>
            <a:r>
              <a:rPr lang="en-US" sz="3200" dirty="0">
                <a:solidFill>
                  <a:srgbClr val="996600"/>
                </a:solidFill>
              </a:rPr>
              <a:t>4 </a:t>
            </a:r>
            <a:r>
              <a:rPr lang="en-US" sz="3200" dirty="0" err="1">
                <a:solidFill>
                  <a:srgbClr val="996600"/>
                </a:solidFill>
              </a:rPr>
              <a:t>opções</a:t>
            </a:r>
            <a:r>
              <a:rPr lang="en-US" sz="3200" dirty="0">
                <a:solidFill>
                  <a:srgbClr val="996600"/>
                </a:solidFill>
              </a:rPr>
              <a:t> de “roadway projects”</a:t>
            </a:r>
          </a:p>
          <a:p>
            <a:pPr lvl="2"/>
            <a:r>
              <a:rPr lang="en-US" sz="3200" dirty="0">
                <a:solidFill>
                  <a:srgbClr val="996600"/>
                </a:solidFill>
              </a:rPr>
              <a:t>2 </a:t>
            </a:r>
            <a:r>
              <a:rPr lang="en-US" sz="3200" dirty="0" err="1">
                <a:solidFill>
                  <a:srgbClr val="996600"/>
                </a:solidFill>
              </a:rPr>
              <a:t>opções</a:t>
            </a:r>
            <a:r>
              <a:rPr lang="en-US" sz="3200" dirty="0">
                <a:solidFill>
                  <a:srgbClr val="996600"/>
                </a:solidFill>
              </a:rPr>
              <a:t> de “city block projects”</a:t>
            </a:r>
            <a:endParaRPr lang="pt-BR" sz="2400" dirty="0">
              <a:solidFill>
                <a:srgbClr val="9966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A02BE2-B6A8-4EED-8C0B-7F1A27F14F5B}"/>
              </a:ext>
            </a:extLst>
          </p:cNvPr>
          <p:cNvSpPr txBox="1"/>
          <p:nvPr/>
        </p:nvSpPr>
        <p:spPr>
          <a:xfrm>
            <a:off x="451054" y="3602534"/>
            <a:ext cx="11170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96600"/>
                </a:solidFill>
              </a:rPr>
              <a:t>1I. </a:t>
            </a:r>
            <a:r>
              <a:rPr lang="en-US" sz="3200" b="1" dirty="0" err="1">
                <a:solidFill>
                  <a:srgbClr val="996600"/>
                </a:solidFill>
              </a:rPr>
              <a:t>Jogadores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negociam</a:t>
            </a:r>
            <a:r>
              <a:rPr lang="en-US" sz="3200" b="1" dirty="0">
                <a:solidFill>
                  <a:srgbClr val="996600"/>
                </a:solidFill>
              </a:rPr>
              <a:t> por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três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minutos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rgbClr val="996600"/>
                </a:solidFill>
              </a:rPr>
              <a:t>e </a:t>
            </a:r>
            <a:r>
              <a:rPr lang="en-US" sz="3200" b="1" dirty="0" err="1">
                <a:solidFill>
                  <a:srgbClr val="996600"/>
                </a:solidFill>
              </a:rPr>
              <a:t>colocam</a:t>
            </a:r>
            <a:r>
              <a:rPr lang="en-US" sz="3200" b="1" dirty="0">
                <a:solidFill>
                  <a:srgbClr val="996600"/>
                </a:solidFill>
              </a:rPr>
              <a:t> as </a:t>
            </a:r>
            <a:r>
              <a:rPr lang="en-US" sz="3200" b="1" dirty="0" err="1">
                <a:solidFill>
                  <a:srgbClr val="996600"/>
                </a:solidFill>
              </a:rPr>
              <a:t>fichas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nas</a:t>
            </a:r>
            <a:r>
              <a:rPr lang="en-US" sz="3200" b="1" dirty="0">
                <a:solidFill>
                  <a:srgbClr val="996600"/>
                </a:solidFill>
              </a:rPr>
              <a:t> cartas </a:t>
            </a:r>
            <a:r>
              <a:rPr lang="en-US" sz="3200" b="1" dirty="0" err="1">
                <a:solidFill>
                  <a:srgbClr val="996600"/>
                </a:solidFill>
              </a:rPr>
              <a:t>até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uma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decisão</a:t>
            </a:r>
            <a:r>
              <a:rPr lang="en-US" sz="3200" b="1" dirty="0">
                <a:solidFill>
                  <a:srgbClr val="996600"/>
                </a:solidFill>
              </a:rPr>
              <a:t>. </a:t>
            </a:r>
            <a:r>
              <a:rPr lang="en-US" sz="3200" b="1" dirty="0" err="1">
                <a:solidFill>
                  <a:srgbClr val="996600"/>
                </a:solidFill>
              </a:rPr>
              <a:t>Vários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projetos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podem</a:t>
            </a:r>
            <a:r>
              <a:rPr lang="en-US" sz="3200" b="1" dirty="0">
                <a:solidFill>
                  <a:srgbClr val="996600"/>
                </a:solidFill>
              </a:rPr>
              <a:t> ser </a:t>
            </a:r>
            <a:r>
              <a:rPr lang="en-US" sz="3200" b="1" dirty="0" err="1">
                <a:solidFill>
                  <a:srgbClr val="996600"/>
                </a:solidFill>
              </a:rPr>
              <a:t>implementados</a:t>
            </a:r>
            <a:r>
              <a:rPr lang="en-US" sz="3200" b="1" dirty="0">
                <a:solidFill>
                  <a:srgbClr val="996600"/>
                </a:solidFill>
              </a:rPr>
              <a:t>, </a:t>
            </a:r>
            <a:r>
              <a:rPr lang="en-US" sz="3200" b="1" dirty="0" err="1">
                <a:solidFill>
                  <a:srgbClr val="996600"/>
                </a:solidFill>
              </a:rPr>
              <a:t>desde</a:t>
            </a:r>
            <a:r>
              <a:rPr lang="en-US" sz="3200" b="1" dirty="0">
                <a:solidFill>
                  <a:srgbClr val="996600"/>
                </a:solidFill>
              </a:rPr>
              <a:t> que </a:t>
            </a:r>
            <a:r>
              <a:rPr lang="en-US" sz="3200" b="1" dirty="0" err="1">
                <a:solidFill>
                  <a:srgbClr val="996600"/>
                </a:solidFill>
              </a:rPr>
              <a:t>haja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recursos</a:t>
            </a:r>
            <a:r>
              <a:rPr lang="en-US" sz="3200" b="1" dirty="0">
                <a:solidFill>
                  <a:srgbClr val="996600"/>
                </a:solidFill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67E89A-E290-4BB7-BF58-5402BA500BCB}"/>
              </a:ext>
            </a:extLst>
          </p:cNvPr>
          <p:cNvSpPr txBox="1"/>
          <p:nvPr/>
        </p:nvSpPr>
        <p:spPr>
          <a:xfrm>
            <a:off x="451054" y="5172193"/>
            <a:ext cx="11170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96600"/>
                </a:solidFill>
              </a:rPr>
              <a:t>1II. </a:t>
            </a:r>
            <a:r>
              <a:rPr lang="en-US" sz="3200" b="1" dirty="0" err="1">
                <a:solidFill>
                  <a:srgbClr val="996600"/>
                </a:solidFill>
              </a:rPr>
              <a:t>Terminados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os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recursos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ou</a:t>
            </a:r>
            <a:r>
              <a:rPr lang="en-US" sz="3200" b="1" dirty="0">
                <a:solidFill>
                  <a:srgbClr val="996600"/>
                </a:solidFill>
              </a:rPr>
              <a:t> o tempo, </a:t>
            </a:r>
            <a:r>
              <a:rPr lang="en-US" sz="3200" b="1" dirty="0" err="1">
                <a:solidFill>
                  <a:srgbClr val="996600"/>
                </a:solidFill>
              </a:rPr>
              <a:t>os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projetos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devem</a:t>
            </a:r>
            <a:r>
              <a:rPr lang="en-US" sz="3200" b="1" dirty="0">
                <a:solidFill>
                  <a:srgbClr val="996600"/>
                </a:solidFill>
              </a:rPr>
              <a:t> ser </a:t>
            </a:r>
            <a:r>
              <a:rPr lang="en-US" sz="3200" b="1" dirty="0" err="1">
                <a:solidFill>
                  <a:srgbClr val="996600"/>
                </a:solidFill>
              </a:rPr>
              <a:t>alocados</a:t>
            </a:r>
            <a:r>
              <a:rPr lang="en-US" sz="3200" b="1" dirty="0">
                <a:solidFill>
                  <a:srgbClr val="996600"/>
                </a:solidFill>
              </a:rPr>
              <a:t> no </a:t>
            </a:r>
            <a:r>
              <a:rPr lang="en-US" sz="3200" b="1" dirty="0" err="1">
                <a:solidFill>
                  <a:srgbClr val="996600"/>
                </a:solidFill>
              </a:rPr>
              <a:t>tabuleiro</a:t>
            </a:r>
            <a:r>
              <a:rPr lang="en-US" sz="3200" b="1" dirty="0">
                <a:solidFill>
                  <a:srgbClr val="996600"/>
                </a:solidFill>
              </a:rPr>
              <a:t>. </a:t>
            </a:r>
            <a:r>
              <a:rPr lang="en-US" sz="3200" b="1" dirty="0" err="1">
                <a:solidFill>
                  <a:srgbClr val="996600"/>
                </a:solidFill>
              </a:rPr>
              <a:t>Os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jogadores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têm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30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segundos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. Se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não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alocarem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, o gestor do </a:t>
            </a: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município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 decide.</a:t>
            </a:r>
          </a:p>
        </p:txBody>
      </p:sp>
    </p:spTree>
    <p:extLst>
      <p:ext uri="{BB962C8B-B14F-4D97-AF65-F5344CB8AC3E}">
        <p14:creationId xmlns:p14="http://schemas.microsoft.com/office/powerpoint/2010/main" val="93479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528E82E-CA2E-4DDD-BBC3-E40BF488E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9" t="16245" r="25172" b="36514"/>
          <a:stretch/>
        </p:blipFill>
        <p:spPr>
          <a:xfrm>
            <a:off x="1024772" y="1209368"/>
            <a:ext cx="10142456" cy="543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C0DBF27-043B-4FA1-88ED-5BB4A3BAC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67" t="63908" r="35085" b="4828"/>
          <a:stretch/>
        </p:blipFill>
        <p:spPr>
          <a:xfrm>
            <a:off x="2210563" y="2133599"/>
            <a:ext cx="7564926" cy="429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7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5B272B-F3A7-46B2-BE9B-5557273047A7}"/>
              </a:ext>
            </a:extLst>
          </p:cNvPr>
          <p:cNvSpPr txBox="1"/>
          <p:nvPr/>
        </p:nvSpPr>
        <p:spPr>
          <a:xfrm>
            <a:off x="943897" y="462116"/>
            <a:ext cx="1090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REGRAS</a:t>
            </a:r>
            <a:endParaRPr lang="pt-BR" sz="5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8CBB9E-491C-426B-A41B-149D67AFF5A6}"/>
              </a:ext>
            </a:extLst>
          </p:cNvPr>
          <p:cNvSpPr txBox="1"/>
          <p:nvPr/>
        </p:nvSpPr>
        <p:spPr>
          <a:xfrm>
            <a:off x="451054" y="846836"/>
            <a:ext cx="9896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RESULTADO DA RODADA DE PLANEJAMENTO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85C26E-8F5D-4BAA-B964-DABDFD6E4BC8}"/>
              </a:ext>
            </a:extLst>
          </p:cNvPr>
          <p:cNvSpPr txBox="1"/>
          <p:nvPr/>
        </p:nvSpPr>
        <p:spPr>
          <a:xfrm>
            <a:off x="451054" y="2170275"/>
            <a:ext cx="10621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96600"/>
                </a:solidFill>
              </a:rPr>
              <a:t>1. O </a:t>
            </a:r>
            <a:r>
              <a:rPr lang="en-US" sz="3200" b="1" dirty="0" err="1">
                <a:solidFill>
                  <a:srgbClr val="996600"/>
                </a:solidFill>
              </a:rPr>
              <a:t>mestre</a:t>
            </a:r>
            <a:r>
              <a:rPr lang="en-US" sz="3200" b="1" dirty="0">
                <a:solidFill>
                  <a:srgbClr val="996600"/>
                </a:solidFill>
              </a:rPr>
              <a:t> do </a:t>
            </a:r>
            <a:r>
              <a:rPr lang="en-US" sz="3200" b="1" dirty="0" err="1">
                <a:solidFill>
                  <a:srgbClr val="996600"/>
                </a:solidFill>
              </a:rPr>
              <a:t>jogo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ajusta</a:t>
            </a:r>
            <a:r>
              <a:rPr lang="en-US" sz="3200" b="1" dirty="0">
                <a:solidFill>
                  <a:srgbClr val="996600"/>
                </a:solidFill>
              </a:rPr>
              <a:t> o status da </a:t>
            </a:r>
            <a:r>
              <a:rPr lang="en-US" sz="3200" b="1" dirty="0" err="1">
                <a:solidFill>
                  <a:srgbClr val="996600"/>
                </a:solidFill>
              </a:rPr>
              <a:t>cidade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quanto</a:t>
            </a:r>
            <a:r>
              <a:rPr lang="en-US" sz="3200" b="1" dirty="0">
                <a:solidFill>
                  <a:srgbClr val="996600"/>
                </a:solidFill>
              </a:rPr>
              <a:t> à </a:t>
            </a:r>
            <a:r>
              <a:rPr lang="en-US" sz="3200" b="1" dirty="0" err="1">
                <a:solidFill>
                  <a:srgbClr val="996600"/>
                </a:solidFill>
              </a:rPr>
              <a:t>atratividade</a:t>
            </a:r>
            <a:r>
              <a:rPr lang="en-US" sz="3200" b="1" dirty="0">
                <a:solidFill>
                  <a:srgbClr val="996600"/>
                </a:solidFill>
              </a:rPr>
              <a:t>, </a:t>
            </a:r>
            <a:r>
              <a:rPr lang="en-US" sz="3200" b="1" dirty="0" err="1">
                <a:solidFill>
                  <a:srgbClr val="996600"/>
                </a:solidFill>
              </a:rPr>
              <a:t>fluidez</a:t>
            </a:r>
            <a:r>
              <a:rPr lang="en-US" sz="3200" b="1" dirty="0">
                <a:solidFill>
                  <a:srgbClr val="996600"/>
                </a:solidFill>
              </a:rPr>
              <a:t> e </a:t>
            </a:r>
            <a:r>
              <a:rPr lang="en-US" sz="3200" b="1" dirty="0" err="1">
                <a:solidFill>
                  <a:srgbClr val="996600"/>
                </a:solidFill>
              </a:rPr>
              <a:t>qualidade</a:t>
            </a:r>
            <a:r>
              <a:rPr lang="en-US" sz="3200" b="1" dirty="0">
                <a:solidFill>
                  <a:srgbClr val="996600"/>
                </a:solidFill>
              </a:rPr>
              <a:t> de </a:t>
            </a:r>
            <a:r>
              <a:rPr lang="en-US" sz="3200" b="1" dirty="0" err="1">
                <a:solidFill>
                  <a:srgbClr val="996600"/>
                </a:solidFill>
              </a:rPr>
              <a:t>vida</a:t>
            </a:r>
            <a:r>
              <a:rPr lang="en-US" sz="3200" b="1" dirty="0">
                <a:solidFill>
                  <a:srgbClr val="996600"/>
                </a:solidFill>
              </a:rPr>
              <a:t>. O status </a:t>
            </a:r>
            <a:r>
              <a:rPr lang="en-US" sz="3200" b="1" dirty="0" err="1">
                <a:solidFill>
                  <a:srgbClr val="996600"/>
                </a:solidFill>
              </a:rPr>
              <a:t>não</a:t>
            </a:r>
            <a:r>
              <a:rPr lang="en-US" sz="3200" b="1" dirty="0">
                <a:solidFill>
                  <a:srgbClr val="996600"/>
                </a:solidFill>
              </a:rPr>
              <a:t> é </a:t>
            </a:r>
            <a:r>
              <a:rPr lang="en-US" sz="3200" b="1" dirty="0" err="1">
                <a:solidFill>
                  <a:srgbClr val="996600"/>
                </a:solidFill>
              </a:rPr>
              <a:t>revelado</a:t>
            </a:r>
            <a:r>
              <a:rPr lang="en-US" sz="3200" b="1" dirty="0">
                <a:solidFill>
                  <a:srgbClr val="996600"/>
                </a:solidFill>
              </a:rPr>
              <a:t> para </a:t>
            </a:r>
            <a:r>
              <a:rPr lang="en-US" sz="3200" b="1" dirty="0" err="1">
                <a:solidFill>
                  <a:srgbClr val="996600"/>
                </a:solidFill>
              </a:rPr>
              <a:t>os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jogadores</a:t>
            </a:r>
            <a:r>
              <a:rPr lang="en-US" sz="3200" b="1" dirty="0">
                <a:solidFill>
                  <a:srgbClr val="996600"/>
                </a:solidFill>
              </a:rPr>
              <a:t>. O </a:t>
            </a:r>
            <a:r>
              <a:rPr lang="en-US" sz="3200" b="1" dirty="0" err="1">
                <a:solidFill>
                  <a:srgbClr val="996600"/>
                </a:solidFill>
              </a:rPr>
              <a:t>mestre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apenas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indica</a:t>
            </a:r>
            <a:r>
              <a:rPr lang="en-US" sz="3200" b="1" dirty="0">
                <a:solidFill>
                  <a:srgbClr val="996600"/>
                </a:solidFill>
              </a:rPr>
              <a:t> se </a:t>
            </a:r>
            <a:r>
              <a:rPr lang="en-US" sz="3200" b="1" dirty="0" err="1">
                <a:solidFill>
                  <a:srgbClr val="996600"/>
                </a:solidFill>
              </a:rPr>
              <a:t>houve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aumento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ou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redução</a:t>
            </a:r>
            <a:r>
              <a:rPr lang="en-US" sz="3200" b="1" dirty="0">
                <a:solidFill>
                  <a:srgbClr val="996600"/>
                </a:solidFill>
              </a:rPr>
              <a:t> dos </a:t>
            </a:r>
            <a:r>
              <a:rPr lang="en-US" sz="3200" b="1" dirty="0" err="1">
                <a:solidFill>
                  <a:srgbClr val="996600"/>
                </a:solidFill>
              </a:rPr>
              <a:t>atributos</a:t>
            </a:r>
            <a:r>
              <a:rPr lang="en-US" sz="3200" b="1" dirty="0">
                <a:solidFill>
                  <a:srgbClr val="996600"/>
                </a:solidFill>
              </a:rPr>
              <a:t>. </a:t>
            </a:r>
            <a:endParaRPr lang="pt-BR" sz="2400" dirty="0">
              <a:solidFill>
                <a:srgbClr val="9966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67E89A-E290-4BB7-BF58-5402BA500BCB}"/>
              </a:ext>
            </a:extLst>
          </p:cNvPr>
          <p:cNvSpPr txBox="1"/>
          <p:nvPr/>
        </p:nvSpPr>
        <p:spPr>
          <a:xfrm>
            <a:off x="451054" y="4232378"/>
            <a:ext cx="111706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96600"/>
                </a:solidFill>
              </a:rPr>
              <a:t>1I. </a:t>
            </a:r>
            <a:r>
              <a:rPr lang="en-US" sz="3200" b="1" dirty="0" err="1">
                <a:solidFill>
                  <a:srgbClr val="996600"/>
                </a:solidFill>
              </a:rPr>
              <a:t>Os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jogadores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verificam</a:t>
            </a:r>
            <a:r>
              <a:rPr lang="en-US" sz="3200" b="1" dirty="0">
                <a:solidFill>
                  <a:srgbClr val="996600"/>
                </a:solidFill>
              </a:rPr>
              <a:t> se </a:t>
            </a:r>
            <a:r>
              <a:rPr lang="en-US" sz="3200" b="1" dirty="0" err="1">
                <a:solidFill>
                  <a:srgbClr val="996600"/>
                </a:solidFill>
              </a:rPr>
              <a:t>atingiram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os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objetivos</a:t>
            </a:r>
            <a:r>
              <a:rPr lang="en-US" sz="3200" b="1" dirty="0">
                <a:solidFill>
                  <a:srgbClr val="996600"/>
                </a:solidFill>
              </a:rPr>
              <a:t> </a:t>
            </a:r>
            <a:r>
              <a:rPr lang="en-US" sz="3200" b="1" dirty="0" err="1">
                <a:solidFill>
                  <a:srgbClr val="996600"/>
                </a:solidFill>
              </a:rPr>
              <a:t>pessoais</a:t>
            </a:r>
            <a:r>
              <a:rPr lang="en-US" sz="3200" b="1" dirty="0">
                <a:solidFill>
                  <a:srgbClr val="996600"/>
                </a:solidFill>
              </a:rPr>
              <a:t>.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996600"/>
                </a:solidFill>
              </a:rPr>
              <a:t>Jogadores</a:t>
            </a:r>
            <a:r>
              <a:rPr lang="en-US" sz="3200" dirty="0">
                <a:solidFill>
                  <a:srgbClr val="996600"/>
                </a:solidFill>
              </a:rPr>
              <a:t> que </a:t>
            </a:r>
            <a:r>
              <a:rPr lang="en-US" sz="3200" dirty="0" err="1">
                <a:solidFill>
                  <a:srgbClr val="996600"/>
                </a:solidFill>
              </a:rPr>
              <a:t>atingiram</a:t>
            </a:r>
            <a:r>
              <a:rPr lang="en-US" sz="3200" dirty="0">
                <a:solidFill>
                  <a:srgbClr val="996600"/>
                </a:solidFill>
              </a:rPr>
              <a:t> o </a:t>
            </a:r>
            <a:r>
              <a:rPr lang="en-US" sz="3200" dirty="0" err="1">
                <a:solidFill>
                  <a:srgbClr val="996600"/>
                </a:solidFill>
              </a:rPr>
              <a:t>objetivo</a:t>
            </a:r>
            <a:r>
              <a:rPr lang="en-US" sz="3200" dirty="0">
                <a:solidFill>
                  <a:srgbClr val="996600"/>
                </a:solidFill>
              </a:rPr>
              <a:t> </a:t>
            </a:r>
            <a:r>
              <a:rPr lang="en-US" sz="3200" dirty="0" err="1">
                <a:solidFill>
                  <a:srgbClr val="996600"/>
                </a:solidFill>
              </a:rPr>
              <a:t>recebem</a:t>
            </a:r>
            <a:r>
              <a:rPr lang="en-US" sz="3200" dirty="0">
                <a:solidFill>
                  <a:srgbClr val="996600"/>
                </a:solidFill>
              </a:rPr>
              <a:t> </a:t>
            </a:r>
            <a:r>
              <a:rPr lang="en-US" sz="3200" dirty="0" err="1">
                <a:solidFill>
                  <a:srgbClr val="996600"/>
                </a:solidFill>
              </a:rPr>
              <a:t>uma</a:t>
            </a:r>
            <a:r>
              <a:rPr lang="en-US" sz="3200" dirty="0">
                <a:solidFill>
                  <a:srgbClr val="996600"/>
                </a:solidFill>
              </a:rPr>
              <a:t> </a:t>
            </a:r>
            <a:r>
              <a:rPr lang="en-US" sz="3200" dirty="0" err="1">
                <a:solidFill>
                  <a:srgbClr val="996600"/>
                </a:solidFill>
              </a:rPr>
              <a:t>ficha</a:t>
            </a:r>
            <a:r>
              <a:rPr lang="en-US" sz="3200" dirty="0">
                <a:solidFill>
                  <a:srgbClr val="996600"/>
                </a:solidFill>
              </a:rPr>
              <a:t> </a:t>
            </a:r>
            <a:r>
              <a:rPr lang="en-US" sz="3200" dirty="0" err="1">
                <a:solidFill>
                  <a:srgbClr val="996600"/>
                </a:solidFill>
              </a:rPr>
              <a:t>adicional</a:t>
            </a:r>
            <a:r>
              <a:rPr lang="en-US" sz="3200" dirty="0">
                <a:solidFill>
                  <a:srgbClr val="996600"/>
                </a:solidFill>
              </a:rPr>
              <a:t> para um </a:t>
            </a:r>
            <a:r>
              <a:rPr lang="en-US" sz="3200" dirty="0" err="1">
                <a:solidFill>
                  <a:srgbClr val="996600"/>
                </a:solidFill>
              </a:rPr>
              <a:t>recurso</a:t>
            </a:r>
            <a:r>
              <a:rPr lang="en-US" sz="3200" dirty="0">
                <a:solidFill>
                  <a:srgbClr val="996600"/>
                </a:solidFill>
              </a:rPr>
              <a:t> </a:t>
            </a:r>
            <a:r>
              <a:rPr lang="en-US" sz="3200" dirty="0" err="1">
                <a:solidFill>
                  <a:srgbClr val="996600"/>
                </a:solidFill>
              </a:rPr>
              <a:t>já</a:t>
            </a:r>
            <a:r>
              <a:rPr lang="en-US" sz="3200" dirty="0">
                <a:solidFill>
                  <a:srgbClr val="996600"/>
                </a:solidFill>
              </a:rPr>
              <a:t> </a:t>
            </a:r>
            <a:r>
              <a:rPr lang="en-US" sz="3200" dirty="0" err="1">
                <a:solidFill>
                  <a:srgbClr val="996600"/>
                </a:solidFill>
              </a:rPr>
              <a:t>disponível</a:t>
            </a:r>
            <a:r>
              <a:rPr lang="en-US" sz="3200" dirty="0">
                <a:solidFill>
                  <a:srgbClr val="996600"/>
                </a:solidFill>
              </a:rPr>
              <a:t> para </a:t>
            </a:r>
            <a:r>
              <a:rPr lang="en-US" sz="3200" dirty="0" err="1">
                <a:solidFill>
                  <a:srgbClr val="996600"/>
                </a:solidFill>
              </a:rPr>
              <a:t>ele</a:t>
            </a:r>
            <a:endParaRPr lang="en-US" sz="3200" dirty="0">
              <a:solidFill>
                <a:srgbClr val="9966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996600"/>
                </a:solidFill>
              </a:rPr>
              <a:t>Nada </a:t>
            </a:r>
            <a:r>
              <a:rPr lang="en-US" sz="3200" dirty="0" err="1">
                <a:solidFill>
                  <a:srgbClr val="996600"/>
                </a:solidFill>
              </a:rPr>
              <a:t>acontece</a:t>
            </a:r>
            <a:r>
              <a:rPr lang="en-US" sz="3200" dirty="0">
                <a:solidFill>
                  <a:srgbClr val="996600"/>
                </a:solidFill>
              </a:rPr>
              <a:t> se o </a:t>
            </a:r>
            <a:r>
              <a:rPr lang="en-US" sz="3200" dirty="0" err="1">
                <a:solidFill>
                  <a:srgbClr val="996600"/>
                </a:solidFill>
              </a:rPr>
              <a:t>jogador</a:t>
            </a:r>
            <a:r>
              <a:rPr lang="en-US" sz="3200" dirty="0">
                <a:solidFill>
                  <a:srgbClr val="996600"/>
                </a:solidFill>
              </a:rPr>
              <a:t> </a:t>
            </a:r>
            <a:r>
              <a:rPr lang="en-US" sz="3200" dirty="0" err="1">
                <a:solidFill>
                  <a:srgbClr val="996600"/>
                </a:solidFill>
              </a:rPr>
              <a:t>não</a:t>
            </a:r>
            <a:r>
              <a:rPr lang="en-US" sz="3200" dirty="0">
                <a:solidFill>
                  <a:srgbClr val="996600"/>
                </a:solidFill>
              </a:rPr>
              <a:t> </a:t>
            </a:r>
            <a:r>
              <a:rPr lang="en-US" sz="3200" dirty="0" err="1">
                <a:solidFill>
                  <a:srgbClr val="996600"/>
                </a:solidFill>
              </a:rPr>
              <a:t>atingir</a:t>
            </a:r>
            <a:r>
              <a:rPr lang="en-US" sz="3200" dirty="0">
                <a:solidFill>
                  <a:srgbClr val="996600"/>
                </a:solidFill>
              </a:rPr>
              <a:t> </a:t>
            </a:r>
            <a:r>
              <a:rPr lang="en-US" sz="3200" dirty="0" err="1">
                <a:solidFill>
                  <a:srgbClr val="996600"/>
                </a:solidFill>
              </a:rPr>
              <a:t>seu</a:t>
            </a:r>
            <a:r>
              <a:rPr lang="en-US" sz="3200" dirty="0">
                <a:solidFill>
                  <a:srgbClr val="996600"/>
                </a:solidFill>
              </a:rPr>
              <a:t> </a:t>
            </a:r>
            <a:r>
              <a:rPr lang="en-US" sz="3200" dirty="0" err="1">
                <a:solidFill>
                  <a:srgbClr val="996600"/>
                </a:solidFill>
              </a:rPr>
              <a:t>objetivo</a:t>
            </a:r>
            <a:r>
              <a:rPr lang="en-US" sz="3200" dirty="0">
                <a:solidFill>
                  <a:srgbClr val="996600"/>
                </a:solidFill>
              </a:rPr>
              <a:t>.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088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16880</TotalTime>
  <Words>772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Wingdings</vt:lpstr>
      <vt:lpstr>Wingdings 2</vt:lpstr>
      <vt:lpstr>Dividendo</vt:lpstr>
      <vt:lpstr>Análise Espacial Aplicada ao Planejamento da Distribuição Urbana de Mercadorias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GEOGRAFIA DOS TRANSPORTES</dc:title>
  <dc:creator>Renata Oliveira</dc:creator>
  <cp:lastModifiedBy>Renata Oliveira</cp:lastModifiedBy>
  <cp:revision>331</cp:revision>
  <dcterms:created xsi:type="dcterms:W3CDTF">2017-07-14T19:22:44Z</dcterms:created>
  <dcterms:modified xsi:type="dcterms:W3CDTF">2020-10-30T03:53:06Z</dcterms:modified>
</cp:coreProperties>
</file>