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Gmarket Sans Bold"/>
      <p:bold r:id="rId22"/>
    </p:embeddedFont>
    <p:embeddedFont>
      <p:font typeface="Gmarket Sans Medium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1.fntdata" Type="http://schemas.openxmlformats.org/officeDocument/2006/relationships/font"/><Relationship Id="rId23" Target="fonts/font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2.png" Type="http://schemas.openxmlformats.org/officeDocument/2006/relationships/image"/><Relationship Id="rId7" Target="../media/image3.png" Type="http://schemas.openxmlformats.org/officeDocument/2006/relationships/image"/><Relationship Id="rId8" Target="../media/image8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2.png" Type="http://schemas.openxmlformats.org/officeDocument/2006/relationships/image"/><Relationship Id="rId7" Target="../media/image3.png" Type="http://schemas.openxmlformats.org/officeDocument/2006/relationships/image"/><Relationship Id="rId8" Target="../media/image8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2.png" Type="http://schemas.openxmlformats.org/officeDocument/2006/relationships/image"/><Relationship Id="rId7" Target="../media/image3.png" Type="http://schemas.openxmlformats.org/officeDocument/2006/relationships/image"/><Relationship Id="rId8" Target="../media/image8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2.png" Type="http://schemas.openxmlformats.org/officeDocument/2006/relationships/image"/><Relationship Id="rId7" Target="../media/image3.png" Type="http://schemas.openxmlformats.org/officeDocument/2006/relationships/image"/><Relationship Id="rId8" Target="../media/image8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2.png" Type="http://schemas.openxmlformats.org/officeDocument/2006/relationships/image"/><Relationship Id="rId7" Target="../media/image3.png" Type="http://schemas.openxmlformats.org/officeDocument/2006/relationships/image"/><Relationship Id="rId8" Target="../media/image8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8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2.png" Type="http://schemas.openxmlformats.org/officeDocument/2006/relationships/image"/><Relationship Id="rId7" Target="../media/image3.png" Type="http://schemas.openxmlformats.org/officeDocument/2006/relationships/image"/><Relationship Id="rId8" Target="../media/image8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8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8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8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12" Target="../media/image28.png" Type="http://schemas.openxmlformats.org/officeDocument/2006/relationships/image"/><Relationship Id="rId13" Target="../media/image29.png" Type="http://schemas.openxmlformats.org/officeDocument/2006/relationships/image"/><Relationship Id="rId14" Target="../media/image30.png" Type="http://schemas.openxmlformats.org/officeDocument/2006/relationships/image"/><Relationship Id="rId15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8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2.png" Type="http://schemas.openxmlformats.org/officeDocument/2006/relationships/image"/><Relationship Id="rId7" Target="../media/image3.png" Type="http://schemas.openxmlformats.org/officeDocument/2006/relationships/image"/><Relationship Id="rId8" Target="../media/image8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2.png" Type="http://schemas.openxmlformats.org/officeDocument/2006/relationships/image"/><Relationship Id="rId7" Target="../media/image3.png" Type="http://schemas.openxmlformats.org/officeDocument/2006/relationships/image"/><Relationship Id="rId8" Target="../media/image8.png" Type="http://schemas.openxmlformats.org/officeDocument/2006/relationships/image"/><Relationship Id="rId9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67000" y="2743200"/>
            <a:ext cx="3898900" cy="7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081500" y="4533900"/>
            <a:ext cx="457200" cy="45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63800" y="5892800"/>
            <a:ext cx="3708400" cy="3708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77800" y="6794500"/>
            <a:ext cx="2222500" cy="2197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449800" y="6794500"/>
            <a:ext cx="2222500" cy="2197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534900" y="4267200"/>
            <a:ext cx="5181600" cy="42926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536700" y="2260600"/>
            <a:ext cx="15227300" cy="195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1000" b="false" i="false" u="none" strike="noStrike" spc="-400">
                <a:solidFill>
                  <a:srgbClr val="000000"/>
                </a:solidFill>
                <a:ea typeface="Gmarket Sans Bold"/>
              </a:rPr>
              <a:t>경마장</a:t>
            </a:r>
            <a:r>
              <a:rPr lang="en-US" sz="11000" b="false" i="false" u="none" strike="noStrike" spc="-4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1000" b="false" i="false" u="none" strike="noStrike" spc="-400">
                <a:solidFill>
                  <a:srgbClr val="000000"/>
                </a:solidFill>
                <a:ea typeface="Gmarket Sans Bold"/>
              </a:rPr>
              <a:t>안내</a:t>
            </a:r>
            <a:r>
              <a:rPr lang="en-US" sz="11000" b="false" i="false" u="none" strike="noStrike" spc="-4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1000" b="false" i="false" u="none" strike="noStrike" spc="-400">
                <a:solidFill>
                  <a:srgbClr val="000000"/>
                </a:solidFill>
                <a:ea typeface="Gmarket Sans Bold"/>
              </a:rPr>
              <a:t>챗봇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63700" y="6515100"/>
            <a:ext cx="15036800" cy="584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300" b="false" i="false" u="none" strike="noStrike" spc="-100">
                <a:solidFill>
                  <a:srgbClr val="000000"/>
                </a:solidFill>
                <a:ea typeface="Gmarket Sans Medium"/>
              </a:rPr>
              <a:t>유영준</a:t>
            </a:r>
            <a:r>
              <a:rPr lang="en-US" sz="33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3300" b="false" i="false" u="none" strike="noStrike" spc="-100">
                <a:solidFill>
                  <a:srgbClr val="000000"/>
                </a:solidFill>
                <a:ea typeface="Gmarket Sans Medium"/>
              </a:rPr>
              <a:t>전민하</a:t>
            </a:r>
            <a:r>
              <a:rPr lang="en-US" sz="33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3300" b="false" i="false" u="none" strike="noStrike" spc="-100">
                <a:solidFill>
                  <a:srgbClr val="000000"/>
                </a:solidFill>
                <a:ea typeface="Gmarket Sans Medium"/>
              </a:rPr>
              <a:t>최수빈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367000" y="2819400"/>
            <a:ext cx="3898900" cy="76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81500" y="4610100"/>
            <a:ext cx="457200" cy="45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193800" y="7378700"/>
            <a:ext cx="3162300" cy="4064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94100" y="3492500"/>
            <a:ext cx="12852400" cy="51562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구현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기술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설명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-1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9200" y="2197100"/>
            <a:ext cx="47879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OpenAI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9200" y="2882900"/>
            <a:ext cx="47752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고성능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언어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모델을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활용해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자연스럽고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정확한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대화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생성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367000" y="2819400"/>
            <a:ext cx="3898900" cy="76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81500" y="4610100"/>
            <a:ext cx="457200" cy="45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12900" y="4102100"/>
            <a:ext cx="14236700" cy="1536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3700" y="6007100"/>
            <a:ext cx="14236700" cy="15113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구현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기술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설명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-2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9200" y="2451100"/>
            <a:ext cx="47879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Prompt Engineering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9200" y="3136900"/>
            <a:ext cx="47752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효과적인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프롬프트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설계로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챗봇의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응답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품질과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일관성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향상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1193800" y="7378700"/>
            <a:ext cx="31623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367000" y="2819400"/>
            <a:ext cx="3898900" cy="76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81500" y="4610100"/>
            <a:ext cx="457200" cy="45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193800" y="7378700"/>
            <a:ext cx="3162300" cy="40640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구현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기술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설명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-3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2400" y="2501900"/>
            <a:ext cx="74930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RAG (Retrieval-Augmented Generation)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2400" y="3378200"/>
            <a:ext cx="74930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대규모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경마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데이터베이스에서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관련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검색하고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이를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AI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모델의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응답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생성에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활용하여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정확하고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풍부한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제공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367000" y="2819400"/>
            <a:ext cx="3898900" cy="76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81500" y="4610100"/>
            <a:ext cx="457200" cy="45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193800" y="7378700"/>
            <a:ext cx="3162300" cy="4064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38300" y="4064000"/>
            <a:ext cx="15011400" cy="31369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구현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기술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설명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-4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4900" y="2108200"/>
            <a:ext cx="47879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Vector Store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4900" y="2806700"/>
            <a:ext cx="47752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경마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관련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데이터를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벡터화하여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저장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빠른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검색과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추출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지원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367000" y="2819400"/>
            <a:ext cx="3898900" cy="76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81500" y="4610100"/>
            <a:ext cx="457200" cy="45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193800" y="7378700"/>
            <a:ext cx="3162300" cy="40640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구현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기술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설명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-5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9200" y="2197100"/>
            <a:ext cx="74930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Streamlit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9200" y="2870200"/>
            <a:ext cx="74930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사용자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친화적인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웹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인터페이스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구현에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사용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챗봇의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시각적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요소와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상호작용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기능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개발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67000" y="2743200"/>
            <a:ext cx="3898900" cy="7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081500" y="4533900"/>
            <a:ext cx="457200" cy="45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결론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및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향후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발전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방향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4229100" y="5486400"/>
            <a:ext cx="5676900" cy="254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3771900" y="2438400"/>
            <a:ext cx="10833100" cy="6045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1.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경마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체험을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향상시킵니다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. </a:t>
            </a:r>
          </a:p>
          <a:p>
            <a:pPr algn="l" lvl="0">
              <a:lnSpc>
                <a:spcPct val="124499"/>
              </a:lnSpc>
            </a:pP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2. AI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기술과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실시간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데이터를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활용해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정확하고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유용한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정보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 </a:t>
            </a:r>
          </a:p>
          <a:p>
            <a:pPr algn="l" lvl="0">
              <a:lnSpc>
                <a:spcPct val="124499"/>
              </a:lnSpc>
            </a:pP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3.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사용자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피드백을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바탕으로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지속적으로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개선됩니다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. </a:t>
            </a:r>
          </a:p>
          <a:p>
            <a:pPr algn="l" lvl="0">
              <a:lnSpc>
                <a:spcPct val="124499"/>
              </a:lnSpc>
            </a:pP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4.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정교한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개인화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서비스와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책임감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있는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베팅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문화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조성을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위한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기능을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추가할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예정입니다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. </a:t>
            </a:r>
          </a:p>
          <a:p>
            <a:pPr algn="l" lvl="0">
              <a:lnSpc>
                <a:spcPct val="124499"/>
              </a:lnSpc>
            </a:pP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5. 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안전하고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즐거운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경마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문화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발전에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기여하고자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200" b="false" i="false" u="none" strike="noStrike">
                <a:solidFill>
                  <a:srgbClr val="000000"/>
                </a:solidFill>
                <a:ea typeface="Gmarket Sans Bold"/>
              </a:rPr>
              <a:t>합니다</a:t>
            </a:r>
            <a:r>
              <a:rPr lang="en-US" sz="3200" b="false" i="false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52400" y="6794500"/>
            <a:ext cx="2222500" cy="2197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368300" y="7505700"/>
            <a:ext cx="31623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367000" y="2819400"/>
            <a:ext cx="3898900" cy="76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81500" y="4610100"/>
            <a:ext cx="457200" cy="45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11300" y="2400300"/>
            <a:ext cx="4533900" cy="6070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870700" y="2400300"/>
            <a:ext cx="4533900" cy="607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395200" y="2400300"/>
            <a:ext cx="4533900" cy="60706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느낀점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1193800" y="7378700"/>
            <a:ext cx="31623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67000" y="2743200"/>
            <a:ext cx="3898900" cy="7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081500" y="4533900"/>
            <a:ext cx="457200" cy="45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244600" y="6794500"/>
            <a:ext cx="22225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383000" y="5359400"/>
            <a:ext cx="1066800" cy="11303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192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목차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71600" y="2540000"/>
            <a:ext cx="952500" cy="6350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2730500" y="3289300"/>
            <a:ext cx="5334000" cy="393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2050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챗봇의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목적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대상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주요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기능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소개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36700" y="2603500"/>
            <a:ext cx="6223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latin typeface="Gmarket Sans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30500" y="2590800"/>
            <a:ext cx="53467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000000"/>
                </a:solidFill>
                <a:ea typeface="Gmarket Sans Bold"/>
              </a:rPr>
              <a:t>챗봇</a:t>
            </a:r>
            <a:r>
              <a:rPr lang="en-US" sz="25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Gmarket Sans Bold"/>
              </a:rPr>
              <a:t>소개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661400" y="2540000"/>
            <a:ext cx="952500" cy="6350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020300" y="3289300"/>
            <a:ext cx="5334000" cy="393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2050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실시간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정보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고급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전략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통계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제공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26500" y="2603500"/>
            <a:ext cx="6223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latin typeface="Gmarket Sans Bold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020300" y="2590800"/>
            <a:ext cx="53467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000000"/>
                </a:solidFill>
                <a:ea typeface="Gmarket Sans Bold"/>
              </a:rPr>
              <a:t>경험자</a:t>
            </a:r>
            <a:r>
              <a:rPr lang="en-US" sz="25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Gmarket Sans Bold"/>
              </a:rPr>
              <a:t>기능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71600" y="5676900"/>
            <a:ext cx="952500" cy="6350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2730500" y="6426200"/>
            <a:ext cx="5334000" cy="393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2050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경마장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안내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규칙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설명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베팅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방법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6700" y="5753100"/>
            <a:ext cx="6223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latin typeface="Gmarket Sans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30500" y="5727700"/>
            <a:ext cx="53467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000000"/>
                </a:solidFill>
                <a:ea typeface="Gmarket Sans Bold"/>
              </a:rPr>
              <a:t>초보자</a:t>
            </a:r>
            <a:r>
              <a:rPr lang="en-US" sz="25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Gmarket Sans Bold"/>
              </a:rPr>
              <a:t>기능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661400" y="5676900"/>
            <a:ext cx="952500" cy="635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919200" y="5994400"/>
            <a:ext cx="4914900" cy="49149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10020300" y="6426200"/>
            <a:ext cx="5334000" cy="393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2050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접속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방법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기술적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특징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향후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계획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826500" y="5753100"/>
            <a:ext cx="6223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latin typeface="Gmarket Sans Bold"/>
              </a:rPr>
              <a:t>04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020300" y="5727700"/>
            <a:ext cx="53467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000000"/>
                </a:solidFill>
                <a:ea typeface="Gmarket Sans Bold"/>
              </a:rPr>
              <a:t>사용</a:t>
            </a:r>
            <a:r>
              <a:rPr lang="en-US" sz="25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Gmarket Sans Bold"/>
              </a:rPr>
              <a:t>및</a:t>
            </a:r>
            <a:r>
              <a:rPr lang="en-US" sz="25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Gmarket Sans Bold"/>
              </a:rPr>
              <a:t>기술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67000" y="2743200"/>
            <a:ext cx="3898900" cy="7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081500" y="4533900"/>
            <a:ext cx="457200" cy="45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533400" y="7251700"/>
            <a:ext cx="1752600" cy="1739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11700" y="7251700"/>
            <a:ext cx="1752600" cy="17399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챗봇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소개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및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주요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기능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09700" y="2540000"/>
            <a:ext cx="4787900" cy="28321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371600" y="6045200"/>
            <a:ext cx="48514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챗봇의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목적과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대상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1600" y="6667500"/>
            <a:ext cx="48514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초보자와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경험자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모두를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위한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경마장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안내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챗봇으로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편리한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접근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제공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743700" y="2540000"/>
            <a:ext cx="4787900" cy="28321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6718300" y="6045200"/>
            <a:ext cx="48514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맞춤형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정보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제공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18300" y="6667500"/>
            <a:ext cx="48514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사용자의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지식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수준에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따라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기본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안내부터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고급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전략까지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맞춤형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제공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090400" y="2540000"/>
            <a:ext cx="4787900" cy="2832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224000" y="7988300"/>
            <a:ext cx="3683000" cy="40259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2065000" y="6045200"/>
            <a:ext cx="48514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사용자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경험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수준별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정보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65000" y="6667500"/>
            <a:ext cx="4851400" cy="1346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초보자에겐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쉬운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설명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경험자에겐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심화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제공하여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모든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사용자의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만족도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향상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67000" y="2743200"/>
            <a:ext cx="3898900" cy="7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081500" y="4533900"/>
            <a:ext cx="457200" cy="45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59000" y="2768600"/>
            <a:ext cx="6959600" cy="5461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52400" y="6794500"/>
            <a:ext cx="2222500" cy="2197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249400" y="7467600"/>
            <a:ext cx="3683000" cy="40259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9563100" y="3251200"/>
            <a:ext cx="7023100" cy="6604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700" b="false" i="false" u="none" strike="noStrike">
                <a:solidFill>
                  <a:srgbClr val="000000"/>
                </a:solidFill>
                <a:ea typeface="Gmarket Sans Bold"/>
              </a:rPr>
              <a:t>경마장</a:t>
            </a:r>
            <a:r>
              <a:rPr lang="en-US" sz="37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700" b="false" i="false" u="none" strike="noStrike">
                <a:solidFill>
                  <a:srgbClr val="000000"/>
                </a:solidFill>
                <a:ea typeface="Gmarket Sans Bold"/>
              </a:rPr>
              <a:t>입문자를</a:t>
            </a:r>
            <a:r>
              <a:rPr lang="en-US" sz="37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700" b="false" i="false" u="none" strike="noStrike">
                <a:solidFill>
                  <a:srgbClr val="000000"/>
                </a:solidFill>
                <a:ea typeface="Gmarket Sans Bold"/>
              </a:rPr>
              <a:t>위한</a:t>
            </a:r>
            <a:r>
              <a:rPr lang="en-US" sz="37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700" b="false" i="false" u="none" strike="noStrike">
                <a:solidFill>
                  <a:srgbClr val="000000"/>
                </a:solidFill>
                <a:ea typeface="Gmarket Sans Bold"/>
              </a:rPr>
              <a:t>기본</a:t>
            </a:r>
            <a:r>
              <a:rPr lang="en-US" sz="37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3700" b="false" i="false" u="none" strike="noStrike">
                <a:solidFill>
                  <a:srgbClr val="000000"/>
                </a:solidFill>
                <a:ea typeface="Gmarket Sans Bold"/>
              </a:rPr>
              <a:t>안내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83700" y="4470400"/>
            <a:ext cx="7556500" cy="2679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초보자를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위해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경마장의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위치와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운영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시간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등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기본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정보를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제공합니다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.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경마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규칙과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용어를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쉽게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설명하고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베팅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방법을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단계별로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안내합니다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.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또한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안전하고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즐거운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경마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체험을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위한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주의사항도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함께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제공하여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초보자들이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편안하게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경마를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즐길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수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있도록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Medium"/>
              </a:rPr>
              <a:t>돕습니다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초보자를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위한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기능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67000" y="2743200"/>
            <a:ext cx="3898900" cy="7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081500" y="4533900"/>
            <a:ext cx="457200" cy="45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59000" y="2768600"/>
            <a:ext cx="6959600" cy="5461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52400" y="6794500"/>
            <a:ext cx="2222500" cy="2197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249400" y="7467600"/>
            <a:ext cx="3683000" cy="40259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경험자를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위한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기능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48800" y="3136900"/>
            <a:ext cx="72898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실시간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경주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정보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및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고급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베팅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전략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48800" y="3759200"/>
            <a:ext cx="7289800" cy="1346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많은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사용자를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위해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실시간으로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정보와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결과를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제공합니다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.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또한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고급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베팅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전략에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대한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조언을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통해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더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나은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결정을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할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있도록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돕습니다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48800" y="5816600"/>
            <a:ext cx="72898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경주마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정보와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통계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분석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데이터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48800" y="6438900"/>
            <a:ext cx="7289800" cy="1346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상세한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경주마와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기수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제공하며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과거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기록과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통계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분석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데이터를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통해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사용자가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기반한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베팅을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할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있도록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지원합니다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67000" y="2743200"/>
            <a:ext cx="3898900" cy="7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081500" y="4533900"/>
            <a:ext cx="457200" cy="45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90700" y="2501900"/>
            <a:ext cx="14706600" cy="20574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153900" y="4699000"/>
            <a:ext cx="4038600" cy="736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- 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해당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페이지는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목표와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실천</a:t>
            </a:r>
          </a:p>
          <a:p>
            <a:pPr algn="l" lvl="0">
              <a:lnSpc>
                <a:spcPct val="103749"/>
              </a:lnSpc>
            </a:pP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   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방안을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적는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페이지입니다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35200" y="3251200"/>
            <a:ext cx="138049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300" b="false" i="false" u="none" strike="noStrike" spc="-100">
                <a:solidFill>
                  <a:srgbClr val="000000"/>
                </a:solidFill>
                <a:ea typeface="Gmarket Sans Medium"/>
              </a:rPr>
              <a:t>마사회</a:t>
            </a:r>
            <a:r>
              <a:rPr lang="en-US" sz="3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300" b="false" i="false" u="none" strike="noStrike" spc="-100">
                <a:solidFill>
                  <a:srgbClr val="000000"/>
                </a:solidFill>
                <a:ea typeface="Gmarket Sans Medium"/>
              </a:rPr>
              <a:t>경마장</a:t>
            </a:r>
            <a:r>
              <a:rPr lang="en-US" sz="3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300" b="false" i="false" u="none" strike="noStrike" spc="-100">
                <a:solidFill>
                  <a:srgbClr val="000000"/>
                </a:solidFill>
                <a:ea typeface="Gmarket Sans Medium"/>
              </a:rPr>
              <a:t>안내</a:t>
            </a:r>
            <a:r>
              <a:rPr lang="en-US" sz="3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300" b="false" i="false" u="none" strike="noStrike" spc="-100">
                <a:solidFill>
                  <a:srgbClr val="000000"/>
                </a:solidFill>
                <a:ea typeface="Gmarket Sans Medium"/>
              </a:rPr>
              <a:t>챗봇의</a:t>
            </a:r>
            <a:r>
              <a:rPr lang="en-US" sz="3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300" b="false" i="false" u="none" strike="noStrike" spc="-100">
                <a:solidFill>
                  <a:srgbClr val="000000"/>
                </a:solidFill>
                <a:ea typeface="Gmarket Sans Medium"/>
              </a:rPr>
              <a:t>효과적인</a:t>
            </a:r>
            <a:r>
              <a:rPr lang="en-US" sz="3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3300" b="false" i="false" u="none" strike="noStrike" spc="-100">
                <a:solidFill>
                  <a:srgbClr val="000000"/>
                </a:solidFill>
                <a:ea typeface="Gmarket Sans Medium"/>
              </a:rPr>
              <a:t>활용법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90700" y="4648200"/>
            <a:ext cx="7289800" cy="4000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207500" y="4660900"/>
            <a:ext cx="7289800" cy="400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727200" y="4737100"/>
            <a:ext cx="2667000" cy="3124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52400" y="6794500"/>
            <a:ext cx="2222500" cy="2197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372600" y="5435600"/>
            <a:ext cx="2209800" cy="17653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4394200" y="5499100"/>
            <a:ext cx="4419600" cy="4826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000000"/>
                </a:solidFill>
                <a:ea typeface="Gmarket Sans Bold"/>
              </a:rPr>
              <a:t>챗봇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Bold"/>
              </a:rPr>
              <a:t>접속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Bold"/>
              </a:rPr>
              <a:t>및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Bold"/>
              </a:rPr>
              <a:t>대화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Bold"/>
              </a:rPr>
              <a:t>시작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394200" y="6134100"/>
            <a:ext cx="4406900" cy="1092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마사회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공식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앱이나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웹사이트에서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챗봇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아이콘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클릭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간단한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인사로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대화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시작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원하는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정보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요청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방법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안내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MA!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손쉬운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사용법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23700" y="5499100"/>
            <a:ext cx="4419600" cy="4826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000000"/>
                </a:solidFill>
                <a:ea typeface="Gmarket Sans Bold"/>
              </a:rPr>
              <a:t>사용자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Bold"/>
              </a:rPr>
              <a:t>수준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Bold"/>
              </a:rPr>
              <a:t>설정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700" b="false" i="false" u="none" strike="noStrike" spc="-100">
                <a:solidFill>
                  <a:srgbClr val="000000"/>
                </a:solidFill>
                <a:ea typeface="Gmarket Sans Bold"/>
              </a:rPr>
              <a:t>및</a:t>
            </a:r>
            <a:r>
              <a:rPr lang="en-US" sz="2700" b="false" i="false" u="none" strike="noStrike" spc="-100">
                <a:solidFill>
                  <a:srgbClr val="000000"/>
                </a:solidFill>
                <a:latin typeface="Gmarket Sans Bold"/>
              </a:rPr>
              <a:t> FAQ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23700" y="6134100"/>
            <a:ext cx="4406900" cy="1092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초보자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/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경험자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모드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선택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가능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설정에서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언제든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변경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가능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자주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묻는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질문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메뉴로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빠른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정보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접근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67000" y="2743200"/>
            <a:ext cx="3898900" cy="7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081500" y="4533900"/>
            <a:ext cx="457200" cy="45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2153900" y="4699000"/>
            <a:ext cx="4038600" cy="736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- 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해당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페이지는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목표와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실천</a:t>
            </a:r>
          </a:p>
          <a:p>
            <a:pPr algn="l" lvl="0">
              <a:lnSpc>
                <a:spcPct val="103749"/>
              </a:lnSpc>
            </a:pP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   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방안을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적는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페이지입니다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52400" y="6794500"/>
            <a:ext cx="2222500" cy="21971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155700" y="12446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특화형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챗봇의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차이점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54200" y="2286000"/>
            <a:ext cx="4533900" cy="6070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263900" y="2908300"/>
            <a:ext cx="1714500" cy="1714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327400" y="3009900"/>
            <a:ext cx="1562100" cy="15621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2235200" y="5448300"/>
            <a:ext cx="3949700" cy="2730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구축하면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경쟁력을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높일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있습니다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  <a:p>
            <a:pPr algn="ctr" lvl="0">
              <a:lnSpc>
                <a:spcPct val="11619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기존의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범용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LLM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활용하면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처리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속도나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비용이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높아질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있습니더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또한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필요한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데이터만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처리하여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효율적으로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작동합니다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</p:txBody>
      </p:sp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854200" y="2286000"/>
            <a:ext cx="685800" cy="6858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816100" y="2387600"/>
            <a:ext cx="749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Gmarket Sans Medium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71700" y="4648200"/>
            <a:ext cx="40005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경쟁력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강화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,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비용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절감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883400" y="2286000"/>
            <a:ext cx="4533900" cy="607060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7150100" y="5448300"/>
            <a:ext cx="3949700" cy="1168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교육이나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학습을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지원하는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특화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모델은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사용자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수준에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맞춘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맞춤형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교육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자료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제공이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가능합니더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</p:txBody>
      </p:sp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883400" y="2286000"/>
            <a:ext cx="685800" cy="6858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6845300" y="2387600"/>
            <a:ext cx="749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Gmarket Sans Medium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150100" y="4648200"/>
            <a:ext cx="40005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교육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및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학습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향상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899900" y="2286000"/>
            <a:ext cx="4533900" cy="6070600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12242800" y="5448300"/>
            <a:ext cx="3949700" cy="1955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범용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모델이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일반적으로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범할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있는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편향성이나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부적절한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응답을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줄이고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특화된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데이터로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훈련하여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윤리적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리스크를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줄일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Gmarket Sans Medium"/>
              </a:rPr>
              <a:t>있습니더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</p:txBody>
      </p:sp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899900" y="2286000"/>
            <a:ext cx="685800" cy="685800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11861800" y="2387600"/>
            <a:ext cx="749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Gmarket Sans Medium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166600" y="4648200"/>
            <a:ext cx="40005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윤리적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문제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감소</a:t>
            </a:r>
          </a:p>
        </p:txBody>
      </p:sp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309600" y="2908300"/>
            <a:ext cx="1714500" cy="17145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652500" y="3340100"/>
            <a:ext cx="1041400" cy="838200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318500" y="2921000"/>
            <a:ext cx="1714500" cy="17145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255000" y="2857500"/>
            <a:ext cx="1828800" cy="18288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605000" y="7315200"/>
            <a:ext cx="3683000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367000" y="2819400"/>
            <a:ext cx="3898900" cy="76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81500" y="4610100"/>
            <a:ext cx="457200" cy="45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MA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의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기술적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특징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98600" y="2717800"/>
            <a:ext cx="7366000" cy="2717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98600" y="2413000"/>
            <a:ext cx="952500" cy="6350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663700" y="2476500"/>
            <a:ext cx="6223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latin typeface="Gmarket Sans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81200" y="3365500"/>
            <a:ext cx="59055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AI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기반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자연어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처리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81200" y="4089400"/>
            <a:ext cx="58928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MLL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기술로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사용자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의도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정확히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파악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자연스러운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대화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가능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423400" y="2717800"/>
            <a:ext cx="7366000" cy="2717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423400" y="2413000"/>
            <a:ext cx="952500" cy="6350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9601200" y="2476500"/>
            <a:ext cx="6223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latin typeface="Gmarket Sans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06000" y="3365500"/>
            <a:ext cx="59055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개인화된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추천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시스템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06000" y="4216400"/>
            <a:ext cx="58928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사용자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경험과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선호도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분석해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맞춤형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정보와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베팅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전략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제안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98600" y="6019800"/>
            <a:ext cx="7366000" cy="2717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98600" y="5702300"/>
            <a:ext cx="952500" cy="63500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663700" y="5765800"/>
            <a:ext cx="6223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latin typeface="Gmarket Sans Bold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81200" y="6489700"/>
            <a:ext cx="59055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실시간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데이터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업데이트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81200" y="7442200"/>
            <a:ext cx="58928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배당률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등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실시간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갱신으로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최신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제공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423400" y="6019800"/>
            <a:ext cx="7366000" cy="27178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423400" y="5702300"/>
            <a:ext cx="952500" cy="635000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9601200" y="5765800"/>
            <a:ext cx="6223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>
                <a:solidFill>
                  <a:srgbClr val="000000"/>
                </a:solidFill>
                <a:latin typeface="Gmarket Sans Bold"/>
              </a:rPr>
              <a:t>04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906000" y="6489700"/>
            <a:ext cx="59055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500" b="false" i="false" u="none" strike="noStrike" spc="-100">
                <a:solidFill>
                  <a:srgbClr val="000000"/>
                </a:solidFill>
                <a:ea typeface="Gmarket Sans Bold"/>
              </a:rPr>
              <a:t>익숙한</a:t>
            </a: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 UI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06000" y="7302500"/>
            <a:ext cx="5892800" cy="406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편리한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사용성을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제공해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줍니다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.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1193800" y="7378700"/>
            <a:ext cx="31623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17780000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609600"/>
            <a:ext cx="17145000" cy="868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9700" y="8915400"/>
            <a:ext cx="18554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88900" y="9359900"/>
            <a:ext cx="18478500" cy="1092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5600" y="431800"/>
            <a:ext cx="17589500" cy="520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367000" y="2819400"/>
            <a:ext cx="3898900" cy="76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81500" y="4610100"/>
            <a:ext cx="457200" cy="457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449800" y="6756400"/>
            <a:ext cx="2222500" cy="219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193800" y="7378700"/>
            <a:ext cx="3162300" cy="40640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155700" y="1295400"/>
            <a:ext cx="159893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구현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기술</a:t>
            </a:r>
            <a:r>
              <a:rPr lang="en-US" sz="5000" b="false" i="false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5000" b="false" i="false" u="none" strike="noStrike">
                <a:solidFill>
                  <a:srgbClr val="000000"/>
                </a:solidFill>
                <a:ea typeface="Gmarket Sans Bold"/>
              </a:rPr>
              <a:t>설명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7000" y="3098800"/>
            <a:ext cx="74930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RAG (Retrieval-Augmented Generation)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7000" y="3759200"/>
            <a:ext cx="74930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대규모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경마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데이터베이스에서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관련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검색하고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이를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AI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모델의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응답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생성에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활용하여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정확하고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풍부한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제공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7000" y="5930900"/>
            <a:ext cx="47879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OpenAI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7000" y="6616700"/>
            <a:ext cx="47752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고성능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언어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모델을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활용해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자연스럽고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정확한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대화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생성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81800" y="5930900"/>
            <a:ext cx="47879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Prompt Engineering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81800" y="6616700"/>
            <a:ext cx="47752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효과적인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프롬프트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설계로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챗봇의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응답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품질과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일관성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향상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79300" y="5930900"/>
            <a:ext cx="47879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Vector Store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79300" y="6616700"/>
            <a:ext cx="47752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경마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관련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데이터를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벡터화하여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저장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빠른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검색과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정보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추출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지원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61500" y="3098800"/>
            <a:ext cx="74930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500" b="false" i="false" u="none" strike="noStrike" spc="-100">
                <a:solidFill>
                  <a:srgbClr val="000000"/>
                </a:solidFill>
                <a:latin typeface="Gmarket Sans Bold"/>
              </a:rPr>
              <a:t>Streamlit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61500" y="3759200"/>
            <a:ext cx="7493000" cy="876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사용자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친화적인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웹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인터페이스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구현에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사용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,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챗봇의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시각적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요소와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상호작용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기능</a:t>
            </a:r>
            <a:r>
              <a:rPr lang="en-US" sz="23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2300" b="false" i="false" u="none" strike="noStrike" spc="-100">
                <a:solidFill>
                  <a:srgbClr val="000000"/>
                </a:solidFill>
                <a:ea typeface="Gmarket Sans Medium"/>
              </a:rPr>
              <a:t>개발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