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45f296e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45f296e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45f296e8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45f296e8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452b3ea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452b3ea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4384c6d4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4384c6d4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452b3ea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452b3ea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452b3eaf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0452b3eaf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550b5e0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550b5e0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550b5e0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550b5e0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452b3ea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452b3ea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452b3ea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452b3e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452b3ea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452b3ea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452b3eaf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452b3eaf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45f296e8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45f296e8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452b3ea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452b3ea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452b3ea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452b3ea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452b3eaf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452b3ea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팀명, 발표자, 프로젝트 주제 간단 설명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문제 인식 및 프로젝트 목표 (채용 공고 분석을 통한 기술 스택 추천)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452b3ea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452b3ea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452b3ea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452b3ea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45f296e8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45f296e8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452b3eaf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452b3eaf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452b3eaf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452b3eaf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C-QeV-vEoUo" TargetMode="External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365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33A44"/>
                </a:solidFill>
              </a:rPr>
              <a:t>TMI</a:t>
            </a:r>
            <a:br>
              <a:rPr lang="ko">
                <a:solidFill>
                  <a:srgbClr val="233A44"/>
                </a:solidFill>
              </a:rPr>
            </a:br>
            <a:r>
              <a:rPr lang="ko">
                <a:solidFill>
                  <a:srgbClr val="233A44"/>
                </a:solidFill>
              </a:rPr>
              <a:t>(TechMap-IT)</a:t>
            </a:r>
            <a:endParaRPr>
              <a:solidFill>
                <a:srgbClr val="233A44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55949"/>
            <a:ext cx="53613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233A44"/>
                </a:solidFill>
              </a:rPr>
              <a:t>Team3</a:t>
            </a:r>
            <a:endParaRPr b="1" sz="1800">
              <a:solidFill>
                <a:srgbClr val="233A4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48">
                <a:solidFill>
                  <a:srgbClr val="233A44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유정연, 김대건, 박성우, 이서연, 최성현</a:t>
            </a:r>
            <a:endParaRPr sz="1248">
              <a:solidFill>
                <a:srgbClr val="233A4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 스택</a:t>
            </a:r>
            <a:r>
              <a:rPr lang="ko"/>
              <a:t> (Frontend / Backend)</a:t>
            </a:r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100" y="2313887"/>
            <a:ext cx="1943000" cy="10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2542008" y="3447963"/>
            <a:ext cx="1099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Streamlit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3" name="Google Shape;243;p22"/>
          <p:cNvGrpSpPr/>
          <p:nvPr/>
        </p:nvGrpSpPr>
        <p:grpSpPr>
          <a:xfrm>
            <a:off x="5102900" y="2115511"/>
            <a:ext cx="1326250" cy="1672952"/>
            <a:chOff x="5102900" y="2010836"/>
            <a:chExt cx="1326250" cy="1672952"/>
          </a:xfrm>
        </p:grpSpPr>
        <p:pic>
          <p:nvPicPr>
            <p:cNvPr id="244" name="Google Shape;24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2900" y="2010836"/>
              <a:ext cx="1326250" cy="132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2"/>
            <p:cNvSpPr txBox="1"/>
            <p:nvPr/>
          </p:nvSpPr>
          <p:spPr>
            <a:xfrm>
              <a:off x="5216433" y="3343288"/>
              <a:ext cx="109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FastAPI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455125" y="42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Pipeline Overview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687" y="1086225"/>
            <a:ext cx="5662624" cy="3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시스템 아키텍처 및 구조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455125" y="42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Pipeline </a:t>
            </a:r>
            <a:r>
              <a:rPr lang="ko"/>
              <a:t>Flow Chart</a:t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13" y="897684"/>
            <a:ext cx="6827574" cy="400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455125" y="42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Flow Chart</a:t>
            </a:r>
            <a:r>
              <a:rPr lang="ko"/>
              <a:t> - 1st Proprecessing DAGs</a:t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25" y="1079750"/>
            <a:ext cx="6709550" cy="37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455125" y="42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Flow Chart - 2nd Proprecessing DAGs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850" y="1072650"/>
            <a:ext cx="7078277" cy="39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455125" y="42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Flow Chart </a:t>
            </a:r>
            <a:r>
              <a:rPr lang="ko" sz="1300"/>
              <a:t>(Medallion Architecture)</a:t>
            </a:r>
            <a:endParaRPr sz="1300"/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63" y="1133100"/>
            <a:ext cx="8599276" cy="30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455125" y="422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 for RDS</a:t>
            </a:r>
            <a:endParaRPr sz="1300"/>
          </a:p>
        </p:txBody>
      </p:sp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6059" r="4829" t="23100"/>
          <a:stretch/>
        </p:blipFill>
        <p:spPr>
          <a:xfrm>
            <a:off x="385588" y="1234750"/>
            <a:ext cx="8372825" cy="30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기능 시연 및 데모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438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 시연 및 데모</a:t>
            </a:r>
            <a:endParaRPr/>
          </a:p>
        </p:txBody>
      </p:sp>
      <p:pic>
        <p:nvPicPr>
          <p:cNvPr descr="프로젝트 [TechMap IT]의 데모 영상입니다.&#10;&#10;https://github.com/S0rrow/FPT5.git/" id="297" name="Google Shape;297;p31" title="데이터엔지니어링 31기 3팀 최종프로젝트 데모 영상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004" y="886125"/>
            <a:ext cx="6990000" cy="39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088850" y="1800200"/>
            <a:ext cx="696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ko" sz="1400">
                <a:latin typeface="Nunito"/>
                <a:ea typeface="Nunito"/>
                <a:cs typeface="Nunito"/>
                <a:sym typeface="Nunito"/>
              </a:rPr>
              <a:t>프로젝트 소개 및 목표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ko" sz="1400">
                <a:latin typeface="Nunito"/>
                <a:ea typeface="Nunito"/>
                <a:cs typeface="Nunito"/>
                <a:sym typeface="Nunito"/>
              </a:rPr>
              <a:t>개발 환경 및 기술 스택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ko" sz="1400">
                <a:latin typeface="Nunito"/>
                <a:ea typeface="Nunito"/>
                <a:cs typeface="Nunito"/>
                <a:sym typeface="Nunito"/>
              </a:rPr>
              <a:t>시스템 아키텍처 및 구조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ko" sz="1400">
                <a:latin typeface="Nunito"/>
                <a:ea typeface="Nunito"/>
                <a:cs typeface="Nunito"/>
                <a:sym typeface="Nunito"/>
              </a:rPr>
              <a:t>기능 시연 및 데모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ko" sz="1400">
                <a:latin typeface="Nunito"/>
                <a:ea typeface="Nunito"/>
                <a:cs typeface="Nunito"/>
                <a:sym typeface="Nunito"/>
              </a:rPr>
              <a:t>결과 및 향후 개선 방향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ko" sz="1400">
                <a:latin typeface="Nunito"/>
                <a:ea typeface="Nunito"/>
                <a:cs typeface="Nunito"/>
                <a:sym typeface="Nunito"/>
              </a:rPr>
              <a:t>Q&amp;A 및 마무리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결과 및 향후 개선 방향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및 향후 개선 방향</a:t>
            </a:r>
            <a:endParaRPr/>
          </a:p>
        </p:txBody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514350" y="1457325"/>
            <a:ext cx="82755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 b="1" sz="1200"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ko" sz="1200">
                <a:solidFill>
                  <a:srgbClr val="000000"/>
                </a:solidFill>
              </a:rPr>
              <a:t>4개의 채용 사이트에서 총 8,000여 건의 공고 수집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b="1" lang="ko" sz="1200">
                <a:solidFill>
                  <a:srgbClr val="000000"/>
                </a:solidFill>
              </a:rPr>
              <a:t>공고 내용 축약 기능 제공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b="1" lang="ko" sz="1200">
                <a:solidFill>
                  <a:srgbClr val="000000"/>
                </a:solidFill>
              </a:rPr>
              <a:t>기술 스택 상위 10개 출력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개선 방향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ko" sz="1200">
                <a:solidFill>
                  <a:srgbClr val="000000"/>
                </a:solidFill>
              </a:rPr>
              <a:t>데이터 생명 주기 기능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b="1" lang="ko" sz="1200">
                <a:solidFill>
                  <a:srgbClr val="000000"/>
                </a:solidFill>
              </a:rPr>
              <a:t>데이터 분석 기능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b="1" lang="ko" sz="1200">
                <a:solidFill>
                  <a:srgbClr val="000000"/>
                </a:solidFill>
              </a:rPr>
              <a:t>추천 성능 개선</a:t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819150" y="1274400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4800"/>
              <a:t>Q&amp;A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프로젝트 소개 및 목표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 및 목표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2188850"/>
            <a:ext cx="75057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Nunito"/>
                <a:ea typeface="Nunito"/>
                <a:cs typeface="Nunito"/>
                <a:sym typeface="Nunito"/>
              </a:rPr>
              <a:t>프로젝트 이름</a:t>
            </a:r>
            <a:r>
              <a:rPr lang="ko" sz="1600">
                <a:latin typeface="Nunito"/>
                <a:ea typeface="Nunito"/>
                <a:cs typeface="Nunito"/>
                <a:sym typeface="Nunito"/>
              </a:rPr>
              <a:t>: TechMap IT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600">
                <a:latin typeface="Nunito"/>
                <a:ea typeface="Nunito"/>
                <a:cs typeface="Nunito"/>
                <a:sym typeface="Nunito"/>
              </a:rPr>
              <a:t>프로젝트 목적</a:t>
            </a:r>
            <a:r>
              <a:rPr lang="ko" sz="1600">
                <a:latin typeface="Nunito"/>
                <a:ea typeface="Nunito"/>
                <a:cs typeface="Nunito"/>
                <a:sym typeface="Nunito"/>
              </a:rPr>
              <a:t>: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ko" sz="1600">
                <a:latin typeface="Nunito"/>
                <a:ea typeface="Nunito"/>
                <a:cs typeface="Nunito"/>
                <a:sym typeface="Nunito"/>
              </a:rPr>
              <a:t>채용사이트 내 IT 직군의 공고 데이터를 자동으로 수집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ko" sz="1600">
                <a:latin typeface="Nunito"/>
                <a:ea typeface="Nunito"/>
                <a:cs typeface="Nunito"/>
                <a:sym typeface="Nunito"/>
              </a:rPr>
              <a:t>수집한 공고 데이터에서 어떤 기술스택을 많이 사용하는지 분석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050" y="1588975"/>
            <a:ext cx="3155902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 환경 및 기술 스택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555525" y="1702075"/>
            <a:ext cx="2722800" cy="1905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latin typeface="Calibri"/>
                <a:ea typeface="Calibri"/>
                <a:cs typeface="Calibri"/>
                <a:sym typeface="Calibri"/>
              </a:rPr>
              <a:t>Cloud(AWS)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4865650" y="1702075"/>
            <a:ext cx="2722800" cy="190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latin typeface="Calibri"/>
                <a:ea typeface="Calibri"/>
                <a:cs typeface="Calibri"/>
                <a:sym typeface="Calibri"/>
              </a:rPr>
              <a:t>On-Premise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998350" y="3810000"/>
            <a:ext cx="31473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Hybrid 방식으로 사용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6022350" y="1604375"/>
            <a:ext cx="2302500" cy="2824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602550" y="1604375"/>
            <a:ext cx="5280300" cy="282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287238" y="2356312"/>
            <a:ext cx="1772700" cy="1702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 스택</a:t>
            </a:r>
            <a:r>
              <a:rPr lang="ko"/>
              <a:t> (DB)</a:t>
            </a:r>
            <a:endParaRPr/>
          </a:p>
        </p:txBody>
      </p:sp>
      <p:grpSp>
        <p:nvGrpSpPr>
          <p:cNvPr id="169" name="Google Shape;169;p19"/>
          <p:cNvGrpSpPr/>
          <p:nvPr/>
        </p:nvGrpSpPr>
        <p:grpSpPr>
          <a:xfrm>
            <a:off x="6476632" y="2440267"/>
            <a:ext cx="1393920" cy="1534864"/>
            <a:chOff x="5841825" y="1810825"/>
            <a:chExt cx="1899850" cy="2091950"/>
          </a:xfrm>
        </p:grpSpPr>
        <p:pic>
          <p:nvPicPr>
            <p:cNvPr id="170" name="Google Shape;17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41825" y="1810825"/>
              <a:ext cx="1899850" cy="1899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9"/>
            <p:cNvSpPr txBox="1"/>
            <p:nvPr/>
          </p:nvSpPr>
          <p:spPr>
            <a:xfrm>
              <a:off x="6188670" y="3562275"/>
              <a:ext cx="109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redis</a:t>
              </a:r>
              <a:endPara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3908775" y="1949640"/>
            <a:ext cx="1772700" cy="2102047"/>
            <a:chOff x="3908775" y="1949640"/>
            <a:chExt cx="1772700" cy="2102047"/>
          </a:xfrm>
        </p:grpSpPr>
        <p:sp>
          <p:nvSpPr>
            <p:cNvPr id="173" name="Google Shape;173;p19"/>
            <p:cNvSpPr/>
            <p:nvPr/>
          </p:nvSpPr>
          <p:spPr>
            <a:xfrm>
              <a:off x="3908775" y="2348887"/>
              <a:ext cx="1772700" cy="1702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4" name="Google Shape;17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06112" y="2511300"/>
              <a:ext cx="1378026" cy="137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9"/>
            <p:cNvSpPr txBox="1"/>
            <p:nvPr/>
          </p:nvSpPr>
          <p:spPr>
            <a:xfrm>
              <a:off x="4192800" y="1949640"/>
              <a:ext cx="10992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9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RDBMS</a:t>
              </a:r>
              <a:endParaRPr b="1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76" name="Google Shape;176;p19"/>
          <p:cNvSpPr txBox="1"/>
          <p:nvPr/>
        </p:nvSpPr>
        <p:spPr>
          <a:xfrm>
            <a:off x="6428703" y="1949650"/>
            <a:ext cx="1489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Cache DB</a:t>
            </a:r>
            <a:endParaRPr b="1"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819150" y="1949650"/>
            <a:ext cx="2830200" cy="2133950"/>
            <a:chOff x="1024000" y="1800200"/>
            <a:chExt cx="2830200" cy="2133950"/>
          </a:xfrm>
        </p:grpSpPr>
        <p:sp>
          <p:nvSpPr>
            <p:cNvPr id="178" name="Google Shape;178;p19"/>
            <p:cNvSpPr/>
            <p:nvPr/>
          </p:nvSpPr>
          <p:spPr>
            <a:xfrm>
              <a:off x="1024000" y="2224150"/>
              <a:ext cx="2830200" cy="17100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" name="Google Shape;179;p19"/>
            <p:cNvGrpSpPr/>
            <p:nvPr/>
          </p:nvGrpSpPr>
          <p:grpSpPr>
            <a:xfrm>
              <a:off x="1161162" y="1800200"/>
              <a:ext cx="2524933" cy="2059163"/>
              <a:chOff x="1161162" y="1800200"/>
              <a:chExt cx="2524933" cy="2059163"/>
            </a:xfrm>
          </p:grpSpPr>
          <p:grpSp>
            <p:nvGrpSpPr>
              <p:cNvPr id="180" name="Google Shape;180;p19"/>
              <p:cNvGrpSpPr/>
              <p:nvPr/>
            </p:nvGrpSpPr>
            <p:grpSpPr>
              <a:xfrm>
                <a:off x="2586888" y="2419575"/>
                <a:ext cx="1099208" cy="1439788"/>
                <a:chOff x="7036800" y="2215250"/>
                <a:chExt cx="1099208" cy="1439788"/>
              </a:xfrm>
            </p:grpSpPr>
            <p:sp>
              <p:nvSpPr>
                <p:cNvPr id="181" name="Google Shape;181;p19"/>
                <p:cNvSpPr txBox="1"/>
                <p:nvPr/>
              </p:nvSpPr>
              <p:spPr>
                <a:xfrm>
                  <a:off x="7036808" y="3314538"/>
                  <a:ext cx="1099200" cy="34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300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DynamoDB</a:t>
                  </a:r>
                  <a:endParaRPr sz="13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2" name="Google Shape;182;p19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036800" y="2215250"/>
                  <a:ext cx="1099200" cy="1099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83" name="Google Shape;183;p19"/>
              <p:cNvSpPr txBox="1"/>
              <p:nvPr/>
            </p:nvSpPr>
            <p:spPr>
              <a:xfrm>
                <a:off x="1370350" y="1800200"/>
                <a:ext cx="2137500" cy="41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  <a:latin typeface="Nunito"/>
                    <a:ea typeface="Nunito"/>
                    <a:cs typeface="Nunito"/>
                    <a:sym typeface="Nunito"/>
                  </a:rPr>
                  <a:t>Data Storage</a:t>
                </a:r>
                <a:endParaRPr b="1" sz="19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grpSp>
            <p:nvGrpSpPr>
              <p:cNvPr id="184" name="Google Shape;184;p19"/>
              <p:cNvGrpSpPr/>
              <p:nvPr/>
            </p:nvGrpSpPr>
            <p:grpSpPr>
              <a:xfrm>
                <a:off x="1161162" y="2419566"/>
                <a:ext cx="1099274" cy="1439771"/>
                <a:chOff x="6420487" y="1925329"/>
                <a:chExt cx="1099274" cy="1439771"/>
              </a:xfrm>
            </p:grpSpPr>
            <p:pic>
              <p:nvPicPr>
                <p:cNvPr id="185" name="Google Shape;185;p19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6420487" y="1925329"/>
                  <a:ext cx="1099274" cy="10992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6" name="Google Shape;186;p19"/>
                <p:cNvSpPr txBox="1"/>
                <p:nvPr/>
              </p:nvSpPr>
              <p:spPr>
                <a:xfrm>
                  <a:off x="6420508" y="3024600"/>
                  <a:ext cx="1099200" cy="34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300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S3</a:t>
                  </a:r>
                  <a:endParaRPr sz="13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 스택</a:t>
            </a:r>
            <a:r>
              <a:rPr lang="ko"/>
              <a:t> (</a:t>
            </a:r>
            <a:r>
              <a:rPr lang="ko"/>
              <a:t>C</a:t>
            </a:r>
            <a:r>
              <a:rPr lang="ko"/>
              <a:t>loud)</a:t>
            </a:r>
            <a:endParaRPr/>
          </a:p>
        </p:txBody>
      </p:sp>
      <p:grpSp>
        <p:nvGrpSpPr>
          <p:cNvPr id="192" name="Google Shape;192;p20"/>
          <p:cNvGrpSpPr/>
          <p:nvPr/>
        </p:nvGrpSpPr>
        <p:grpSpPr>
          <a:xfrm>
            <a:off x="2612740" y="1628109"/>
            <a:ext cx="1099251" cy="1439753"/>
            <a:chOff x="2313890" y="3285622"/>
            <a:chExt cx="1099251" cy="1439753"/>
          </a:xfrm>
        </p:grpSpPr>
        <p:pic>
          <p:nvPicPr>
            <p:cNvPr id="193" name="Google Shape;19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13890" y="3285622"/>
              <a:ext cx="1099251" cy="1099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0"/>
            <p:cNvSpPr txBox="1"/>
            <p:nvPr/>
          </p:nvSpPr>
          <p:spPr>
            <a:xfrm>
              <a:off x="2452575" y="4384875"/>
              <a:ext cx="681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SQS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95" name="Google Shape;195;p20"/>
          <p:cNvGrpSpPr/>
          <p:nvPr/>
        </p:nvGrpSpPr>
        <p:grpSpPr>
          <a:xfrm>
            <a:off x="989563" y="1488450"/>
            <a:ext cx="1378550" cy="1579400"/>
            <a:chOff x="617275" y="1737900"/>
            <a:chExt cx="1378550" cy="1579400"/>
          </a:xfrm>
        </p:grpSpPr>
        <p:pic>
          <p:nvPicPr>
            <p:cNvPr id="196" name="Google Shape;19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275" y="1737900"/>
              <a:ext cx="1378550" cy="137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0"/>
            <p:cNvSpPr txBox="1"/>
            <p:nvPr/>
          </p:nvSpPr>
          <p:spPr>
            <a:xfrm>
              <a:off x="687126" y="2976800"/>
              <a:ext cx="1271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EventBridge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4097950" y="1628100"/>
            <a:ext cx="1099275" cy="1439788"/>
            <a:chOff x="3869713" y="1877538"/>
            <a:chExt cx="1099275" cy="1439788"/>
          </a:xfrm>
        </p:grpSpPr>
        <p:pic>
          <p:nvPicPr>
            <p:cNvPr id="199" name="Google Shape;19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69713" y="1877538"/>
              <a:ext cx="1099275" cy="1099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0"/>
            <p:cNvSpPr txBox="1"/>
            <p:nvPr/>
          </p:nvSpPr>
          <p:spPr>
            <a:xfrm>
              <a:off x="3869758" y="2976825"/>
              <a:ext cx="109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Lambda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01" name="Google Shape;201;p20"/>
          <p:cNvGrpSpPr/>
          <p:nvPr/>
        </p:nvGrpSpPr>
        <p:grpSpPr>
          <a:xfrm>
            <a:off x="5576612" y="1628091"/>
            <a:ext cx="1099274" cy="1439771"/>
            <a:chOff x="6420487" y="1925329"/>
            <a:chExt cx="1099274" cy="1439771"/>
          </a:xfrm>
        </p:grpSpPr>
        <p:pic>
          <p:nvPicPr>
            <p:cNvPr id="202" name="Google Shape;20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20487" y="1925329"/>
              <a:ext cx="1099274" cy="1099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0"/>
            <p:cNvSpPr txBox="1"/>
            <p:nvPr/>
          </p:nvSpPr>
          <p:spPr>
            <a:xfrm>
              <a:off x="6420508" y="3024600"/>
              <a:ext cx="109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S3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7002338" y="1628100"/>
            <a:ext cx="1099208" cy="1439788"/>
            <a:chOff x="7036800" y="2215250"/>
            <a:chExt cx="1099208" cy="1439788"/>
          </a:xfrm>
        </p:grpSpPr>
        <p:sp>
          <p:nvSpPr>
            <p:cNvPr id="205" name="Google Shape;205;p20"/>
            <p:cNvSpPr txBox="1"/>
            <p:nvPr/>
          </p:nvSpPr>
          <p:spPr>
            <a:xfrm>
              <a:off x="7036808" y="3314538"/>
              <a:ext cx="109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DynamoDB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06" name="Google Shape;206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36800" y="2215250"/>
              <a:ext cx="1099200" cy="10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20"/>
          <p:cNvGrpSpPr/>
          <p:nvPr/>
        </p:nvGrpSpPr>
        <p:grpSpPr>
          <a:xfrm>
            <a:off x="2545863" y="3283899"/>
            <a:ext cx="1168500" cy="1439776"/>
            <a:chOff x="3114438" y="3225199"/>
            <a:chExt cx="1168500" cy="1439776"/>
          </a:xfrm>
        </p:grpSpPr>
        <p:pic>
          <p:nvPicPr>
            <p:cNvPr id="208" name="Google Shape;208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49039" y="3225199"/>
              <a:ext cx="1099275" cy="109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0"/>
            <p:cNvSpPr txBox="1"/>
            <p:nvPr/>
          </p:nvSpPr>
          <p:spPr>
            <a:xfrm>
              <a:off x="3114438" y="4324475"/>
              <a:ext cx="1168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CloudWatch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10" name="Google Shape;210;p20"/>
          <p:cNvGrpSpPr/>
          <p:nvPr/>
        </p:nvGrpSpPr>
        <p:grpSpPr>
          <a:xfrm>
            <a:off x="4078538" y="3283900"/>
            <a:ext cx="1099275" cy="1439775"/>
            <a:chOff x="4925650" y="3225200"/>
            <a:chExt cx="1099275" cy="1439775"/>
          </a:xfrm>
        </p:grpSpPr>
        <p:pic>
          <p:nvPicPr>
            <p:cNvPr id="211" name="Google Shape;211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925650" y="3225200"/>
              <a:ext cx="1099275" cy="109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0"/>
            <p:cNvSpPr txBox="1"/>
            <p:nvPr/>
          </p:nvSpPr>
          <p:spPr>
            <a:xfrm>
              <a:off x="4925683" y="4324475"/>
              <a:ext cx="109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EC2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13" name="Google Shape;213;p20"/>
          <p:cNvGrpSpPr/>
          <p:nvPr/>
        </p:nvGrpSpPr>
        <p:grpSpPr>
          <a:xfrm>
            <a:off x="5576600" y="3283900"/>
            <a:ext cx="1099275" cy="1439775"/>
            <a:chOff x="6553775" y="3225200"/>
            <a:chExt cx="1099275" cy="1439775"/>
          </a:xfrm>
        </p:grpSpPr>
        <p:pic>
          <p:nvPicPr>
            <p:cNvPr id="214" name="Google Shape;214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553775" y="3225200"/>
              <a:ext cx="1099275" cy="1099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0"/>
            <p:cNvSpPr txBox="1"/>
            <p:nvPr/>
          </p:nvSpPr>
          <p:spPr>
            <a:xfrm>
              <a:off x="6553820" y="4324475"/>
              <a:ext cx="109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RDS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 스택</a:t>
            </a:r>
            <a:r>
              <a:rPr lang="ko"/>
              <a:t> (On-Premise)</a:t>
            </a:r>
            <a:endParaRPr/>
          </a:p>
        </p:txBody>
      </p:sp>
      <p:grpSp>
        <p:nvGrpSpPr>
          <p:cNvPr id="221" name="Google Shape;221;p21"/>
          <p:cNvGrpSpPr/>
          <p:nvPr/>
        </p:nvGrpSpPr>
        <p:grpSpPr>
          <a:xfrm>
            <a:off x="1488367" y="1529798"/>
            <a:ext cx="1381430" cy="1674907"/>
            <a:chOff x="1241275" y="1810825"/>
            <a:chExt cx="1792901" cy="2173792"/>
          </a:xfrm>
        </p:grpSpPr>
        <p:pic>
          <p:nvPicPr>
            <p:cNvPr id="222" name="Google Shape;22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1275" y="1810825"/>
              <a:ext cx="1792901" cy="1740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1"/>
            <p:cNvSpPr txBox="1"/>
            <p:nvPr/>
          </p:nvSpPr>
          <p:spPr>
            <a:xfrm>
              <a:off x="1464711" y="3644118"/>
              <a:ext cx="1492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Kubernetes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24" name="Google Shape;224;p21"/>
          <p:cNvGrpSpPr/>
          <p:nvPr/>
        </p:nvGrpSpPr>
        <p:grpSpPr>
          <a:xfrm>
            <a:off x="3717675" y="1502100"/>
            <a:ext cx="1523275" cy="1730295"/>
            <a:chOff x="3409812" y="1733540"/>
            <a:chExt cx="1976996" cy="2245679"/>
          </a:xfrm>
        </p:grpSpPr>
        <p:pic>
          <p:nvPicPr>
            <p:cNvPr id="225" name="Google Shape;22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09812" y="1733540"/>
              <a:ext cx="1976996" cy="1831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1"/>
            <p:cNvSpPr txBox="1"/>
            <p:nvPr/>
          </p:nvSpPr>
          <p:spPr>
            <a:xfrm>
              <a:off x="3915569" y="3638719"/>
              <a:ext cx="109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Airflow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27" name="Google Shape;227;p21"/>
          <p:cNvGrpSpPr/>
          <p:nvPr/>
        </p:nvGrpSpPr>
        <p:grpSpPr>
          <a:xfrm>
            <a:off x="6188511" y="1511159"/>
            <a:ext cx="1381396" cy="1712171"/>
            <a:chOff x="5841821" y="1766149"/>
            <a:chExt cx="1899871" cy="2222155"/>
          </a:xfrm>
        </p:grpSpPr>
        <p:pic>
          <p:nvPicPr>
            <p:cNvPr id="228" name="Google Shape;228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41821" y="1766149"/>
              <a:ext cx="1899871" cy="1804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1"/>
            <p:cNvSpPr txBox="1"/>
            <p:nvPr/>
          </p:nvSpPr>
          <p:spPr>
            <a:xfrm>
              <a:off x="6242141" y="3647804"/>
              <a:ext cx="109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Redis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30" name="Google Shape;230;p21"/>
          <p:cNvGrpSpPr/>
          <p:nvPr/>
        </p:nvGrpSpPr>
        <p:grpSpPr>
          <a:xfrm>
            <a:off x="2869800" y="3193925"/>
            <a:ext cx="1318600" cy="1590665"/>
            <a:chOff x="6303950" y="2006925"/>
            <a:chExt cx="1318600" cy="1590665"/>
          </a:xfrm>
        </p:grpSpPr>
        <p:pic>
          <p:nvPicPr>
            <p:cNvPr id="231" name="Google Shape;23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03950" y="2006925"/>
              <a:ext cx="1318600" cy="131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1"/>
            <p:cNvSpPr txBox="1"/>
            <p:nvPr/>
          </p:nvSpPr>
          <p:spPr>
            <a:xfrm>
              <a:off x="6561560" y="3335090"/>
              <a:ext cx="8469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Grafana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33" name="Google Shape;233;p21"/>
          <p:cNvGrpSpPr/>
          <p:nvPr/>
        </p:nvGrpSpPr>
        <p:grpSpPr>
          <a:xfrm>
            <a:off x="5240937" y="3290013"/>
            <a:ext cx="1242998" cy="1494587"/>
            <a:chOff x="7177900" y="2028988"/>
            <a:chExt cx="1242998" cy="1494587"/>
          </a:xfrm>
        </p:grpSpPr>
        <p:pic>
          <p:nvPicPr>
            <p:cNvPr id="234" name="Google Shape;234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77900" y="2028988"/>
              <a:ext cx="1242998" cy="12320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1"/>
            <p:cNvSpPr txBox="1"/>
            <p:nvPr/>
          </p:nvSpPr>
          <p:spPr>
            <a:xfrm>
              <a:off x="7224450" y="3261075"/>
              <a:ext cx="11499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Prometheus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