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2b5d435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2b5d435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2b5d435a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2b5d435a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2b6c72e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2b6c72e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2b6c72e1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2b6c72e1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2b6c72e1e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2b6c72e1e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slide" Target="/ppt/slides/slide3.xml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5400" y="560013"/>
            <a:ext cx="324600" cy="324600"/>
          </a:xfrm>
          <a:prstGeom prst="ellipse">
            <a:avLst/>
          </a:prstGeom>
          <a:solidFill>
            <a:srgbClr val="6BD222"/>
          </a:solidFill>
          <a:ln cap="flat" cmpd="sng" w="9525">
            <a:solidFill>
              <a:srgbClr val="6BD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99219" y="560013"/>
            <a:ext cx="730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2"/>
                </a:solidFill>
              </a:rPr>
              <a:t>TMI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56" name="Google Shape;56;p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00" y="1545038"/>
            <a:ext cx="3927750" cy="278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>
            <a:hlinkClick action="ppaction://hlinkshowjump?jump=nextslide"/>
          </p:cNvPr>
          <p:cNvSpPr/>
          <p:nvPr/>
        </p:nvSpPr>
        <p:spPr>
          <a:xfrm>
            <a:off x="5379841" y="18739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AWS</a:t>
            </a:r>
            <a:endParaRPr sz="1200"/>
          </a:p>
        </p:txBody>
      </p:sp>
      <p:sp>
        <p:nvSpPr>
          <p:cNvPr id="58" name="Google Shape;58;p13">
            <a:hlinkClick action="ppaction://hlinksldjump" r:id="rId4"/>
          </p:cNvPr>
          <p:cNvSpPr/>
          <p:nvPr/>
        </p:nvSpPr>
        <p:spPr>
          <a:xfrm>
            <a:off x="6343316" y="18739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넥슨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코리아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306791" y="18739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채용공고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379841" y="25597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채용공고</a:t>
            </a:r>
            <a:endParaRPr sz="1200"/>
          </a:p>
        </p:txBody>
      </p:sp>
      <p:sp>
        <p:nvSpPr>
          <p:cNvPr id="61" name="Google Shape;61;p13"/>
          <p:cNvSpPr/>
          <p:nvPr/>
        </p:nvSpPr>
        <p:spPr>
          <a:xfrm>
            <a:off x="6343316" y="25597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채용공고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7306791" y="25597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채용공고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379841" y="32455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채용공고</a:t>
            </a:r>
            <a:endParaRPr sz="1200"/>
          </a:p>
        </p:txBody>
      </p:sp>
      <p:sp>
        <p:nvSpPr>
          <p:cNvPr id="64" name="Google Shape;64;p13"/>
          <p:cNvSpPr/>
          <p:nvPr/>
        </p:nvSpPr>
        <p:spPr>
          <a:xfrm>
            <a:off x="6343316" y="32455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채용공고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306791" y="32455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채용공고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379841" y="39313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채용공고</a:t>
            </a:r>
            <a:endParaRPr sz="1200"/>
          </a:p>
        </p:txBody>
      </p:sp>
      <p:sp>
        <p:nvSpPr>
          <p:cNvPr id="67" name="Google Shape;67;p13"/>
          <p:cNvSpPr/>
          <p:nvPr/>
        </p:nvSpPr>
        <p:spPr>
          <a:xfrm>
            <a:off x="6343316" y="39313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채용공고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7306791" y="3931312"/>
            <a:ext cx="8520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채용공고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799225" y="109825"/>
            <a:ext cx="81510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www.techmap-it.co.kr/home</a:t>
            </a:r>
            <a:endParaRPr/>
          </a:p>
        </p:txBody>
      </p:sp>
      <p:grpSp>
        <p:nvGrpSpPr>
          <p:cNvPr id="70" name="Google Shape;70;p13"/>
          <p:cNvGrpSpPr/>
          <p:nvPr/>
        </p:nvGrpSpPr>
        <p:grpSpPr>
          <a:xfrm>
            <a:off x="138076" y="130209"/>
            <a:ext cx="592707" cy="189500"/>
            <a:chOff x="138076" y="130209"/>
            <a:chExt cx="592707" cy="189500"/>
          </a:xfrm>
        </p:grpSpPr>
        <p:sp>
          <p:nvSpPr>
            <p:cNvPr id="71" name="Google Shape;71;p13"/>
            <p:cNvSpPr/>
            <p:nvPr/>
          </p:nvSpPr>
          <p:spPr>
            <a:xfrm>
              <a:off x="339984" y="151167"/>
              <a:ext cx="152700" cy="164100"/>
            </a:xfrm>
            <a:prstGeom prst="rightArrow">
              <a:avLst>
                <a:gd fmla="val 30342" name="adj1"/>
                <a:gd fmla="val 401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rot="10800000">
              <a:off x="138376" y="150989"/>
              <a:ext cx="152700" cy="164101"/>
            </a:xfrm>
            <a:prstGeom prst="rightArrow">
              <a:avLst>
                <a:gd fmla="val 30342" name="adj1"/>
                <a:gd fmla="val 401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3" name="Google Shape;7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1283" y="130209"/>
              <a:ext cx="189500" cy="189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/>
          <p:nvPr/>
        </p:nvSpPr>
        <p:spPr>
          <a:xfrm>
            <a:off x="5277900" y="1264450"/>
            <a:ext cx="318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최근 채용 공고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4"/>
          <p:cNvGrpSpPr/>
          <p:nvPr/>
        </p:nvGrpSpPr>
        <p:grpSpPr>
          <a:xfrm>
            <a:off x="425400" y="560013"/>
            <a:ext cx="1104319" cy="324600"/>
            <a:chOff x="425400" y="560013"/>
            <a:chExt cx="1104319" cy="324600"/>
          </a:xfrm>
        </p:grpSpPr>
        <p:sp>
          <p:nvSpPr>
            <p:cNvPr id="80" name="Google Shape;80;p14"/>
            <p:cNvSpPr/>
            <p:nvPr/>
          </p:nvSpPr>
          <p:spPr>
            <a:xfrm>
              <a:off x="425400" y="560013"/>
              <a:ext cx="324600" cy="324600"/>
            </a:xfrm>
            <a:prstGeom prst="ellipse">
              <a:avLst/>
            </a:prstGeom>
            <a:solidFill>
              <a:srgbClr val="6BD222"/>
            </a:solidFill>
            <a:ln cap="flat" cmpd="sng" w="9525">
              <a:solidFill>
                <a:srgbClr val="6BD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799219" y="560013"/>
              <a:ext cx="7305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200">
                  <a:uFill>
                    <a:noFill/>
                  </a:uFill>
                  <a:hlinkClick action="ppaction://hlinkshowjump?jump=firstslide"/>
                </a:rPr>
                <a:t>TMI</a:t>
              </a:r>
              <a:endParaRPr sz="2200"/>
            </a:p>
          </p:txBody>
        </p:sp>
      </p:grpSp>
      <p:sp>
        <p:nvSpPr>
          <p:cNvPr id="82" name="Google Shape;82;p14"/>
          <p:cNvSpPr/>
          <p:nvPr/>
        </p:nvSpPr>
        <p:spPr>
          <a:xfrm>
            <a:off x="799225" y="109825"/>
            <a:ext cx="81510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www.techmap-it.co.kr/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39984" y="151167"/>
            <a:ext cx="152700" cy="164100"/>
          </a:xfrm>
          <a:prstGeom prst="rightArrow">
            <a:avLst>
              <a:gd fmla="val 30342" name="adj1"/>
              <a:gd fmla="val 401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>
            <a:hlinkClick action="ppaction://hlinkshowjump?jump=firstslide"/>
          </p:cNvPr>
          <p:cNvSpPr/>
          <p:nvPr/>
        </p:nvSpPr>
        <p:spPr>
          <a:xfrm rot="10800000">
            <a:off x="138376" y="150989"/>
            <a:ext cx="152700" cy="164101"/>
          </a:xfrm>
          <a:prstGeom prst="rightArrow">
            <a:avLst>
              <a:gd fmla="val 30342" name="adj1"/>
              <a:gd fmla="val 401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83" y="130209"/>
            <a:ext cx="189500" cy="1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662550" y="1299600"/>
            <a:ext cx="78189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886450" y="1116425"/>
            <a:ext cx="73710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50" y="1124950"/>
            <a:ext cx="8549502" cy="389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425400" y="560013"/>
            <a:ext cx="1104319" cy="324600"/>
            <a:chOff x="425400" y="560013"/>
            <a:chExt cx="1104319" cy="324600"/>
          </a:xfrm>
        </p:grpSpPr>
        <p:sp>
          <p:nvSpPr>
            <p:cNvPr id="94" name="Google Shape;94;p15"/>
            <p:cNvSpPr/>
            <p:nvPr/>
          </p:nvSpPr>
          <p:spPr>
            <a:xfrm>
              <a:off x="425400" y="560013"/>
              <a:ext cx="324600" cy="324600"/>
            </a:xfrm>
            <a:prstGeom prst="ellipse">
              <a:avLst/>
            </a:prstGeom>
            <a:solidFill>
              <a:srgbClr val="6BD222"/>
            </a:solidFill>
            <a:ln cap="flat" cmpd="sng" w="9525">
              <a:solidFill>
                <a:srgbClr val="6BD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799219" y="560013"/>
              <a:ext cx="7305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200">
                  <a:uFill>
                    <a:noFill/>
                  </a:uFill>
                  <a:hlinkClick action="ppaction://hlinkshowjump?jump=firstslide"/>
                </a:rPr>
                <a:t>TMI</a:t>
              </a:r>
              <a:endParaRPr sz="2200"/>
            </a:p>
          </p:txBody>
        </p:sp>
      </p:grpSp>
      <p:sp>
        <p:nvSpPr>
          <p:cNvPr id="96" name="Google Shape;96;p15"/>
          <p:cNvSpPr/>
          <p:nvPr/>
        </p:nvSpPr>
        <p:spPr>
          <a:xfrm>
            <a:off x="799225" y="109825"/>
            <a:ext cx="81510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www.techmap-it.co.kr/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39984" y="151167"/>
            <a:ext cx="152700" cy="164100"/>
          </a:xfrm>
          <a:prstGeom prst="rightArrow">
            <a:avLst>
              <a:gd fmla="val 30342" name="adj1"/>
              <a:gd fmla="val 401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>
            <a:hlinkClick action="ppaction://hlinkshowjump?jump=firstslide"/>
          </p:cNvPr>
          <p:cNvSpPr/>
          <p:nvPr/>
        </p:nvSpPr>
        <p:spPr>
          <a:xfrm rot="10800000">
            <a:off x="138376" y="150989"/>
            <a:ext cx="152700" cy="164101"/>
          </a:xfrm>
          <a:prstGeom prst="rightArrow">
            <a:avLst>
              <a:gd fmla="val 30342" name="adj1"/>
              <a:gd fmla="val 401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83" y="130209"/>
            <a:ext cx="189500" cy="1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662550" y="1299600"/>
            <a:ext cx="78189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86450" y="1116425"/>
            <a:ext cx="73710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25" y="1064111"/>
            <a:ext cx="8501748" cy="38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425400" y="560013"/>
            <a:ext cx="324600" cy="324600"/>
          </a:xfrm>
          <a:prstGeom prst="ellipse">
            <a:avLst/>
          </a:prstGeom>
          <a:solidFill>
            <a:srgbClr val="6BD222"/>
          </a:solidFill>
          <a:ln cap="flat" cmpd="sng" w="9525">
            <a:solidFill>
              <a:srgbClr val="6BD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99219" y="560013"/>
            <a:ext cx="730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2"/>
                </a:solidFill>
              </a:rPr>
              <a:t>TMI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99225" y="109825"/>
            <a:ext cx="81510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www.techmap-it.co.kr/home</a:t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138076" y="130209"/>
            <a:ext cx="592707" cy="189500"/>
            <a:chOff x="138076" y="130209"/>
            <a:chExt cx="592707" cy="189500"/>
          </a:xfrm>
        </p:grpSpPr>
        <p:sp>
          <p:nvSpPr>
            <p:cNvPr id="111" name="Google Shape;111;p16"/>
            <p:cNvSpPr/>
            <p:nvPr/>
          </p:nvSpPr>
          <p:spPr>
            <a:xfrm>
              <a:off x="339984" y="151167"/>
              <a:ext cx="152700" cy="164100"/>
            </a:xfrm>
            <a:prstGeom prst="rightArrow">
              <a:avLst>
                <a:gd fmla="val 30342" name="adj1"/>
                <a:gd fmla="val 401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 rot="10800000">
              <a:off x="138376" y="150989"/>
              <a:ext cx="152700" cy="164101"/>
            </a:xfrm>
            <a:prstGeom prst="rightArrow">
              <a:avLst>
                <a:gd fmla="val 30342" name="adj1"/>
                <a:gd fmla="val 401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283" y="130209"/>
              <a:ext cx="189500" cy="189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863" l="24067" r="23973" t="4148"/>
          <a:stretch/>
        </p:blipFill>
        <p:spPr>
          <a:xfrm>
            <a:off x="425400" y="1203950"/>
            <a:ext cx="1959024" cy="195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2778475" y="894000"/>
            <a:ext cx="588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Python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2778475" y="1420425"/>
            <a:ext cx="5324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Data Analysis, Interpreter Language, Artificial Intelligence, Machine Learning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778485" y="1680600"/>
            <a:ext cx="6171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Python은 간결하고 읽기 쉬운 문법을 가진 고급 프로그래밍 언어로, 다양한 분야에서 폭넓게 사용됩니다. 특히 데이터 분석, 웹 개발, 인공지능 등에서 강력한 라이브러리와 도구를 제공하여 높은 생산성을 자랑합니다. Python은 초보자부터 전문가까지 쉽게 접근할 수 있으며, 커뮤니티와 생태계가 매우 활성화되어 있어 다양한 문제를 해결하는 데 도움을 줍니다.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Python은 인터프리터 언어로, 코드 실행 속도는 상대적으로 느리지만, 개발 속도가 빠르고 유지보수가 용이합니다. 또한, 객체 지향, 함수형, 절차적 프로그래밍을 모두 지원하여 유연한 코딩 스타일을 제공합니다.</a:t>
            </a:r>
            <a:endParaRPr sz="700"/>
          </a:p>
        </p:txBody>
      </p:sp>
      <p:sp>
        <p:nvSpPr>
          <p:cNvPr id="118" name="Google Shape;118;p16"/>
          <p:cNvSpPr/>
          <p:nvPr/>
        </p:nvSpPr>
        <p:spPr>
          <a:xfrm>
            <a:off x="2875200" y="3150486"/>
            <a:ext cx="1353600" cy="385800"/>
          </a:xfrm>
          <a:prstGeom prst="roundRect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관련 공고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425400" y="560013"/>
            <a:ext cx="324600" cy="324600"/>
          </a:xfrm>
          <a:prstGeom prst="ellipse">
            <a:avLst/>
          </a:prstGeom>
          <a:solidFill>
            <a:srgbClr val="6BD222"/>
          </a:solidFill>
          <a:ln cap="flat" cmpd="sng" w="9525">
            <a:solidFill>
              <a:srgbClr val="6BD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799219" y="560013"/>
            <a:ext cx="730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2"/>
                </a:solidFill>
              </a:rPr>
              <a:t>TMI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799225" y="109825"/>
            <a:ext cx="8151000" cy="2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www.techmap-it.co.kr/home</a:t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38076" y="130209"/>
            <a:ext cx="592707" cy="189500"/>
            <a:chOff x="138076" y="130209"/>
            <a:chExt cx="592707" cy="189500"/>
          </a:xfrm>
        </p:grpSpPr>
        <p:sp>
          <p:nvSpPr>
            <p:cNvPr id="127" name="Google Shape;127;p17"/>
            <p:cNvSpPr/>
            <p:nvPr/>
          </p:nvSpPr>
          <p:spPr>
            <a:xfrm>
              <a:off x="339984" y="151167"/>
              <a:ext cx="152700" cy="164100"/>
            </a:xfrm>
            <a:prstGeom prst="rightArrow">
              <a:avLst>
                <a:gd fmla="val 30342" name="adj1"/>
                <a:gd fmla="val 401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 rot="10800000">
              <a:off x="138376" y="150989"/>
              <a:ext cx="152700" cy="164101"/>
            </a:xfrm>
            <a:prstGeom prst="rightArrow">
              <a:avLst>
                <a:gd fmla="val 30342" name="adj1"/>
                <a:gd fmla="val 401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9" name="Google Shape;12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283" y="130209"/>
              <a:ext cx="189500" cy="189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" name="Google Shape;130;p17"/>
          <p:cNvPicPr preferRelativeResize="0"/>
          <p:nvPr/>
        </p:nvPicPr>
        <p:blipFill rotWithShape="1">
          <a:blip r:embed="rId4">
            <a:alphaModFix/>
          </a:blip>
          <a:srcRect b="3863" l="24067" r="23973" t="4148"/>
          <a:stretch/>
        </p:blipFill>
        <p:spPr>
          <a:xfrm>
            <a:off x="425400" y="1203950"/>
            <a:ext cx="1959024" cy="195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2778475" y="894000"/>
            <a:ext cx="588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Python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778475" y="1420425"/>
            <a:ext cx="5324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Data Analysis, Interpreter Language, Artificial Intelligence, Machine Learning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778485" y="1680600"/>
            <a:ext cx="6171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Python은 간결하고 읽기 쉬운 문법을 가진 고급 프로그래밍 언어로, 다양한 분야에서 폭넓게 사용됩니다. 특히 데이터 분석, 웹 개발, 인공지능 등에서 강력한 라이브러리와 도구를 제공하여 높은 생산성을 자랑합니다. Python은 초보자부터 전문가까지 쉽게 접근할 수 있으며, 커뮤니티와 생태계가 매우 활성화되어 있어 다양한 문제를 해결하는 데 도움을 줍니다.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Python은 인터프리터 언어로, 코드 실행 속도는 상대적으로 느리지만, 개발 속도가 빠르고 유지보수가 용이합니다. 또한, 객체 지향, 함수형, 절차적 프로그래밍을 모두 지원하여 유연한 코딩 스타일을 제공합니다.</a:t>
            </a:r>
            <a:endParaRPr sz="700"/>
          </a:p>
        </p:txBody>
      </p:sp>
      <p:sp>
        <p:nvSpPr>
          <p:cNvPr id="134" name="Google Shape;134;p17"/>
          <p:cNvSpPr/>
          <p:nvPr/>
        </p:nvSpPr>
        <p:spPr>
          <a:xfrm>
            <a:off x="2875200" y="3150486"/>
            <a:ext cx="1353600" cy="385800"/>
          </a:xfrm>
          <a:prstGeom prst="roundRect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관련 공고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1789350" y="976175"/>
            <a:ext cx="5799300" cy="3417750"/>
            <a:chOff x="1789350" y="976175"/>
            <a:chExt cx="5799300" cy="3417750"/>
          </a:xfrm>
        </p:grpSpPr>
        <p:sp>
          <p:nvSpPr>
            <p:cNvPr id="140" name="Google Shape;140;p18"/>
            <p:cNvSpPr/>
            <p:nvPr/>
          </p:nvSpPr>
          <p:spPr>
            <a:xfrm>
              <a:off x="1789350" y="976175"/>
              <a:ext cx="2903700" cy="378750"/>
            </a:xfrm>
            <a:prstGeom prst="flowChartProcess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Companies using technology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684950" y="976175"/>
              <a:ext cx="2903700" cy="378750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Companies looking for employees</a:t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789350" y="1357175"/>
              <a:ext cx="5799300" cy="3036750"/>
            </a:xfrm>
            <a:prstGeom prst="flowChartProcess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1985475" y="1969048"/>
            <a:ext cx="5407126" cy="2065236"/>
            <a:chOff x="1985475" y="1969048"/>
            <a:chExt cx="5407126" cy="2065236"/>
          </a:xfrm>
        </p:grpSpPr>
        <p:sp>
          <p:nvSpPr>
            <p:cNvPr id="144" name="Google Shape;144;p18"/>
            <p:cNvSpPr/>
            <p:nvPr/>
          </p:nvSpPr>
          <p:spPr>
            <a:xfrm>
              <a:off x="1985475" y="1969048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Saleforce</a:t>
              </a:r>
              <a:endParaRPr sz="1200"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3365850" y="1981680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Kafka</a:t>
              </a:r>
              <a:endParaRPr sz="1200"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746225" y="1969048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Spring Boot</a:t>
              </a:r>
              <a:endParaRPr sz="1100"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126601" y="1981680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Snowflake</a:t>
              </a:r>
              <a:endParaRPr sz="1200"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985475" y="2716232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Looker</a:t>
              </a:r>
              <a:endParaRPr sz="1200"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365850" y="2728864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PostgreSQL</a:t>
              </a:r>
              <a:endParaRPr sz="1100"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746225" y="2716232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Figma</a:t>
              </a:r>
              <a:endParaRPr sz="1200"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126601" y="2728864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MongoDB</a:t>
              </a:r>
              <a:endParaRPr sz="1200"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985475" y="3438152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Pipedrive</a:t>
              </a:r>
              <a:endParaRPr sz="1200"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365850" y="3450784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Stripe</a:t>
              </a:r>
              <a:endParaRPr sz="1200"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746225" y="3438152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Airtable</a:t>
              </a:r>
              <a:endParaRPr sz="1200"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6126601" y="3450784"/>
              <a:ext cx="1266000" cy="583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Notion</a:t>
              </a:r>
              <a:endParaRPr sz="1200"/>
            </a:p>
          </p:txBody>
        </p:sp>
      </p:grpSp>
      <p:sp>
        <p:nvSpPr>
          <p:cNvPr id="156" name="Google Shape;156;p18"/>
          <p:cNvSpPr/>
          <p:nvPr/>
        </p:nvSpPr>
        <p:spPr>
          <a:xfrm>
            <a:off x="425400" y="291750"/>
            <a:ext cx="324600" cy="324600"/>
          </a:xfrm>
          <a:prstGeom prst="ellipse">
            <a:avLst/>
          </a:prstGeom>
          <a:solidFill>
            <a:srgbClr val="6BD222"/>
          </a:solidFill>
          <a:ln cap="flat" cmpd="sng" w="9525">
            <a:solidFill>
              <a:srgbClr val="6BD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975500" y="291750"/>
            <a:ext cx="1686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2"/>
                </a:solidFill>
              </a:rPr>
              <a:t>TMI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21194" l="18285" r="22539" t="22285"/>
          <a:stretch/>
        </p:blipFill>
        <p:spPr>
          <a:xfrm>
            <a:off x="1999460" y="2100261"/>
            <a:ext cx="475835" cy="3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807" y="2036591"/>
            <a:ext cx="278100" cy="4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262" y="2124048"/>
            <a:ext cx="278100" cy="27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 rotWithShape="1">
          <a:blip r:embed="rId6">
            <a:alphaModFix/>
          </a:blip>
          <a:srcRect b="15049" l="12071" r="12531" t="14193"/>
          <a:stretch/>
        </p:blipFill>
        <p:spPr>
          <a:xfrm>
            <a:off x="4775589" y="2085861"/>
            <a:ext cx="376575" cy="3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7">
            <a:alphaModFix/>
          </a:blip>
          <a:srcRect b="10031" l="33852" r="33855" t="10031"/>
          <a:stretch/>
        </p:blipFill>
        <p:spPr>
          <a:xfrm>
            <a:off x="2075076" y="2775712"/>
            <a:ext cx="324598" cy="45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8625" y="2858274"/>
            <a:ext cx="278099" cy="2867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5600" y="2788600"/>
            <a:ext cx="426125" cy="4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10">
            <a:alphaModFix/>
          </a:blip>
          <a:srcRect b="0" l="32260" r="32260" t="0"/>
          <a:stretch/>
        </p:blipFill>
        <p:spPr>
          <a:xfrm>
            <a:off x="6225040" y="2775700"/>
            <a:ext cx="256543" cy="45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11">
            <a:alphaModFix/>
          </a:blip>
          <a:srcRect b="9955" l="0" r="0" t="9947"/>
          <a:stretch/>
        </p:blipFill>
        <p:spPr>
          <a:xfrm>
            <a:off x="1999450" y="3544616"/>
            <a:ext cx="475850" cy="3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79275" y="3544625"/>
            <a:ext cx="381148" cy="381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73323" y="3544635"/>
            <a:ext cx="381150" cy="38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91013" y="3572900"/>
            <a:ext cx="324600" cy="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