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13CCB4-5791-4D66-8298-FCF6BC2D4444}">
  <a:tblStyle styleId="{A013CCB4-5791-4D66-8298-FCF6BC2D444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07ca852a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07ca852a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07ca852a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f07ca852a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3eb909a6c_4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3eb909a6c_4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3eb909a6c_4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3eb909a6c_4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3eb909a6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3eb909a6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07ca852a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07ca852a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3eb909a6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3eb909a6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3eb909a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f3eb909a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3eb909a6c_4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3eb909a6c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3eb909a6c_4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f3eb909a6c_4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6.xml"/><Relationship Id="rId4" Type="http://schemas.openxmlformats.org/officeDocument/2006/relationships/slide" Target="/ppt/slides/slide7.xml"/><Relationship Id="rId5" Type="http://schemas.openxmlformats.org/officeDocument/2006/relationships/slide" Target="/ppt/slides/slide8.xml"/><Relationship Id="rId6" Type="http://schemas.openxmlformats.org/officeDocument/2006/relationships/slide" Target="/ppt/slides/slide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igma.com/proto/HncjyZThiU5k9ycXkxYGGx/Mockup?node-id=2-534&amp;t=HcDss65UL7ZgSLsm-0&amp;scaling=min-zoom&amp;content-scaling=fixed&amp;page-id=0%3A1&amp;starting-point-node-id=2%3A534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ws.amazon.com/ko/eventbridge/" TargetMode="External"/><Relationship Id="rId4" Type="http://schemas.openxmlformats.org/officeDocument/2006/relationships/hyperlink" Target="https://aws.amazon.com/ko/eventbridg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DE31FPT5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문서데이터 수집 및 저장 파이프라인 구축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24.08.19 4주차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정제 데이터 스키마 발전 및 최종 결과로 보여줄 데이터 선정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AWS EventBridge를 통한 배치성 이벤트 생성 및 Lambda 연결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Django 대신 Streamit으로 Web 구축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DB 결정/구성 (AWS </a:t>
            </a:r>
            <a:r>
              <a:rPr lang="en"/>
              <a:t>DynamoDB,</a:t>
            </a:r>
            <a:r>
              <a:rPr lang="en"/>
              <a:t> ClickHouse 예정)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15200" y="1030232"/>
            <a:ext cx="927600" cy="43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Domain</a:t>
            </a:r>
            <a:endParaRPr sz="1200"/>
          </a:p>
        </p:txBody>
      </p:sp>
      <p:sp>
        <p:nvSpPr>
          <p:cNvPr id="61" name="Google Shape;61;p14"/>
          <p:cNvSpPr/>
          <p:nvPr/>
        </p:nvSpPr>
        <p:spPr>
          <a:xfrm>
            <a:off x="1430875" y="3313900"/>
            <a:ext cx="6252300" cy="345900"/>
          </a:xfrm>
          <a:prstGeom prst="homePlate">
            <a:avLst>
              <a:gd fmla="val 50000" name="adj"/>
            </a:avLst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Improve Data Quality over steps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410175" y="356413"/>
            <a:ext cx="2029200" cy="597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Lambda를 통해서 크롤러를 서버리스로 실행</a:t>
            </a:r>
            <a:endParaRPr sz="1000"/>
          </a:p>
        </p:txBody>
      </p:sp>
      <p:sp>
        <p:nvSpPr>
          <p:cNvPr id="63" name="Google Shape;63;p14"/>
          <p:cNvSpPr/>
          <p:nvPr/>
        </p:nvSpPr>
        <p:spPr>
          <a:xfrm>
            <a:off x="1430875" y="2897163"/>
            <a:ext cx="6252300" cy="345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Airflow + Prometheus + Grafana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7889025" y="2108622"/>
            <a:ext cx="927600" cy="55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Kafka</a:t>
            </a:r>
            <a:endParaRPr sz="1200"/>
          </a:p>
        </p:txBody>
      </p:sp>
      <p:cxnSp>
        <p:nvCxnSpPr>
          <p:cNvPr id="65" name="Google Shape;65;p14"/>
          <p:cNvCxnSpPr>
            <a:stCxn id="60" idx="3"/>
            <a:endCxn id="66" idx="1"/>
          </p:cNvCxnSpPr>
          <p:nvPr/>
        </p:nvCxnSpPr>
        <p:spPr>
          <a:xfrm>
            <a:off x="1042800" y="1245782"/>
            <a:ext cx="386400" cy="11373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4"/>
          <p:cNvSpPr/>
          <p:nvPr/>
        </p:nvSpPr>
        <p:spPr>
          <a:xfrm>
            <a:off x="211094" y="3243075"/>
            <a:ext cx="927656" cy="770688"/>
          </a:xfrm>
          <a:prstGeom prst="flowChartMagneticDisk">
            <a:avLst/>
          </a:prstGeom>
          <a:solidFill>
            <a:srgbClr val="A6FF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DB</a:t>
            </a:r>
            <a:endParaRPr sz="1200"/>
          </a:p>
        </p:txBody>
      </p:sp>
      <p:grpSp>
        <p:nvGrpSpPr>
          <p:cNvPr id="68" name="Google Shape;68;p14"/>
          <p:cNvGrpSpPr/>
          <p:nvPr/>
        </p:nvGrpSpPr>
        <p:grpSpPr>
          <a:xfrm>
            <a:off x="209225" y="1976850"/>
            <a:ext cx="934175" cy="1116600"/>
            <a:chOff x="251675" y="920425"/>
            <a:chExt cx="934175" cy="1116600"/>
          </a:xfrm>
        </p:grpSpPr>
        <p:sp>
          <p:nvSpPr>
            <p:cNvPr id="69" name="Google Shape;69;p14"/>
            <p:cNvSpPr/>
            <p:nvPr/>
          </p:nvSpPr>
          <p:spPr>
            <a:xfrm>
              <a:off x="258250" y="1266325"/>
              <a:ext cx="927600" cy="770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321783" y="1337140"/>
              <a:ext cx="67800" cy="61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468270" y="1337140"/>
              <a:ext cx="67800" cy="61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614757" y="1337140"/>
              <a:ext cx="67800" cy="61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61244" y="1337140"/>
              <a:ext cx="67800" cy="61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907731" y="1337140"/>
              <a:ext cx="67800" cy="61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1054218" y="1337140"/>
              <a:ext cx="67800" cy="61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251675" y="920425"/>
              <a:ext cx="927600" cy="345900"/>
            </a:xfrm>
            <a:prstGeom prst="wedgeRectCallout">
              <a:avLst>
                <a:gd fmla="val -20833" name="adj1"/>
                <a:gd fmla="val 62500" name="adj2"/>
              </a:avLst>
            </a:prstGeom>
            <a:solidFill>
              <a:srgbClr val="E5BE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Local Cluster</a:t>
              </a:r>
              <a:endParaRPr sz="1000"/>
            </a:p>
          </p:txBody>
        </p:sp>
      </p:grpSp>
      <p:sp>
        <p:nvSpPr>
          <p:cNvPr id="77" name="Google Shape;77;p14"/>
          <p:cNvSpPr/>
          <p:nvPr/>
        </p:nvSpPr>
        <p:spPr>
          <a:xfrm>
            <a:off x="2427020" y="1229723"/>
            <a:ext cx="1294800" cy="516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Batch로 들어오는 데이터를 S3에 적재</a:t>
            </a:r>
            <a:endParaRPr sz="900"/>
          </a:p>
        </p:txBody>
      </p:sp>
      <p:sp>
        <p:nvSpPr>
          <p:cNvPr id="78" name="Google Shape;78;p14"/>
          <p:cNvSpPr/>
          <p:nvPr/>
        </p:nvSpPr>
        <p:spPr>
          <a:xfrm>
            <a:off x="4047612" y="1172424"/>
            <a:ext cx="1177500" cy="3318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Spark를 통해 정제</a:t>
            </a:r>
            <a:endParaRPr sz="900"/>
          </a:p>
        </p:txBody>
      </p:sp>
      <p:sp>
        <p:nvSpPr>
          <p:cNvPr id="79" name="Google Shape;79;p14"/>
          <p:cNvSpPr/>
          <p:nvPr/>
        </p:nvSpPr>
        <p:spPr>
          <a:xfrm>
            <a:off x="5550901" y="1311775"/>
            <a:ext cx="1651800" cy="516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정제된 데이터를 DB에 적재해서 웹에 제공</a:t>
            </a:r>
            <a:endParaRPr sz="900"/>
          </a:p>
        </p:txBody>
      </p:sp>
      <p:sp>
        <p:nvSpPr>
          <p:cNvPr id="80" name="Google Shape;80;p14"/>
          <p:cNvSpPr/>
          <p:nvPr/>
        </p:nvSpPr>
        <p:spPr>
          <a:xfrm>
            <a:off x="1378075" y="1898150"/>
            <a:ext cx="6372900" cy="92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562377" y="2108296"/>
            <a:ext cx="927657" cy="553545"/>
          </a:xfrm>
          <a:prstGeom prst="flowChartMagneticDisk">
            <a:avLst/>
          </a:prstGeom>
          <a:solidFill>
            <a:srgbClr val="D6B53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S3</a:t>
            </a:r>
            <a:endParaRPr sz="1200"/>
          </a:p>
        </p:txBody>
      </p:sp>
      <p:cxnSp>
        <p:nvCxnSpPr>
          <p:cNvPr id="82" name="Google Shape;82;p14"/>
          <p:cNvCxnSpPr>
            <a:stCxn id="66" idx="0"/>
            <a:endCxn id="83" idx="3"/>
          </p:cNvCxnSpPr>
          <p:nvPr/>
        </p:nvCxnSpPr>
        <p:spPr>
          <a:xfrm flipH="1" rot="10800000">
            <a:off x="1857356" y="1827188"/>
            <a:ext cx="34800" cy="28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4"/>
          <p:cNvSpPr/>
          <p:nvPr/>
        </p:nvSpPr>
        <p:spPr>
          <a:xfrm>
            <a:off x="2497411" y="2108288"/>
            <a:ext cx="927600" cy="553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Raw Data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(batch)</a:t>
            </a:r>
            <a:endParaRPr sz="1200"/>
          </a:p>
        </p:txBody>
      </p:sp>
      <p:sp>
        <p:nvSpPr>
          <p:cNvPr id="85" name="Google Shape;85;p14"/>
          <p:cNvSpPr/>
          <p:nvPr/>
        </p:nvSpPr>
        <p:spPr>
          <a:xfrm>
            <a:off x="4627333" y="2108296"/>
            <a:ext cx="927600" cy="553500"/>
          </a:xfrm>
          <a:prstGeom prst="rect">
            <a:avLst/>
          </a:prstGeom>
          <a:solidFill>
            <a:srgbClr val="F5F9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Spark</a:t>
            </a:r>
            <a:endParaRPr sz="1200"/>
          </a:p>
        </p:txBody>
      </p:sp>
      <p:sp>
        <p:nvSpPr>
          <p:cNvPr id="86" name="Google Shape;86;p14"/>
          <p:cNvSpPr/>
          <p:nvPr/>
        </p:nvSpPr>
        <p:spPr>
          <a:xfrm>
            <a:off x="5692288" y="2108296"/>
            <a:ext cx="927657" cy="553545"/>
          </a:xfrm>
          <a:prstGeom prst="flowChartMagneticDisk">
            <a:avLst/>
          </a:prstGeom>
          <a:solidFill>
            <a:srgbClr val="F9E25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DB</a:t>
            </a:r>
            <a:endParaRPr sz="1200"/>
          </a:p>
        </p:txBody>
      </p:sp>
      <p:sp>
        <p:nvSpPr>
          <p:cNvPr id="87" name="Google Shape;87;p14"/>
          <p:cNvSpPr/>
          <p:nvPr/>
        </p:nvSpPr>
        <p:spPr>
          <a:xfrm>
            <a:off x="6757286" y="2108296"/>
            <a:ext cx="927600" cy="553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Web Interface</a:t>
            </a:r>
            <a:endParaRPr sz="1200"/>
          </a:p>
        </p:txBody>
      </p:sp>
      <p:cxnSp>
        <p:nvCxnSpPr>
          <p:cNvPr id="88" name="Google Shape;88;p14"/>
          <p:cNvCxnSpPr>
            <a:stCxn id="66" idx="3"/>
            <a:endCxn id="84" idx="1"/>
          </p:cNvCxnSpPr>
          <p:nvPr/>
        </p:nvCxnSpPr>
        <p:spPr>
          <a:xfrm>
            <a:off x="2363363" y="2382938"/>
            <a:ext cx="134100" cy="2100"/>
          </a:xfrm>
          <a:prstGeom prst="curvedConnector3">
            <a:avLst>
              <a:gd fmla="val 4998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4"/>
          <p:cNvCxnSpPr>
            <a:stCxn id="84" idx="3"/>
            <a:endCxn id="81" idx="2"/>
          </p:cNvCxnSpPr>
          <p:nvPr/>
        </p:nvCxnSpPr>
        <p:spPr>
          <a:xfrm>
            <a:off x="3425011" y="2385038"/>
            <a:ext cx="137400" cy="6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4"/>
          <p:cNvCxnSpPr>
            <a:stCxn id="81" idx="4"/>
            <a:endCxn id="85" idx="1"/>
          </p:cNvCxnSpPr>
          <p:nvPr/>
        </p:nvCxnSpPr>
        <p:spPr>
          <a:xfrm>
            <a:off x="4490035" y="2385069"/>
            <a:ext cx="137400" cy="600"/>
          </a:xfrm>
          <a:prstGeom prst="curvedConnector3">
            <a:avLst>
              <a:gd fmla="val 4996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4"/>
          <p:cNvCxnSpPr>
            <a:endCxn id="86" idx="2"/>
          </p:cNvCxnSpPr>
          <p:nvPr/>
        </p:nvCxnSpPr>
        <p:spPr>
          <a:xfrm>
            <a:off x="5554888" y="2384469"/>
            <a:ext cx="1374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4"/>
          <p:cNvCxnSpPr>
            <a:stCxn id="86" idx="4"/>
            <a:endCxn id="87" idx="1"/>
          </p:cNvCxnSpPr>
          <p:nvPr/>
        </p:nvCxnSpPr>
        <p:spPr>
          <a:xfrm>
            <a:off x="6619946" y="2385069"/>
            <a:ext cx="137400" cy="6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4"/>
          <p:cNvSpPr/>
          <p:nvPr/>
        </p:nvSpPr>
        <p:spPr>
          <a:xfrm>
            <a:off x="3558375" y="3777475"/>
            <a:ext cx="1423500" cy="69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admin</a:t>
            </a:r>
            <a:endParaRPr sz="1200"/>
          </a:p>
        </p:txBody>
      </p:sp>
      <p:sp>
        <p:nvSpPr>
          <p:cNvPr id="83" name="Google Shape;83;p14"/>
          <p:cNvSpPr/>
          <p:nvPr/>
        </p:nvSpPr>
        <p:spPr>
          <a:xfrm>
            <a:off x="1428449" y="1056638"/>
            <a:ext cx="927656" cy="770688"/>
          </a:xfrm>
          <a:prstGeom prst="flowChartMagneticDisk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Github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792750" y="1597848"/>
            <a:ext cx="833700" cy="275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E5BE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AWS</a:t>
            </a:r>
            <a:endParaRPr sz="1200"/>
          </a:p>
        </p:txBody>
      </p:sp>
      <p:sp>
        <p:nvSpPr>
          <p:cNvPr id="66" name="Google Shape;66;p14"/>
          <p:cNvSpPr/>
          <p:nvPr/>
        </p:nvSpPr>
        <p:spPr>
          <a:xfrm>
            <a:off x="1429163" y="2108288"/>
            <a:ext cx="934200" cy="549300"/>
          </a:xfrm>
          <a:prstGeom prst="homePlate">
            <a:avLst>
              <a:gd fmla="val 14166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Crawler</a:t>
            </a:r>
            <a:endParaRPr sz="1200"/>
          </a:p>
        </p:txBody>
      </p:sp>
      <p:cxnSp>
        <p:nvCxnSpPr>
          <p:cNvPr id="95" name="Google Shape;95;p14"/>
          <p:cNvCxnSpPr>
            <a:stCxn id="67" idx="0"/>
            <a:endCxn id="69" idx="2"/>
          </p:cNvCxnSpPr>
          <p:nvPr/>
        </p:nvCxnSpPr>
        <p:spPr>
          <a:xfrm rot="-5400000">
            <a:off x="474072" y="3294321"/>
            <a:ext cx="406500" cy="4800"/>
          </a:xfrm>
          <a:prstGeom prst="curvedConnector3">
            <a:avLst>
              <a:gd fmla="val 81601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6" name="Google Shape;96;p14"/>
          <p:cNvSpPr/>
          <p:nvPr/>
        </p:nvSpPr>
        <p:spPr>
          <a:xfrm>
            <a:off x="7604050" y="1311325"/>
            <a:ext cx="1458000" cy="516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웹에서 제공되는 이벤트 로그를 적재해 모니터링</a:t>
            </a:r>
            <a:endParaRPr sz="900"/>
          </a:p>
        </p:txBody>
      </p:sp>
      <p:cxnSp>
        <p:nvCxnSpPr>
          <p:cNvPr id="97" name="Google Shape;97;p14"/>
          <p:cNvCxnSpPr>
            <a:stCxn id="64" idx="2"/>
            <a:endCxn id="63" idx="3"/>
          </p:cNvCxnSpPr>
          <p:nvPr/>
        </p:nvCxnSpPr>
        <p:spPr>
          <a:xfrm rot="5400000">
            <a:off x="7814025" y="2531322"/>
            <a:ext cx="408000" cy="669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4"/>
          <p:cNvCxnSpPr>
            <a:stCxn id="87" idx="3"/>
            <a:endCxn id="64" idx="1"/>
          </p:cNvCxnSpPr>
          <p:nvPr/>
        </p:nvCxnSpPr>
        <p:spPr>
          <a:xfrm>
            <a:off x="7684886" y="2385046"/>
            <a:ext cx="204000" cy="600"/>
          </a:xfrm>
          <a:prstGeom prst="curvedConnector3">
            <a:avLst>
              <a:gd fmla="val 5003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4"/>
          <p:cNvSpPr/>
          <p:nvPr/>
        </p:nvSpPr>
        <p:spPr>
          <a:xfrm>
            <a:off x="7822900" y="3125675"/>
            <a:ext cx="1239000" cy="69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client</a:t>
            </a:r>
            <a:endParaRPr sz="1200"/>
          </a:p>
        </p:txBody>
      </p:sp>
      <p:cxnSp>
        <p:nvCxnSpPr>
          <p:cNvPr id="100" name="Google Shape;100;p14"/>
          <p:cNvCxnSpPr>
            <a:stCxn id="83" idx="2"/>
            <a:endCxn id="76" idx="0"/>
          </p:cNvCxnSpPr>
          <p:nvPr/>
        </p:nvCxnSpPr>
        <p:spPr>
          <a:xfrm flipH="1">
            <a:off x="673049" y="1441981"/>
            <a:ext cx="755400" cy="534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101" name="Google Shape;101;p14"/>
          <p:cNvSpPr/>
          <p:nvPr/>
        </p:nvSpPr>
        <p:spPr>
          <a:xfrm>
            <a:off x="209225" y="4087175"/>
            <a:ext cx="1423500" cy="69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developer</a:t>
            </a:r>
            <a:endParaRPr sz="11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322184" y="4233893"/>
            <a:ext cx="357532" cy="406479"/>
            <a:chOff x="638975" y="4215450"/>
            <a:chExt cx="452400" cy="526800"/>
          </a:xfrm>
        </p:grpSpPr>
        <p:sp>
          <p:nvSpPr>
            <p:cNvPr id="103" name="Google Shape;103;p14"/>
            <p:cNvSpPr/>
            <p:nvPr/>
          </p:nvSpPr>
          <p:spPr>
            <a:xfrm>
              <a:off x="762875" y="4215450"/>
              <a:ext cx="204600" cy="20460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638975" y="4467150"/>
              <a:ext cx="452400" cy="275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14"/>
          <p:cNvGrpSpPr/>
          <p:nvPr/>
        </p:nvGrpSpPr>
        <p:grpSpPr>
          <a:xfrm>
            <a:off x="3686334" y="3924193"/>
            <a:ext cx="357532" cy="406479"/>
            <a:chOff x="638975" y="4215450"/>
            <a:chExt cx="452400" cy="526800"/>
          </a:xfrm>
        </p:grpSpPr>
        <p:sp>
          <p:nvSpPr>
            <p:cNvPr id="106" name="Google Shape;106;p14"/>
            <p:cNvSpPr/>
            <p:nvPr/>
          </p:nvSpPr>
          <p:spPr>
            <a:xfrm>
              <a:off x="762875" y="4215450"/>
              <a:ext cx="204600" cy="20460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638975" y="4467150"/>
              <a:ext cx="452400" cy="275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14"/>
          <p:cNvGrpSpPr/>
          <p:nvPr/>
        </p:nvGrpSpPr>
        <p:grpSpPr>
          <a:xfrm>
            <a:off x="7991284" y="3272381"/>
            <a:ext cx="357532" cy="406479"/>
            <a:chOff x="638975" y="4215450"/>
            <a:chExt cx="452400" cy="526800"/>
          </a:xfrm>
        </p:grpSpPr>
        <p:sp>
          <p:nvSpPr>
            <p:cNvPr id="109" name="Google Shape;109;p14"/>
            <p:cNvSpPr/>
            <p:nvPr/>
          </p:nvSpPr>
          <p:spPr>
            <a:xfrm>
              <a:off x="762875" y="4215450"/>
              <a:ext cx="204600" cy="20460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638975" y="4467150"/>
              <a:ext cx="452400" cy="275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4"/>
          <p:cNvSpPr txBox="1"/>
          <p:nvPr/>
        </p:nvSpPr>
        <p:spPr>
          <a:xfrm>
            <a:off x="7885600" y="208600"/>
            <a:ext cx="1113600" cy="4941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51C75"/>
                </a:solidFill>
              </a:rPr>
              <a:t>현재구성</a:t>
            </a:r>
            <a:endParaRPr b="1" sz="18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Medallion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159300" y="923875"/>
            <a:ext cx="8832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주요 레이어</a:t>
            </a:r>
            <a:endParaRPr b="1" sz="13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AutoNum type="arabicPeriod"/>
            </a:pPr>
            <a:r>
              <a:rPr b="1" lang="en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브론즈 레이어 (Bronze Layer):</a:t>
            </a:r>
            <a:endParaRPr b="1"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1" marL="9144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Char char="○"/>
            </a:pPr>
            <a:r>
              <a:rPr b="1" lang="en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원시 데이터</a:t>
            </a:r>
            <a:r>
              <a:rPr lang="en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를 저장합니다.</a:t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1" marL="9144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Char char="○"/>
            </a:pPr>
            <a:r>
              <a:rPr lang="en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외부 소스로부터 수집된 데이터가 그대로 저장되며, 결측치나 비정형 데이터가 포함될 수 있습니다.</a:t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1" marL="9144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Char char="○"/>
            </a:pPr>
            <a:r>
              <a:rPr lang="en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빠른 변경 데이터 캡처(Change Data Capture, CDC)를 수행하고, 원본 데이터를 안전하게 보관합니다.</a:t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AutoNum type="arabicPeriod"/>
            </a:pPr>
            <a:r>
              <a:rPr b="1" lang="en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실버 레이어 (Silver Layer):</a:t>
            </a:r>
            <a:endParaRPr b="1"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1" marL="9144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Char char="○"/>
            </a:pPr>
            <a:r>
              <a:rPr b="1" lang="en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정제되고 표준화된 데이터</a:t>
            </a:r>
            <a:r>
              <a:rPr lang="en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를 저장합니다.</a:t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1" marL="9144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Char char="○"/>
            </a:pPr>
            <a:r>
              <a:rPr lang="en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결측치 보완, 중복값 제거, 데이터 타입 일치화 등의 처리가 된 데이터가 포함됩니다.</a:t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1" marL="9144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Char char="○"/>
            </a:pPr>
            <a:r>
              <a:rPr lang="en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분석가나 데이터 과학자가 사용하기에 적합한 형태로 데이터를 저장합니다.</a:t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AutoNum type="arabicPeriod"/>
            </a:pPr>
            <a:r>
              <a:rPr b="1" lang="en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골드 레이어 (Gold Layer):</a:t>
            </a:r>
            <a:endParaRPr b="1"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1" marL="9144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Char char="○"/>
            </a:pPr>
            <a:r>
              <a:rPr b="1" lang="en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비즈니스 분석에 사용 가능한 고도로 정제된 데이터</a:t>
            </a:r>
            <a:r>
              <a:rPr lang="en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를 저장합니다.</a:t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1" marL="9144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Char char="○"/>
            </a:pPr>
            <a:r>
              <a:rPr lang="en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최종 사용자와 의사결정자가 쉽게 이해하고 사용할 수 있도록 데이터를 구조화합니다.</a:t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1" marL="9144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Char char="○"/>
            </a:pPr>
            <a:r>
              <a:rPr lang="en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데이터의 가치가 극대화된 형태로 저장됩니다.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3주차 </a:t>
            </a:r>
            <a:r>
              <a:rPr lang="en"/>
              <a:t>TODO / DONE</a:t>
            </a:r>
            <a:endParaRPr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최종 결과물(Web)에 대한 목업 진행 (완료)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새 아키텍처에 대한 새로운 데이터 스키마 정의 및 통합 구성 (완료)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크롤러 코드 AWS Lambda 함수화 (진행중)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trike="sngStrike"/>
              <a:t>배치성 이벤트 기능 구축 및 로그 작업</a:t>
            </a:r>
            <a:r>
              <a:rPr lang="en"/>
              <a:t> (</a:t>
            </a: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AWS Eventbridge로 변경</a:t>
            </a:r>
            <a:r>
              <a:rPr lang="en"/>
              <a:t>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trike="sngStrike"/>
              <a:t>Airflow DAG 테스트</a:t>
            </a:r>
            <a:r>
              <a:rPr lang="en"/>
              <a:t> </a:t>
            </a:r>
            <a:r>
              <a:rPr lang="en"/>
              <a:t>(</a:t>
            </a:r>
            <a:r>
              <a:rPr lang="en" u="sng">
                <a:solidFill>
                  <a:schemeClr val="hlink"/>
                </a:solidFill>
                <a:hlinkClick action="ppaction://hlinksldjump" r:id="rId6"/>
              </a:rPr>
              <a:t>AWS Eventbridge로 변경</a:t>
            </a:r>
            <a:r>
              <a:rPr lang="en"/>
              <a:t>)</a:t>
            </a:r>
            <a:endParaRPr strike="sngStrike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DB 결정/구성 (AWS </a:t>
            </a:r>
            <a:r>
              <a:rPr b="1" lang="en"/>
              <a:t>DynamoDB</a:t>
            </a:r>
            <a:r>
              <a:rPr lang="en"/>
              <a:t>; </a:t>
            </a:r>
            <a:r>
              <a:rPr b="1" lang="en"/>
              <a:t>ClickHouse</a:t>
            </a:r>
            <a:r>
              <a:rPr lang="en"/>
              <a:t>; </a:t>
            </a:r>
            <a:r>
              <a:rPr lang="en" strike="sngStrike"/>
              <a:t>Apache Druid</a:t>
            </a:r>
            <a:r>
              <a:rPr lang="en"/>
              <a:t>  POC 진행 중)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3주차 ON PROGRESS</a:t>
            </a:r>
            <a:endParaRPr/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정제단계 데이터 스키마 초안 작성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목업 및 기능명세서 작성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크롤링 코드 lambda 함수화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크롤링 결과 s3 업로드 테스트 완료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DB 결정/구성 (AWS DynamoDB; ClickHouse; Apache Druid POC 작성완료)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3375" y="677900"/>
            <a:ext cx="4937254" cy="37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p19"/>
          <p:cNvGraphicFramePr/>
          <p:nvPr/>
        </p:nvGraphicFramePr>
        <p:xfrm>
          <a:off x="235563" y="72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{A013CCB4-5791-4D66-8298-FCF6BC2D4444}</a:tableStyleId>
              </a:tblPr>
              <a:tblGrid>
                <a:gridCol w="425850"/>
                <a:gridCol w="425850"/>
                <a:gridCol w="1725700"/>
                <a:gridCol w="708700"/>
                <a:gridCol w="708700"/>
                <a:gridCol w="708700"/>
                <a:gridCol w="708700"/>
                <a:gridCol w="708700"/>
                <a:gridCol w="708700"/>
                <a:gridCol w="708700"/>
                <a:gridCol w="382850"/>
                <a:gridCol w="751700"/>
              </a:tblGrid>
              <a:tr h="294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등급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수준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gridSpan="9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비고 및 설명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저장소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4570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동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Lv.1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 grid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완전 Low; 간단한 전처리라도 하지 않으면 아애 쓸수 없는 단계(공백, 줄바꿈 등)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AWS S3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Lv.2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 grid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간단한 전처리를 하지 않아도 쓸 여지가 있는 상태인 Low data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Table1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Lv.3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 grid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간단한 전처리 및 원본을 기반으로 파싱 진행할 경우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vMerge="1"/>
              </a:tr>
              <a:tr h="24570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은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Lv.4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 grid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데이터 값에 대한 전처리 진행(불필요한 특수기호 제거, 동의어 일괄 변경)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Table2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Lv.5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 grid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원본 데이터에서 추출한 변수가 아닌 파생 변수 생성할 경우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Table3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Lv.6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 grid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OLTP(row 기준; 공고 목록) vs OLAP(col 기준; 트렌드 분석) 분리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700">
                <a:tc row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금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Lv.7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grid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공고 목록: 채용 중, 마감을 나타낼 값과 id기반 사이트 식별 코드 부여(hash or 채용사이트 심볼)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OLTP1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700">
                <a:tc vMerge="1"/>
                <a:tc vMerge="1"/>
                <a:tc grid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트렌드 분석: ML에게 던져서 주요 기술 스택 추출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OLAP1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700"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Lv.8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grid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공고 목록: 필터 값으로 보여줄 데이터 지정(어떤 값을 공개할 것인가?)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OLTP1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700">
                <a:tc vMerge="1"/>
                <a:tc vMerge="1"/>
                <a:tc grid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트렌드 분석: 직무 유형(or 회사 산업 분류)를 정제 or ML로 추출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OLAP2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700"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Lv.9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grid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공고 목록: 미정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OLTP1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700">
                <a:tc vMerge="1"/>
                <a:tc vMerge="1"/>
                <a:tc grid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트렌드 분석: 분기별 조회를 위한 회사이름과 공고 채용 기간 올린 시점 추출 및 중복 처리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OLAP3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441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EventBridge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서버리스 이벤트 버스로, 다양한 AWS 서비스, SaaS 애플리케이션, 사용자 지정 애플리케이션에서 생성된 이벤트를 수집, 필터링, 변환 및 라우팅하는 데 사용</a:t>
            </a:r>
            <a:endParaRPr sz="13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주요 특징</a:t>
            </a:r>
            <a:endParaRPr b="1" sz="13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AutoNum type="arabicPeriod"/>
            </a:pPr>
            <a:r>
              <a:rPr b="1" lang="en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서버리스</a:t>
            </a:r>
            <a:r>
              <a:rPr lang="en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: 서버를 관리할 필요 없이 이벤트를 처리할 수 있습니다.</a:t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AutoNum type="arabicPeriod"/>
            </a:pPr>
            <a:r>
              <a:rPr b="1" lang="en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이벤트 라우팅</a:t>
            </a:r>
            <a:r>
              <a:rPr lang="en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: 이벤트를 다양한 대상(예: AWS Lambda, SQS, SNS 등)으로 라우팅할 수 있습니다.</a:t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AutoNum type="arabicPeriod"/>
            </a:pPr>
            <a:r>
              <a:rPr b="1" lang="en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필터링 및 변환</a:t>
            </a:r>
            <a:r>
              <a:rPr lang="en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: 이벤트를 필터링하고 변환하여 필요한 데이터만 전달할 수 있습니다.</a:t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AutoNum type="arabicPeriod"/>
            </a:pP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icrosoft Yahei"/>
                <a:ea typeface="Microsoft Yahei"/>
                <a:cs typeface="Microsoft Yahei"/>
                <a:sym typeface="Microsoft Yahe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확장성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Microsoft Yahei"/>
                <a:ea typeface="Microsoft Yahei"/>
                <a:cs typeface="Microsoft Yahei"/>
                <a:sym typeface="Microsoft Yahe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: 대규모 이벤트 스트림을 처리할 수 있으며, 자동으로 확장됩니다</a:t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Amazon EventBridge의 파이프라인 기능을 사용하여 ‘데이터 수집 배치 이벤트 작동 - S3 적재 - Airflow에 작업 완료 메세지 전송’3 단계에 걸친 독립적 데이터 수집 파이프라인 구축이 가능할 것으로 추측됩니다.</a:t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