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07ca852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07ca852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7ca852a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7ca852a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07ca85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07ca85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20004ea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20004e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07ca852a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07ca852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DE31FP5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문서데이터 수집 및 저장 파이프라인 구축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24.08.12 3주차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8.5~8.12 진행 사항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726550" y="937675"/>
            <a:ext cx="4895100" cy="4186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887409" y="1080425"/>
            <a:ext cx="4581000" cy="184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887409" y="3266600"/>
            <a:ext cx="4581000" cy="171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971159" y="1302400"/>
            <a:ext cx="1152300" cy="1281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074059" y="2202825"/>
            <a:ext cx="946500" cy="298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074059" y="1793950"/>
            <a:ext cx="946500" cy="298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851615" y="222100"/>
            <a:ext cx="4581000" cy="589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074059" y="1385075"/>
            <a:ext cx="946500" cy="298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gunicorn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535709" y="158281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033134" y="3412100"/>
            <a:ext cx="2524500" cy="134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Cluster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284709" y="3819550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com0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284709" y="4181313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com2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295353" y="4181313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com3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295353" y="3819550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com1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997309" y="1226088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997359" y="765850"/>
            <a:ext cx="946500" cy="385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cxnSp>
        <p:nvCxnSpPr>
          <p:cNvPr id="82" name="Google Shape;82;p15"/>
          <p:cNvCxnSpPr>
            <a:stCxn id="72" idx="2"/>
            <a:endCxn id="74" idx="0"/>
          </p:cNvCxnSpPr>
          <p:nvPr/>
        </p:nvCxnSpPr>
        <p:spPr>
          <a:xfrm rot="5400000">
            <a:off x="3690015" y="1130800"/>
            <a:ext cx="771000" cy="1332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4" idx="2"/>
            <a:endCxn id="84" idx="1"/>
          </p:cNvCxnSpPr>
          <p:nvPr/>
        </p:nvCxnSpPr>
        <p:spPr>
          <a:xfrm rot="5400000">
            <a:off x="3815159" y="2173513"/>
            <a:ext cx="355800" cy="318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4" idx="3"/>
            <a:endCxn id="75" idx="0"/>
          </p:cNvCxnSpPr>
          <p:nvPr/>
        </p:nvCxnSpPr>
        <p:spPr>
          <a:xfrm rot="5400000">
            <a:off x="3294784" y="2729788"/>
            <a:ext cx="683100" cy="68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2033134" y="2977963"/>
            <a:ext cx="1816800" cy="385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On-Premise Cluster</a:t>
            </a:r>
            <a:endParaRPr/>
          </a:p>
        </p:txBody>
      </p:sp>
      <p:cxnSp>
        <p:nvCxnSpPr>
          <p:cNvPr id="87" name="Google Shape;87;p15"/>
          <p:cNvCxnSpPr>
            <a:stCxn id="75" idx="3"/>
            <a:endCxn id="88" idx="2"/>
          </p:cNvCxnSpPr>
          <p:nvPr/>
        </p:nvCxnSpPr>
        <p:spPr>
          <a:xfrm>
            <a:off x="4557634" y="4083800"/>
            <a:ext cx="563100" cy="975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0" idx="3"/>
            <a:endCxn id="74" idx="1"/>
          </p:cNvCxnSpPr>
          <p:nvPr/>
        </p:nvCxnSpPr>
        <p:spPr>
          <a:xfrm>
            <a:off x="2943809" y="1440438"/>
            <a:ext cx="591900" cy="35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/>
          <p:nvPr/>
        </p:nvSpPr>
        <p:spPr>
          <a:xfrm>
            <a:off x="5074059" y="437331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harbor</a:t>
            </a:r>
            <a:endParaRPr/>
          </a:p>
        </p:txBody>
      </p:sp>
      <p:cxnSp>
        <p:nvCxnSpPr>
          <p:cNvPr id="91" name="Google Shape;91;p15"/>
          <p:cNvCxnSpPr>
            <a:stCxn id="69" idx="3"/>
            <a:endCxn id="92" idx="1"/>
          </p:cNvCxnSpPr>
          <p:nvPr/>
        </p:nvCxnSpPr>
        <p:spPr>
          <a:xfrm flipH="1" rot="10800000">
            <a:off x="6123459" y="1151950"/>
            <a:ext cx="1013100" cy="79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8" name="Google Shape;88;p15"/>
          <p:cNvSpPr/>
          <p:nvPr/>
        </p:nvSpPr>
        <p:spPr>
          <a:xfrm>
            <a:off x="5120647" y="3934263"/>
            <a:ext cx="832000" cy="49415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7136559" y="937663"/>
            <a:ext cx="946500" cy="4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120647" y="3572488"/>
            <a:ext cx="832000" cy="49415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</a:t>
            </a:r>
            <a:endParaRPr/>
          </a:p>
        </p:txBody>
      </p:sp>
      <p:cxnSp>
        <p:nvCxnSpPr>
          <p:cNvPr id="94" name="Google Shape;94;p15"/>
          <p:cNvCxnSpPr>
            <a:stCxn id="93" idx="1"/>
            <a:endCxn id="69" idx="2"/>
          </p:cNvCxnSpPr>
          <p:nvPr/>
        </p:nvCxnSpPr>
        <p:spPr>
          <a:xfrm rot="-5400000">
            <a:off x="5047947" y="3072988"/>
            <a:ext cx="988200" cy="10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/>
          <p:nvPr/>
        </p:nvSpPr>
        <p:spPr>
          <a:xfrm>
            <a:off x="5074047" y="50896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</a:t>
            </a:r>
            <a:endParaRPr/>
          </a:p>
        </p:txBody>
      </p:sp>
      <p:cxnSp>
        <p:nvCxnSpPr>
          <p:cNvPr id="96" name="Google Shape;96;p15"/>
          <p:cNvCxnSpPr>
            <a:stCxn id="69" idx="0"/>
            <a:endCxn id="95" idx="2"/>
          </p:cNvCxnSpPr>
          <p:nvPr/>
        </p:nvCxnSpPr>
        <p:spPr>
          <a:xfrm rot="-5400000">
            <a:off x="5365209" y="1119700"/>
            <a:ext cx="364800" cy="6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1997359" y="179051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266409" y="2390925"/>
            <a:ext cx="11874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503884" y="2367238"/>
            <a:ext cx="946500" cy="36180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266409" y="3363475"/>
            <a:ext cx="1187400" cy="361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grafana</a:t>
            </a:r>
            <a:endParaRPr/>
          </a:p>
        </p:txBody>
      </p:sp>
      <p:cxnSp>
        <p:nvCxnSpPr>
          <p:cNvPr id="100" name="Google Shape;100;p15"/>
          <p:cNvCxnSpPr>
            <a:stCxn id="98" idx="2"/>
            <a:endCxn id="99" idx="0"/>
          </p:cNvCxnSpPr>
          <p:nvPr/>
        </p:nvCxnSpPr>
        <p:spPr>
          <a:xfrm>
            <a:off x="6860109" y="2819625"/>
            <a:ext cx="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>
            <a:stCxn id="88" idx="4"/>
            <a:endCxn id="93" idx="4"/>
          </p:cNvCxnSpPr>
          <p:nvPr/>
        </p:nvCxnSpPr>
        <p:spPr>
          <a:xfrm flipH="1" rot="10800000">
            <a:off x="5952647" y="3819537"/>
            <a:ext cx="600" cy="36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2" name="Google Shape;102;p15"/>
          <p:cNvSpPr/>
          <p:nvPr/>
        </p:nvSpPr>
        <p:spPr>
          <a:xfrm>
            <a:off x="6692559" y="1664300"/>
            <a:ext cx="10107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7899750" y="181700"/>
            <a:ext cx="1113600" cy="49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</a:rPr>
              <a:t>기존구성</a:t>
            </a:r>
            <a:endParaRPr b="1" sz="18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115200" y="1030232"/>
            <a:ext cx="927600" cy="43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Domain</a:t>
            </a:r>
            <a:endParaRPr sz="1200"/>
          </a:p>
        </p:txBody>
      </p:sp>
      <p:sp>
        <p:nvSpPr>
          <p:cNvPr id="109" name="Google Shape;109;p16"/>
          <p:cNvSpPr/>
          <p:nvPr/>
        </p:nvSpPr>
        <p:spPr>
          <a:xfrm>
            <a:off x="1430875" y="3313900"/>
            <a:ext cx="6252300" cy="345900"/>
          </a:xfrm>
          <a:prstGeom prst="homePlat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Improve Data Quality over steps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410175" y="356413"/>
            <a:ext cx="2029200" cy="597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Lambda를 통해서 크롤러를 서버리스로 실행</a:t>
            </a:r>
            <a:endParaRPr sz="1000"/>
          </a:p>
        </p:txBody>
      </p:sp>
      <p:sp>
        <p:nvSpPr>
          <p:cNvPr id="111" name="Google Shape;111;p16"/>
          <p:cNvSpPr/>
          <p:nvPr/>
        </p:nvSpPr>
        <p:spPr>
          <a:xfrm>
            <a:off x="1430875" y="2897163"/>
            <a:ext cx="6252300" cy="34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Airflow + Prometheus + Grafana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7889025" y="2108622"/>
            <a:ext cx="927600" cy="5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Kafka</a:t>
            </a:r>
            <a:endParaRPr sz="1200"/>
          </a:p>
        </p:txBody>
      </p:sp>
      <p:cxnSp>
        <p:nvCxnSpPr>
          <p:cNvPr id="113" name="Google Shape;113;p16"/>
          <p:cNvCxnSpPr>
            <a:stCxn id="108" idx="3"/>
            <a:endCxn id="114" idx="1"/>
          </p:cNvCxnSpPr>
          <p:nvPr/>
        </p:nvCxnSpPr>
        <p:spPr>
          <a:xfrm>
            <a:off x="1042800" y="1245782"/>
            <a:ext cx="386400" cy="11373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/>
          <p:nvPr/>
        </p:nvSpPr>
        <p:spPr>
          <a:xfrm>
            <a:off x="211094" y="3243075"/>
            <a:ext cx="927656" cy="770688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DB</a:t>
            </a:r>
            <a:endParaRPr sz="1200"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209225" y="1976850"/>
            <a:ext cx="934175" cy="1116600"/>
            <a:chOff x="251675" y="920425"/>
            <a:chExt cx="934175" cy="1116600"/>
          </a:xfrm>
        </p:grpSpPr>
        <p:sp>
          <p:nvSpPr>
            <p:cNvPr id="117" name="Google Shape;117;p16"/>
            <p:cNvSpPr/>
            <p:nvPr/>
          </p:nvSpPr>
          <p:spPr>
            <a:xfrm>
              <a:off x="258250" y="1266325"/>
              <a:ext cx="927600" cy="770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21783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68270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14757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61244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07731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054218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51675" y="920425"/>
              <a:ext cx="927600" cy="3459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E5BE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Local Cluster</a:t>
              </a:r>
              <a:endParaRPr sz="1000"/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2427020" y="1229723"/>
            <a:ext cx="1294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Batch로 들어오는 데이터를 S3에 적재</a:t>
            </a:r>
            <a:endParaRPr sz="900"/>
          </a:p>
        </p:txBody>
      </p:sp>
      <p:sp>
        <p:nvSpPr>
          <p:cNvPr id="126" name="Google Shape;126;p16"/>
          <p:cNvSpPr/>
          <p:nvPr/>
        </p:nvSpPr>
        <p:spPr>
          <a:xfrm>
            <a:off x="4047612" y="1172424"/>
            <a:ext cx="1177500" cy="331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Spark를 통해 정제</a:t>
            </a:r>
            <a:endParaRPr sz="900"/>
          </a:p>
        </p:txBody>
      </p:sp>
      <p:sp>
        <p:nvSpPr>
          <p:cNvPr id="127" name="Google Shape;127;p16"/>
          <p:cNvSpPr/>
          <p:nvPr/>
        </p:nvSpPr>
        <p:spPr>
          <a:xfrm>
            <a:off x="5550901" y="1311775"/>
            <a:ext cx="1651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정제된 데이터를 DB에 적재해서 웹에 제공</a:t>
            </a:r>
            <a:endParaRPr sz="900"/>
          </a:p>
        </p:txBody>
      </p:sp>
      <p:sp>
        <p:nvSpPr>
          <p:cNvPr id="128" name="Google Shape;128;p16"/>
          <p:cNvSpPr/>
          <p:nvPr/>
        </p:nvSpPr>
        <p:spPr>
          <a:xfrm>
            <a:off x="1378075" y="1898150"/>
            <a:ext cx="6372900" cy="9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3562377" y="2108296"/>
            <a:ext cx="927657" cy="553545"/>
          </a:xfrm>
          <a:prstGeom prst="flowChartMagneticDisk">
            <a:avLst/>
          </a:prstGeom>
          <a:solidFill>
            <a:srgbClr val="D6B53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S3</a:t>
            </a:r>
            <a:endParaRPr sz="1200"/>
          </a:p>
        </p:txBody>
      </p:sp>
      <p:cxnSp>
        <p:nvCxnSpPr>
          <p:cNvPr id="130" name="Google Shape;130;p16"/>
          <p:cNvCxnSpPr>
            <a:stCxn id="114" idx="0"/>
            <a:endCxn id="131" idx="3"/>
          </p:cNvCxnSpPr>
          <p:nvPr/>
        </p:nvCxnSpPr>
        <p:spPr>
          <a:xfrm flipH="1" rot="10800000">
            <a:off x="1857356" y="1827188"/>
            <a:ext cx="34800" cy="2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6"/>
          <p:cNvSpPr/>
          <p:nvPr/>
        </p:nvSpPr>
        <p:spPr>
          <a:xfrm>
            <a:off x="2497411" y="2108288"/>
            <a:ext cx="927600" cy="55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Raw Data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(batch)</a:t>
            </a:r>
            <a:endParaRPr sz="1200"/>
          </a:p>
        </p:txBody>
      </p:sp>
      <p:sp>
        <p:nvSpPr>
          <p:cNvPr id="133" name="Google Shape;133;p16"/>
          <p:cNvSpPr/>
          <p:nvPr/>
        </p:nvSpPr>
        <p:spPr>
          <a:xfrm>
            <a:off x="4627333" y="2108296"/>
            <a:ext cx="927600" cy="553500"/>
          </a:xfrm>
          <a:prstGeom prst="rect">
            <a:avLst/>
          </a:prstGeom>
          <a:solidFill>
            <a:srgbClr val="F5F9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Spark</a:t>
            </a:r>
            <a:endParaRPr sz="1200"/>
          </a:p>
        </p:txBody>
      </p:sp>
      <p:sp>
        <p:nvSpPr>
          <p:cNvPr id="134" name="Google Shape;134;p16"/>
          <p:cNvSpPr/>
          <p:nvPr/>
        </p:nvSpPr>
        <p:spPr>
          <a:xfrm>
            <a:off x="5692288" y="2108296"/>
            <a:ext cx="927657" cy="553545"/>
          </a:xfrm>
          <a:prstGeom prst="flowChartMagneticDisk">
            <a:avLst/>
          </a:prstGeom>
          <a:solidFill>
            <a:srgbClr val="F9E25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DB</a:t>
            </a:r>
            <a:endParaRPr sz="1200"/>
          </a:p>
        </p:txBody>
      </p:sp>
      <p:sp>
        <p:nvSpPr>
          <p:cNvPr id="135" name="Google Shape;135;p16"/>
          <p:cNvSpPr/>
          <p:nvPr/>
        </p:nvSpPr>
        <p:spPr>
          <a:xfrm>
            <a:off x="6757286" y="2108296"/>
            <a:ext cx="927600" cy="55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 Interface</a:t>
            </a:r>
            <a:endParaRPr sz="1200"/>
          </a:p>
        </p:txBody>
      </p:sp>
      <p:cxnSp>
        <p:nvCxnSpPr>
          <p:cNvPr id="136" name="Google Shape;136;p16"/>
          <p:cNvCxnSpPr>
            <a:stCxn id="114" idx="3"/>
            <a:endCxn id="132" idx="1"/>
          </p:cNvCxnSpPr>
          <p:nvPr/>
        </p:nvCxnSpPr>
        <p:spPr>
          <a:xfrm>
            <a:off x="2363363" y="2382938"/>
            <a:ext cx="134100" cy="21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6"/>
          <p:cNvCxnSpPr>
            <a:stCxn id="132" idx="3"/>
            <a:endCxn id="129" idx="2"/>
          </p:cNvCxnSpPr>
          <p:nvPr/>
        </p:nvCxnSpPr>
        <p:spPr>
          <a:xfrm>
            <a:off x="3425011" y="2385038"/>
            <a:ext cx="137400" cy="6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6"/>
          <p:cNvCxnSpPr>
            <a:stCxn id="129" idx="4"/>
            <a:endCxn id="133" idx="1"/>
          </p:cNvCxnSpPr>
          <p:nvPr/>
        </p:nvCxnSpPr>
        <p:spPr>
          <a:xfrm>
            <a:off x="4490035" y="2385069"/>
            <a:ext cx="137400" cy="600"/>
          </a:xfrm>
          <a:prstGeom prst="curvedConnector3">
            <a:avLst>
              <a:gd fmla="val 499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6"/>
          <p:cNvCxnSpPr>
            <a:endCxn id="134" idx="2"/>
          </p:cNvCxnSpPr>
          <p:nvPr/>
        </p:nvCxnSpPr>
        <p:spPr>
          <a:xfrm>
            <a:off x="5554888" y="2384469"/>
            <a:ext cx="1374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6"/>
          <p:cNvCxnSpPr>
            <a:stCxn id="134" idx="4"/>
            <a:endCxn id="135" idx="1"/>
          </p:cNvCxnSpPr>
          <p:nvPr/>
        </p:nvCxnSpPr>
        <p:spPr>
          <a:xfrm>
            <a:off x="6619946" y="2385069"/>
            <a:ext cx="137400" cy="6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6"/>
          <p:cNvSpPr/>
          <p:nvPr/>
        </p:nvSpPr>
        <p:spPr>
          <a:xfrm>
            <a:off x="3558375" y="3777475"/>
            <a:ext cx="14235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admin</a:t>
            </a:r>
            <a:endParaRPr sz="1200"/>
          </a:p>
        </p:txBody>
      </p:sp>
      <p:sp>
        <p:nvSpPr>
          <p:cNvPr id="131" name="Google Shape;131;p16"/>
          <p:cNvSpPr/>
          <p:nvPr/>
        </p:nvSpPr>
        <p:spPr>
          <a:xfrm>
            <a:off x="1428449" y="1056638"/>
            <a:ext cx="927656" cy="770688"/>
          </a:xfrm>
          <a:prstGeom prst="flowChartMagneticDisk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Github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792750" y="1597848"/>
            <a:ext cx="833700" cy="27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5BE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AWS</a:t>
            </a:r>
            <a:endParaRPr sz="1200"/>
          </a:p>
        </p:txBody>
      </p:sp>
      <p:sp>
        <p:nvSpPr>
          <p:cNvPr id="114" name="Google Shape;114;p16"/>
          <p:cNvSpPr/>
          <p:nvPr/>
        </p:nvSpPr>
        <p:spPr>
          <a:xfrm>
            <a:off x="1429163" y="2108288"/>
            <a:ext cx="934200" cy="549300"/>
          </a:xfrm>
          <a:prstGeom prst="homePlate">
            <a:avLst>
              <a:gd fmla="val 14166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Crawler</a:t>
            </a:r>
            <a:endParaRPr sz="1200"/>
          </a:p>
        </p:txBody>
      </p:sp>
      <p:cxnSp>
        <p:nvCxnSpPr>
          <p:cNvPr id="143" name="Google Shape;143;p16"/>
          <p:cNvCxnSpPr>
            <a:stCxn id="115" idx="0"/>
            <a:endCxn id="117" idx="2"/>
          </p:cNvCxnSpPr>
          <p:nvPr/>
        </p:nvCxnSpPr>
        <p:spPr>
          <a:xfrm rot="-5400000">
            <a:off x="474072" y="3294321"/>
            <a:ext cx="406500" cy="4800"/>
          </a:xfrm>
          <a:prstGeom prst="curvedConnector3">
            <a:avLst>
              <a:gd fmla="val 8160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/>
          <p:nvPr/>
        </p:nvSpPr>
        <p:spPr>
          <a:xfrm>
            <a:off x="7604050" y="1311325"/>
            <a:ext cx="14580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웹에서 제공되는 이벤트 로그를 적재해 모니터링</a:t>
            </a:r>
            <a:endParaRPr sz="900"/>
          </a:p>
        </p:txBody>
      </p:sp>
      <p:cxnSp>
        <p:nvCxnSpPr>
          <p:cNvPr id="145" name="Google Shape;145;p16"/>
          <p:cNvCxnSpPr>
            <a:stCxn id="112" idx="2"/>
            <a:endCxn id="111" idx="3"/>
          </p:cNvCxnSpPr>
          <p:nvPr/>
        </p:nvCxnSpPr>
        <p:spPr>
          <a:xfrm rot="5400000">
            <a:off x="7814025" y="2531322"/>
            <a:ext cx="408000" cy="66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>
            <a:stCxn id="135" idx="3"/>
            <a:endCxn id="112" idx="1"/>
          </p:cNvCxnSpPr>
          <p:nvPr/>
        </p:nvCxnSpPr>
        <p:spPr>
          <a:xfrm>
            <a:off x="7684886" y="2385046"/>
            <a:ext cx="204000" cy="600"/>
          </a:xfrm>
          <a:prstGeom prst="curvedConnector3">
            <a:avLst>
              <a:gd fmla="val 500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6"/>
          <p:cNvSpPr/>
          <p:nvPr/>
        </p:nvSpPr>
        <p:spPr>
          <a:xfrm>
            <a:off x="7822900" y="3125675"/>
            <a:ext cx="12390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client</a:t>
            </a:r>
            <a:endParaRPr sz="1200"/>
          </a:p>
        </p:txBody>
      </p:sp>
      <p:cxnSp>
        <p:nvCxnSpPr>
          <p:cNvPr id="148" name="Google Shape;148;p16"/>
          <p:cNvCxnSpPr>
            <a:stCxn id="131" idx="2"/>
            <a:endCxn id="124" idx="0"/>
          </p:cNvCxnSpPr>
          <p:nvPr/>
        </p:nvCxnSpPr>
        <p:spPr>
          <a:xfrm flipH="1">
            <a:off x="673049" y="1441981"/>
            <a:ext cx="755400" cy="534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49" name="Google Shape;149;p16"/>
          <p:cNvSpPr/>
          <p:nvPr/>
        </p:nvSpPr>
        <p:spPr>
          <a:xfrm>
            <a:off x="209225" y="4087175"/>
            <a:ext cx="14235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developer</a:t>
            </a:r>
            <a:endParaRPr sz="1100"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322184" y="4233893"/>
            <a:ext cx="357532" cy="406479"/>
            <a:chOff x="638975" y="4215450"/>
            <a:chExt cx="452400" cy="526800"/>
          </a:xfrm>
        </p:grpSpPr>
        <p:sp>
          <p:nvSpPr>
            <p:cNvPr id="151" name="Google Shape;151;p16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3686334" y="3924193"/>
            <a:ext cx="357532" cy="406479"/>
            <a:chOff x="638975" y="4215450"/>
            <a:chExt cx="452400" cy="526800"/>
          </a:xfrm>
        </p:grpSpPr>
        <p:sp>
          <p:nvSpPr>
            <p:cNvPr id="154" name="Google Shape;154;p16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7991284" y="3272381"/>
            <a:ext cx="357532" cy="406479"/>
            <a:chOff x="638975" y="4215450"/>
            <a:chExt cx="452400" cy="526800"/>
          </a:xfrm>
        </p:grpSpPr>
        <p:sp>
          <p:nvSpPr>
            <p:cNvPr id="157" name="Google Shape;157;p16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6"/>
          <p:cNvSpPr txBox="1"/>
          <p:nvPr/>
        </p:nvSpPr>
        <p:spPr>
          <a:xfrm>
            <a:off x="7885600" y="208600"/>
            <a:ext cx="1113600" cy="49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</a:rPr>
              <a:t>현재</a:t>
            </a:r>
            <a:r>
              <a:rPr b="1" lang="en" sz="1800">
                <a:solidFill>
                  <a:srgbClr val="351C75"/>
                </a:solidFill>
              </a:rPr>
              <a:t>구성</a:t>
            </a:r>
            <a:endParaRPr b="1" sz="18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최종 결과물(Web)에 대한 목업 진행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새 아키텍처에 대한 새로운 데이터 스키마 정의 및 통합 구성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크롤러 코드 AWS Lambda 함수화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배치성 이벤트 기능 구축 및 로그 작업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 DAG 테스트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DB 결정/구성 (AWS </a:t>
            </a:r>
            <a:r>
              <a:rPr lang="en"/>
              <a:t>DynamoDB</a:t>
            </a:r>
            <a:r>
              <a:rPr lang="en"/>
              <a:t>; ClickHouse; Apache Druid POC 진행 중)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