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07ca852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07ca852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eb909a6c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eb909a6c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12417c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612417c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612417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612417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612417c7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612417c7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612417c7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612417c7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612417c7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612417c7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07ca852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07ca852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92.168.0.61:850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users/S0rrow/projects/2/views/4?sortedBy%5Bdirection%5D=asc&amp;sortedBy%5BcolumnId%5D=1236116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DE31FPT5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문서데이터 수집 및 저장 파이프라인 구축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24.08.26 5주차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15200" y="1030232"/>
            <a:ext cx="927600" cy="43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Domain</a:t>
            </a:r>
            <a:endParaRPr sz="1200"/>
          </a:p>
        </p:txBody>
      </p:sp>
      <p:sp>
        <p:nvSpPr>
          <p:cNvPr id="61" name="Google Shape;61;p14"/>
          <p:cNvSpPr/>
          <p:nvPr/>
        </p:nvSpPr>
        <p:spPr>
          <a:xfrm>
            <a:off x="1430875" y="3313900"/>
            <a:ext cx="6252300" cy="345900"/>
          </a:xfrm>
          <a:prstGeom prst="homePlat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Improve Data Quality over steps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410175" y="356413"/>
            <a:ext cx="2029200" cy="597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Lambda를 통해서 크롤러를 서버리스로 실행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1430875" y="2897163"/>
            <a:ext cx="6252300" cy="34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Airflow + Prometheus + Grafana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889025" y="2108622"/>
            <a:ext cx="927600" cy="5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Kafka</a:t>
            </a:r>
            <a:endParaRPr sz="1200"/>
          </a:p>
        </p:txBody>
      </p:sp>
      <p:cxnSp>
        <p:nvCxnSpPr>
          <p:cNvPr id="65" name="Google Shape;65;p14"/>
          <p:cNvCxnSpPr>
            <a:stCxn id="60" idx="3"/>
            <a:endCxn id="66" idx="1"/>
          </p:cNvCxnSpPr>
          <p:nvPr/>
        </p:nvCxnSpPr>
        <p:spPr>
          <a:xfrm>
            <a:off x="1042800" y="1245782"/>
            <a:ext cx="386400" cy="1137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211094" y="3243075"/>
            <a:ext cx="927656" cy="770688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grpSp>
        <p:nvGrpSpPr>
          <p:cNvPr id="68" name="Google Shape;68;p14"/>
          <p:cNvGrpSpPr/>
          <p:nvPr/>
        </p:nvGrpSpPr>
        <p:grpSpPr>
          <a:xfrm>
            <a:off x="209225" y="1976850"/>
            <a:ext cx="934175" cy="1116600"/>
            <a:chOff x="251675" y="920425"/>
            <a:chExt cx="934175" cy="1116600"/>
          </a:xfrm>
        </p:grpSpPr>
        <p:sp>
          <p:nvSpPr>
            <p:cNvPr id="69" name="Google Shape;69;p14"/>
            <p:cNvSpPr/>
            <p:nvPr/>
          </p:nvSpPr>
          <p:spPr>
            <a:xfrm>
              <a:off x="258250" y="1266325"/>
              <a:ext cx="927600" cy="77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1783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68270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14757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61244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07731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054218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51675" y="920425"/>
              <a:ext cx="927600" cy="3459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E5BE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Local Cluster</a:t>
              </a:r>
              <a:endParaRPr sz="1000"/>
            </a:p>
          </p:txBody>
        </p:sp>
      </p:grpSp>
      <p:sp>
        <p:nvSpPr>
          <p:cNvPr id="77" name="Google Shape;77;p14"/>
          <p:cNvSpPr/>
          <p:nvPr/>
        </p:nvSpPr>
        <p:spPr>
          <a:xfrm>
            <a:off x="2427020" y="1229723"/>
            <a:ext cx="1294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Batch로 들어오는 데이터를 S3에 적재</a:t>
            </a:r>
            <a:endParaRPr sz="900"/>
          </a:p>
        </p:txBody>
      </p:sp>
      <p:sp>
        <p:nvSpPr>
          <p:cNvPr id="78" name="Google Shape;78;p14"/>
          <p:cNvSpPr/>
          <p:nvPr/>
        </p:nvSpPr>
        <p:spPr>
          <a:xfrm>
            <a:off x="4047612" y="1172424"/>
            <a:ext cx="1177500" cy="331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Spark를 통해 정제</a:t>
            </a:r>
            <a:endParaRPr sz="900"/>
          </a:p>
        </p:txBody>
      </p:sp>
      <p:sp>
        <p:nvSpPr>
          <p:cNvPr id="79" name="Google Shape;79;p14"/>
          <p:cNvSpPr/>
          <p:nvPr/>
        </p:nvSpPr>
        <p:spPr>
          <a:xfrm>
            <a:off x="5550901" y="1311775"/>
            <a:ext cx="1651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정제된 데이터를 DB에 적재해서 웹에 제공</a:t>
            </a:r>
            <a:endParaRPr sz="900"/>
          </a:p>
        </p:txBody>
      </p:sp>
      <p:sp>
        <p:nvSpPr>
          <p:cNvPr id="80" name="Google Shape;80;p14"/>
          <p:cNvSpPr/>
          <p:nvPr/>
        </p:nvSpPr>
        <p:spPr>
          <a:xfrm>
            <a:off x="1378075" y="1898150"/>
            <a:ext cx="6372900" cy="9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62377" y="2108296"/>
            <a:ext cx="927657" cy="553545"/>
          </a:xfrm>
          <a:prstGeom prst="flowChartMagneticDisk">
            <a:avLst/>
          </a:prstGeom>
          <a:solidFill>
            <a:srgbClr val="D6B53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S3</a:t>
            </a:r>
            <a:endParaRPr sz="1200"/>
          </a:p>
        </p:txBody>
      </p:sp>
      <p:cxnSp>
        <p:nvCxnSpPr>
          <p:cNvPr id="82" name="Google Shape;82;p14"/>
          <p:cNvCxnSpPr>
            <a:stCxn id="66" idx="0"/>
            <a:endCxn id="83" idx="3"/>
          </p:cNvCxnSpPr>
          <p:nvPr/>
        </p:nvCxnSpPr>
        <p:spPr>
          <a:xfrm flipH="1" rot="10800000">
            <a:off x="1857356" y="1827188"/>
            <a:ext cx="3480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2497411" y="2108288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Data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(batch)</a:t>
            </a:r>
            <a:endParaRPr sz="1200"/>
          </a:p>
        </p:txBody>
      </p:sp>
      <p:sp>
        <p:nvSpPr>
          <p:cNvPr id="85" name="Google Shape;85;p14"/>
          <p:cNvSpPr/>
          <p:nvPr/>
        </p:nvSpPr>
        <p:spPr>
          <a:xfrm>
            <a:off x="4627333" y="2108296"/>
            <a:ext cx="927600" cy="553500"/>
          </a:xfrm>
          <a:prstGeom prst="rect">
            <a:avLst/>
          </a:prstGeom>
          <a:solidFill>
            <a:srgbClr val="F5F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Spark</a:t>
            </a:r>
            <a:endParaRPr sz="1200"/>
          </a:p>
        </p:txBody>
      </p:sp>
      <p:sp>
        <p:nvSpPr>
          <p:cNvPr id="86" name="Google Shape;86;p14"/>
          <p:cNvSpPr/>
          <p:nvPr/>
        </p:nvSpPr>
        <p:spPr>
          <a:xfrm>
            <a:off x="5692288" y="2108296"/>
            <a:ext cx="927657" cy="553545"/>
          </a:xfrm>
          <a:prstGeom prst="flowChartMagneticDisk">
            <a:avLst/>
          </a:prstGeom>
          <a:solidFill>
            <a:srgbClr val="F9E2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sp>
        <p:nvSpPr>
          <p:cNvPr id="87" name="Google Shape;87;p14"/>
          <p:cNvSpPr/>
          <p:nvPr/>
        </p:nvSpPr>
        <p:spPr>
          <a:xfrm>
            <a:off x="6757286" y="2108296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Interface</a:t>
            </a:r>
            <a:endParaRPr sz="1200"/>
          </a:p>
        </p:txBody>
      </p:sp>
      <p:cxnSp>
        <p:nvCxnSpPr>
          <p:cNvPr id="88" name="Google Shape;88;p14"/>
          <p:cNvCxnSpPr>
            <a:stCxn id="66" idx="3"/>
            <a:endCxn id="84" idx="1"/>
          </p:cNvCxnSpPr>
          <p:nvPr/>
        </p:nvCxnSpPr>
        <p:spPr>
          <a:xfrm>
            <a:off x="2363363" y="2382938"/>
            <a:ext cx="134100" cy="21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84" idx="3"/>
            <a:endCxn id="81" idx="2"/>
          </p:cNvCxnSpPr>
          <p:nvPr/>
        </p:nvCxnSpPr>
        <p:spPr>
          <a:xfrm>
            <a:off x="3425011" y="2385038"/>
            <a:ext cx="137400" cy="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81" idx="4"/>
            <a:endCxn id="85" idx="1"/>
          </p:cNvCxnSpPr>
          <p:nvPr/>
        </p:nvCxnSpPr>
        <p:spPr>
          <a:xfrm>
            <a:off x="4490035" y="2385069"/>
            <a:ext cx="137400" cy="600"/>
          </a:xfrm>
          <a:prstGeom prst="curvedConnector3">
            <a:avLst>
              <a:gd fmla="val 499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endCxn id="86" idx="2"/>
          </p:cNvCxnSpPr>
          <p:nvPr/>
        </p:nvCxnSpPr>
        <p:spPr>
          <a:xfrm>
            <a:off x="5554888" y="2384469"/>
            <a:ext cx="137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86" idx="4"/>
            <a:endCxn id="87" idx="1"/>
          </p:cNvCxnSpPr>
          <p:nvPr/>
        </p:nvCxnSpPr>
        <p:spPr>
          <a:xfrm>
            <a:off x="6619946" y="2385069"/>
            <a:ext cx="137400" cy="6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/>
          <p:nvPr/>
        </p:nvSpPr>
        <p:spPr>
          <a:xfrm>
            <a:off x="3558375" y="37774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admin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1428449" y="1056638"/>
            <a:ext cx="927656" cy="770688"/>
          </a:xfrm>
          <a:prstGeom prst="flowChartMagneticDisk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Github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792750" y="1597848"/>
            <a:ext cx="833700" cy="27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5B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AWS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1429163" y="2108288"/>
            <a:ext cx="934200" cy="549300"/>
          </a:xfrm>
          <a:prstGeom prst="homePlate">
            <a:avLst>
              <a:gd fmla="val 14166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Crawler</a:t>
            </a:r>
            <a:endParaRPr sz="1200"/>
          </a:p>
        </p:txBody>
      </p:sp>
      <p:cxnSp>
        <p:nvCxnSpPr>
          <p:cNvPr id="95" name="Google Shape;95;p14"/>
          <p:cNvCxnSpPr>
            <a:stCxn id="67" idx="0"/>
            <a:endCxn id="69" idx="2"/>
          </p:cNvCxnSpPr>
          <p:nvPr/>
        </p:nvCxnSpPr>
        <p:spPr>
          <a:xfrm rot="-5400000">
            <a:off x="474072" y="3294321"/>
            <a:ext cx="406500" cy="4800"/>
          </a:xfrm>
          <a:prstGeom prst="curvedConnector3">
            <a:avLst>
              <a:gd fmla="val 8160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/>
          <p:nvPr/>
        </p:nvSpPr>
        <p:spPr>
          <a:xfrm>
            <a:off x="7604050" y="1311325"/>
            <a:ext cx="14580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웹에서 제공되는 이벤트 로그를 적재해 모니터링</a:t>
            </a:r>
            <a:endParaRPr sz="900"/>
          </a:p>
        </p:txBody>
      </p:sp>
      <p:cxnSp>
        <p:nvCxnSpPr>
          <p:cNvPr id="97" name="Google Shape;97;p14"/>
          <p:cNvCxnSpPr>
            <a:stCxn id="64" idx="2"/>
            <a:endCxn id="63" idx="3"/>
          </p:cNvCxnSpPr>
          <p:nvPr/>
        </p:nvCxnSpPr>
        <p:spPr>
          <a:xfrm rot="5400000">
            <a:off x="7814025" y="2531322"/>
            <a:ext cx="408000" cy="6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87" idx="3"/>
            <a:endCxn id="64" idx="1"/>
          </p:cNvCxnSpPr>
          <p:nvPr/>
        </p:nvCxnSpPr>
        <p:spPr>
          <a:xfrm>
            <a:off x="7684886" y="2385046"/>
            <a:ext cx="204000" cy="600"/>
          </a:xfrm>
          <a:prstGeom prst="curvedConnector3">
            <a:avLst>
              <a:gd fmla="val 500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/>
          <p:nvPr/>
        </p:nvSpPr>
        <p:spPr>
          <a:xfrm>
            <a:off x="7822900" y="3125675"/>
            <a:ext cx="12390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client</a:t>
            </a:r>
            <a:endParaRPr sz="1200"/>
          </a:p>
        </p:txBody>
      </p:sp>
      <p:cxnSp>
        <p:nvCxnSpPr>
          <p:cNvPr id="100" name="Google Shape;100;p14"/>
          <p:cNvCxnSpPr>
            <a:stCxn id="83" idx="2"/>
            <a:endCxn id="76" idx="0"/>
          </p:cNvCxnSpPr>
          <p:nvPr/>
        </p:nvCxnSpPr>
        <p:spPr>
          <a:xfrm flipH="1">
            <a:off x="673049" y="1441981"/>
            <a:ext cx="755400" cy="534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209225" y="40871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developer</a:t>
            </a:r>
            <a:endParaRPr sz="11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22184" y="4233893"/>
            <a:ext cx="357532" cy="406479"/>
            <a:chOff x="638975" y="4215450"/>
            <a:chExt cx="452400" cy="526800"/>
          </a:xfrm>
        </p:grpSpPr>
        <p:sp>
          <p:nvSpPr>
            <p:cNvPr id="103" name="Google Shape;103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3686334" y="3924193"/>
            <a:ext cx="357532" cy="406479"/>
            <a:chOff x="638975" y="4215450"/>
            <a:chExt cx="452400" cy="526800"/>
          </a:xfrm>
        </p:grpSpPr>
        <p:sp>
          <p:nvSpPr>
            <p:cNvPr id="106" name="Google Shape;106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7991284" y="3272381"/>
            <a:ext cx="357532" cy="406479"/>
            <a:chOff x="638975" y="4215450"/>
            <a:chExt cx="452400" cy="526800"/>
          </a:xfrm>
        </p:grpSpPr>
        <p:sp>
          <p:nvSpPr>
            <p:cNvPr id="109" name="Google Shape;109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7885600" y="208600"/>
            <a:ext cx="1113600" cy="49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</a:rPr>
              <a:t>기존</a:t>
            </a:r>
            <a:r>
              <a:rPr b="1" lang="en" sz="1800">
                <a:solidFill>
                  <a:srgbClr val="351C75"/>
                </a:solidFill>
              </a:rPr>
              <a:t>구성</a:t>
            </a:r>
            <a:endParaRPr b="1" sz="1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115200" y="1030232"/>
            <a:ext cx="927600" cy="43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Domain</a:t>
            </a:r>
            <a:endParaRPr sz="1200"/>
          </a:p>
        </p:txBody>
      </p:sp>
      <p:sp>
        <p:nvSpPr>
          <p:cNvPr id="117" name="Google Shape;117;p15"/>
          <p:cNvSpPr/>
          <p:nvPr/>
        </p:nvSpPr>
        <p:spPr>
          <a:xfrm>
            <a:off x="1430875" y="3313900"/>
            <a:ext cx="6252300" cy="345900"/>
          </a:xfrm>
          <a:prstGeom prst="homePlat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Improve Data Quality over steps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410175" y="356413"/>
            <a:ext cx="2029200" cy="597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Eventbridge, </a:t>
            </a:r>
            <a:r>
              <a:rPr lang="en" sz="1000"/>
              <a:t>Lambda를 통해서 크롤러를 서버리스로 실행</a:t>
            </a:r>
            <a:endParaRPr sz="1000"/>
          </a:p>
        </p:txBody>
      </p:sp>
      <p:sp>
        <p:nvSpPr>
          <p:cNvPr id="119" name="Google Shape;119;p15"/>
          <p:cNvSpPr/>
          <p:nvPr/>
        </p:nvSpPr>
        <p:spPr>
          <a:xfrm>
            <a:off x="1430875" y="2897163"/>
            <a:ext cx="6252300" cy="34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Airflow + Prometheus + Grafana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889025" y="2108622"/>
            <a:ext cx="927600" cy="5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Kafka</a:t>
            </a:r>
            <a:endParaRPr sz="1200"/>
          </a:p>
        </p:txBody>
      </p:sp>
      <p:sp>
        <p:nvSpPr>
          <p:cNvPr id="121" name="Google Shape;121;p15"/>
          <p:cNvSpPr/>
          <p:nvPr/>
        </p:nvSpPr>
        <p:spPr>
          <a:xfrm>
            <a:off x="2427020" y="1229723"/>
            <a:ext cx="1294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Batch로 들어오는 데이터를 S3에 적재</a:t>
            </a:r>
            <a:endParaRPr sz="900"/>
          </a:p>
        </p:txBody>
      </p:sp>
      <p:sp>
        <p:nvSpPr>
          <p:cNvPr id="122" name="Google Shape;122;p15"/>
          <p:cNvSpPr/>
          <p:nvPr/>
        </p:nvSpPr>
        <p:spPr>
          <a:xfrm>
            <a:off x="4655862" y="1441974"/>
            <a:ext cx="1177500" cy="331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Airflow DAG</a:t>
            </a:r>
            <a:r>
              <a:rPr lang="en" sz="900"/>
              <a:t>를 통해 정제</a:t>
            </a:r>
            <a:endParaRPr sz="900"/>
          </a:p>
        </p:txBody>
      </p:sp>
      <p:sp>
        <p:nvSpPr>
          <p:cNvPr id="123" name="Google Shape;123;p15"/>
          <p:cNvSpPr/>
          <p:nvPr/>
        </p:nvSpPr>
        <p:spPr>
          <a:xfrm>
            <a:off x="5862751" y="1311325"/>
            <a:ext cx="1651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정제된 데이터를 DB에 적재해서 웹에 제공</a:t>
            </a:r>
            <a:endParaRPr sz="900"/>
          </a:p>
        </p:txBody>
      </p:sp>
      <p:sp>
        <p:nvSpPr>
          <p:cNvPr id="124" name="Google Shape;124;p15"/>
          <p:cNvSpPr/>
          <p:nvPr/>
        </p:nvSpPr>
        <p:spPr>
          <a:xfrm>
            <a:off x="1378075" y="1898150"/>
            <a:ext cx="6372900" cy="9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562377" y="2108296"/>
            <a:ext cx="927657" cy="553545"/>
          </a:xfrm>
          <a:prstGeom prst="flowChartMagneticDisk">
            <a:avLst/>
          </a:prstGeom>
          <a:solidFill>
            <a:srgbClr val="D6B53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S3</a:t>
            </a:r>
            <a:endParaRPr sz="1200"/>
          </a:p>
        </p:txBody>
      </p:sp>
      <p:sp>
        <p:nvSpPr>
          <p:cNvPr id="126" name="Google Shape;126;p15"/>
          <p:cNvSpPr/>
          <p:nvPr/>
        </p:nvSpPr>
        <p:spPr>
          <a:xfrm>
            <a:off x="2497411" y="2108288"/>
            <a:ext cx="927600" cy="553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Data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(batch)</a:t>
            </a:r>
            <a:endParaRPr sz="1200"/>
          </a:p>
        </p:txBody>
      </p:sp>
      <p:sp>
        <p:nvSpPr>
          <p:cNvPr id="127" name="Google Shape;127;p15"/>
          <p:cNvSpPr/>
          <p:nvPr/>
        </p:nvSpPr>
        <p:spPr>
          <a:xfrm>
            <a:off x="5682463" y="2108600"/>
            <a:ext cx="927650" cy="553550"/>
          </a:xfrm>
          <a:prstGeom prst="flowChartMagneticDisk">
            <a:avLst/>
          </a:prstGeom>
          <a:solidFill>
            <a:srgbClr val="F9E2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RDS</a:t>
            </a:r>
            <a:endParaRPr sz="1200"/>
          </a:p>
        </p:txBody>
      </p:sp>
      <p:sp>
        <p:nvSpPr>
          <p:cNvPr id="128" name="Google Shape;128;p15"/>
          <p:cNvSpPr/>
          <p:nvPr/>
        </p:nvSpPr>
        <p:spPr>
          <a:xfrm>
            <a:off x="6757286" y="2108296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FastAPI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Streamlit</a:t>
            </a:r>
            <a:endParaRPr sz="1200"/>
          </a:p>
        </p:txBody>
      </p:sp>
      <p:cxnSp>
        <p:nvCxnSpPr>
          <p:cNvPr id="129" name="Google Shape;129;p15"/>
          <p:cNvCxnSpPr>
            <a:stCxn id="130" idx="3"/>
            <a:endCxn id="126" idx="1"/>
          </p:cNvCxnSpPr>
          <p:nvPr/>
        </p:nvCxnSpPr>
        <p:spPr>
          <a:xfrm flipH="1" rot="10800000">
            <a:off x="2363375" y="2384893"/>
            <a:ext cx="134100" cy="1377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6" idx="3"/>
            <a:endCxn id="125" idx="2"/>
          </p:cNvCxnSpPr>
          <p:nvPr/>
        </p:nvCxnSpPr>
        <p:spPr>
          <a:xfrm>
            <a:off x="3425011" y="2385038"/>
            <a:ext cx="137400" cy="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25" idx="4"/>
            <a:endCxn id="133" idx="2"/>
          </p:cNvCxnSpPr>
          <p:nvPr/>
        </p:nvCxnSpPr>
        <p:spPr>
          <a:xfrm flipH="1" rot="10800000">
            <a:off x="4490035" y="2379369"/>
            <a:ext cx="156900" cy="5700"/>
          </a:xfrm>
          <a:prstGeom prst="curved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33" idx="4"/>
            <a:endCxn id="127" idx="2"/>
          </p:cNvCxnSpPr>
          <p:nvPr/>
        </p:nvCxnSpPr>
        <p:spPr>
          <a:xfrm>
            <a:off x="5535300" y="2379325"/>
            <a:ext cx="147300" cy="6000"/>
          </a:xfrm>
          <a:prstGeom prst="curvedConnector3">
            <a:avLst>
              <a:gd fmla="val 499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27" idx="4"/>
            <a:endCxn id="128" idx="1"/>
          </p:cNvCxnSpPr>
          <p:nvPr/>
        </p:nvCxnSpPr>
        <p:spPr>
          <a:xfrm>
            <a:off x="6610112" y="2385375"/>
            <a:ext cx="147300" cy="600"/>
          </a:xfrm>
          <a:prstGeom prst="curvedConnector3">
            <a:avLst>
              <a:gd fmla="val 499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5"/>
          <p:cNvSpPr/>
          <p:nvPr/>
        </p:nvSpPr>
        <p:spPr>
          <a:xfrm>
            <a:off x="3558375" y="37774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admin</a:t>
            </a:r>
            <a:endParaRPr sz="1200"/>
          </a:p>
        </p:txBody>
      </p:sp>
      <p:sp>
        <p:nvSpPr>
          <p:cNvPr id="137" name="Google Shape;137;p15"/>
          <p:cNvSpPr/>
          <p:nvPr/>
        </p:nvSpPr>
        <p:spPr>
          <a:xfrm>
            <a:off x="1432450" y="1278025"/>
            <a:ext cx="927650" cy="549300"/>
          </a:xfrm>
          <a:prstGeom prst="flowChartMagneticDisk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Github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792750" y="1597848"/>
            <a:ext cx="833700" cy="27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5B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AWS</a:t>
            </a:r>
            <a:endParaRPr sz="1200"/>
          </a:p>
        </p:txBody>
      </p:sp>
      <p:sp>
        <p:nvSpPr>
          <p:cNvPr id="130" name="Google Shape;130;p15"/>
          <p:cNvSpPr/>
          <p:nvPr/>
        </p:nvSpPr>
        <p:spPr>
          <a:xfrm>
            <a:off x="1429175" y="2385043"/>
            <a:ext cx="934200" cy="275100"/>
          </a:xfrm>
          <a:prstGeom prst="homePlate">
            <a:avLst>
              <a:gd fmla="val 14166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Lambda</a:t>
            </a:r>
            <a:endParaRPr sz="1200"/>
          </a:p>
        </p:txBody>
      </p:sp>
      <p:sp>
        <p:nvSpPr>
          <p:cNvPr id="139" name="Google Shape;139;p15"/>
          <p:cNvSpPr/>
          <p:nvPr/>
        </p:nvSpPr>
        <p:spPr>
          <a:xfrm>
            <a:off x="7604050" y="1311325"/>
            <a:ext cx="14580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웹에서 제공되는 이벤트 로그를 적재해 모니터링</a:t>
            </a:r>
            <a:endParaRPr sz="900"/>
          </a:p>
        </p:txBody>
      </p:sp>
      <p:cxnSp>
        <p:nvCxnSpPr>
          <p:cNvPr id="140" name="Google Shape;140;p15"/>
          <p:cNvCxnSpPr>
            <a:stCxn id="120" idx="2"/>
            <a:endCxn id="119" idx="3"/>
          </p:cNvCxnSpPr>
          <p:nvPr/>
        </p:nvCxnSpPr>
        <p:spPr>
          <a:xfrm rot="5400000">
            <a:off x="7814025" y="2531322"/>
            <a:ext cx="408000" cy="6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>
            <a:stCxn id="128" idx="3"/>
            <a:endCxn id="120" idx="1"/>
          </p:cNvCxnSpPr>
          <p:nvPr/>
        </p:nvCxnSpPr>
        <p:spPr>
          <a:xfrm>
            <a:off x="7684886" y="2385046"/>
            <a:ext cx="204000" cy="600"/>
          </a:xfrm>
          <a:prstGeom prst="curvedConnector3">
            <a:avLst>
              <a:gd fmla="val 500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5"/>
          <p:cNvSpPr/>
          <p:nvPr/>
        </p:nvSpPr>
        <p:spPr>
          <a:xfrm>
            <a:off x="7822900" y="3125675"/>
            <a:ext cx="12390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client</a:t>
            </a:r>
            <a:endParaRPr sz="1200"/>
          </a:p>
        </p:txBody>
      </p:sp>
      <p:sp>
        <p:nvSpPr>
          <p:cNvPr id="143" name="Google Shape;143;p15"/>
          <p:cNvSpPr/>
          <p:nvPr/>
        </p:nvSpPr>
        <p:spPr>
          <a:xfrm>
            <a:off x="44075" y="2897175"/>
            <a:ext cx="12948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developer</a:t>
            </a:r>
            <a:endParaRPr sz="1100"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157034" y="3043893"/>
            <a:ext cx="357532" cy="406479"/>
            <a:chOff x="638975" y="4215450"/>
            <a:chExt cx="452400" cy="526800"/>
          </a:xfrm>
        </p:grpSpPr>
        <p:sp>
          <p:nvSpPr>
            <p:cNvPr id="145" name="Google Shape;145;p15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3686334" y="3924193"/>
            <a:ext cx="357532" cy="406479"/>
            <a:chOff x="638975" y="4215450"/>
            <a:chExt cx="452400" cy="526800"/>
          </a:xfrm>
        </p:grpSpPr>
        <p:sp>
          <p:nvSpPr>
            <p:cNvPr id="148" name="Google Shape;148;p15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7991284" y="3272381"/>
            <a:ext cx="357532" cy="406479"/>
            <a:chOff x="638975" y="4215450"/>
            <a:chExt cx="452400" cy="526800"/>
          </a:xfrm>
        </p:grpSpPr>
        <p:sp>
          <p:nvSpPr>
            <p:cNvPr id="151" name="Google Shape;151;p15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/>
        </p:nvSpPr>
        <p:spPr>
          <a:xfrm>
            <a:off x="7885600" y="208600"/>
            <a:ext cx="1113600" cy="49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</a:rPr>
              <a:t>현재</a:t>
            </a:r>
            <a:r>
              <a:rPr b="1" lang="en" sz="1800">
                <a:solidFill>
                  <a:srgbClr val="351C75"/>
                </a:solidFill>
              </a:rPr>
              <a:t>구성</a:t>
            </a:r>
            <a:endParaRPr b="1" sz="1800">
              <a:solidFill>
                <a:srgbClr val="351C75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4647050" y="2102550"/>
            <a:ext cx="888250" cy="553550"/>
          </a:xfrm>
          <a:prstGeom prst="flowChartMagneticDisk">
            <a:avLst/>
          </a:prstGeom>
          <a:solidFill>
            <a:srgbClr val="F5F9FF"/>
          </a:solidFill>
          <a:ln cap="flat" cmpd="sng" w="9525">
            <a:solidFill>
              <a:srgbClr val="ADCB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DynamoDB</a:t>
            </a:r>
            <a:endParaRPr sz="1000"/>
          </a:p>
        </p:txBody>
      </p:sp>
      <p:sp>
        <p:nvSpPr>
          <p:cNvPr id="154" name="Google Shape;154;p15"/>
          <p:cNvSpPr/>
          <p:nvPr/>
        </p:nvSpPr>
        <p:spPr>
          <a:xfrm>
            <a:off x="1432475" y="2071075"/>
            <a:ext cx="927600" cy="27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Eventbridge</a:t>
            </a:r>
            <a:endParaRPr sz="1000"/>
          </a:p>
        </p:txBody>
      </p:sp>
      <p:cxnSp>
        <p:nvCxnSpPr>
          <p:cNvPr id="155" name="Google Shape;155;p15"/>
          <p:cNvCxnSpPr>
            <a:stCxn id="137" idx="2"/>
            <a:endCxn id="130" idx="1"/>
          </p:cNvCxnSpPr>
          <p:nvPr/>
        </p:nvCxnSpPr>
        <p:spPr>
          <a:xfrm flipH="1">
            <a:off x="1429150" y="1552675"/>
            <a:ext cx="3300" cy="969900"/>
          </a:xfrm>
          <a:prstGeom prst="curvedConnector3">
            <a:avLst>
              <a:gd fmla="val 731515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>
            <a:stCxn id="116" idx="2"/>
            <a:endCxn id="130" idx="1"/>
          </p:cNvCxnSpPr>
          <p:nvPr/>
        </p:nvCxnSpPr>
        <p:spPr>
          <a:xfrm flipH="1" rot="-5400000">
            <a:off x="473400" y="1566932"/>
            <a:ext cx="1061400" cy="85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/>
        </p:nvSpPr>
        <p:spPr>
          <a:xfrm>
            <a:off x="7432125" y="208600"/>
            <a:ext cx="1567200" cy="452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</a:rPr>
              <a:t>간략한 구성</a:t>
            </a:r>
            <a:endParaRPr b="1" sz="1800">
              <a:solidFill>
                <a:srgbClr val="351C75"/>
              </a:solidFill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25" y="702700"/>
            <a:ext cx="6300725" cy="3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4주차 DONE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아키텍쳐 POC 및 구축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EventBridge를 통한 배치성 이벤트 생성 및 Lambda 연결 완료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결정/구성 (AWS DynamoDB; ClickHouse; Apache Druid POC 작성완료)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데이터 통합을 위한 DynamoDB Table 구축 및 AWS 권한 할당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RDS 구축 및 DB 생성 완료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4주차 DONE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데이터 수집 기능 구현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각 사이트별 데이터 추출을 위한 람다 함수 작성 및 테스트 완료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웹 목업 및 기능명세서 작성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데이터 정제 기능 구현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1차 전처리 기능 구현 (S3 데이터 로드 &gt; 정제 &gt; DynamoDB에 적재)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4주차 DONE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데이터 제공 기능 구현 (웹 </a:t>
            </a:r>
            <a:r>
              <a:rPr lang="en" u="sng">
                <a:solidFill>
                  <a:schemeClr val="hlink"/>
                </a:solidFill>
                <a:hlinkClick r:id="rId3"/>
              </a:rPr>
              <a:t>프로토타입</a:t>
            </a:r>
            <a:r>
              <a:rPr lang="en"/>
              <a:t>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웹 목업 및 기능명세서 작성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FastAPI를 통해 MySQL 서버로부터 RESTful API 방식으로 Dataframe을 가져오는 서버 구현 및 테스트 완료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Streamlit을 통해 FastAPI에서 Dataframe을 가져와 여러 종류의 차트로 시각화하는 기능 구현 및 테스트 완료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Google API를 통해 Streamlit에서 로그인 및 계정 정보 제공 기능 구현 및 테스트 완료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5주차 </a:t>
            </a:r>
            <a:r>
              <a:rPr lang="en" u="sng">
                <a:solidFill>
                  <a:schemeClr val="hlink"/>
                </a:solidFill>
                <a:hlinkClick r:id="rId3"/>
              </a:rPr>
              <a:t>TODO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정제 데이터 스키마 발전 및 최종 결과로 보여줄 데이터 선정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1차 전처리 Util 작성 및 최적화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LLM 기반 2차 전처리 기능 구현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Django 대신 Streamit으로 Web 구축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결정/구성 (AWS </a:t>
            </a:r>
            <a:r>
              <a:rPr lang="en"/>
              <a:t>DynamoDB </a:t>
            </a:r>
            <a:r>
              <a:rPr lang="en"/>
              <a:t>예정)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