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Comfortaa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font" Target="fonts/Comfortaa-bold.fntdata"/><Relationship Id="rId12" Type="http://schemas.openxmlformats.org/officeDocument/2006/relationships/slide" Target="slides/slide7.xml"/><Relationship Id="rId23" Type="http://schemas.openxmlformats.org/officeDocument/2006/relationships/font" Target="fonts/Comforta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07ca852aa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07ca852aa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f612417c72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f612417c72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fd799e727d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fd799e727d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fd799e727d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fd799e727d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fd799e727d_2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fd799e727d_2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f07ca852aa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f07ca852aa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fd799e727d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fd799e727d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fd799e727d_2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fd799e727d_2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fd799e727d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fd799e727d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d799e727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fd799e727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fd799e727d_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fd799e727d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f612417c72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f612417c72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fd799e727d_2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fd799e727d_2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fd799e72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fd799e72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f612417c72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f612417c72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f612417c72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f612417c72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fd799e727d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fd799e727d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users/S0rrow/projects/2/views/4?sortedBy%5Bdirection%5D=asc&amp;sortedBy%5BcolumnId%5D=123611600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6.png"/><Relationship Id="rId6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471575"/>
            <a:ext cx="8520600" cy="117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DE31FPT5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9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1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b="1" lang="en" sz="4000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IT 채용공고 문서 수집 인프라 구축 및 트렌드 분석</a:t>
            </a:r>
            <a:endParaRPr b="1" sz="4000"/>
          </a:p>
          <a:p>
            <a:pPr indent="0" lvl="0" marL="0" rtl="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24.09.09 7주차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r>
              <a:rPr lang="en"/>
              <a:t>주차 DONE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3</a:t>
            </a:r>
            <a:r>
              <a:rPr b="1" lang="en" sz="1900"/>
              <a:t>. </a:t>
            </a:r>
            <a:r>
              <a:rPr b="1" lang="en"/>
              <a:t>RDS의 데이터를 웹 인터페이스로 제공</a:t>
            </a:r>
            <a:endParaRPr b="1"/>
          </a:p>
          <a:p>
            <a:pPr indent="-34290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lphaLcPeriod"/>
            </a:pPr>
            <a:r>
              <a:rPr b="1" lang="en"/>
              <a:t>유저 검색 기록 저장 및 조회, 삭제 기능 구현</a:t>
            </a:r>
            <a:endParaRPr b="1"/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b="1" lang="en"/>
              <a:t>RDS 연동 테스트 완료</a:t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6주차 DONE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4</a:t>
            </a:r>
            <a:r>
              <a:rPr b="1" lang="en"/>
              <a:t>. CloudWatch에 보낼 Logging 작업 완료</a:t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"/>
          </a:p>
          <a:p>
            <a:pPr indent="-3302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b="1" lang="en" sz="1600"/>
              <a:t>각 크롤러 및 전처리 테스크별 Logging처리 완료</a:t>
            </a:r>
            <a:endParaRPr b="1"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" sz="1600"/>
              <a:t>CloudWatch를 통한 모니터링 구현 완료</a:t>
            </a:r>
            <a:endParaRPr b="1" sz="16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000">
                <a:solidFill>
                  <a:schemeClr val="dk2"/>
                </a:solidFill>
              </a:rPr>
              <a:t>모니터링</a:t>
            </a:r>
            <a:r>
              <a:rPr lang="en" sz="2000">
                <a:solidFill>
                  <a:schemeClr val="dk2"/>
                </a:solidFill>
              </a:rPr>
              <a:t> : AWS CloudWatch 및 Grafana를 통한 모니터링</a:t>
            </a:r>
            <a:endParaRPr sz="2000"/>
          </a:p>
        </p:txBody>
      </p:sp>
      <p:pic>
        <p:nvPicPr>
          <p:cNvPr id="121" name="Google Shape;1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1017725"/>
            <a:ext cx="8183251" cy="3820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000">
                <a:solidFill>
                  <a:schemeClr val="dk2"/>
                </a:solidFill>
              </a:rPr>
              <a:t>모니터링</a:t>
            </a:r>
            <a:r>
              <a:rPr lang="en" sz="2000">
                <a:solidFill>
                  <a:schemeClr val="dk2"/>
                </a:solidFill>
              </a:rPr>
              <a:t> : AWS CloudWatch 및 Grafana를 통한 모니터링</a:t>
            </a:r>
            <a:endParaRPr sz="2000"/>
          </a:p>
        </p:txBody>
      </p:sp>
      <p:pic>
        <p:nvPicPr>
          <p:cNvPr id="127" name="Google Shape;1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472000"/>
            <a:ext cx="7217751" cy="273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7주차 </a:t>
            </a:r>
            <a:r>
              <a:rPr lang="en" u="sng">
                <a:solidFill>
                  <a:schemeClr val="hlink"/>
                </a:solidFill>
                <a:hlinkClick r:id="rId3"/>
              </a:rPr>
              <a:t>TODO</a:t>
            </a:r>
            <a:endParaRPr/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전처리</a:t>
            </a:r>
            <a:r>
              <a:rPr lang="en"/>
              <a:t> : 2차 전처리 완료 및 RDS로 정제 데이터 적재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모니터링</a:t>
            </a:r>
            <a:r>
              <a:rPr lang="en"/>
              <a:t> : AWS CloudWatch 및 Grafana를 통한 모니터링 POC 및 AWS 서비스 및 DAG 로그 연동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인프라</a:t>
            </a:r>
            <a:r>
              <a:rPr lang="en"/>
              <a:t> : EC2 인스턴스 구축 및 마이그레이션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 sz="1600">
                <a:solidFill>
                  <a:schemeClr val="dk1"/>
                </a:solidFill>
              </a:rPr>
              <a:t>Web</a:t>
            </a:r>
            <a:r>
              <a:rPr lang="en" sz="1600">
                <a:solidFill>
                  <a:schemeClr val="dk1"/>
                </a:solidFill>
              </a:rPr>
              <a:t> : FastAPI로 전처리 완료된 데이터 가져와서 웹 UI에 보여주는 기능 구현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2"/>
                </a:solidFill>
              </a:rPr>
              <a:t>비정형 텍스트 데이터 처리 과정에서 LLM  모델 도입</a:t>
            </a:r>
            <a:endParaRPr b="1" sz="2000"/>
          </a:p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정규표현식과 같은 일반적인 패턴 분석으로는 처리하기 힘든 비정형 데이터를 처리 가능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모든 경우에 대한 데이터 포맷을 맞춰 줄 필요 없이 하나의 데이터 포맷에서 입력값과 프롬프트(요구사항)만 제대로 명시하면 결과물이 출력 됨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LLM 기반 텍스트 요약 및 추출로 새로운 파생 데이터 생성 가능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2925" y="1318850"/>
            <a:ext cx="5491174" cy="322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8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000">
                <a:solidFill>
                  <a:schemeClr val="dk2"/>
                </a:solidFill>
              </a:rPr>
              <a:t>GEMINI API 제한 &amp; Rest API 비동기 처리</a:t>
            </a:r>
            <a:endParaRPr b="1" sz="2000"/>
          </a:p>
        </p:txBody>
      </p:sp>
      <p:sp>
        <p:nvSpPr>
          <p:cNvPr id="146" name="Google Shape;146;p28"/>
          <p:cNvSpPr txBox="1"/>
          <p:nvPr/>
        </p:nvSpPr>
        <p:spPr>
          <a:xfrm>
            <a:off x="541450" y="2392275"/>
            <a:ext cx="2527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15 RPM(분당 요청 수)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47" name="Google Shape;147;p28"/>
          <p:cNvSpPr txBox="1"/>
          <p:nvPr/>
        </p:nvSpPr>
        <p:spPr>
          <a:xfrm>
            <a:off x="541450" y="1971525"/>
            <a:ext cx="2527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100만 TPM </a:t>
            </a:r>
            <a:r>
              <a:rPr lang="en" sz="1600">
                <a:solidFill>
                  <a:schemeClr val="dk2"/>
                </a:solidFill>
              </a:rPr>
              <a:t>(분당 토큰)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48" name="Google Shape;148;p28"/>
          <p:cNvSpPr txBox="1"/>
          <p:nvPr/>
        </p:nvSpPr>
        <p:spPr>
          <a:xfrm>
            <a:off x="541450" y="2899575"/>
            <a:ext cx="2527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1500</a:t>
            </a:r>
            <a:r>
              <a:rPr lang="en" sz="1600">
                <a:solidFill>
                  <a:schemeClr val="dk2"/>
                </a:solidFill>
              </a:rPr>
              <a:t> RPD (일일 요청 수)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49" name="Google Shape;149;p28"/>
          <p:cNvSpPr/>
          <p:nvPr/>
        </p:nvSpPr>
        <p:spPr>
          <a:xfrm>
            <a:off x="385750" y="1481500"/>
            <a:ext cx="2839200" cy="2711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8"/>
          <p:cNvSpPr txBox="1"/>
          <p:nvPr/>
        </p:nvSpPr>
        <p:spPr>
          <a:xfrm>
            <a:off x="220550" y="1036025"/>
            <a:ext cx="225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GEMINI API 제한</a:t>
            </a:r>
            <a:endParaRPr b="1"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/>
          <p:nvPr/>
        </p:nvSpPr>
        <p:spPr>
          <a:xfrm>
            <a:off x="4463092" y="2341558"/>
            <a:ext cx="1404900" cy="1373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9"/>
          <p:cNvSpPr/>
          <p:nvPr/>
        </p:nvSpPr>
        <p:spPr>
          <a:xfrm>
            <a:off x="267150" y="1589325"/>
            <a:ext cx="4011900" cy="291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924" y="1781611"/>
            <a:ext cx="2457925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925" y="2461713"/>
            <a:ext cx="1438275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1925" y="2986588"/>
            <a:ext cx="2162175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9050" y="3652338"/>
            <a:ext cx="3535700" cy="65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9"/>
          <p:cNvSpPr txBox="1"/>
          <p:nvPr/>
        </p:nvSpPr>
        <p:spPr>
          <a:xfrm>
            <a:off x="1505100" y="1319900"/>
            <a:ext cx="153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Data Source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162" name="Google Shape;162;p29"/>
          <p:cNvSpPr txBox="1"/>
          <p:nvPr/>
        </p:nvSpPr>
        <p:spPr>
          <a:xfrm>
            <a:off x="4847225" y="2815875"/>
            <a:ext cx="75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EDA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163" name="Google Shape;163;p29"/>
          <p:cNvSpPr/>
          <p:nvPr/>
        </p:nvSpPr>
        <p:spPr>
          <a:xfrm>
            <a:off x="6244000" y="1826600"/>
            <a:ext cx="2601000" cy="231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최신 IT 기술 </a:t>
            </a:r>
            <a:br>
              <a:rPr b="1" lang="en" sz="2500"/>
            </a:br>
            <a:r>
              <a:rPr b="1" lang="en" sz="2500"/>
              <a:t>트랜드 분석</a:t>
            </a:r>
            <a:endParaRPr b="1" sz="2500"/>
          </a:p>
        </p:txBody>
      </p:sp>
      <p:sp>
        <p:nvSpPr>
          <p:cNvPr id="164" name="Google Shape;164;p29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광고</a:t>
            </a:r>
            <a:endParaRPr b="1"/>
          </a:p>
        </p:txBody>
      </p:sp>
      <p:sp>
        <p:nvSpPr>
          <p:cNvPr id="165" name="Google Shape;165;p29"/>
          <p:cNvSpPr/>
          <p:nvPr/>
        </p:nvSpPr>
        <p:spPr>
          <a:xfrm>
            <a:off x="4071800" y="2774900"/>
            <a:ext cx="469200" cy="55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9"/>
          <p:cNvSpPr/>
          <p:nvPr/>
        </p:nvSpPr>
        <p:spPr>
          <a:xfrm>
            <a:off x="5836800" y="2750750"/>
            <a:ext cx="469200" cy="55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b="0" l="477" r="0" t="0"/>
          <a:stretch/>
        </p:blipFill>
        <p:spPr>
          <a:xfrm>
            <a:off x="688850" y="1066800"/>
            <a:ext cx="7817425" cy="394547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현재 진행</a:t>
            </a:r>
            <a:r>
              <a:rPr lang="en">
                <a:solidFill>
                  <a:srgbClr val="FF0000"/>
                </a:solidFill>
              </a:rPr>
              <a:t>(81.25%)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6주차 ToDo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 strike="sngStrike"/>
              <a:t>전처리</a:t>
            </a:r>
            <a:r>
              <a:rPr lang="en" strike="sngStrike"/>
              <a:t> : 2차 전처리 완료 및 RDS로 정제 데이터 적재</a:t>
            </a:r>
            <a:endParaRPr strike="sngStrike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 strike="sngStrike"/>
              <a:t>모니터링</a:t>
            </a:r>
            <a:r>
              <a:rPr lang="en" strike="sngStrike"/>
              <a:t> : AWS CloudWatch 및 Grafana를 통한 모니터링 POC 및 AWS 서비스 및 DAG 로그 연동</a:t>
            </a:r>
            <a:endParaRPr strike="sngStrike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인프라</a:t>
            </a:r>
            <a:r>
              <a:rPr lang="en"/>
              <a:t> : EC2 인스턴스 구축 및 마이그레이션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 sz="1600">
                <a:solidFill>
                  <a:schemeClr val="dk1"/>
                </a:solidFill>
              </a:rPr>
              <a:t>Web</a:t>
            </a:r>
            <a:r>
              <a:rPr lang="en" sz="1600">
                <a:solidFill>
                  <a:schemeClr val="dk1"/>
                </a:solidFill>
              </a:rPr>
              <a:t> : FastAPI로 전처리 완료된 데이터 가져와서 웹 UI에 보여주는 기능 구현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r>
              <a:rPr lang="en"/>
              <a:t>주차 DONE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07300"/>
            <a:ext cx="9144000" cy="29997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6주차 DONE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07300"/>
            <a:ext cx="9144000" cy="2999761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/>
          <p:nvPr/>
        </p:nvSpPr>
        <p:spPr>
          <a:xfrm>
            <a:off x="3120525" y="1405300"/>
            <a:ext cx="2949000" cy="2857500"/>
          </a:xfrm>
          <a:prstGeom prst="rect">
            <a:avLst/>
          </a:prstGeom>
          <a:noFill/>
          <a:ln cap="flat" cmpd="sng" w="38100">
            <a:solidFill>
              <a:srgbClr val="D9EAD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988" y="0"/>
            <a:ext cx="6818575" cy="540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6주차</a:t>
            </a:r>
            <a:r>
              <a:rPr lang="en"/>
              <a:t> DONE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b="1" lang="en" sz="2100"/>
              <a:t>DynamoDB에서 데이터를 2차 전처리해서 RDS에 적재</a:t>
            </a:r>
            <a:endParaRPr b="1" sz="2100"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b="1" lang="en" sz="2100"/>
              <a:t>데이터 파이프라인 최적화</a:t>
            </a:r>
            <a:endParaRPr b="1" sz="2100"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b="1" lang="en" sz="2100"/>
              <a:t>RDS의 데이터를 웹 인터페이스로 제공</a:t>
            </a:r>
            <a:endParaRPr b="1" sz="2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r>
              <a:rPr lang="en"/>
              <a:t>주차 DONE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r>
              <a:rPr b="1" lang="en"/>
              <a:t>. </a:t>
            </a:r>
            <a:r>
              <a:rPr b="1" lang="en"/>
              <a:t>DynamoDB에서 데이터를 2차 전처리해서 RDS에 적재</a:t>
            </a:r>
            <a:endParaRPr b="1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a. 1차 전처리 DynamoDB 적재 시 중복값 문제 발생/DynamoDB에서 스캔 시 요금이 지속적으로 발생 -&gt; Redis를 이용한 id값으로 중복 확인   </a:t>
            </a:r>
            <a:endParaRPr b="1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b. 1차 전처리 코드에 중복값이 들어가지 않도록 코드 수정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6주차 DONE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2. 데이터 파이프라인 최적화</a:t>
            </a:r>
            <a:endParaRPr b="1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</a:t>
            </a:r>
            <a:r>
              <a:rPr b="1" lang="en"/>
              <a:t>. lambda 및 DAG 코드에 logging 추가. CloudWatch에서 log 확인 가능</a:t>
            </a:r>
            <a:endParaRPr b="1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b. SQS(메시지큐) lambda 및 DAG 코드 작성 및 정상작동 확인  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