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1" r:id="rId2"/>
    <p:sldId id="278" r:id="rId3"/>
    <p:sldId id="256" r:id="rId4"/>
    <p:sldId id="279" r:id="rId5"/>
    <p:sldId id="276" r:id="rId6"/>
    <p:sldId id="258" r:id="rId7"/>
    <p:sldId id="257" r:id="rId8"/>
    <p:sldId id="260" r:id="rId9"/>
    <p:sldId id="259" r:id="rId10"/>
    <p:sldId id="277" r:id="rId11"/>
    <p:sldId id="274" r:id="rId12"/>
    <p:sldId id="261" r:id="rId13"/>
    <p:sldId id="262" r:id="rId14"/>
    <p:sldId id="275" r:id="rId15"/>
    <p:sldId id="273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B1AA"/>
    <a:srgbClr val="7FD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12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26" Type="http://schemas.openxmlformats.org/officeDocument/2006/relationships/customXml" Target="../customXml/item2.xml"/><Relationship Id="rId2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7" Type="http://schemas.openxmlformats.org/officeDocument/2006/relationships/slide" Target="slides/slide6.xml"/><Relationship Id="rId25" Type="http://schemas.openxmlformats.org/officeDocument/2006/relationships/customXml" Target="../customXml/item1.xml"/><Relationship Id="rId20" Type="http://schemas.openxmlformats.org/officeDocument/2006/relationships/printerSettings" Target="printerSettings/printerSettings1.bin"/><Relationship Id="rId16" Type="http://schemas.openxmlformats.org/officeDocument/2006/relationships/slide" Target="slides/slide15.xml"/><Relationship Id="rId2" Type="http://schemas.openxmlformats.org/officeDocument/2006/relationships/slide" Target="slides/slide1.xml"/><Relationship Id="rId24" Type="http://schemas.openxmlformats.org/officeDocument/2006/relationships/tableStyles" Target="tableStyles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theme" Target="theme/theme1.xml"/><Relationship Id="rId15" Type="http://schemas.openxmlformats.org/officeDocument/2006/relationships/slide" Target="slides/slide14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22" Type="http://schemas.openxmlformats.org/officeDocument/2006/relationships/viewProps" Target="viewProps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7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754E3-E03E-ED44-9A59-706283C2F2CC}" type="datetimeFigureOut">
              <a:rPr lang="en-US" smtClean="0"/>
              <a:t>6/17/15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BB759-72DF-2D4D-9CB9-222E615C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230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96FB4-6AD2-FE4B-B45E-D44A9C110DAF}" type="datetimeFigureOut">
              <a:rPr lang="en-US" smtClean="0"/>
              <a:t>6/17/15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A33BD-8A79-E947-96EA-CB084790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658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1.2</a:t>
            </a:r>
          </a:p>
          <a:p>
            <a:r>
              <a:rPr lang="en-US" dirty="0" smtClean="0"/>
              <a:t>- “early computers were mostly women”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A33BD-8A79-E947-96EA-CB0847904D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04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Lesson 1.4</a:t>
            </a:r>
          </a:p>
          <a:p>
            <a:r>
              <a:rPr lang="en-US" dirty="0" smtClean="0"/>
              <a:t>- Punch card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A33BD-8A79-E947-96EA-CB0847904D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15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Lesson 1.4</a:t>
            </a:r>
          </a:p>
          <a:p>
            <a:r>
              <a:rPr lang="en-US" b="0" dirty="0" smtClean="0"/>
              <a:t>-</a:t>
            </a:r>
            <a:r>
              <a:rPr lang="en-US" b="0" baseline="0" dirty="0" smtClean="0"/>
              <a:t> A computer with a stack of punch cards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A33BD-8A79-E947-96EA-CB0847904D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40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Lesson 1.4</a:t>
            </a:r>
            <a:endParaRPr lang="en-US" b="0" dirty="0" smtClean="0"/>
          </a:p>
          <a:p>
            <a:r>
              <a:rPr lang="en-US" b="0" dirty="0" smtClean="0"/>
              <a:t>-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Jaquard</a:t>
            </a:r>
            <a:r>
              <a:rPr lang="en-US" b="0" baseline="0" dirty="0" smtClean="0"/>
              <a:t> loom, the first mechanical device to use punch cards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A33BD-8A79-E947-96EA-CB0847904D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55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Lesson 1.4</a:t>
            </a:r>
          </a:p>
          <a:p>
            <a:r>
              <a:rPr lang="en-US" dirty="0" smtClean="0"/>
              <a:t>- A page from the Harvard Mark II electromechanical</a:t>
            </a:r>
            <a:r>
              <a:rPr lang="en-US" baseline="0" dirty="0" smtClean="0"/>
              <a:t> computer’s log, featuring a dead moth that was removed from the device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A33BD-8A79-E947-96EA-CB0847904D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39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Lesson 1.6</a:t>
            </a:r>
            <a:endParaRPr lang="en-US" b="0" dirty="0" smtClean="0"/>
          </a:p>
          <a:p>
            <a:r>
              <a:rPr lang="en-US" b="0" dirty="0" smtClean="0"/>
              <a:t>Programming Challenge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A33BD-8A79-E947-96EA-CB0847904D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08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Lesson 1.6</a:t>
            </a:r>
            <a:endParaRPr lang="en-US" b="0" dirty="0" smtClean="0"/>
          </a:p>
          <a:p>
            <a:r>
              <a:rPr lang="en-US" b="0" dirty="0" smtClean="0"/>
              <a:t>Programming</a:t>
            </a:r>
            <a:r>
              <a:rPr lang="en-US" b="0" baseline="0" dirty="0" smtClean="0"/>
              <a:t> Challenge II (</a:t>
            </a:r>
            <a:r>
              <a:rPr lang="en-US" b="0" baseline="0" smtClean="0"/>
              <a:t>target output)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A33BD-8A79-E947-96EA-CB0847904D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62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CC2-A8CC-B149-BA8F-DDB0E524EE45}" type="datetime1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9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7D05-F6C2-F64A-9C7F-A94B43164B5C}" type="datetime1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4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1978-9D0A-A345-9E84-F995A3601C8E}" type="datetime1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4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D570-9DDA-524E-9F58-9DBC8D3A8C31}" type="datetime1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1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D56B-400E-5542-B4A1-CD46AB8B4D0E}" type="datetime1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4E63-B418-1F4A-9C08-2548B9C5B3C1}" type="datetime1">
              <a:rPr lang="en-US" smtClean="0"/>
              <a:t>6/17/15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EF41-DD41-C742-BC3B-970F41658B68}" type="datetime1">
              <a:rPr lang="en-US" smtClean="0"/>
              <a:t>6/17/15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6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09B9-6DC3-0349-8BB5-CE1E5B2C68D1}" type="datetime1">
              <a:rPr lang="en-US" smtClean="0"/>
              <a:t>6/17/15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8779-2025-B44F-AD23-DF62F9874F1B}" type="datetime1">
              <a:rPr lang="en-US" smtClean="0"/>
              <a:t>6/17/15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3E1B-B859-DB4E-86F0-BE8C9C0ABFF7}" type="datetime1">
              <a:rPr lang="en-US" smtClean="0"/>
              <a:t>6/17/15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2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AEA1-8470-6B4A-8D60-97578450ABB9}" type="datetime1">
              <a:rPr lang="en-US" smtClean="0"/>
              <a:t>6/17/15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0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284D-251E-7046-B0B7-6A85726BD855}" type="datetime1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1.1 </a:t>
            </a:r>
            <a:r>
              <a:rPr lang="en-US" dirty="0" smtClean="0">
                <a:solidFill>
                  <a:srgbClr val="17B1AA"/>
                </a:solidFill>
              </a:rPr>
              <a:t>Using Eclipse and Practice-It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Describe</a:t>
            </a:r>
            <a:r>
              <a:rPr lang="en-US" dirty="0"/>
              <a:t> one or more careers related to computer science and technology.</a:t>
            </a:r>
          </a:p>
          <a:p>
            <a:pPr lvl="1"/>
            <a:r>
              <a:rPr lang="en-US" b="1" dirty="0"/>
              <a:t>Write</a:t>
            </a:r>
            <a:r>
              <a:rPr lang="en-US" dirty="0"/>
              <a:t> sequential instructions to solve a problem.</a:t>
            </a:r>
          </a:p>
          <a:p>
            <a:pPr lvl="1"/>
            <a:r>
              <a:rPr lang="en-US" b="1" dirty="0"/>
              <a:t>Ask</a:t>
            </a:r>
            <a:r>
              <a:rPr lang="en-US" dirty="0"/>
              <a:t> intelligent questions about the field of computer science.</a:t>
            </a:r>
          </a:p>
          <a:p>
            <a:pPr lvl="1"/>
            <a:r>
              <a:rPr lang="en-US" b="1" dirty="0"/>
              <a:t>Identify</a:t>
            </a:r>
            <a:r>
              <a:rPr lang="en-US" dirty="0"/>
              <a:t> 'next steps' to learn more about computer science</a:t>
            </a:r>
            <a:r>
              <a:rPr lang="en-US" dirty="0"/>
              <a:t> </a:t>
            </a:r>
            <a:endParaRPr lang="en-US" dirty="0"/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Demonstrate</a:t>
            </a:r>
            <a:r>
              <a:rPr lang="en-US" dirty="0"/>
              <a:t> Plug-In and Un-Plug procedures</a:t>
            </a:r>
          </a:p>
          <a:p>
            <a:pPr lvl="1"/>
            <a:r>
              <a:rPr lang="en-US" b="1" dirty="0"/>
              <a:t>Log in and submit</a:t>
            </a:r>
            <a:r>
              <a:rPr lang="en-US" dirty="0"/>
              <a:t> a sample problem in Practice-It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Visit</a:t>
            </a:r>
            <a:r>
              <a:rPr lang="en-US" dirty="0"/>
              <a:t> </a:t>
            </a:r>
            <a:r>
              <a:rPr lang="en-US" dirty="0" err="1"/>
              <a:t>pokemon.com</a:t>
            </a:r>
            <a:r>
              <a:rPr lang="en-US" dirty="0"/>
              <a:t> and play a few games or </a:t>
            </a:r>
            <a:r>
              <a:rPr lang="en-US" b="1" dirty="0"/>
              <a:t>play</a:t>
            </a:r>
            <a:r>
              <a:rPr lang="en-US" dirty="0"/>
              <a:t> Pokémon on a gaming system</a:t>
            </a:r>
          </a:p>
          <a:p>
            <a:pPr lvl="1"/>
            <a:r>
              <a:rPr lang="en-US" b="1" dirty="0"/>
              <a:t>Visit</a:t>
            </a:r>
            <a:r>
              <a:rPr lang="en-US" dirty="0"/>
              <a:t> </a:t>
            </a:r>
            <a:r>
              <a:rPr lang="en-US" dirty="0" err="1"/>
              <a:t>bulbapedia.bulbagarden.net</a:t>
            </a:r>
            <a:r>
              <a:rPr lang="en-US" dirty="0"/>
              <a:t> to familiarize yourself with the Pokémon franchise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9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1.5 </a:t>
            </a:r>
            <a:r>
              <a:rPr lang="en-US" dirty="0" smtClean="0">
                <a:solidFill>
                  <a:srgbClr val="17B1AA"/>
                </a:solidFill>
              </a:rPr>
              <a:t>Static Methods and Method Calls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Use</a:t>
            </a:r>
            <a:r>
              <a:rPr lang="en-US" dirty="0"/>
              <a:t> procedural decomposition to plan complex programs using structure diagrams.</a:t>
            </a:r>
          </a:p>
          <a:p>
            <a:pPr lvl="1"/>
            <a:r>
              <a:rPr lang="en-US" b="1" dirty="0"/>
              <a:t>Manage</a:t>
            </a:r>
            <a:r>
              <a:rPr lang="en-US" dirty="0"/>
              <a:t> complexity by using method calls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Complete</a:t>
            </a:r>
            <a:r>
              <a:rPr lang="en-US" dirty="0"/>
              <a:t> Practice-It problems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1.5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Ch.1 Exercises 11, 12, 14, 16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4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1.6 </a:t>
            </a:r>
            <a:r>
              <a:rPr lang="en-US" dirty="0" smtClean="0">
                <a:solidFill>
                  <a:srgbClr val="17B1AA"/>
                </a:solidFill>
              </a:rPr>
              <a:t>Static Methods and Method Calls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Use</a:t>
            </a:r>
            <a:r>
              <a:rPr lang="en-US" dirty="0"/>
              <a:t> structure diagrams to plan complex programs.</a:t>
            </a:r>
          </a:p>
          <a:p>
            <a:pPr lvl="1"/>
            <a:r>
              <a:rPr lang="en-US" b="1" dirty="0"/>
              <a:t>Manage</a:t>
            </a:r>
            <a:r>
              <a:rPr lang="en-US" dirty="0"/>
              <a:t> complexity by using method calls</a:t>
            </a:r>
            <a:r>
              <a:rPr lang="en-US" dirty="0"/>
              <a:t> </a:t>
            </a:r>
            <a:endParaRPr lang="en-US" dirty="0"/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Practice-It problems</a:t>
            </a:r>
          </a:p>
          <a:p>
            <a:pPr lvl="1"/>
            <a:r>
              <a:rPr lang="en-US" b="1" dirty="0"/>
              <a:t>Write</a:t>
            </a:r>
            <a:r>
              <a:rPr lang="en-US" dirty="0"/>
              <a:t> a structured Pikachu program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Outline</a:t>
            </a:r>
            <a:r>
              <a:rPr lang="en-US" dirty="0"/>
              <a:t> Ch.1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Programming Project #1* &amp; #3 (must include a structure diagram for each)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29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Challenge!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92550"/>
          </a:xfrm>
        </p:spPr>
        <p:txBody>
          <a:bodyPr/>
          <a:lstStyle/>
          <a:p>
            <a:r>
              <a:rPr lang="en-US" dirty="0"/>
              <a:t>Write a Java program called </a:t>
            </a:r>
            <a:r>
              <a:rPr lang="en-US" dirty="0" err="1"/>
              <a:t>StarFigures</a:t>
            </a:r>
            <a:r>
              <a:rPr lang="en-US" dirty="0"/>
              <a:t> that generates the following output. 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MUST include a </a:t>
            </a:r>
            <a:r>
              <a:rPr lang="en-US" b="1" dirty="0"/>
              <a:t>structure diagram </a:t>
            </a:r>
            <a:r>
              <a:rPr lang="en-US" dirty="0"/>
              <a:t>or your answer will be disqualified.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correct answer will use </a:t>
            </a:r>
            <a:r>
              <a:rPr lang="en-US" b="1" dirty="0"/>
              <a:t>static methods </a:t>
            </a:r>
            <a:r>
              <a:rPr lang="en-US" dirty="0"/>
              <a:t>to show structure and eliminate redundancy in your solution.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56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750"/>
            <a:ext cx="8229600" cy="6143626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*****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*****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 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 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 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*****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*****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 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 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*****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*****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 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*****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*****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 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 *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19850"/>
            <a:ext cx="2895600" cy="365125"/>
          </a:xfrm>
        </p:spPr>
        <p:txBody>
          <a:bodyPr/>
          <a:lstStyle/>
          <a:p>
            <a:r>
              <a:rPr lang="en-US" smtClean="0"/>
              <a:t>Developed by TEALS in 2015  www.tealsk12.org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21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1.7 </a:t>
            </a:r>
            <a:r>
              <a:rPr lang="en-US" dirty="0" smtClean="0">
                <a:solidFill>
                  <a:srgbClr val="17B1AA"/>
                </a:solidFill>
              </a:rPr>
              <a:t>Programming Project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Construct</a:t>
            </a:r>
            <a:r>
              <a:rPr lang="en-US" dirty="0"/>
              <a:t> a program containing method calls and static </a:t>
            </a:r>
            <a:r>
              <a:rPr lang="en-US" dirty="0" smtClean="0"/>
              <a:t>methods.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Submit</a:t>
            </a:r>
            <a:r>
              <a:rPr lang="en-US" dirty="0"/>
              <a:t> a complete, functional program by the end of </a:t>
            </a:r>
            <a:r>
              <a:rPr lang="en-US" dirty="0" smtClean="0"/>
              <a:t>class.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Check</a:t>
            </a:r>
            <a:r>
              <a:rPr lang="en-US" dirty="0"/>
              <a:t> class notes for completion, adding daily summaries if needed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3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1.8 </a:t>
            </a:r>
            <a:r>
              <a:rPr lang="en-US" dirty="0" smtClean="0">
                <a:solidFill>
                  <a:srgbClr val="17B1AA"/>
                </a:solidFill>
              </a:rPr>
              <a:t>Finding and Fixing Errors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Find</a:t>
            </a:r>
            <a:r>
              <a:rPr lang="en-US" dirty="0" smtClean="0"/>
              <a:t> errors in returned homework assignments.</a:t>
            </a:r>
          </a:p>
          <a:p>
            <a:pPr lvl="1"/>
            <a:r>
              <a:rPr lang="en-US" b="1" dirty="0" smtClean="0"/>
              <a:t>Correct</a:t>
            </a:r>
            <a:r>
              <a:rPr lang="en-US" dirty="0" smtClean="0"/>
              <a:t> code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Re-submit</a:t>
            </a:r>
            <a:r>
              <a:rPr lang="en-US" dirty="0"/>
              <a:t> all homework assignments with corrected </a:t>
            </a:r>
            <a:r>
              <a:rPr lang="en-US" dirty="0" smtClean="0"/>
              <a:t>answers.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Study</a:t>
            </a:r>
            <a:r>
              <a:rPr lang="en-US" dirty="0"/>
              <a:t> for the test by:</a:t>
            </a:r>
          </a:p>
          <a:p>
            <a:pPr lvl="3"/>
            <a:r>
              <a:rPr lang="en-US" b="1" dirty="0"/>
              <a:t>Reviewing</a:t>
            </a:r>
            <a:r>
              <a:rPr lang="en-US" dirty="0"/>
              <a:t> all the blue pages at the end of Chapter 1</a:t>
            </a:r>
          </a:p>
          <a:p>
            <a:pPr lvl="3"/>
            <a:r>
              <a:rPr lang="en-US" b="1" dirty="0"/>
              <a:t>Re-reading</a:t>
            </a:r>
            <a:r>
              <a:rPr lang="en-US" dirty="0"/>
              <a:t> sections as needed</a:t>
            </a:r>
          </a:p>
          <a:p>
            <a:pPr lvl="1"/>
            <a:r>
              <a:rPr lang="en-US" b="1" dirty="0"/>
              <a:t>Submit</a:t>
            </a:r>
            <a:r>
              <a:rPr lang="en-US" dirty="0"/>
              <a:t> 5 questions for review in class tomorrow using electronic survey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04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1.9 </a:t>
            </a:r>
            <a:r>
              <a:rPr lang="en-US" dirty="0" smtClean="0">
                <a:solidFill>
                  <a:srgbClr val="17B1AA"/>
                </a:solidFill>
              </a:rPr>
              <a:t>Review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Identify</a:t>
            </a:r>
            <a:r>
              <a:rPr lang="en-US" dirty="0" smtClean="0"/>
              <a:t> </a:t>
            </a:r>
            <a:r>
              <a:rPr lang="en-US" dirty="0"/>
              <a:t>weaknesses in </a:t>
            </a:r>
            <a:r>
              <a:rPr lang="en-US" dirty="0" smtClean="0"/>
              <a:t>Unit </a:t>
            </a:r>
            <a:r>
              <a:rPr lang="en-US" dirty="0"/>
              <a:t>1 knowledge.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Create</a:t>
            </a:r>
            <a:r>
              <a:rPr lang="en-US" dirty="0" smtClean="0"/>
              <a:t> </a:t>
            </a:r>
            <a:r>
              <a:rPr lang="en-US" dirty="0"/>
              <a:t>a personalized list of review topics to guide tonight’s study session.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Study</a:t>
            </a:r>
            <a:r>
              <a:rPr lang="en-US" dirty="0" smtClean="0"/>
              <a:t> </a:t>
            </a:r>
            <a:r>
              <a:rPr lang="en-US" dirty="0"/>
              <a:t>for tomorrow’s test!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0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1.2 </a:t>
            </a:r>
            <a:r>
              <a:rPr lang="en-US" dirty="0" smtClean="0">
                <a:solidFill>
                  <a:srgbClr val="17B1AA"/>
                </a:solidFill>
              </a:rPr>
              <a:t>Algorithms and Computational Thinking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Define</a:t>
            </a:r>
            <a:r>
              <a:rPr lang="en-US" dirty="0"/>
              <a:t> algorithms, programs, hardware, software, and operating systems.</a:t>
            </a:r>
          </a:p>
          <a:p>
            <a:pPr lvl="1"/>
            <a:r>
              <a:rPr lang="en-US" b="1" dirty="0"/>
              <a:t>Describe</a:t>
            </a:r>
            <a:r>
              <a:rPr lang="en-US" dirty="0"/>
              <a:t> the relationships between these concepts and components.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Write</a:t>
            </a:r>
            <a:r>
              <a:rPr lang="en-US" dirty="0"/>
              <a:t> sample algorithms</a:t>
            </a:r>
          </a:p>
          <a:p>
            <a:pPr lvl="1"/>
            <a:r>
              <a:rPr lang="en-US" b="1" dirty="0"/>
              <a:t>Assemble and debug</a:t>
            </a:r>
            <a:r>
              <a:rPr lang="en-US" dirty="0"/>
              <a:t> a program that directs the instructor to make a sandwich</a:t>
            </a:r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1.2 and </a:t>
            </a:r>
            <a:r>
              <a:rPr lang="en-US" b="1" dirty="0"/>
              <a:t>complete</a:t>
            </a:r>
            <a:r>
              <a:rPr lang="en-US" dirty="0"/>
              <a:t> worksheet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06375"/>
            <a:ext cx="8077200" cy="57150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19850"/>
            <a:ext cx="2895600" cy="365125"/>
          </a:xfrm>
        </p:spPr>
        <p:txBody>
          <a:bodyPr/>
          <a:lstStyle/>
          <a:p>
            <a:r>
              <a:rPr lang="en-US" dirty="0" smtClean="0"/>
              <a:t>Developed by TEALS in 2015  www.tealsk12.org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53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1.3 </a:t>
            </a:r>
            <a:r>
              <a:rPr lang="en-US" dirty="0" smtClean="0">
                <a:solidFill>
                  <a:srgbClr val="17B1AA"/>
                </a:solidFill>
              </a:rPr>
              <a:t>String and Console Output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Correctly assemble</a:t>
            </a:r>
            <a:r>
              <a:rPr lang="en-US" dirty="0"/>
              <a:t> a complete program with a class header, body, and main method.</a:t>
            </a:r>
          </a:p>
          <a:p>
            <a:pPr lvl="1"/>
            <a:r>
              <a:rPr lang="en-US" b="1" dirty="0"/>
              <a:t>Correctly use</a:t>
            </a:r>
            <a:r>
              <a:rPr lang="en-US" dirty="0"/>
              <a:t> print, </a:t>
            </a:r>
            <a:r>
              <a:rPr lang="en-US" dirty="0" err="1"/>
              <a:t>println</a:t>
            </a:r>
            <a:r>
              <a:rPr lang="en-US" dirty="0"/>
              <a:t>, and escape sequences.</a:t>
            </a:r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Create</a:t>
            </a:r>
            <a:r>
              <a:rPr lang="en-US" dirty="0"/>
              <a:t> starter Pokémon program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several Practice-It questions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1.3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Ch.1 exercises 1-5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4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1.4 </a:t>
            </a:r>
            <a:r>
              <a:rPr lang="en-US" dirty="0" smtClean="0">
                <a:solidFill>
                  <a:srgbClr val="17B1AA"/>
                </a:solidFill>
              </a:rPr>
              <a:t>Common Errors and Comments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Create</a:t>
            </a:r>
            <a:r>
              <a:rPr lang="en-US" dirty="0"/>
              <a:t> simple programs with comments.</a:t>
            </a:r>
          </a:p>
          <a:p>
            <a:pPr lvl="1"/>
            <a:r>
              <a:rPr lang="en-US" b="1" dirty="0"/>
              <a:t>List and apply</a:t>
            </a:r>
            <a:r>
              <a:rPr lang="en-US" dirty="0"/>
              <a:t> the steps necessary for avoiding syntax errors.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Complete</a:t>
            </a:r>
            <a:r>
              <a:rPr lang="en-US" dirty="0"/>
              <a:t> a worksheet</a:t>
            </a:r>
          </a:p>
          <a:p>
            <a:pPr lvl="1"/>
            <a:r>
              <a:rPr lang="en-US" b="1" dirty="0"/>
              <a:t>Develop</a:t>
            </a:r>
            <a:r>
              <a:rPr lang="en-US" dirty="0"/>
              <a:t> a personal checklist for spotting syntax errors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1.4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Ch.1 Exercises 6, 7, 9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4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1727200"/>
            <a:ext cx="7404100" cy="33909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19850"/>
            <a:ext cx="2895600" cy="365125"/>
          </a:xfrm>
        </p:spPr>
        <p:txBody>
          <a:bodyPr/>
          <a:lstStyle/>
          <a:p>
            <a:r>
              <a:rPr lang="en-US" dirty="0" smtClean="0"/>
              <a:t>Developed by TEALS in 2015  www.tealsk12.org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46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050" y="174625"/>
            <a:ext cx="3982249" cy="56515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88100"/>
            <a:ext cx="2895600" cy="365125"/>
          </a:xfrm>
        </p:spPr>
        <p:txBody>
          <a:bodyPr/>
          <a:lstStyle/>
          <a:p>
            <a:r>
              <a:rPr lang="en-US" dirty="0" smtClean="0"/>
              <a:t>Developed by TEALS in 2015  www.tealsk12.org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604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1" y="158750"/>
            <a:ext cx="3569490" cy="536575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1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00" y="190500"/>
            <a:ext cx="6851029" cy="53975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7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ADD3A0624AA4E97287821B8F4D7D6" ma:contentTypeVersion="3" ma:contentTypeDescription="Create a new document." ma:contentTypeScope="" ma:versionID="e0073545f5cddffb46c9fa8d01738dd8">
  <xsd:schema xmlns:xsd="http://www.w3.org/2001/XMLSchema" xmlns:xs="http://www.w3.org/2001/XMLSchema" xmlns:p="http://schemas.microsoft.com/office/2006/metadata/properties" xmlns:ns2="5edd459b-714d-42ed-b78f-512da7d1c14e" targetNamespace="http://schemas.microsoft.com/office/2006/metadata/properties" ma:root="true" ma:fieldsID="5b223eadad92f795ae696ccb91d8f218" ns2:_="">
    <xsd:import namespace="5edd459b-714d-42ed-b78f-512da7d1c1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d459b-714d-42ed-b78f-512da7d1c1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47DE79-E161-428A-8D51-E77650D30671}"/>
</file>

<file path=customXml/itemProps2.xml><?xml version="1.0" encoding="utf-8"?>
<ds:datastoreItem xmlns:ds="http://schemas.openxmlformats.org/officeDocument/2006/customXml" ds:itemID="{0C7094F5-67C0-446E-8F29-DCCCD07F7B28}"/>
</file>

<file path=customXml/itemProps3.xml><?xml version="1.0" encoding="utf-8"?>
<ds:datastoreItem xmlns:ds="http://schemas.openxmlformats.org/officeDocument/2006/customXml" ds:itemID="{04E7C640-D9DA-4D06-81D0-A30F50F62D71}"/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763</Words>
  <Application>Microsoft Macintosh PowerPoint</Application>
  <PresentationFormat>On-screen Show (4:3)</PresentationFormat>
  <Paragraphs>166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Lesson 1.1 Using Eclipse and Practice-It</vt:lpstr>
      <vt:lpstr>Lesson 1.2 Algorithms and Computational Thinking</vt:lpstr>
      <vt:lpstr>PowerPoint Presentation</vt:lpstr>
      <vt:lpstr>Lesson 1.3 String and Console Output</vt:lpstr>
      <vt:lpstr>Lesson 1.4 Common Errors and Comments</vt:lpstr>
      <vt:lpstr>PowerPoint Presentation</vt:lpstr>
      <vt:lpstr>PowerPoint Presentation</vt:lpstr>
      <vt:lpstr>PowerPoint Presentation</vt:lpstr>
      <vt:lpstr>PowerPoint Presentation</vt:lpstr>
      <vt:lpstr>Lesson 1.5 Static Methods and Method Calls</vt:lpstr>
      <vt:lpstr>Lesson 1.6 Static Methods and Method Calls</vt:lpstr>
      <vt:lpstr>Programming Challenge!</vt:lpstr>
      <vt:lpstr>PowerPoint Presentation</vt:lpstr>
      <vt:lpstr>Lesson 1.7 Programming Project</vt:lpstr>
      <vt:lpstr>Lesson 1.8 Finding and Fixing Errors</vt:lpstr>
      <vt:lpstr>Lesson 1.9 Review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Watsky</dc:creator>
  <cp:lastModifiedBy>Benjamin Watsky</cp:lastModifiedBy>
  <cp:revision>11</cp:revision>
  <dcterms:created xsi:type="dcterms:W3CDTF">2015-06-16T16:40:36Z</dcterms:created>
  <dcterms:modified xsi:type="dcterms:W3CDTF">2015-06-17T17:02:27Z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0x010100BABADD3A0624AA4E97287821B8F4D7D6</vt:lpwstr>
  </property>
</Properties>
</file>