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9BDAC-028F-451F-BA65-774BB04CD417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969A0-B3EA-45A4-A390-44554200A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0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1.01:</a:t>
            </a:r>
          </a:p>
          <a:p>
            <a:r>
              <a:rPr lang="en-US" dirty="0"/>
              <a:t>Why are you taking the class, why AP computer science?</a:t>
            </a:r>
          </a:p>
          <a:p>
            <a:r>
              <a:rPr lang="en-US" dirty="0"/>
              <a:t>Class expectations, syllabus, and icebreakers.</a:t>
            </a:r>
          </a:p>
          <a:p>
            <a:r>
              <a:rPr lang="en-US" dirty="0"/>
              <a:t>Setup Eclipse or </a:t>
            </a:r>
            <a:r>
              <a:rPr lang="en-US" dirty="0" err="1"/>
              <a:t>jGrasp</a:t>
            </a:r>
            <a:r>
              <a:rPr lang="en-US" dirty="0"/>
              <a:t>, explain class requirements, notebooks,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1.02:</a:t>
            </a:r>
          </a:p>
          <a:p>
            <a:r>
              <a:rPr lang="en-US" dirty="0"/>
              <a:t>Peanut Butter and Jelly Activity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Coding without computers</a:t>
            </a:r>
          </a:p>
          <a:p>
            <a:r>
              <a:rPr lang="en-US" dirty="0"/>
              <a:t>Debugging</a:t>
            </a:r>
          </a:p>
          <a:p>
            <a:r>
              <a:rPr lang="en-US"/>
              <a:t>Some vocabulary and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FACC0-4761-47A3-AB2B-6BC78FBD58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1.03:</a:t>
            </a:r>
          </a:p>
          <a:p>
            <a:r>
              <a:rPr lang="en-US" dirty="0"/>
              <a:t>About JAVA</a:t>
            </a:r>
          </a:p>
          <a:p>
            <a:r>
              <a:rPr lang="en-US" dirty="0"/>
              <a:t>About Eclipse</a:t>
            </a:r>
          </a:p>
          <a:p>
            <a:r>
              <a:rPr lang="en-US" dirty="0"/>
              <a:t>First Program</a:t>
            </a:r>
          </a:p>
          <a:p>
            <a:r>
              <a:rPr lang="en-US" dirty="0"/>
              <a:t>Print vs </a:t>
            </a:r>
            <a:r>
              <a:rPr lang="en-US" dirty="0" err="1"/>
              <a:t>Println</a:t>
            </a:r>
            <a:endParaRPr lang="en-US" dirty="0"/>
          </a:p>
          <a:p>
            <a:r>
              <a:rPr lang="en-US" dirty="0"/>
              <a:t>Escape Sequences</a:t>
            </a:r>
          </a:p>
          <a:p>
            <a:r>
              <a:rPr lang="en-US" dirty="0"/>
              <a:t>Strings</a:t>
            </a:r>
          </a:p>
          <a:p>
            <a:r>
              <a:rPr lang="en-US"/>
              <a:t>Little ASCII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2678B-E966-446A-890F-7C3E7C4E18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73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1.04:</a:t>
            </a:r>
          </a:p>
          <a:p>
            <a:r>
              <a:rPr lang="en-US" dirty="0"/>
              <a:t>Common Errors (for what we know so far)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Identifiers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35598-072E-409D-9004-E1C72FA1E7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1.05:</a:t>
            </a:r>
          </a:p>
          <a:p>
            <a:r>
              <a:rPr lang="en-US" dirty="0"/>
              <a:t>Method information and breakdown.</a:t>
            </a:r>
          </a:p>
          <a:p>
            <a:r>
              <a:rPr lang="en-US" dirty="0"/>
              <a:t>How to</a:t>
            </a:r>
          </a:p>
          <a:p>
            <a:r>
              <a:rPr lang="en-US" dirty="0"/>
              <a:t>Vocabulary</a:t>
            </a:r>
          </a:p>
          <a:p>
            <a:r>
              <a:rPr lang="en-US" dirty="0"/>
              <a:t>Examples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DABE6-33D4-4B6C-BD5C-6A7018727DC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9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DABE6-33D4-4B6C-BD5C-6A7018727DC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6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1.06:</a:t>
            </a:r>
          </a:p>
          <a:p>
            <a:r>
              <a:rPr lang="en-US" dirty="0"/>
              <a:t>Method inside method.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Practice It</a:t>
            </a:r>
          </a:p>
          <a:p>
            <a:endParaRPr lang="en-US" dirty="0"/>
          </a:p>
          <a:p>
            <a:r>
              <a:rPr lang="en-US" dirty="0"/>
              <a:t>Can use the optional challenges in the lesson plan; some students may struggle here, make sure that they’re all caught up.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435A7-3BE8-4836-8ACC-0E47B45A16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9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go over in 1.08:</a:t>
            </a:r>
          </a:p>
          <a:p>
            <a:r>
              <a:rPr lang="en-US" dirty="0"/>
              <a:t>Touch base on error checking flow/diagram.</a:t>
            </a:r>
          </a:p>
          <a:p>
            <a:r>
              <a:rPr lang="en-US" dirty="0"/>
              <a:t>Go over common errors.</a:t>
            </a:r>
          </a:p>
          <a:p>
            <a:r>
              <a:rPr lang="en-US" dirty="0"/>
              <a:t>Go over style guide.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862D3-EC7A-4EA7-954F-2FA91CD1808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6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57399"/>
            <a:ext cx="10515600" cy="411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5600-01B2-4DEF-ADD3-B13F327F5D75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FAA0-8080-41DD-B52C-E27072CDF9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3" b="40343"/>
          <a:stretch/>
        </p:blipFill>
        <p:spPr>
          <a:xfrm>
            <a:off x="0" y="15088"/>
            <a:ext cx="2971800" cy="503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6700" y="80208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white">
                    <a:lumMod val="9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Science in Every High School | tealsk12.org</a:t>
            </a:r>
          </a:p>
        </p:txBody>
      </p:sp>
    </p:spTree>
    <p:extLst>
      <p:ext uri="{BB962C8B-B14F-4D97-AF65-F5344CB8AC3E}">
        <p14:creationId xmlns:p14="http://schemas.microsoft.com/office/powerpoint/2010/main" val="36302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ulbapedia.bubagarden.net/" TargetMode="External"/><Relationship Id="rId2" Type="http://schemas.openxmlformats.org/officeDocument/2006/relationships/hyperlink" Target="http://www.pokemo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insider.com/12-fast-growing-high-paying-jobs-in-2014-2013-12" TargetMode="External"/><Relationship Id="rId2" Type="http://schemas.openxmlformats.org/officeDocument/2006/relationships/hyperlink" Target="http://www.bls.gov/emp/ep_table_203.ht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yscale.com/research/US/Job=Computer_Scientist/Salary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washington.edu/courses/cse143/13sp/handouts/style-guide.pdf" TargetMode="External"/><Relationship Id="rId2" Type="http://schemas.openxmlformats.org/officeDocument/2006/relationships/hyperlink" Target="http://courses.cs.washington.edu/courses/cse142/11au/handouts/comment-guide-eric-arendt.pdf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AP 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05052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School specific information. (edit)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 </a:t>
            </a:r>
            <a:r>
              <a:rPr lang="en-US"/>
              <a:t>out syllabus </a:t>
            </a:r>
            <a:r>
              <a:rPr lang="en-US" dirty="0"/>
              <a:t>(possibly bring it home/get it signed for homework?)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over class expectations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they need to bring to class for tomorrow?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Icebreakers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8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and Computational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74495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earliest computers: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Job description</a:t>
            </a:r>
          </a:p>
          <a:p>
            <a:pPr lvl="1"/>
            <a:r>
              <a:rPr lang="en-US" dirty="0"/>
              <a:t>Mostly women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Similarities</a:t>
            </a:r>
          </a:p>
          <a:p>
            <a:pPr lvl="1"/>
            <a:r>
              <a:rPr lang="en-US" dirty="0"/>
              <a:t>Brain</a:t>
            </a:r>
          </a:p>
          <a:p>
            <a:pPr lvl="1"/>
            <a:r>
              <a:rPr lang="en-US" dirty="0"/>
              <a:t>Information around us</a:t>
            </a:r>
          </a:p>
          <a:p>
            <a:pPr lvl="1"/>
            <a:r>
              <a:rPr lang="en-US" dirty="0"/>
              <a:t>Eyes, ears, nose, mouth, fingers/skin</a:t>
            </a:r>
          </a:p>
          <a:p>
            <a:pPr lvl="1"/>
            <a:r>
              <a:rPr lang="en-US" dirty="0"/>
              <a:t>Behaviors and actions.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10" y="1855788"/>
            <a:ext cx="4609139" cy="3542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6719" y="5551452"/>
            <a:ext cx="553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Women as computers at the NACA High Speed Flight Station</a:t>
            </a:r>
          </a:p>
          <a:p>
            <a:pPr algn="ctr"/>
            <a:r>
              <a:rPr lang="en-US" sz="1200" dirty="0"/>
              <a:t>Courtesy of Wikipedia</a:t>
            </a:r>
          </a:p>
        </p:txBody>
      </p:sp>
    </p:spTree>
    <p:extLst>
      <p:ext uri="{BB962C8B-B14F-4D97-AF65-F5344CB8AC3E}">
        <p14:creationId xmlns:p14="http://schemas.microsoft.com/office/powerpoint/2010/main" val="178994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9687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998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“A process or set of rules to be followed in calculations or other problem solving operations”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1891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Program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668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“A list of instructions to be carried out by a computer”</a:t>
            </a:r>
          </a:p>
        </p:txBody>
      </p:sp>
    </p:spTree>
    <p:extLst>
      <p:ext uri="{BB962C8B-B14F-4D97-AF65-F5344CB8AC3E}">
        <p14:creationId xmlns:p14="http://schemas.microsoft.com/office/powerpoint/2010/main" val="253992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Activity 1: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Peanut Butter and Jelly Sandwich</a:t>
            </a:r>
          </a:p>
        </p:txBody>
      </p:sp>
    </p:spTree>
    <p:extLst>
      <p:ext uri="{BB962C8B-B14F-4D97-AF65-F5344CB8AC3E}">
        <p14:creationId xmlns:p14="http://schemas.microsoft.com/office/powerpoint/2010/main" val="404489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Activity 2: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Debugging the Peanut Butter and Jelly Sandwich</a:t>
            </a:r>
          </a:p>
        </p:txBody>
      </p:sp>
    </p:spTree>
    <p:extLst>
      <p:ext uri="{BB962C8B-B14F-4D97-AF65-F5344CB8AC3E}">
        <p14:creationId xmlns:p14="http://schemas.microsoft.com/office/powerpoint/2010/main" val="184126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Discussion: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did you debug your algorithm?</a:t>
            </a:r>
          </a:p>
        </p:txBody>
      </p:sp>
    </p:spTree>
    <p:extLst>
      <p:ext uri="{BB962C8B-B14F-4D97-AF65-F5344CB8AC3E}">
        <p14:creationId xmlns:p14="http://schemas.microsoft.com/office/powerpoint/2010/main" val="410835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 section 2 (1.2) for class tomorrow. (p.10-23)</a:t>
            </a:r>
          </a:p>
          <a:p>
            <a:endParaRPr lang="en-US" dirty="0"/>
          </a:p>
          <a:p>
            <a:r>
              <a:rPr lang="en-US" dirty="0"/>
              <a:t>Many of our class examples involve Pokémon; if you don’t know much about the game, we advise that you read up on your </a:t>
            </a:r>
            <a:r>
              <a:rPr lang="en-US" dirty="0" err="1"/>
              <a:t>Pokéknowledge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http://www.pokemon.com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 lot of our examples also draw from the </a:t>
            </a:r>
            <a:r>
              <a:rPr lang="en-US" dirty="0" err="1"/>
              <a:t>Pokemon</a:t>
            </a:r>
            <a:r>
              <a:rPr lang="en-US" dirty="0"/>
              <a:t> games; if you want to up your knowledge on the game’s mechanics, rules, underlying formulae and characters visit </a:t>
            </a:r>
            <a:r>
              <a:rPr lang="en-US" dirty="0">
                <a:hlinkClick r:id="rId3"/>
              </a:rPr>
              <a:t>http://</a:t>
            </a:r>
            <a:r>
              <a:rPr lang="en-US">
                <a:hlinkClick r:id="rId3"/>
              </a:rPr>
              <a:t>bulbapedia.bubagarden.net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0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 and Console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49175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Originally released in 1995 by Sun Microsystems (now part of Oracle)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Wrote programs for “embedded devices”, specifically TV’s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Turns out, this makes it ideal for writing programs for the internet</a:t>
            </a:r>
          </a:p>
        </p:txBody>
      </p:sp>
    </p:spTree>
    <p:extLst>
      <p:ext uri="{BB962C8B-B14F-4D97-AF65-F5344CB8AC3E}">
        <p14:creationId xmlns:p14="http://schemas.microsoft.com/office/powerpoint/2010/main" val="188525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the following on paper: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your name and grade? What should I call you or what’s your preferred nickname?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are you taking this class?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 you have any previous programming experience?</a:t>
            </a:r>
          </a:p>
          <a:p>
            <a:pPr lvl="1"/>
            <a:r>
              <a:rPr lang="en-US" dirty="0"/>
              <a:t>If so, what computer languages do you know?</a:t>
            </a:r>
          </a:p>
          <a:p>
            <a:pPr lvl="1"/>
            <a:r>
              <a:rPr lang="en-US" dirty="0"/>
              <a:t>What projects have you worked on?</a:t>
            </a:r>
          </a:p>
        </p:txBody>
      </p:sp>
    </p:spTree>
    <p:extLst>
      <p:ext uri="{BB962C8B-B14F-4D97-AF65-F5344CB8AC3E}">
        <p14:creationId xmlns:p14="http://schemas.microsoft.com/office/powerpoint/2010/main" val="280878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Write-once, run anywhere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Automatic memory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Object-oriented</a:t>
            </a:r>
          </a:p>
        </p:txBody>
      </p:sp>
    </p:spTree>
    <p:extLst>
      <p:ext uri="{BB962C8B-B14F-4D97-AF65-F5344CB8AC3E}">
        <p14:creationId xmlns:p14="http://schemas.microsoft.com/office/powerpoint/2010/main" val="370311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47750"/>
            <a:ext cx="6553107" cy="525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1350" y="1733550"/>
            <a:ext cx="1828800" cy="45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14550" y="2343150"/>
            <a:ext cx="96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Package</a:t>
            </a:r>
          </a:p>
          <a:p>
            <a:r>
              <a:rPr lang="en-US" dirty="0">
                <a:solidFill>
                  <a:srgbClr val="FF0000"/>
                </a:solidFill>
              </a:rPr>
              <a:t>Explorer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86396" y="1885950"/>
            <a:ext cx="3200354" cy="2590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6773" y="2136321"/>
            <a:ext cx="9724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Code</a:t>
            </a:r>
          </a:p>
          <a:p>
            <a:r>
              <a:rPr lang="en-US" dirty="0">
                <a:solidFill>
                  <a:srgbClr val="7030A0"/>
                </a:solidFill>
              </a:rPr>
              <a:t>Window</a:t>
            </a:r>
          </a:p>
        </p:txBody>
      </p:sp>
      <p:sp>
        <p:nvSpPr>
          <p:cNvPr id="9" name="Rectangle 8"/>
          <p:cNvSpPr/>
          <p:nvPr/>
        </p:nvSpPr>
        <p:spPr>
          <a:xfrm>
            <a:off x="5111428" y="4857750"/>
            <a:ext cx="4546921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72126" y="5086350"/>
            <a:ext cx="97244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Console</a:t>
            </a:r>
          </a:p>
          <a:p>
            <a:r>
              <a:rPr lang="en-US" dirty="0">
                <a:solidFill>
                  <a:srgbClr val="00B050"/>
                </a:solidFill>
              </a:rPr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49213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3"/>
          <a:stretch/>
        </p:blipFill>
        <p:spPr>
          <a:xfrm>
            <a:off x="6701721" y="4901181"/>
            <a:ext cx="4081600" cy="1956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58" y="2530314"/>
            <a:ext cx="4178662" cy="2122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6"/>
          <a:stretch/>
        </p:blipFill>
        <p:spPr>
          <a:xfrm>
            <a:off x="6698143" y="533400"/>
            <a:ext cx="4156167" cy="1757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8124" y="78105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1) File, New, Java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3707" y="1466850"/>
            <a:ext cx="428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(then fill out the dialog, give it a name, etc.)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707" y="306705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2) Right-click, New, Package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9290" y="3752850"/>
            <a:ext cx="4202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(right-click on the </a:t>
            </a:r>
            <a:r>
              <a:rPr lang="en-US" i="1" dirty="0"/>
              <a:t>java project.</a:t>
            </a:r>
          </a:p>
          <a:p>
            <a:r>
              <a:rPr lang="en-US" dirty="0"/>
              <a:t>then fill out the dialog, give it a name, etc.)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9547" y="535305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3) Right-click, New,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0166" y="6011527"/>
            <a:ext cx="4202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(right-click on the </a:t>
            </a:r>
            <a:r>
              <a:rPr lang="en-US" i="1" dirty="0"/>
              <a:t>package.</a:t>
            </a:r>
          </a:p>
          <a:p>
            <a:r>
              <a:rPr lang="en-US" dirty="0"/>
              <a:t>then fill out the dialog, give it a name, etc.)</a:t>
            </a:r>
          </a:p>
        </p:txBody>
      </p:sp>
    </p:spTree>
    <p:extLst>
      <p:ext uri="{BB962C8B-B14F-4D97-AF65-F5344CB8AC3E}">
        <p14:creationId xmlns:p14="http://schemas.microsoft.com/office/powerpoint/2010/main" val="305192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program!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World!”);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Put this inside the class’ curly braces { 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Don’t forget the semicolon ( ; ) after the statement!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Capital and lower case letters matter!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Parentheses, square brackets, and curly braces are different! ( ) { } [ ]</a:t>
            </a:r>
          </a:p>
        </p:txBody>
      </p:sp>
    </p:spTree>
    <p:extLst>
      <p:ext uri="{BB962C8B-B14F-4D97-AF65-F5344CB8AC3E}">
        <p14:creationId xmlns:p14="http://schemas.microsoft.com/office/powerpoint/2010/main" val="825646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“Hello World”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A sequence of characters is called a string.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Strings in Java are enclosed in double-quotes.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Identify the string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</p:txBody>
      </p:sp>
    </p:spTree>
    <p:extLst>
      <p:ext uri="{BB962C8B-B14F-4D97-AF65-F5344CB8AC3E}">
        <p14:creationId xmlns:p14="http://schemas.microsoft.com/office/powerpoint/2010/main" val="1016493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 vs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(“”);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with: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What happened?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do you think is different?</a:t>
            </a:r>
          </a:p>
        </p:txBody>
      </p:sp>
    </p:spTree>
    <p:extLst>
      <p:ext uri="{BB962C8B-B14F-4D97-AF65-F5344CB8AC3E}">
        <p14:creationId xmlns:p14="http://schemas.microsoft.com/office/powerpoint/2010/main" val="60222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you think we need escape sequences (or what are they!)?</a:t>
            </a:r>
          </a:p>
          <a:p>
            <a:endParaRPr lang="en-US" dirty="0"/>
          </a:p>
          <a:p>
            <a:r>
              <a:rPr lang="en-US" dirty="0"/>
              <a:t>\n – new line</a:t>
            </a:r>
          </a:p>
          <a:p>
            <a:r>
              <a:rPr lang="en-US" dirty="0"/>
              <a:t>\” – quotation mark</a:t>
            </a:r>
          </a:p>
          <a:p>
            <a:r>
              <a:rPr lang="en-US" dirty="0"/>
              <a:t>\t – tab</a:t>
            </a:r>
          </a:p>
          <a:p>
            <a:r>
              <a:rPr lang="en-US" dirty="0"/>
              <a:t>\\ – backslash</a:t>
            </a:r>
          </a:p>
          <a:p>
            <a:pPr lvl="1"/>
            <a:r>
              <a:rPr lang="en-US" dirty="0"/>
              <a:t>Why do we need this one?</a:t>
            </a:r>
          </a:p>
        </p:txBody>
      </p:sp>
    </p:spTree>
    <p:extLst>
      <p:ext uri="{BB962C8B-B14F-4D97-AF65-F5344CB8AC3E}">
        <p14:creationId xmlns:p14="http://schemas.microsoft.com/office/powerpoint/2010/main" val="89750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ASCII Pikachu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outputs the following: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Pikachu welcomes you to the world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(\__/)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(o^.^)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z(_(“)(“)</a:t>
            </a:r>
          </a:p>
        </p:txBody>
      </p:sp>
    </p:spTree>
    <p:extLst>
      <p:ext uri="{BB962C8B-B14F-4D97-AF65-F5344CB8AC3E}">
        <p14:creationId xmlns:p14="http://schemas.microsoft.com/office/powerpoint/2010/main" val="2502748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homework tonight, read 1.3 in your textbook. (p.24-28)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Also, complete exercises 1 – 5 for chapter 1 (p.54-55)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Remember your syllabus if you haven’t turned it </a:t>
            </a:r>
            <a:r>
              <a:rPr lang="en-US"/>
              <a:t>in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15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Errors and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[ 1.04 ]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70340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computer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 computer science fun?</a:t>
            </a:r>
          </a:p>
          <a:p>
            <a:endParaRPr lang="en-US" dirty="0"/>
          </a:p>
          <a:p>
            <a:r>
              <a:rPr lang="en-US" dirty="0"/>
              <a:t>Are there jobs available?</a:t>
            </a:r>
          </a:p>
          <a:p>
            <a:endParaRPr lang="en-US" dirty="0"/>
          </a:p>
          <a:p>
            <a:r>
              <a:rPr lang="en-US" dirty="0"/>
              <a:t>Does it pay well?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09" y="2322872"/>
            <a:ext cx="4373757" cy="33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Origin of (computer) bugs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September 9, 1947</a:t>
            </a:r>
          </a:p>
          <a:p>
            <a:pPr marL="0" indent="0">
              <a:buNone/>
            </a:pPr>
            <a:r>
              <a:rPr lang="en-US" dirty="0"/>
              <a:t>Captain Grace Hopper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70" y="1855788"/>
            <a:ext cx="5650230" cy="36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2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Errors (bugs)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Buggy or poorly written programs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Types vary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We’ll see these in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/>
              <a:t> statement or method call</a:t>
            </a:r>
          </a:p>
        </p:txBody>
      </p:sp>
    </p:spTree>
    <p:extLst>
      <p:ext uri="{BB962C8B-B14F-4D97-AF65-F5344CB8AC3E}">
        <p14:creationId xmlns:p14="http://schemas.microsoft.com/office/powerpoint/2010/main" val="2930879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03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Bad grammar in Java</a:t>
            </a:r>
          </a:p>
          <a:p>
            <a:pPr marL="0" indent="0">
              <a:buNone/>
            </a:pPr>
            <a:r>
              <a:rPr lang="en-US" dirty="0"/>
              <a:t>Syntax errors include misspelled words, forgotten semicolons, and missing words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System.out.pruntln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(“”);,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(“”);,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public static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2643015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4348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severe that Java stops executing.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errors occur when a bug causes your computer to be unable to continue executing.</a:t>
            </a:r>
          </a:p>
        </p:txBody>
      </p:sp>
    </p:spTree>
    <p:extLst>
      <p:ext uri="{BB962C8B-B14F-4D97-AF65-F5344CB8AC3E}">
        <p14:creationId xmlns:p14="http://schemas.microsoft.com/office/powerpoint/2010/main" val="3140135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Error-Checking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Check all code for spelling errors.</a:t>
            </a:r>
          </a:p>
          <a:p>
            <a:r>
              <a:rPr lang="en-US" dirty="0"/>
              <a:t>Step 2: Check all code for punctuation errors (curly brackets, brackets, parentheses, and semicolons).</a:t>
            </a:r>
          </a:p>
          <a:p>
            <a:r>
              <a:rPr lang="en-US" dirty="0"/>
              <a:t>Step 3: Check all code for syntax errors.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Try made a checklist, decision tree, or mind-map to plan out your error-checking process!</a:t>
            </a:r>
          </a:p>
        </p:txBody>
      </p:sp>
    </p:spTree>
    <p:extLst>
      <p:ext uri="{BB962C8B-B14F-4D97-AF65-F5344CB8AC3E}">
        <p14:creationId xmlns:p14="http://schemas.microsoft.com/office/powerpoint/2010/main" val="340823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bugs: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File name matches class name</a:t>
            </a:r>
          </a:p>
          <a:p>
            <a:r>
              <a:rPr lang="en-US" dirty="0"/>
              <a:t>All code is spelled correctly</a:t>
            </a:r>
          </a:p>
          <a:p>
            <a:r>
              <a:rPr lang="en-US" dirty="0"/>
              <a:t>All code is capitalized correctly</a:t>
            </a:r>
          </a:p>
          <a:p>
            <a:r>
              <a:rPr lang="en-US" dirty="0"/>
              <a:t>All statements end in a semicolon</a:t>
            </a:r>
          </a:p>
          <a:p>
            <a:r>
              <a:rPr lang="en-US" dirty="0"/>
              <a:t>Keywords are included.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Strings are enclosed in “quotation marks”</a:t>
            </a:r>
          </a:p>
          <a:p>
            <a:r>
              <a:rPr lang="en-US" dirty="0"/>
              <a:t>There are no extra punctuation marks.</a:t>
            </a:r>
          </a:p>
          <a:p>
            <a:r>
              <a:rPr lang="en-US" dirty="0"/>
              <a:t>All header open-braces are paired with closed-braces</a:t>
            </a:r>
          </a:p>
        </p:txBody>
      </p:sp>
    </p:spTree>
    <p:extLst>
      <p:ext uri="{BB962C8B-B14F-4D97-AF65-F5344CB8AC3E}">
        <p14:creationId xmlns:p14="http://schemas.microsoft.com/office/powerpoint/2010/main" val="2932671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Documentation</a:t>
            </a:r>
            <a:r>
              <a:rPr lang="en-US" dirty="0"/>
              <a:t> refers to the elements of the code that help a reader understand what’s going on (even as the coder!)</a:t>
            </a:r>
          </a:p>
          <a:p>
            <a:r>
              <a:rPr lang="en-US" dirty="0"/>
              <a:t>Two types of comments in Java:</a:t>
            </a:r>
          </a:p>
          <a:p>
            <a:pPr lvl="1"/>
            <a:r>
              <a:rPr lang="en-US" dirty="0"/>
              <a:t>Single line comments: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this is a single-line comment</a:t>
            </a:r>
          </a:p>
          <a:p>
            <a:pPr lvl="1"/>
            <a:r>
              <a:rPr lang="en-US" dirty="0"/>
              <a:t>Multi-line (or C-style) comments: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this is a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multi-line comment */</a:t>
            </a:r>
          </a:p>
          <a:p>
            <a:r>
              <a:rPr lang="en-US" dirty="0"/>
              <a:t>Comments are ignored when your code in compiled</a:t>
            </a:r>
          </a:p>
        </p:txBody>
      </p:sp>
    </p:spTree>
    <p:extLst>
      <p:ext uri="{BB962C8B-B14F-4D97-AF65-F5344CB8AC3E}">
        <p14:creationId xmlns:p14="http://schemas.microsoft.com/office/powerpoint/2010/main" val="1066577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comments to explain your code</a:t>
            </a:r>
          </a:p>
          <a:p>
            <a:pPr lvl="1"/>
            <a:r>
              <a:rPr lang="en-US" dirty="0"/>
              <a:t>Describe a behavior of your code</a:t>
            </a:r>
          </a:p>
          <a:p>
            <a:pPr lvl="1"/>
            <a:r>
              <a:rPr lang="en-US" dirty="0"/>
              <a:t>Explain anything potentially unclear</a:t>
            </a:r>
          </a:p>
          <a:p>
            <a:pPr lvl="1"/>
            <a:r>
              <a:rPr lang="en-US" dirty="0"/>
              <a:t>Explain why you did something a certain way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code should self-document by:</a:t>
            </a:r>
          </a:p>
          <a:p>
            <a:pPr lvl="1"/>
            <a:r>
              <a:rPr lang="en-US" dirty="0"/>
              <a:t>Using readable and descriptive names</a:t>
            </a:r>
          </a:p>
          <a:p>
            <a:pPr lvl="1"/>
            <a:r>
              <a:rPr lang="en-US" dirty="0"/>
              <a:t>Use line breaks to increase legibility</a:t>
            </a:r>
          </a:p>
          <a:p>
            <a:pPr lvl="1"/>
            <a:r>
              <a:rPr lang="en-US" dirty="0"/>
              <a:t>Indenting/aligning things well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48" y="2379345"/>
            <a:ext cx="4292152" cy="28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95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names of classes, methods, variables, </a:t>
            </a:r>
            <a:r>
              <a:rPr lang="en-US" dirty="0" err="1"/>
              <a:t>etc</a:t>
            </a:r>
            <a:r>
              <a:rPr lang="en-US" dirty="0"/>
              <a:t> are identifiers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Descriptive, but not unwieldy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	Bad: x (non-descriptive), </a:t>
            </a:r>
            <a:r>
              <a:rPr lang="en-US" dirty="0" err="1"/>
              <a:t>myVariableThatIsReallyBig</a:t>
            </a:r>
            <a:r>
              <a:rPr lang="en-US" dirty="0"/>
              <a:t> (too long)</a:t>
            </a:r>
          </a:p>
          <a:p>
            <a:pPr marL="0" indent="0">
              <a:buNone/>
            </a:pPr>
            <a:r>
              <a:rPr lang="en-US" dirty="0"/>
              <a:t>	Good: count, </a:t>
            </a:r>
            <a:r>
              <a:rPr lang="en-US" dirty="0" err="1"/>
              <a:t>numTries</a:t>
            </a:r>
            <a:r>
              <a:rPr lang="en-US" dirty="0"/>
              <a:t>, </a:t>
            </a:r>
            <a:r>
              <a:rPr lang="en-US" dirty="0" err="1"/>
              <a:t>xCoordinate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5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Identifiers are always a single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names should use uppercase letters at the start of each word: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ClassName</a:t>
            </a:r>
            <a:r>
              <a:rPr lang="en-US" dirty="0"/>
              <a:t>, </a:t>
            </a:r>
            <a:r>
              <a:rPr lang="en-US" dirty="0" err="1"/>
              <a:t>PrintStream</a:t>
            </a:r>
            <a:r>
              <a:rPr lang="en-US" dirty="0"/>
              <a:t>, Car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Variables/methods/etc. should be in </a:t>
            </a:r>
            <a:r>
              <a:rPr lang="en-US" dirty="0" err="1"/>
              <a:t>camelCase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E.g. size, </a:t>
            </a:r>
            <a:r>
              <a:rPr lang="en-US" dirty="0" err="1"/>
              <a:t>numLoops</a:t>
            </a:r>
            <a:r>
              <a:rPr lang="en-US" dirty="0"/>
              <a:t>, </a:t>
            </a:r>
            <a:r>
              <a:rPr lang="en-US" dirty="0" err="1"/>
              <a:t>firstName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1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computer science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Forbes Top 10 Job Satisfaction list</a:t>
            </a:r>
          </a:p>
          <a:p>
            <a:endParaRPr lang="en-US" dirty="0"/>
          </a:p>
          <a:p>
            <a:r>
              <a:rPr lang="en-US" dirty="0"/>
              <a:t>CS </a:t>
            </a:r>
            <a:r>
              <a:rPr lang="en-US" b="1" dirty="0"/>
              <a:t>dominates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24" y="1347021"/>
            <a:ext cx="4187747" cy="2790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02" y="4096991"/>
            <a:ext cx="6058528" cy="2790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9" y="4096835"/>
            <a:ext cx="5846773" cy="279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95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938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Worksheet 1.4</a:t>
            </a:r>
          </a:p>
        </p:txBody>
      </p:sp>
    </p:spTree>
    <p:extLst>
      <p:ext uri="{BB962C8B-B14F-4D97-AF65-F5344CB8AC3E}">
        <p14:creationId xmlns:p14="http://schemas.microsoft.com/office/powerpoint/2010/main" val="3077688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 section 4 (1.4) (p. 28-40)</a:t>
            </a:r>
          </a:p>
          <a:p>
            <a:endParaRPr lang="en-US" dirty="0"/>
          </a:p>
          <a:p>
            <a:r>
              <a:rPr lang="en-US" dirty="0"/>
              <a:t>Complete chapter 1 exercises 6 – 9 (p. 55)</a:t>
            </a:r>
          </a:p>
        </p:txBody>
      </p:sp>
    </p:spTree>
    <p:extLst>
      <p:ext uri="{BB962C8B-B14F-4D97-AF65-F5344CB8AC3E}">
        <p14:creationId xmlns:p14="http://schemas.microsoft.com/office/powerpoint/2010/main" val="3103988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Methods and </a:t>
            </a:r>
            <a:br>
              <a:rPr lang="en-US" dirty="0"/>
            </a:br>
            <a:r>
              <a:rPr lang="en-US" dirty="0"/>
              <a:t>Method Calls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[ 1.05 ]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873859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Algorithm:</a:t>
            </a:r>
            <a:r>
              <a:rPr lang="en-US" dirty="0"/>
              <a:t> A list of steps for solving a problem.</a:t>
            </a:r>
          </a:p>
          <a:p>
            <a:r>
              <a:rPr lang="en-US" b="1" dirty="0"/>
              <a:t>Example Algorithm: </a:t>
            </a:r>
            <a:r>
              <a:rPr lang="en-US" dirty="0" err="1"/>
              <a:t>bakeSugarCookies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Mix the dry ingredients.</a:t>
            </a:r>
          </a:p>
          <a:p>
            <a:pPr lvl="2"/>
            <a:r>
              <a:rPr lang="en-US" dirty="0"/>
              <a:t>Cream the butter and sugar.</a:t>
            </a:r>
          </a:p>
          <a:p>
            <a:pPr lvl="2"/>
            <a:r>
              <a:rPr lang="en-US" dirty="0"/>
              <a:t>Beat in the eggs.</a:t>
            </a:r>
          </a:p>
          <a:p>
            <a:pPr lvl="2"/>
            <a:r>
              <a:rPr lang="en-US" dirty="0"/>
              <a:t>Stir in the dry ingredients.</a:t>
            </a:r>
          </a:p>
          <a:p>
            <a:pPr lvl="2"/>
            <a:r>
              <a:rPr lang="en-US" dirty="0"/>
              <a:t>Set the oven temperature.</a:t>
            </a:r>
          </a:p>
          <a:p>
            <a:pPr lvl="2"/>
            <a:r>
              <a:rPr lang="en-US" dirty="0"/>
              <a:t>Set the timer.</a:t>
            </a:r>
          </a:p>
          <a:p>
            <a:pPr lvl="2"/>
            <a:r>
              <a:rPr lang="en-US" dirty="0"/>
              <a:t>Place the cookies into the oven.</a:t>
            </a:r>
          </a:p>
          <a:p>
            <a:pPr lvl="2"/>
            <a:r>
              <a:rPr lang="en-US" dirty="0"/>
              <a:t>Allow the cookies to bake.</a:t>
            </a:r>
          </a:p>
          <a:p>
            <a:pPr lvl="2"/>
            <a:r>
              <a:rPr lang="en-US" dirty="0"/>
              <a:t>Spread the frosting and sprinkles onto the cookies. , 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140" y="2423160"/>
            <a:ext cx="29946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9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Lack of structure:</a:t>
            </a:r>
            <a:r>
              <a:rPr lang="en-US" i="1" u="sng" dirty="0"/>
              <a:t> </a:t>
            </a:r>
            <a:r>
              <a:rPr lang="en-US" dirty="0"/>
              <a:t>Many tiny steps; tough to remember each step</a:t>
            </a:r>
          </a:p>
          <a:p>
            <a:r>
              <a:rPr lang="en-US" i="1" dirty="0"/>
              <a:t>Redundancy:</a:t>
            </a:r>
            <a:r>
              <a:rPr lang="en-US" dirty="0"/>
              <a:t> Consider making a double batch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Stir in the dry ingredients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Set the oven temperature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Set the timer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Place the first batch of cookies into the oven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Allow the cookies to bake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Set the oven temperature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Set the timer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Place the second batch of cookies into the oven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Allow the cookies to bake</a:t>
            </a:r>
          </a:p>
          <a:p>
            <a:pPr lvl="2"/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712280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96000" y="4117180"/>
            <a:ext cx="52578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790583" cy="4119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well-structured algorithm can describe repeated tasks with less redundancy</a:t>
            </a:r>
          </a:p>
          <a:p>
            <a:pPr marL="514350" indent="-514350">
              <a:buAutoNum type="arabicPeriod"/>
            </a:pPr>
            <a:r>
              <a:rPr lang="en-US" dirty="0"/>
              <a:t>Make the cookie batter.</a:t>
            </a:r>
          </a:p>
          <a:p>
            <a:pPr marL="971550" lvl="1" indent="-514350">
              <a:buAutoNum type="arabicPeriod"/>
            </a:pPr>
            <a:r>
              <a:rPr lang="en-US" dirty="0"/>
              <a:t>Mix in the dry ingredients.</a:t>
            </a:r>
          </a:p>
          <a:p>
            <a:pPr marL="971550" lvl="1" indent="-514350">
              <a:buAutoNum type="arabicPeriod"/>
            </a:pPr>
            <a:r>
              <a:rPr lang="en-US" dirty="0"/>
              <a:t>…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Bake the cookies (first batch)</a:t>
            </a: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Set the oven temperature.</a:t>
            </a: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Set the timer.</a:t>
            </a: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2a. Bake the cookies (second batch)</a:t>
            </a:r>
          </a:p>
          <a:p>
            <a:pPr marL="514350" indent="-514350">
              <a:buAutoNum type="arabicPeriod" startAt="3"/>
            </a:pPr>
            <a:r>
              <a:rPr lang="en-US" dirty="0"/>
              <a:t>Decorate the cookies.</a:t>
            </a:r>
          </a:p>
          <a:p>
            <a:pPr marL="971550" lvl="1" indent="-514350">
              <a:buAutoNum type="arabicPeriod" startAt="3"/>
            </a:pPr>
            <a:r>
              <a:rPr lang="en-US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4600" y="411718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grouping steps and calling the groups, we can eliminate redundancy.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440680" y="3909060"/>
            <a:ext cx="655320" cy="20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768340" y="4948177"/>
            <a:ext cx="327660" cy="17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0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69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			</a:t>
            </a:r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				</a:t>
            </a:r>
          </a:p>
          <a:p>
            <a:pPr marL="3657600" lvl="8" indent="0">
              <a:buNone/>
            </a:pPr>
            <a:r>
              <a:rPr lang="en-US" dirty="0"/>
              <a:t>			Allows you to divide and conquer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6104" y="2275227"/>
            <a:ext cx="249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batches of cookies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1721" y="2873043"/>
            <a:ext cx="244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batch of cookies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43114" y="3691636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the batter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7102" y="3691636"/>
            <a:ext cx="17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Bake the cookies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2308" y="3691636"/>
            <a:ext cx="215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Decorate the cookies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4339" y="4600131"/>
            <a:ext cx="4611757" cy="69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000" dirty="0">
                <a:latin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</a:rPr>
              <a:t>System.out.println</a:t>
            </a:r>
            <a:r>
              <a:rPr lang="en-GB" sz="1100" dirty="0">
                <a:latin typeface="Courier New" pitchFamily="49" charset="0"/>
              </a:rPr>
              <a:t>("Mix the dry ingredients.");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100" dirty="0">
                <a:latin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</a:rPr>
              <a:t>System.out.println</a:t>
            </a:r>
            <a:r>
              <a:rPr lang="en-GB" sz="1100" dirty="0">
                <a:latin typeface="Courier New" pitchFamily="49" charset="0"/>
              </a:rPr>
              <a:t>("Cream the butter and sugar.");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100" dirty="0">
                <a:latin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</a:rPr>
              <a:t>System.out.println</a:t>
            </a:r>
            <a:r>
              <a:rPr lang="en-GB" sz="1100" dirty="0">
                <a:latin typeface="Courier New" pitchFamily="49" charset="0"/>
              </a:rPr>
              <a:t>("Beat in the eggs.");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1100" dirty="0">
                <a:latin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</a:rPr>
              <a:t>System.out.println</a:t>
            </a:r>
            <a:r>
              <a:rPr lang="en-GB" sz="1100" dirty="0">
                <a:latin typeface="Courier New" pitchFamily="49" charset="0"/>
              </a:rPr>
              <a:t>("Stir in the dry ingredients.");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7190" y="44759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613" y="4477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>
            <a:off x="6164235" y="2644559"/>
            <a:ext cx="0" cy="228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1"/>
          </p:cNvCxnSpPr>
          <p:nvPr/>
        </p:nvCxnSpPr>
        <p:spPr>
          <a:xfrm flipH="1">
            <a:off x="4092417" y="3057709"/>
            <a:ext cx="849304" cy="63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7" idx="0"/>
          </p:cNvCxnSpPr>
          <p:nvPr/>
        </p:nvCxnSpPr>
        <p:spPr>
          <a:xfrm flipH="1">
            <a:off x="6164234" y="3242375"/>
            <a:ext cx="1" cy="44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8" idx="0"/>
          </p:cNvCxnSpPr>
          <p:nvPr/>
        </p:nvCxnSpPr>
        <p:spPr>
          <a:xfrm>
            <a:off x="7386749" y="3074654"/>
            <a:ext cx="1233547" cy="61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074997" y="4060968"/>
            <a:ext cx="1017420" cy="45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2"/>
            <a:endCxn id="11" idx="0"/>
          </p:cNvCxnSpPr>
          <p:nvPr/>
        </p:nvCxnSpPr>
        <p:spPr>
          <a:xfrm>
            <a:off x="6164234" y="4060968"/>
            <a:ext cx="104638" cy="414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0"/>
          </p:cNvCxnSpPr>
          <p:nvPr/>
        </p:nvCxnSpPr>
        <p:spPr>
          <a:xfrm>
            <a:off x="8620295" y="4060968"/>
            <a:ext cx="0" cy="41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17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3431" y="1753299"/>
            <a:ext cx="142539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    |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0018" y="3162650"/>
            <a:ext cx="5452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Create a structure diagram for this set of stacked boxes:</a:t>
            </a:r>
          </a:p>
        </p:txBody>
      </p:sp>
    </p:spTree>
    <p:extLst>
      <p:ext uri="{BB962C8B-B14F-4D97-AF65-F5344CB8AC3E}">
        <p14:creationId xmlns:p14="http://schemas.microsoft.com/office/powerpoint/2010/main" val="1115333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Static method:</a:t>
            </a:r>
            <a:r>
              <a:rPr lang="en-US" dirty="0"/>
              <a:t> a named group of statements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Procedural decomposition: </a:t>
            </a:r>
            <a:r>
              <a:rPr lang="en-US" dirty="0"/>
              <a:t>dividing a problem into methods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Writing a static method is like adding a new command to Java</a:t>
            </a:r>
          </a:p>
        </p:txBody>
      </p:sp>
    </p:spTree>
    <p:extLst>
      <p:ext uri="{BB962C8B-B14F-4D97-AF65-F5344CB8AC3E}">
        <p14:creationId xmlns:p14="http://schemas.microsoft.com/office/powerpoint/2010/main" val="722019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Static Methods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Define / Declare </a:t>
            </a:r>
            <a:r>
              <a:rPr lang="en-US" dirty="0"/>
              <a:t>the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Call (or run)</a:t>
            </a:r>
            <a:r>
              <a:rPr lang="en-US" b="1" i="1" dirty="0"/>
              <a:t> </a:t>
            </a:r>
            <a:r>
              <a:rPr lang="en-US" dirty="0"/>
              <a:t>the method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*Insider Tip*</a:t>
            </a: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method always runs first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953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jobs available?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</a:t>
            </a:r>
          </a:p>
          <a:p>
            <a:r>
              <a:rPr lang="en-US" dirty="0">
                <a:hlinkClick r:id="rId2"/>
              </a:rPr>
              <a:t>2012 Bureau of Labor Statistics Article</a:t>
            </a:r>
            <a:r>
              <a:rPr lang="en-US" dirty="0"/>
              <a:t>    2012 – 2022</a:t>
            </a:r>
          </a:p>
          <a:p>
            <a:pPr lvl="1"/>
            <a:r>
              <a:rPr lang="en-US" dirty="0"/>
              <a:t>Computer systems design and related services</a:t>
            </a:r>
          </a:p>
          <a:p>
            <a:pPr lvl="2"/>
            <a:r>
              <a:rPr lang="en-US" sz="2400" b="1" dirty="0"/>
              <a:t>3.2% year over year growth.</a:t>
            </a:r>
          </a:p>
          <a:p>
            <a:pPr lvl="2"/>
            <a:r>
              <a:rPr lang="en-US" sz="2400" b="1" dirty="0"/>
              <a:t>Ranks 5</a:t>
            </a:r>
            <a:r>
              <a:rPr lang="en-US" sz="2400" b="1" baseline="30000" dirty="0"/>
              <a:t>th</a:t>
            </a:r>
            <a:r>
              <a:rPr lang="en-US" sz="2400" b="1" dirty="0"/>
              <a:t> overall</a:t>
            </a:r>
            <a:endParaRPr lang="en-US" b="1" dirty="0"/>
          </a:p>
          <a:p>
            <a:r>
              <a:rPr lang="en-US" dirty="0">
                <a:hlinkClick r:id="rId3"/>
              </a:rPr>
              <a:t>2014 Business Insider Article</a:t>
            </a:r>
            <a:r>
              <a:rPr lang="en-US" dirty="0"/>
              <a:t>    12 Fast-Growing Jobs in 2014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96027" y="4895213"/>
          <a:ext cx="49882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605">
                  <a:extLst>
                    <a:ext uri="{9D8B030D-6E8A-4147-A177-3AD203B41FA5}">
                      <a16:colId xmlns:a16="http://schemas.microsoft.com/office/drawing/2014/main" val="1215594986"/>
                    </a:ext>
                  </a:extLst>
                </a:gridCol>
                <a:gridCol w="1347627">
                  <a:extLst>
                    <a:ext uri="{9D8B030D-6E8A-4147-A177-3AD203B41FA5}">
                      <a16:colId xmlns:a16="http://schemas.microsoft.com/office/drawing/2014/main" val="3648640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9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9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0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7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933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Declaring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Giving your method a name so it can be executed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Syntax:				Example:</a:t>
            </a:r>
          </a:p>
          <a:p>
            <a:pPr marL="0" indent="0">
              <a:buNone/>
            </a:pPr>
            <a:r>
              <a:rPr lang="en-US" sz="2400" dirty="0"/>
              <a:t>public static void </a:t>
            </a:r>
            <a:r>
              <a:rPr lang="en-US" sz="2400" b="1" dirty="0"/>
              <a:t>name</a:t>
            </a:r>
            <a:r>
              <a:rPr lang="en-US" sz="2400" dirty="0"/>
              <a:t>(){	public static void </a:t>
            </a:r>
            <a:r>
              <a:rPr lang="en-US" sz="2400" dirty="0" err="1"/>
              <a:t>makeBatter</a:t>
            </a:r>
            <a:r>
              <a:rPr lang="en-US" sz="2400" dirty="0"/>
              <a:t>(){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statement;			</a:t>
            </a:r>
            <a:r>
              <a:rPr lang="en-US" sz="2400" dirty="0" err="1"/>
              <a:t>System.out.println</a:t>
            </a:r>
            <a:r>
              <a:rPr lang="en-US" sz="2400" dirty="0"/>
              <a:t>(“Mix the dry ingredients.”);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statement;			</a:t>
            </a:r>
            <a:r>
              <a:rPr lang="en-US" sz="2400" dirty="0" err="1"/>
              <a:t>System.out.println</a:t>
            </a:r>
            <a:r>
              <a:rPr lang="en-US" sz="2400" dirty="0"/>
              <a:t>(“Cream the butter/sugar.”);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…				</a:t>
            </a:r>
            <a:r>
              <a:rPr lang="en-US" sz="2400" dirty="0" err="1"/>
              <a:t>System.out.println</a:t>
            </a:r>
            <a:r>
              <a:rPr lang="en-US" sz="2400" dirty="0"/>
              <a:t>(“Beat in the eggs.”);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statement;			</a:t>
            </a:r>
            <a:r>
              <a:rPr lang="en-US" sz="2400" dirty="0" err="1"/>
              <a:t>System.out.println</a:t>
            </a:r>
            <a:r>
              <a:rPr lang="en-US" sz="2400" dirty="0"/>
              <a:t>(“Stir in dry ingredients.”)</a:t>
            </a:r>
          </a:p>
          <a:p>
            <a:pPr marL="0" indent="0">
              <a:buNone/>
            </a:pPr>
            <a:r>
              <a:rPr lang="en-US" sz="2400" dirty="0"/>
              <a:t>}				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2017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3640" y="4754880"/>
            <a:ext cx="528828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Executes the method’s code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Syntax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&lt;name&gt;()	</a:t>
            </a:r>
            <a:r>
              <a:rPr lang="en-US" dirty="0"/>
              <a:t>		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makeBatter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Mix the dry ingredients. 	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Cream the butter/sugar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Beat in the eggs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Stir in dry ingredients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3660" y="4754880"/>
            <a:ext cx="5128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whole block of code is called every time   [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makeBatter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] </a:t>
            </a:r>
            <a:r>
              <a:rPr lang="en-US" sz="2400" dirty="0"/>
              <a:t>is called.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486400" y="4434840"/>
            <a:ext cx="609600" cy="1508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6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13360" y="662940"/>
            <a:ext cx="11978640" cy="61950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// This program displays a delicious recipe for baking cookies.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public static void main(String[] </a:t>
            </a:r>
            <a:r>
              <a:rPr lang="en-GB" sz="2000" dirty="0" err="1">
                <a:latin typeface="Courier New" pitchFamily="49" charset="0"/>
              </a:rPr>
              <a:t>args</a:t>
            </a:r>
            <a:r>
              <a:rPr lang="en-GB" sz="2000" dirty="0">
                <a:latin typeface="Courier New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{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    // Step 1: Make the cake batter.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("Mix the dry ingredients.");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("Cream the butter and sugar.");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("Beat in the eggs.");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("Stir in the dry ingredients.");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sz="2000" dirty="0">
              <a:solidFill>
                <a:srgbClr val="003399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    // Step 2a: Bake cookies (first batch).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GB" sz="2000" dirty="0" err="1">
                <a:solidFill>
                  <a:srgbClr val="003399"/>
                </a:solidFill>
                <a:latin typeface="Courier New" pitchFamily="49" charset="0"/>
              </a:rPr>
              <a:t>System.out.println</a:t>
            </a: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("Set the oven temperature.");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GB" sz="2000" dirty="0" err="1">
                <a:solidFill>
                  <a:srgbClr val="003399"/>
                </a:solidFill>
                <a:latin typeface="Courier New" pitchFamily="49" charset="0"/>
              </a:rPr>
              <a:t>System.out.println</a:t>
            </a: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("Set the timer.");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GB" sz="2000" dirty="0" err="1">
                <a:solidFill>
                  <a:srgbClr val="003399"/>
                </a:solidFill>
                <a:latin typeface="Courier New" pitchFamily="49" charset="0"/>
              </a:rPr>
              <a:t>System.out.println</a:t>
            </a: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("Place a batch of cookies into the oven.");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GB" sz="2000" dirty="0" err="1">
                <a:solidFill>
                  <a:srgbClr val="003399"/>
                </a:solidFill>
                <a:latin typeface="Courier New" pitchFamily="49" charset="0"/>
              </a:rPr>
              <a:t>System.out.println</a:t>
            </a:r>
            <a:r>
              <a:rPr lang="en-GB" sz="2000" dirty="0">
                <a:solidFill>
                  <a:srgbClr val="003399"/>
                </a:solidFill>
                <a:latin typeface="Courier New" pitchFamily="49" charset="0"/>
              </a:rPr>
              <a:t>("Allow the cookies to bake.");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sz="2000" b="1" dirty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    // Step 2b: Bake cookies (second batch).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GB" sz="20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("Set the oven temperature.");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GB" sz="20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("Set the timer.");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GB" sz="20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("Place a batch of cookies into the oven.");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GB" sz="2000" b="1" dirty="0" err="1">
                <a:solidFill>
                  <a:srgbClr val="800000"/>
                </a:solidFill>
                <a:latin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800000"/>
                </a:solidFill>
                <a:latin typeface="Courier New" pitchFamily="49" charset="0"/>
              </a:rPr>
              <a:t>("Allow the cookies to bake.");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endParaRPr lang="en-GB" sz="2000" dirty="0">
              <a:latin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b="1" dirty="0">
                <a:solidFill>
                  <a:srgbClr val="008080"/>
                </a:solidFill>
                <a:latin typeface="Courier New" pitchFamily="49" charset="0"/>
              </a:rPr>
              <a:t>    // Step 3: Decorate the cookies.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("Mix ingredients for frosting.");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</a:rPr>
              <a:t>System.out.println</a:t>
            </a:r>
            <a:r>
              <a:rPr lang="en-GB" sz="2000" dirty="0">
                <a:latin typeface="Courier New" pitchFamily="49" charset="0"/>
              </a:rPr>
              <a:t>("Spread frosting and sprinkles.");</a:t>
            </a:r>
          </a:p>
          <a:p>
            <a:pPr>
              <a:lnSpc>
                <a:spcPct val="60000"/>
              </a:lnSpc>
              <a:spcBef>
                <a:spcPts val="450"/>
              </a:spcBef>
              <a:buFontTx/>
              <a:buNone/>
            </a:pPr>
            <a:r>
              <a:rPr lang="en-GB" sz="20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198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97564" y="3031153"/>
            <a:ext cx="3294555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37160" y="632460"/>
            <a:ext cx="12054840" cy="67056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// This program displays a delicious recipe for baking cookies.</a:t>
            </a:r>
            <a:b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</a:br>
            <a:endParaRPr lang="en-GB" sz="1600" b="1" dirty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public class BakeCookies3 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public static void main(String[] </a:t>
            </a:r>
            <a:r>
              <a:rPr lang="en-GB" sz="1600" dirty="0" err="1">
                <a:latin typeface="Courier New" pitchFamily="49" charset="0"/>
              </a:rPr>
              <a:t>args</a:t>
            </a:r>
            <a:r>
              <a:rPr lang="en-GB" sz="1600" dirty="0">
                <a:latin typeface="Courier New" pitchFamily="49" charset="0"/>
              </a:rPr>
              <a:t>)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    </a:t>
            </a:r>
            <a:r>
              <a:rPr lang="en-GB" sz="1600" b="1" dirty="0" err="1">
                <a:latin typeface="Courier New" pitchFamily="49" charset="0"/>
              </a:rPr>
              <a:t>makeBatter</a:t>
            </a:r>
            <a:r>
              <a:rPr lang="en-GB" sz="1600" b="1" dirty="0">
                <a:latin typeface="Courier New" pitchFamily="49" charset="0"/>
              </a:rPr>
              <a:t>();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    bake();       </a:t>
            </a: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// 1st batch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    bake();       </a:t>
            </a: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// 2nd batch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    decorate();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900" dirty="0">
                <a:latin typeface="Courier New" pitchFamily="49" charset="0"/>
              </a:rPr>
              <a:t>     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    // Step 1: Make the cake batter.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public static void </a:t>
            </a:r>
            <a:r>
              <a:rPr lang="en-GB" sz="1600" b="1" dirty="0" err="1">
                <a:latin typeface="Courier New" pitchFamily="49" charset="0"/>
              </a:rPr>
              <a:t>makeBatter</a:t>
            </a:r>
            <a:r>
              <a:rPr lang="en-GB" sz="1600" b="1" dirty="0">
                <a:latin typeface="Courier New" pitchFamily="49" charset="0"/>
              </a:rPr>
              <a:t>()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</a:t>
            </a:r>
            <a:r>
              <a:rPr lang="en-GB" sz="1600" b="1" dirty="0">
                <a:latin typeface="Courier New" pitchFamily="49" charset="0"/>
              </a:rPr>
              <a:t>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("Mix the dry ingredients.");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("Cream the butter and sugar.");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("Beat in the eggs.");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("Stir in the dry ingredients.");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endParaRPr lang="en-GB" sz="900" b="1" dirty="0">
              <a:latin typeface="Courier New" pitchFamily="49" charset="0"/>
            </a:endParaRP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    // Step 2: Bake a batch of cookies.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public static void bake()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("Set the oven temperature.");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("Set the timer.");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("Place batch into oven.");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("Allow the cookies to bake.");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900" dirty="0">
                <a:latin typeface="Courier New" pitchFamily="49" charset="0"/>
              </a:rPr>
              <a:t>    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pitchFamily="49" charset="0"/>
              </a:rPr>
              <a:t>    // Step 3: Decorate the cookies.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public static void decorate()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{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("Mix ingredients for frosting.");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</a:rPr>
              <a:t>System.out.println</a:t>
            </a:r>
            <a:r>
              <a:rPr lang="en-GB" sz="1600" dirty="0">
                <a:latin typeface="Courier New" pitchFamily="49" charset="0"/>
              </a:rPr>
              <a:t>("Spread frosting and sprinkles.");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b="1" dirty="0">
                <a:latin typeface="Courier New" pitchFamily="49" charset="0"/>
              </a:rPr>
              <a:t>    }</a:t>
            </a:r>
          </a:p>
          <a:p>
            <a:pPr>
              <a:lnSpc>
                <a:spcPct val="45000"/>
              </a:lnSpc>
              <a:spcBef>
                <a:spcPts val="500"/>
              </a:spcBef>
              <a:buFontTx/>
              <a:buNone/>
            </a:pPr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97564" y="3031153"/>
            <a:ext cx="3294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This affords you a lot </a:t>
            </a:r>
          </a:p>
          <a:p>
            <a:pPr algn="ctr"/>
            <a:r>
              <a:rPr lang="en-US" sz="2800" dirty="0"/>
              <a:t>of new capabilities.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46320" y="2103120"/>
            <a:ext cx="3251244" cy="92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29200" y="3985260"/>
            <a:ext cx="3068364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552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Practice-It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Complete the following practice-it questions: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Tricky</a:t>
            </a:r>
          </a:p>
          <a:p>
            <a:r>
              <a:rPr lang="en-US" dirty="0"/>
              <a:t>Strange</a:t>
            </a:r>
          </a:p>
          <a:p>
            <a:r>
              <a:rPr lang="en-US" dirty="0"/>
              <a:t>Confusing</a:t>
            </a:r>
          </a:p>
          <a:p>
            <a:r>
              <a:rPr lang="en-US" dirty="0"/>
              <a:t>Lots-of-Errors</a:t>
            </a:r>
          </a:p>
        </p:txBody>
      </p:sp>
    </p:spTree>
    <p:extLst>
      <p:ext uri="{BB962C8B-B14F-4D97-AF65-F5344CB8AC3E}">
        <p14:creationId xmlns:p14="http://schemas.microsoft.com/office/powerpoint/2010/main" val="36679806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1 section 5 (1.5) (p. 40-46)</a:t>
            </a:r>
          </a:p>
          <a:p>
            <a:endParaRPr lang="en-US" dirty="0"/>
          </a:p>
          <a:p>
            <a:r>
              <a:rPr lang="en-US" dirty="0"/>
              <a:t>Do chapter 1 exercises 11, 12, 14, and 16. (p. 56-58)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403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Methods and </a:t>
            </a:r>
            <a:br>
              <a:rPr lang="en-US" dirty="0"/>
            </a:br>
            <a:r>
              <a:rPr lang="en-US" dirty="0"/>
              <a:t>Method Calls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551702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0874" y="76377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public class </a:t>
            </a:r>
            <a:r>
              <a:rPr lang="en-GB" sz="1800" dirty="0" err="1">
                <a:latin typeface="Courier New" pitchFamily="49" charset="0"/>
              </a:rPr>
              <a:t>MethodsExample</a:t>
            </a: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main(String[] </a:t>
            </a:r>
            <a:r>
              <a:rPr lang="en-GB" sz="1800" dirty="0" err="1">
                <a:latin typeface="Courier New" pitchFamily="49" charset="0"/>
              </a:rPr>
              <a:t>args</a:t>
            </a:r>
            <a:r>
              <a:rPr lang="en-GB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message1();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b="1" dirty="0">
                <a:latin typeface="Courier New" pitchFamily="49" charset="0"/>
              </a:rPr>
              <a:t>message2();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("Done with main.");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message1()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("This is message1.");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message2()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("This is message2.");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b="1" dirty="0">
                <a:latin typeface="Courier New" pitchFamily="49" charset="0"/>
              </a:rPr>
              <a:t>        message1();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("Done with message2.");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4689" y="2678515"/>
            <a:ext cx="398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put methods inside methods!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4689" y="4029293"/>
            <a:ext cx="3987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you think this program runs?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is the output of this program?</a:t>
            </a:r>
          </a:p>
        </p:txBody>
      </p:sp>
    </p:spTree>
    <p:extLst>
      <p:ext uri="{BB962C8B-B14F-4D97-AF65-F5344CB8AC3E}">
        <p14:creationId xmlns:p14="http://schemas.microsoft.com/office/powerpoint/2010/main" val="11169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0874" y="76377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public class </a:t>
            </a:r>
            <a:r>
              <a:rPr lang="en-GB" sz="1800" dirty="0" err="1">
                <a:latin typeface="Courier New" pitchFamily="49" charset="0"/>
              </a:rPr>
              <a:t>MethodsExample</a:t>
            </a: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main(String[] </a:t>
            </a:r>
            <a:r>
              <a:rPr lang="en-GB" sz="1800" dirty="0" err="1">
                <a:latin typeface="Courier New" pitchFamily="49" charset="0"/>
              </a:rPr>
              <a:t>args</a:t>
            </a:r>
            <a:r>
              <a:rPr lang="en-GB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message1();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b="1" dirty="0">
                <a:latin typeface="Courier New" pitchFamily="49" charset="0"/>
              </a:rPr>
              <a:t>message2();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("Done with main.");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message1()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("This is message1.");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public static void message2()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("This is message2.");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b="1" dirty="0">
                <a:latin typeface="Courier New" pitchFamily="49" charset="0"/>
              </a:rPr>
              <a:t>        message1();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    </a:t>
            </a:r>
            <a:r>
              <a:rPr lang="en-GB" sz="1800" dirty="0" err="1">
                <a:latin typeface="Courier New" pitchFamily="49" charset="0"/>
              </a:rPr>
              <a:t>System.out.println</a:t>
            </a:r>
            <a:r>
              <a:rPr lang="en-GB" sz="1800" dirty="0">
                <a:latin typeface="Courier New" pitchFamily="49" charset="0"/>
              </a:rPr>
              <a:t>("Done with message2.");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800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4689" y="3488842"/>
            <a:ext cx="39872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case, the program outputs:</a:t>
            </a:r>
          </a:p>
          <a:p>
            <a:pPr algn="ctr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is message1.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is message2.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is message1.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 with message2.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 with main.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4689" y="1042364"/>
            <a:ext cx="3987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Control Flow: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4689" y="1639089"/>
            <a:ext cx="3987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do you think the output of this program is?</a:t>
            </a:r>
          </a:p>
        </p:txBody>
      </p:sp>
    </p:spTree>
    <p:extLst>
      <p:ext uri="{BB962C8B-B14F-4D97-AF65-F5344CB8AC3E}">
        <p14:creationId xmlns:p14="http://schemas.microsoft.com/office/powerpoint/2010/main" val="2883234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 a program that prints your name in the following forms:</a:t>
            </a:r>
          </a:p>
          <a:p>
            <a:pPr lvl="1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MiddleName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MiddleName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Rewrite the above program using static void methods</a:t>
            </a:r>
          </a:p>
        </p:txBody>
      </p:sp>
    </p:spTree>
    <p:extLst>
      <p:ext uri="{BB962C8B-B14F-4D97-AF65-F5344CB8AC3E}">
        <p14:creationId xmlns:p14="http://schemas.microsoft.com/office/powerpoint/2010/main" val="300989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pay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32000" y="2960192"/>
          <a:ext cx="8128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31970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Software</a:t>
                      </a:r>
                      <a:r>
                        <a:rPr lang="en-US" sz="3000" baseline="0" dirty="0"/>
                        <a:t> Developer</a:t>
                      </a:r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4239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32001" y="385536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108818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85494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2220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Annual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5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$96.260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1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$104.480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386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32001" y="536160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7736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31613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1758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National Average?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$46,295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38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4144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6689651" cy="1157288"/>
          </a:xfrm>
        </p:spPr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6689651" cy="4119563"/>
          </a:xfrm>
        </p:spPr>
        <p:txBody>
          <a:bodyPr/>
          <a:lstStyle/>
          <a:p>
            <a:r>
              <a:rPr lang="en-US" dirty="0"/>
              <a:t>There’s a 10 minute time limit.</a:t>
            </a:r>
          </a:p>
          <a:p>
            <a:r>
              <a:rPr lang="en-US" dirty="0"/>
              <a:t>Write a Java program called </a:t>
            </a:r>
            <a:r>
              <a:rPr lang="en-US" dirty="0" err="1"/>
              <a:t>StarFigures</a:t>
            </a:r>
            <a:r>
              <a:rPr lang="en-US" dirty="0"/>
              <a:t> that generates the following output</a:t>
            </a:r>
          </a:p>
          <a:p>
            <a:r>
              <a:rPr lang="en-US" dirty="0"/>
              <a:t>You MUST include a structure diagram or your answer will be disqualified</a:t>
            </a:r>
          </a:p>
          <a:p>
            <a:r>
              <a:rPr lang="en-US" dirty="0"/>
              <a:t>A correct answer will use static methods to show structure and eliminate redundancy in your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6827" y="698500"/>
            <a:ext cx="401910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speed through and finish early, here are some problems for you to try:</a:t>
            </a:r>
          </a:p>
          <a:p>
            <a:endParaRPr lang="en-US" dirty="0"/>
          </a:p>
          <a:p>
            <a:pPr lvl="1"/>
            <a:r>
              <a:rPr lang="en-US" dirty="0"/>
              <a:t>Complete Strange 2, Strange 3, Complicated 2 and Complicated 3 Practice-It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 on sample test questions with outputs that can be written using method calls. Make sure to include an answer key to your sample!</a:t>
            </a:r>
          </a:p>
        </p:txBody>
      </p:sp>
    </p:spTree>
    <p:extLst>
      <p:ext uri="{BB962C8B-B14F-4D97-AF65-F5344CB8AC3E}">
        <p14:creationId xmlns:p14="http://schemas.microsoft.com/office/powerpoint/2010/main" val="38717205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reading tonight!</a:t>
            </a:r>
          </a:p>
          <a:p>
            <a:endParaRPr lang="en-US" dirty="0"/>
          </a:p>
          <a:p>
            <a:r>
              <a:rPr lang="en-US" dirty="0"/>
              <a:t>Complete an outline for chapter 1</a:t>
            </a:r>
          </a:p>
          <a:p>
            <a:endParaRPr lang="en-US" dirty="0"/>
          </a:p>
          <a:p>
            <a:r>
              <a:rPr lang="en-US" dirty="0"/>
              <a:t>Please complete programming project 1.1 </a:t>
            </a:r>
            <a:r>
              <a:rPr lang="en-US"/>
              <a:t>and 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65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18781971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Project 2: Similar Letters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Should be able to print similar letters to three people of your choice</a:t>
            </a:r>
          </a:p>
          <a:p>
            <a:pPr marL="0" indent="0">
              <a:buNone/>
            </a:pPr>
            <a:r>
              <a:rPr lang="en-US" dirty="0"/>
              <a:t>Each letter should have one paragraph in common with each other letter</a:t>
            </a:r>
          </a:p>
          <a:p>
            <a:pPr marL="0" indent="0">
              <a:buNone/>
            </a:pPr>
            <a:r>
              <a:rPr lang="en-US" dirty="0"/>
              <a:t>Your main program should only have three method calls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TIPS: Try to isolate repeated tasks into methods. Include comments in with your code so others can easily understand what your code is supposed to do</a:t>
            </a:r>
          </a:p>
        </p:txBody>
      </p:sp>
    </p:spTree>
    <p:extLst>
      <p:ext uri="{BB962C8B-B14F-4D97-AF65-F5344CB8AC3E}">
        <p14:creationId xmlns:p14="http://schemas.microsoft.com/office/powerpoint/2010/main" val="19548380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Project 5: The House that Jack Built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produces as output the words of the song,   </a:t>
            </a:r>
          </a:p>
          <a:p>
            <a:pPr marL="0" indent="0">
              <a:buNone/>
            </a:pPr>
            <a:r>
              <a:rPr lang="en-US" dirty="0"/>
              <a:t>“The House that Jack Built”</a:t>
            </a:r>
          </a:p>
          <a:p>
            <a:endParaRPr lang="en-US" dirty="0"/>
          </a:p>
          <a:p>
            <a:r>
              <a:rPr lang="en-US" dirty="0"/>
              <a:t>Reference page 60 of your textbook for the full lyrics</a:t>
            </a:r>
          </a:p>
          <a:p>
            <a:r>
              <a:rPr lang="en-US" dirty="0"/>
              <a:t>Use methods for each verse and repeated text</a:t>
            </a:r>
          </a:p>
        </p:txBody>
      </p:sp>
    </p:spTree>
    <p:extLst>
      <p:ext uri="{BB962C8B-B14F-4D97-AF65-F5344CB8AC3E}">
        <p14:creationId xmlns:p14="http://schemas.microsoft.com/office/powerpoint/2010/main" val="42419460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644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If you finish early, work on Programming Project 4</a:t>
            </a:r>
          </a:p>
        </p:txBody>
      </p:sp>
    </p:spTree>
    <p:extLst>
      <p:ext uri="{BB962C8B-B14F-4D97-AF65-F5344CB8AC3E}">
        <p14:creationId xmlns:p14="http://schemas.microsoft.com/office/powerpoint/2010/main" val="615989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students must turn in notes for each day of class (including days missed due to absence)</a:t>
            </a:r>
          </a:p>
          <a:p>
            <a:endParaRPr lang="en-US" dirty="0"/>
          </a:p>
          <a:p>
            <a:r>
              <a:rPr lang="en-US" dirty="0"/>
              <a:t>Notes must be fully completed, adding daily summaries if needed</a:t>
            </a:r>
          </a:p>
          <a:p>
            <a:endParaRPr lang="en-US" dirty="0"/>
          </a:p>
          <a:p>
            <a:r>
              <a:rPr lang="en-US" dirty="0"/>
              <a:t>Students may use the book to supplement their notes </a:t>
            </a:r>
            <a:r>
              <a:rPr lang="en-US"/>
              <a:t>if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041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1976553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1 assignments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1</a:t>
            </a:r>
          </a:p>
          <a:p>
            <a:pPr lvl="1"/>
            <a:r>
              <a:rPr lang="en-US" dirty="0"/>
              <a:t>Re-reading sections as needed to complete the self-check problems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Submit 5 questions for review in class tomorrow</a:t>
            </a:r>
          </a:p>
        </p:txBody>
      </p:sp>
    </p:spTree>
    <p:extLst>
      <p:ext uri="{BB962C8B-B14F-4D97-AF65-F5344CB8AC3E}">
        <p14:creationId xmlns:p14="http://schemas.microsoft.com/office/powerpoint/2010/main" val="401249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 : AP Computer Science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Equivalent to 1 semester of intro CS in college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be prepared for the AP CS A test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will learn to program in Java using Eclipse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real taste for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6328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</p:txBody>
      </p:sp>
    </p:spTree>
    <p:extLst>
      <p:ext uri="{BB962C8B-B14F-4D97-AF65-F5344CB8AC3E}">
        <p14:creationId xmlns:p14="http://schemas.microsoft.com/office/powerpoint/2010/main" val="18617754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Caveat: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get your full credit, you’ll need to restyle your code</a:t>
            </a:r>
          </a:p>
          <a:p>
            <a:endParaRPr lang="en-US" dirty="0"/>
          </a:p>
          <a:p>
            <a:r>
              <a:rPr lang="en-US" dirty="0"/>
              <a:t>In programming style is necessary</a:t>
            </a:r>
          </a:p>
          <a:p>
            <a:endParaRPr lang="en-US" dirty="0"/>
          </a:p>
          <a:p>
            <a:r>
              <a:rPr lang="en-US" dirty="0"/>
              <a:t>We’ll touch on a few major style guidelines</a:t>
            </a:r>
          </a:p>
        </p:txBody>
      </p:sp>
    </p:spTree>
    <p:extLst>
      <p:ext uri="{BB962C8B-B14F-4D97-AF65-F5344CB8AC3E}">
        <p14:creationId xmlns:p14="http://schemas.microsoft.com/office/powerpoint/2010/main" val="3413153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CritterMain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Method/Variable 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greatMethod1(),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countOfX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Use header, method, field, and inside-method commenting</a:t>
            </a:r>
          </a:p>
          <a:p>
            <a:pPr lvl="1"/>
            <a:r>
              <a:rPr lang="en-US" dirty="0"/>
              <a:t>Method commenting: //Prints an introduction to programming style</a:t>
            </a:r>
          </a:p>
          <a:p>
            <a:pPr lvl="1"/>
            <a:r>
              <a:rPr lang="en-US" dirty="0"/>
              <a:t>Inside-method commenting: //This variable is used to count your steps</a:t>
            </a:r>
          </a:p>
          <a:p>
            <a:pPr lvl="1"/>
            <a:r>
              <a:rPr lang="en-US" dirty="0"/>
              <a:t>We’ll introduce more commenting and style as we move along!</a:t>
            </a:r>
          </a:p>
        </p:txBody>
      </p:sp>
    </p:spTree>
    <p:extLst>
      <p:ext uri="{BB962C8B-B14F-4D97-AF65-F5344CB8AC3E}">
        <p14:creationId xmlns:p14="http://schemas.microsoft.com/office/powerpoint/2010/main" val="13229989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Formatting:</a:t>
            </a:r>
          </a:p>
          <a:p>
            <a:pPr lvl="1"/>
            <a:r>
              <a:rPr lang="en-US" dirty="0"/>
              <a:t>Keep your lines under 100 characters of length, preferably 80 characters</a:t>
            </a:r>
          </a:p>
          <a:p>
            <a:pPr marL="0" indent="0">
              <a:buNone/>
            </a:pPr>
            <a:r>
              <a:rPr lang="en-US" dirty="0"/>
              <a:t>Redundancy:</a:t>
            </a:r>
          </a:p>
          <a:p>
            <a:pPr lvl="1"/>
            <a:r>
              <a:rPr lang="en-US" dirty="0"/>
              <a:t>We touched on this previously, but redundant code is bad style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*For advanced coders: Do not use break, break-like, or continue statements in your code! Also no empty return statements!</a:t>
            </a:r>
          </a:p>
        </p:txBody>
      </p:sp>
    </p:spTree>
    <p:extLst>
      <p:ext uri="{BB962C8B-B14F-4D97-AF65-F5344CB8AC3E}">
        <p14:creationId xmlns:p14="http://schemas.microsoft.com/office/powerpoint/2010/main" val="37371296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UW Commenting Guide:</a:t>
            </a:r>
          </a:p>
          <a:p>
            <a:pPr lvl="1"/>
            <a:r>
              <a:rPr lang="en-US" dirty="0">
                <a:hlinkClick r:id="rId2"/>
              </a:rPr>
              <a:t>http://courses.cs.washington.edu/courses/cse142/11au/handouts/comment-guide-eric-arendt.pdf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UW Style Guide:</a:t>
            </a:r>
          </a:p>
          <a:p>
            <a:pPr lvl="1"/>
            <a:r>
              <a:rPr lang="en-US" dirty="0">
                <a:hlinkClick r:id="rId3"/>
              </a:rPr>
              <a:t>http://courses.cs.washington.edu/courses/cse143/13sp/handouts/style-guide.pdf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636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1 assignments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1</a:t>
            </a:r>
          </a:p>
          <a:p>
            <a:pPr lvl="1"/>
            <a:r>
              <a:rPr lang="en-US" dirty="0"/>
              <a:t>Re-reading sections as needed to complete the self-check problems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Submit 5 questions for review in class tomorrow</a:t>
            </a:r>
          </a:p>
        </p:txBody>
      </p:sp>
    </p:spTree>
    <p:extLst>
      <p:ext uri="{BB962C8B-B14F-4D97-AF65-F5344CB8AC3E}">
        <p14:creationId xmlns:p14="http://schemas.microsoft.com/office/powerpoint/2010/main" val="13737806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one for the Unit Test</a:t>
            </a:r>
          </a:p>
          <a:p>
            <a:endParaRPr lang="en-US" dirty="0"/>
          </a:p>
          <a:p>
            <a:r>
              <a:rPr lang="en-US" dirty="0"/>
              <a:t>Submit any questions you have for review</a:t>
            </a:r>
          </a:p>
        </p:txBody>
      </p:sp>
    </p:spTree>
    <p:extLst>
      <p:ext uri="{BB962C8B-B14F-4D97-AF65-F5344CB8AC3E}">
        <p14:creationId xmlns:p14="http://schemas.microsoft.com/office/powerpoint/2010/main" val="38801647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[ 1.09 ]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393127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submitted review questions to review for the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Assemble the questions into categories to go over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 individual questions, or make slides for topics you think students need to go over</a:t>
            </a:r>
          </a:p>
        </p:txBody>
      </p:sp>
    </p:spTree>
    <p:extLst>
      <p:ext uri="{BB962C8B-B14F-4D97-AF65-F5344CB8AC3E}">
        <p14:creationId xmlns:p14="http://schemas.microsoft.com/office/powerpoint/2010/main" val="228424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computer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of everything we do!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Enhances problem solving and computational thinking!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opportunities in computing are without boundaries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1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specific information (edit)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set up on eclipse</a:t>
            </a:r>
          </a:p>
          <a:p>
            <a:r>
              <a:rPr lang="en-US" dirty="0"/>
              <a:t>Create practice-it accounts</a:t>
            </a:r>
          </a:p>
          <a:p>
            <a:r>
              <a:rPr lang="en-US" dirty="0"/>
              <a:t>Explain the file turn in system specific to your class</a:t>
            </a:r>
          </a:p>
          <a:p>
            <a:r>
              <a:rPr lang="en-US" dirty="0"/>
              <a:t>Explain the plug/un-plug procedures</a:t>
            </a:r>
          </a:p>
          <a:p>
            <a:r>
              <a:rPr lang="en-US" dirty="0"/>
              <a:t>Instruct students on how take good notes</a:t>
            </a:r>
          </a:p>
          <a:p>
            <a:r>
              <a:rPr lang="en-US" dirty="0"/>
              <a:t>Notebooks will be graded</a:t>
            </a:r>
          </a:p>
        </p:txBody>
      </p:sp>
    </p:spTree>
    <p:extLst>
      <p:ext uri="{BB962C8B-B14F-4D97-AF65-F5344CB8AC3E}">
        <p14:creationId xmlns:p14="http://schemas.microsoft.com/office/powerpoint/2010/main" val="1255013070"/>
      </p:ext>
    </p:extLst>
  </p:cSld>
  <p:clrMapOvr>
    <a:masterClrMapping/>
  </p:clrMapOvr>
</p:sld>
</file>

<file path=ppt/theme/theme1.xml><?xml version="1.0" encoding="utf-8"?>
<a:theme xmlns:a="http://schemas.openxmlformats.org/drawingml/2006/main" name="TEALS neat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CB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01 Introduction" id="{128D5333-1105-4B06-A03E-5602372CCE18}" vid="{F2B5B5E8-EA4F-46F1-BEE5-4848C355C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99b3bd12f0c31c79743f497509f161f0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7af4ceb030ff328f9da757f10020d11c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0F8C75-931A-48E6-B6B6-95B6FE3B4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0C7A04-6F6E-4AFA-A5AF-5F30C7937033}"/>
</file>

<file path=customXml/itemProps3.xml><?xml version="1.0" encoding="utf-8"?>
<ds:datastoreItem xmlns:ds="http://schemas.openxmlformats.org/officeDocument/2006/customXml" ds:itemID="{BF7E4D4D-5632-4132-9C72-86F7C697882A}">
  <ds:schemaRefs>
    <ds:schemaRef ds:uri="4ea7fbe1-9548-4e2a-a725-88be2afd7ae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3032</Words>
  <Application>Microsoft Office PowerPoint</Application>
  <PresentationFormat>Widescreen</PresentationFormat>
  <Paragraphs>686</Paragraphs>
  <Slides>78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Calibri Light</vt:lpstr>
      <vt:lpstr>Courier New</vt:lpstr>
      <vt:lpstr>Segoe UI</vt:lpstr>
      <vt:lpstr>TEALS neat theme</vt:lpstr>
      <vt:lpstr>Introduction to AP CS</vt:lpstr>
      <vt:lpstr>Answer the following on paper:</vt:lpstr>
      <vt:lpstr>So why computer science?</vt:lpstr>
      <vt:lpstr>Is computer science fun?</vt:lpstr>
      <vt:lpstr>Are there jobs available?</vt:lpstr>
      <vt:lpstr>Does it pay well?</vt:lpstr>
      <vt:lpstr>This Class : AP Computer Science A</vt:lpstr>
      <vt:lpstr>Why should you learn computer science?</vt:lpstr>
      <vt:lpstr>Classroom specific information (edit)</vt:lpstr>
      <vt:lpstr>School specific information. (edit)</vt:lpstr>
      <vt:lpstr>Algorithms and Computational Thinking</vt:lpstr>
      <vt:lpstr>The earliest computers:</vt:lpstr>
      <vt:lpstr>Algorithm</vt:lpstr>
      <vt:lpstr>Activity 1:</vt:lpstr>
      <vt:lpstr>Activity 2:</vt:lpstr>
      <vt:lpstr>Discussion:</vt:lpstr>
      <vt:lpstr>Homework</vt:lpstr>
      <vt:lpstr>Strings and Console Output</vt:lpstr>
      <vt:lpstr>Brief History of Java</vt:lpstr>
      <vt:lpstr>Key Characteristics of Java</vt:lpstr>
      <vt:lpstr>Eclipse:</vt:lpstr>
      <vt:lpstr>PowerPoint Presentation</vt:lpstr>
      <vt:lpstr>Your first program!</vt:lpstr>
      <vt:lpstr>What is a string?</vt:lpstr>
      <vt:lpstr>println vs print</vt:lpstr>
      <vt:lpstr>Escape Sequences</vt:lpstr>
      <vt:lpstr>Challenge: ASCII Pikachu</vt:lpstr>
      <vt:lpstr>Homework</vt:lpstr>
      <vt:lpstr>Common Errors and Comments</vt:lpstr>
      <vt:lpstr>History of Bugs</vt:lpstr>
      <vt:lpstr>Logical Errors (bugs)</vt:lpstr>
      <vt:lpstr>Syntax Errors</vt:lpstr>
      <vt:lpstr>Runtime Errors</vt:lpstr>
      <vt:lpstr>Error-Checking Algorithm</vt:lpstr>
      <vt:lpstr>Checking for bugs:</vt:lpstr>
      <vt:lpstr>Documentation </vt:lpstr>
      <vt:lpstr>Documentation</vt:lpstr>
      <vt:lpstr>Identifiers</vt:lpstr>
      <vt:lpstr>Identifiers</vt:lpstr>
      <vt:lpstr>Worksheet 1.4</vt:lpstr>
      <vt:lpstr>Homework</vt:lpstr>
      <vt:lpstr>Static Methods and  Method Calls</vt:lpstr>
      <vt:lpstr>Algorithms</vt:lpstr>
      <vt:lpstr>Problems with Algorithms</vt:lpstr>
      <vt:lpstr>Removing Redundancy</vt:lpstr>
      <vt:lpstr>Structure Diagram</vt:lpstr>
      <vt:lpstr>PowerPoint Presentation</vt:lpstr>
      <vt:lpstr>Static Methods</vt:lpstr>
      <vt:lpstr>Using Static Methods </vt:lpstr>
      <vt:lpstr>Defining and Declaring a Method</vt:lpstr>
      <vt:lpstr>Calling Static Methods</vt:lpstr>
      <vt:lpstr>PowerPoint Presentation</vt:lpstr>
      <vt:lpstr>PowerPoint Presentation</vt:lpstr>
      <vt:lpstr>Practice-It</vt:lpstr>
      <vt:lpstr>Homework</vt:lpstr>
      <vt:lpstr>Static Methods and  Method Calls</vt:lpstr>
      <vt:lpstr>PowerPoint Presentation</vt:lpstr>
      <vt:lpstr>PowerPoint Presentation</vt:lpstr>
      <vt:lpstr>Review Exercises</vt:lpstr>
      <vt:lpstr>Challenge</vt:lpstr>
      <vt:lpstr>Practice It</vt:lpstr>
      <vt:lpstr>Homework</vt:lpstr>
      <vt:lpstr>Programming Project</vt:lpstr>
      <vt:lpstr>Programming Project 2: Similar Letters </vt:lpstr>
      <vt:lpstr>Programming Project 5: The House that Jack Built</vt:lpstr>
      <vt:lpstr>If you finish early, work on Programming Project 4</vt:lpstr>
      <vt:lpstr>Homework</vt:lpstr>
      <vt:lpstr>Finding and Fixing Errors</vt:lpstr>
      <vt:lpstr>Today’s plan:</vt:lpstr>
      <vt:lpstr>Homework Regrade/Resubmit</vt:lpstr>
      <vt:lpstr>Caveat: Style</vt:lpstr>
      <vt:lpstr>Style:</vt:lpstr>
      <vt:lpstr>Style:</vt:lpstr>
      <vt:lpstr>Style:</vt:lpstr>
      <vt:lpstr>Lab</vt:lpstr>
      <vt:lpstr>Homework</vt:lpstr>
      <vt:lpstr>Review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 CS</dc:title>
  <dc:creator>Julian Boss (Xtreme Consulting Group Inc)</dc:creator>
  <cp:lastModifiedBy>Julian Boss (Xtreme Consulting Group Inc)</cp:lastModifiedBy>
  <cp:revision>51</cp:revision>
  <dcterms:created xsi:type="dcterms:W3CDTF">2016-07-12T17:35:05Z</dcterms:created>
  <dcterms:modified xsi:type="dcterms:W3CDTF">2016-08-17T20:09:52Z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