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jpeg" ContentType="image/jpe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3963240"/>
            <a:ext cx="2706480" cy="215820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1680" y="3963240"/>
            <a:ext cx="2706480" cy="215820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GB" sz="1200">
                <a:solidFill>
                  <a:srgbClr val="8b8b8b"/>
                </a:solidFill>
                <a:latin typeface="Calibri"/>
              </a:rPr>
              <a:t>04/09/15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46481D-F347-4B51-A2E3-8B894193A447}" type="slidenum">
              <a:rPr lang="en-GB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6440" y="1736280"/>
            <a:ext cx="1713240" cy="552960"/>
          </a:xfrm>
          <a:prstGeom prst="rect">
            <a:avLst/>
          </a:prstGeom>
        </p:spPr>
      </p:pic>
      <p:sp>
        <p:nvSpPr>
          <p:cNvPr id="40" name="CustomShape 1"/>
          <p:cNvSpPr/>
          <p:nvPr/>
        </p:nvSpPr>
        <p:spPr>
          <a:xfrm>
            <a:off x="2025000" y="2099520"/>
            <a:ext cx="481032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" name="CustomShape 2"/>
          <p:cNvSpPr/>
          <p:nvPr/>
        </p:nvSpPr>
        <p:spPr>
          <a:xfrm>
            <a:off x="2584800" y="1518480"/>
            <a:ext cx="360" cy="5486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" name="CustomShape 3"/>
          <p:cNvSpPr/>
          <p:nvPr/>
        </p:nvSpPr>
        <p:spPr>
          <a:xfrm>
            <a:off x="2025000" y="1782360"/>
            <a:ext cx="144000" cy="280800"/>
          </a:xfrm>
          <a:prstGeom prst="lightningBolt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>
            <a:off x="2172600" y="1778040"/>
            <a:ext cx="144000" cy="280800"/>
          </a:xfrm>
          <a:prstGeom prst="lightningBolt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44" name="CustomShape 5"/>
          <p:cNvSpPr/>
          <p:nvPr/>
        </p:nvSpPr>
        <p:spPr>
          <a:xfrm>
            <a:off x="1899720" y="1572120"/>
            <a:ext cx="548280" cy="2721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5,5Gy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1808280" y="937440"/>
            <a:ext cx="1527120" cy="63792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CD45.2 male BMT T-cell depleted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15.106 cells</a:t>
            </a:r>
            <a:endParaRPr/>
          </a:p>
        </p:txBody>
      </p:sp>
      <p:sp>
        <p:nvSpPr>
          <p:cNvPr id="46" name="CustomShape 7"/>
          <p:cNvSpPr/>
          <p:nvPr/>
        </p:nvSpPr>
        <p:spPr>
          <a:xfrm>
            <a:off x="2411280" y="2129760"/>
            <a:ext cx="365400" cy="27288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D0</a:t>
            </a:r>
            <a:endParaRPr/>
          </a:p>
        </p:txBody>
      </p:sp>
      <p:sp>
        <p:nvSpPr>
          <p:cNvPr id="47" name="CustomShape 8"/>
          <p:cNvSpPr/>
          <p:nvPr/>
        </p:nvSpPr>
        <p:spPr>
          <a:xfrm>
            <a:off x="4149360" y="1778040"/>
            <a:ext cx="144000" cy="280800"/>
          </a:xfrm>
          <a:prstGeom prst="lightningBolt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48" name="CustomShape 9"/>
          <p:cNvSpPr/>
          <p:nvPr/>
        </p:nvSpPr>
        <p:spPr>
          <a:xfrm>
            <a:off x="4296960" y="1773720"/>
            <a:ext cx="144000" cy="280800"/>
          </a:xfrm>
          <a:prstGeom prst="lightningBolt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</a:ln>
        </p:spPr>
      </p:sp>
      <p:sp>
        <p:nvSpPr>
          <p:cNvPr id="49" name="CustomShape 10"/>
          <p:cNvSpPr/>
          <p:nvPr/>
        </p:nvSpPr>
        <p:spPr>
          <a:xfrm>
            <a:off x="4024440" y="1567800"/>
            <a:ext cx="548280" cy="2721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5,5Gy</a:t>
            </a:r>
            <a:endParaRPr/>
          </a:p>
        </p:txBody>
      </p:sp>
      <p:sp>
        <p:nvSpPr>
          <p:cNvPr id="50" name="CustomShape 11"/>
          <p:cNvSpPr/>
          <p:nvPr/>
        </p:nvSpPr>
        <p:spPr>
          <a:xfrm>
            <a:off x="4362120" y="2129760"/>
            <a:ext cx="487440" cy="2721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W10</a:t>
            </a:r>
            <a:endParaRPr/>
          </a:p>
        </p:txBody>
      </p:sp>
      <p:sp>
        <p:nvSpPr>
          <p:cNvPr id="51" name="CustomShape 12"/>
          <p:cNvSpPr/>
          <p:nvPr/>
        </p:nvSpPr>
        <p:spPr>
          <a:xfrm>
            <a:off x="4607640" y="1510560"/>
            <a:ext cx="360" cy="5486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" name="CustomShape 13"/>
          <p:cNvSpPr/>
          <p:nvPr/>
        </p:nvSpPr>
        <p:spPr>
          <a:xfrm>
            <a:off x="3710520" y="937440"/>
            <a:ext cx="1774800" cy="63792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CD45.1 female BMT T-cell depleted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5.106 cells</a:t>
            </a:r>
            <a:endParaRPr/>
          </a:p>
        </p:txBody>
      </p:sp>
      <p:sp>
        <p:nvSpPr>
          <p:cNvPr id="53" name="CustomShape 14"/>
          <p:cNvSpPr/>
          <p:nvPr/>
        </p:nvSpPr>
        <p:spPr>
          <a:xfrm>
            <a:off x="5879880" y="1509840"/>
            <a:ext cx="360" cy="5486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4" name="CustomShape 15"/>
          <p:cNvSpPr/>
          <p:nvPr/>
        </p:nvSpPr>
        <p:spPr>
          <a:xfrm>
            <a:off x="5211720" y="925920"/>
            <a:ext cx="1298160" cy="63792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DLI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Matahari T cell 106 cells</a:t>
            </a:r>
            <a:endParaRPr/>
          </a:p>
        </p:txBody>
      </p:sp>
      <p:sp>
        <p:nvSpPr>
          <p:cNvPr id="55" name="CustomShape 16"/>
          <p:cNvSpPr/>
          <p:nvPr/>
        </p:nvSpPr>
        <p:spPr>
          <a:xfrm>
            <a:off x="5668560" y="2153880"/>
            <a:ext cx="487440" cy="2721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W11</a:t>
            </a:r>
            <a:endParaRPr/>
          </a:p>
        </p:txBody>
      </p:sp>
      <p:sp>
        <p:nvSpPr>
          <p:cNvPr id="56" name="CustomShape 17"/>
          <p:cNvSpPr/>
          <p:nvPr/>
        </p:nvSpPr>
        <p:spPr>
          <a:xfrm>
            <a:off x="6835320" y="1836720"/>
            <a:ext cx="1928160" cy="45540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W11+7 days (TM008) or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W11+ 42 days (TM006)</a:t>
            </a:r>
            <a:endParaRPr/>
          </a:p>
        </p:txBody>
      </p:sp>
      <p:sp>
        <p:nvSpPr>
          <p:cNvPr id="57" name="CustomShape 18"/>
          <p:cNvSpPr/>
          <p:nvPr/>
        </p:nvSpPr>
        <p:spPr>
          <a:xfrm flipH="1">
            <a:off x="7466400" y="2298960"/>
            <a:ext cx="360" cy="7084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" name="CustomShape 19"/>
          <p:cNvSpPr/>
          <p:nvPr/>
        </p:nvSpPr>
        <p:spPr>
          <a:xfrm>
            <a:off x="8130240" y="2298960"/>
            <a:ext cx="360" cy="7084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9" name="CustomShape 20"/>
          <p:cNvSpPr/>
          <p:nvPr/>
        </p:nvSpPr>
        <p:spPr>
          <a:xfrm>
            <a:off x="6835320" y="3042360"/>
            <a:ext cx="1835280" cy="191556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Mh T cells sort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RNA purification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MoGene 2.0 ST Array analysis</a:t>
            </a:r>
            <a:endParaRPr/>
          </a:p>
        </p:txBody>
      </p:sp>
      <p:sp>
        <p:nvSpPr>
          <p:cNvPr id="60" name="CustomShape 21"/>
          <p:cNvSpPr/>
          <p:nvPr/>
        </p:nvSpPr>
        <p:spPr>
          <a:xfrm>
            <a:off x="549000" y="2229480"/>
            <a:ext cx="1574280" cy="272160"/>
          </a:xfrm>
          <a:prstGeom prst="rect">
            <a:avLst/>
          </a:prstGeom>
          <a:noFill/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Cambria"/>
              </a:rPr>
              <a:t>WT or MHCI-KO mice</a:t>
            </a:r>
            <a:endParaRPr/>
          </a:p>
        </p:txBody>
      </p:sp>
      <p:sp>
        <p:nvSpPr>
          <p:cNvPr id="61" name="CustomShape 22"/>
          <p:cNvSpPr/>
          <p:nvPr/>
        </p:nvSpPr>
        <p:spPr>
          <a:xfrm>
            <a:off x="7756560" y="3332520"/>
            <a:ext cx="360" cy="523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" name="CustomShape 23"/>
          <p:cNvSpPr/>
          <p:nvPr/>
        </p:nvSpPr>
        <p:spPr>
          <a:xfrm>
            <a:off x="7759800" y="4008240"/>
            <a:ext cx="360" cy="5230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