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2" r:id="rId8"/>
    <p:sldId id="268" r:id="rId9"/>
    <p:sldId id="271" r:id="rId10"/>
    <p:sldId id="273" r:id="rId11"/>
    <p:sldId id="274" r:id="rId12"/>
    <p:sldId id="275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Presentation-week 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Question 5</a:t>
            </a:r>
            <a:endParaRPr lang="en-US"/>
          </a:p>
          <a:p>
            <a:r>
              <a:rPr lang="en-US"/>
              <a:t>Turtle Probelm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10" y="167005"/>
            <a:ext cx="10515600" cy="1325563"/>
          </a:xfrm>
        </p:spPr>
        <p:txBody>
          <a:bodyPr/>
          <a:p>
            <a:r>
              <a:rPr lang="en-US"/>
              <a:t>Upper line and bottom line</a:t>
            </a:r>
            <a:endParaRPr lang="en-US"/>
          </a:p>
        </p:txBody>
      </p:sp>
      <p:pic>
        <p:nvPicPr>
          <p:cNvPr id="4" name="Picture 3" descr="Screen Shot 2022-09-30 at 1.26.11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250950"/>
            <a:ext cx="7810500" cy="53467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680000">
            <a:off x="6840220" y="180657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220000">
            <a:off x="7548880" y="185293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680000">
            <a:off x="10754995" y="218122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3375" y="1995805"/>
            <a:ext cx="4768215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Picture 23" descr="Screen Shot 2022-09-30 at 9.35.5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1610" y="1407795"/>
            <a:ext cx="8042910" cy="53263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445" y="2280285"/>
            <a:ext cx="4768215" cy="2106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" y="81915"/>
            <a:ext cx="10515600" cy="1325563"/>
          </a:xfrm>
        </p:spPr>
        <p:txBody>
          <a:bodyPr/>
          <a:p>
            <a:r>
              <a:rPr lang="en-US"/>
              <a:t>row of sticks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8315" y="2778125"/>
            <a:ext cx="0" cy="19996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5725" y="4796155"/>
            <a:ext cx="168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-300</a:t>
            </a:r>
            <a:r>
              <a:rPr lang="zh-CN" altLang="en-US"/>
              <a:t>，</a:t>
            </a:r>
            <a:r>
              <a:rPr lang="en-US" altLang="zh-CN"/>
              <a:t>260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57325" y="2029460"/>
            <a:ext cx="0" cy="748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93700" y="1407795"/>
            <a:ext cx="289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-300+sqrt(3)*10</a:t>
            </a:r>
            <a:r>
              <a:rPr lang="zh-CN" altLang="en-US"/>
              <a:t>，</a:t>
            </a:r>
            <a:r>
              <a:rPr lang="en-US" altLang="zh-CN"/>
              <a:t>260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74265" y="2778125"/>
            <a:ext cx="0" cy="25444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39140" y="5449570"/>
            <a:ext cx="289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-300+sqrt(3)*20</a:t>
            </a:r>
            <a:r>
              <a:rPr lang="zh-CN" altLang="en-US"/>
              <a:t>，</a:t>
            </a:r>
            <a:r>
              <a:rPr lang="en-US" altLang="zh-CN"/>
              <a:t>260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54070" y="1323975"/>
            <a:ext cx="0" cy="1485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905000" y="955675"/>
            <a:ext cx="289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-300+sqrt(3)*30</a:t>
            </a:r>
            <a:r>
              <a:rPr lang="zh-CN" altLang="en-US"/>
              <a:t>，</a:t>
            </a:r>
            <a:r>
              <a:rPr lang="en-US" altLang="zh-CN"/>
              <a:t>260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3240" y="989330"/>
            <a:ext cx="0" cy="4178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15125" y="452755"/>
            <a:ext cx="47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0</a:t>
            </a:r>
            <a:endParaRPr lang="en-US" sz="32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47890" y="989330"/>
            <a:ext cx="0" cy="4178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051040" y="452755"/>
            <a:ext cx="47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</a:t>
            </a:r>
            <a:endParaRPr lang="en-US" sz="3200"/>
          </a:p>
        </p:txBody>
      </p:sp>
      <p:sp>
        <p:nvSpPr>
          <p:cNvPr id="18" name="Text Box 17"/>
          <p:cNvSpPr txBox="1"/>
          <p:nvPr/>
        </p:nvSpPr>
        <p:spPr>
          <a:xfrm>
            <a:off x="7386955" y="452755"/>
            <a:ext cx="47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0</a:t>
            </a:r>
            <a:endParaRPr lang="en-US" sz="320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634605" y="989330"/>
            <a:ext cx="0" cy="4178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assemble</a:t>
            </a:r>
            <a:endParaRPr lang="en-US"/>
          </a:p>
        </p:txBody>
      </p:sp>
      <p:pic>
        <p:nvPicPr>
          <p:cNvPr id="5" name="Picture 4" descr="Screen Shot 2022-09-30 at 8.57.17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1910" y="701675"/>
            <a:ext cx="5588000" cy="5676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9680000">
            <a:off x="920750" y="102997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680000">
            <a:off x="4971415" y="143319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80000">
            <a:off x="807720" y="233616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0000">
            <a:off x="4970780" y="232727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560000">
            <a:off x="814070" y="301434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260000">
            <a:off x="4975860" y="319468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160000">
            <a:off x="800100" y="411099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220000">
            <a:off x="5074285" y="411226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440000">
            <a:off x="6875145" y="428752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20000">
            <a:off x="6772910" y="3014345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203960"/>
            <a:ext cx="4768215" cy="21069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180" y="3114040"/>
            <a:ext cx="4768215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35232"/>
          <a:stretch>
            <a:fillRect/>
          </a:stretch>
        </p:blipFill>
        <p:spPr>
          <a:xfrm>
            <a:off x="997585" y="5002530"/>
            <a:ext cx="4768215" cy="13646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670" y="3156585"/>
            <a:ext cx="4768215" cy="21069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297940"/>
            <a:ext cx="4768215" cy="2106930"/>
          </a:xfrm>
          <a:prstGeom prst="rect">
            <a:avLst/>
          </a:prstGeom>
        </p:spPr>
      </p:pic>
      <p:pic>
        <p:nvPicPr>
          <p:cNvPr id="23" name="Picture 22" descr="Screen Shot 2022-09-30 at 9.34.39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70" y="1842770"/>
            <a:ext cx="6642735" cy="3489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0655"/>
            <a:ext cx="10515600" cy="1325563"/>
          </a:xfrm>
        </p:spPr>
        <p:txBody>
          <a:bodyPr/>
          <a:p>
            <a:r>
              <a:rPr lang="en-US"/>
              <a:t>assemble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560000">
            <a:off x="5059680" y="214757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12115" y="176657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82040" y="1297940"/>
            <a:ext cx="0" cy="54483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48310" y="796925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(-300,260)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72210" y="3156585"/>
            <a:ext cx="0" cy="54483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59205" y="5066030"/>
            <a:ext cx="0" cy="54483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128125" y="1633855"/>
            <a:ext cx="1089660" cy="217868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202805" y="1066165"/>
            <a:ext cx="320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two in a loop, so one left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62255" y="4542155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(-300,260 - 60)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48310" y="2726055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(-300,260 - 30)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065" y="3269615"/>
            <a:ext cx="4768215" cy="21069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9210" y="1377315"/>
            <a:ext cx="4768215" cy="2106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assemble</a:t>
            </a:r>
            <a:endParaRPr lang="en-US"/>
          </a:p>
        </p:txBody>
      </p:sp>
      <p:pic>
        <p:nvPicPr>
          <p:cNvPr id="4" name="Picture 3" descr="Screen Shot 2022-09-30 at 9.19.05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60" y="1590040"/>
            <a:ext cx="5803900" cy="39497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515110" y="2729230"/>
            <a:ext cx="58166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0" y="2360930"/>
            <a:ext cx="465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(-300+0.5*sqrt(3)*10,260-10*0.5)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0" y="4612640"/>
            <a:ext cx="465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(-300+0.5*sqrt(3)*10,260-10*3.5)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17980" y="4627245"/>
            <a:ext cx="58166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72417"/>
          <a:stretch>
            <a:fillRect/>
          </a:stretch>
        </p:blipFill>
        <p:spPr>
          <a:xfrm>
            <a:off x="1348740" y="4980940"/>
            <a:ext cx="5125085" cy="75438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3660" y="5770245"/>
            <a:ext cx="431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(-300+0.5*sqrt(3)*10,260-10*5)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46505" y="5681345"/>
            <a:ext cx="58166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of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Read and analyze the question</a:t>
            </a:r>
            <a:endParaRPr lang="en-US"/>
          </a:p>
          <a:p>
            <a:r>
              <a:rPr lang="en-US"/>
              <a:t>Break down the question into smaller ones</a:t>
            </a:r>
            <a:endParaRPr lang="en-US"/>
          </a:p>
          <a:p>
            <a:r>
              <a:rPr lang="en-US"/>
              <a:t>Write each part of the program</a:t>
            </a:r>
            <a:endParaRPr lang="en-US"/>
          </a:p>
          <a:p>
            <a:r>
              <a:rPr lang="en-US"/>
              <a:t>Debug</a:t>
            </a:r>
            <a:endParaRPr lang="en-US"/>
          </a:p>
          <a:p>
            <a:r>
              <a:rPr lang="en-US"/>
              <a:t>Assemble</a:t>
            </a:r>
            <a:endParaRPr lang="en-US"/>
          </a:p>
          <a:p>
            <a:r>
              <a:rPr lang="en-US"/>
              <a:t>Debug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290830"/>
            <a:ext cx="2693670" cy="2693670"/>
          </a:xfrm>
          <a:prstGeom prst="rect">
            <a:avLst/>
          </a:prstGeom>
        </p:spPr>
      </p:pic>
      <p:pic>
        <p:nvPicPr>
          <p:cNvPr id="11" name="Picture 10" descr="Screen Shot 2022-09-24 at 9.30.17 PM"/>
          <p:cNvPicPr>
            <a:picLocks noChangeAspect="1"/>
          </p:cNvPicPr>
          <p:nvPr/>
        </p:nvPicPr>
        <p:blipFill>
          <a:blip r:embed="rId2"/>
          <a:srcRect t="28520" r="59626"/>
          <a:stretch>
            <a:fillRect/>
          </a:stretch>
        </p:blipFill>
        <p:spPr>
          <a:xfrm>
            <a:off x="6508750" y="2328545"/>
            <a:ext cx="4933315" cy="42830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14955" y="575310"/>
            <a:ext cx="84550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Write a program that uses </a:t>
            </a:r>
            <a:r>
              <a:rPr lang="en-US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Turtle functions</a:t>
            </a:r>
            <a:r>
              <a:rPr lang="en-US"/>
              <a:t> to </a:t>
            </a:r>
            <a:r>
              <a:rPr lang="en-US" u="sng">
                <a:solidFill>
                  <a:srgbClr val="7030A0"/>
                </a:solidFill>
              </a:rPr>
              <a:t>draw</a:t>
            </a:r>
            <a:r>
              <a:rPr lang="en-US"/>
              <a:t> a grid of </a:t>
            </a:r>
            <a:r>
              <a:rPr lang="en-US" u="sng">
                <a:solidFill>
                  <a:srgbClr val="7030A0"/>
                </a:solidFill>
              </a:rPr>
              <a:t>hexagons</a:t>
            </a:r>
            <a:r>
              <a:rPr lang="en-US"/>
              <a:t> (a bee-hive pattern) as shown in the figure below. Further, </a:t>
            </a:r>
            <a:r>
              <a:rPr lang="en-US" b="1" u="sng">
                <a:solidFill>
                  <a:srgbClr val="7030A0"/>
                </a:solidFill>
              </a:rPr>
              <a:t>each</a:t>
            </a:r>
            <a:r>
              <a:rPr lang="en-US" u="sng">
                <a:solidFill>
                  <a:srgbClr val="7030A0"/>
                </a:solidFill>
              </a:rPr>
              <a:t> of the six lines of each hexagon should be drawn in a </a:t>
            </a:r>
            <a:r>
              <a:rPr lang="en-US" b="1" u="sng">
                <a:solidFill>
                  <a:srgbClr val="7030A0"/>
                </a:solidFill>
              </a:rPr>
              <a:t>different</a:t>
            </a:r>
            <a:r>
              <a:rPr lang="en-US" u="sng">
                <a:solidFill>
                  <a:srgbClr val="7030A0"/>
                </a:solidFill>
              </a:rPr>
              <a:t> color</a:t>
            </a:r>
            <a:r>
              <a:rPr lang="en-US"/>
              <a:t>. Avoid repetition of code as much as possible. Hint: Write a function that draws a hexagon, then another function that draws a  row of hexagons, then a function that draws a bunch of rows (to make a grid). (You will need to use </a:t>
            </a:r>
            <a:r>
              <a:rPr lang="en-US">
                <a:solidFill>
                  <a:srgbClr val="00B050"/>
                </a:solidFill>
              </a:rPr>
              <a:t>for</a:t>
            </a:r>
            <a:r>
              <a:rPr lang="en-US"/>
              <a:t> loops.)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28905" y="5966460"/>
            <a:ext cx="6238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turtle picture from:https://www.pinterest.ca/pin/turtle-sticker-by-littlemandyart--694328467551382209/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6510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the pattern seems obvious, but each side</a:t>
            </a:r>
            <a:br>
              <a:rPr lang="en-US"/>
            </a:br>
            <a:r>
              <a:rPr lang="en-US"/>
              <a:t>with different colour?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" y="173355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The first thought came up to me is draw a hexagon and repeat, but... 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93875" y="2020570"/>
            <a:ext cx="2373630" cy="2982595"/>
            <a:chOff x="2625" y="2982"/>
            <a:chExt cx="3738" cy="4697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625" y="3021"/>
              <a:ext cx="1944" cy="1267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625" y="4288"/>
              <a:ext cx="0" cy="2013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0" y="2982"/>
              <a:ext cx="1833" cy="1287"/>
            </a:xfrm>
            <a:prstGeom prst="line">
              <a:avLst/>
            </a:prstGeom>
            <a:ln w="57150">
              <a:solidFill>
                <a:srgbClr val="E0568E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63" y="4269"/>
              <a:ext cx="0" cy="206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745" y="6301"/>
              <a:ext cx="1618" cy="1379"/>
            </a:xfrm>
            <a:prstGeom prst="line">
              <a:avLst/>
            </a:prstGeom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2625" y="6301"/>
              <a:ext cx="2100" cy="137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702300" y="1938020"/>
            <a:ext cx="4747260" cy="3006725"/>
            <a:chOff x="8980" y="3052"/>
            <a:chExt cx="7476" cy="4735"/>
          </a:xfrm>
        </p:grpSpPr>
        <p:grpSp>
          <p:nvGrpSpPr>
            <p:cNvPr id="10" name="Group 9"/>
            <p:cNvGrpSpPr/>
            <p:nvPr/>
          </p:nvGrpSpPr>
          <p:grpSpPr>
            <a:xfrm>
              <a:off x="8980" y="3052"/>
              <a:ext cx="3738" cy="4697"/>
              <a:chOff x="2625" y="2982"/>
              <a:chExt cx="3738" cy="4697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2625" y="3021"/>
                <a:ext cx="1944" cy="1267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2625" y="4288"/>
                <a:ext cx="0" cy="2013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530" y="2982"/>
                <a:ext cx="1833" cy="1287"/>
              </a:xfrm>
              <a:prstGeom prst="line">
                <a:avLst/>
              </a:prstGeom>
              <a:ln w="57150">
                <a:solidFill>
                  <a:srgbClr val="E0568E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363" y="4269"/>
                <a:ext cx="0" cy="2066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4745" y="6301"/>
                <a:ext cx="1618" cy="1379"/>
              </a:xfrm>
              <a:prstGeom prst="line">
                <a:avLst/>
              </a:prstGeom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2625" y="6301"/>
                <a:ext cx="2100" cy="1379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2718" y="3091"/>
              <a:ext cx="3738" cy="4697"/>
              <a:chOff x="2625" y="2982"/>
              <a:chExt cx="3738" cy="469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2625" y="3021"/>
                <a:ext cx="1944" cy="1267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625" y="4288"/>
                <a:ext cx="0" cy="2013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530" y="2982"/>
                <a:ext cx="1833" cy="1287"/>
              </a:xfrm>
              <a:prstGeom prst="line">
                <a:avLst/>
              </a:prstGeom>
              <a:ln w="57150">
                <a:solidFill>
                  <a:srgbClr val="E0568E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63" y="4269"/>
                <a:ext cx="0" cy="2066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4745" y="6301"/>
                <a:ext cx="1618" cy="1379"/>
              </a:xfrm>
              <a:prstGeom prst="line">
                <a:avLst/>
              </a:prstGeom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2625" y="6301"/>
                <a:ext cx="2100" cy="1379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Arrow Connector 24"/>
          <p:cNvCxnSpPr/>
          <p:nvPr/>
        </p:nvCxnSpPr>
        <p:spPr>
          <a:xfrm flipV="1">
            <a:off x="8063865" y="4431030"/>
            <a:ext cx="0" cy="12630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677025" y="5755640"/>
            <a:ext cx="3169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overlapping and one hexagon changes the line color of another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11353800" cy="1325880"/>
          </a:xfrm>
        </p:spPr>
        <p:txBody>
          <a:bodyPr>
            <a:normAutofit fontScale="90000"/>
          </a:bodyPr>
          <a:p>
            <a:r>
              <a:rPr lang="en-US"/>
              <a:t> then the codes are very tedious and redundant</a:t>
            </a:r>
            <a:endParaRPr lang="en-US"/>
          </a:p>
        </p:txBody>
      </p:sp>
      <p:pic>
        <p:nvPicPr>
          <p:cNvPr id="4" name="Picture 3" descr="Screen Shot 2022-09-29 at 10.56.2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964565"/>
            <a:ext cx="4128770" cy="5546725"/>
          </a:xfrm>
          <a:prstGeom prst="rect">
            <a:avLst/>
          </a:prstGeom>
        </p:spPr>
      </p:pic>
      <p:pic>
        <p:nvPicPr>
          <p:cNvPr id="5" name="Picture 4" descr="Screen Shot 2022-09-29 at 10.56.5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0" y="965200"/>
            <a:ext cx="4483100" cy="5546090"/>
          </a:xfrm>
          <a:prstGeom prst="rect">
            <a:avLst/>
          </a:prstGeom>
        </p:spPr>
      </p:pic>
      <p:pic>
        <p:nvPicPr>
          <p:cNvPr id="6" name="Picture 5" descr="Screen Shot 2022-09-29 at 10.58.17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275" y="964565"/>
            <a:ext cx="3768725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136525" y="340995"/>
            <a:ext cx="11919585" cy="822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22000">
                      <a:srgbClr val="63A1DB">
                        <a:alpha val="100000"/>
                      </a:srgbClr>
                    </a:gs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52120" y="0"/>
            <a:ext cx="872109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4005" y="153035"/>
            <a:ext cx="872109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6525" y="3328035"/>
            <a:ext cx="11919585" cy="822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22000">
                      <a:srgbClr val="63A1DB">
                        <a:alpha val="100000"/>
                      </a:srgbClr>
                    </a:gs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1670050"/>
            <a:ext cx="11919585" cy="822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22000">
                      <a:srgbClr val="63A1DB">
                        <a:alpha val="100000"/>
                      </a:srgbClr>
                    </a:gs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6525" y="4554855"/>
            <a:ext cx="11919585" cy="822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22000">
                      <a:srgbClr val="63A1DB">
                        <a:alpha val="100000"/>
                      </a:srgbClr>
                    </a:gs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18490" y="568960"/>
            <a:ext cx="102127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1. write a function that draws the top line</a:t>
            </a:r>
            <a:endParaRPr lang="en-US" sz="2800"/>
          </a:p>
          <a:p>
            <a:r>
              <a:rPr lang="en-US" sz="2800"/>
              <a:t>2. write a function that draws the bottom line</a:t>
            </a:r>
            <a:endParaRPr lang="en-US" sz="2800"/>
          </a:p>
          <a:p>
            <a:r>
              <a:rPr lang="en-US" sz="2800"/>
              <a:t>3. write a function that draws the sticks between hexagons</a:t>
            </a:r>
            <a:endParaRPr lang="en-US" sz="2800"/>
          </a:p>
          <a:p>
            <a:r>
              <a:rPr lang="en-US" sz="2800"/>
              <a:t>4. put together everything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 Shot 2022-09-30 at 1.24.04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2241550"/>
            <a:ext cx="6032500" cy="2374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09625" y="866140"/>
            <a:ext cx="9135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Move turtle to appropriate position</a:t>
            </a:r>
            <a:endParaRPr lang="en-US" sz="3600"/>
          </a:p>
        </p:txBody>
      </p:sp>
      <p:sp>
        <p:nvSpPr>
          <p:cNvPr id="3" name="Right Arrow 2"/>
          <p:cNvSpPr/>
          <p:nvPr/>
        </p:nvSpPr>
        <p:spPr>
          <a:xfrm rot="19680000">
            <a:off x="8355330" y="2178050"/>
            <a:ext cx="53975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933690" y="1757680"/>
            <a:ext cx="4022725" cy="37630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660255" y="3366770"/>
            <a:ext cx="569595" cy="544830"/>
          </a:xfrm>
          <a:prstGeom prst="rightArrow">
            <a:avLst/>
          </a:prstGeom>
          <a:solidFill>
            <a:schemeClr val="accent1">
              <a:alpha val="53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WPS Presentation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SimSun</vt:lpstr>
      <vt:lpstr>SimSun</vt:lpstr>
      <vt:lpstr>Office Theme</vt:lpstr>
      <vt:lpstr>Presentation-week 3</vt:lpstr>
      <vt:lpstr>Process of Programming</vt:lpstr>
      <vt:lpstr>PowerPoint 演示文稿</vt:lpstr>
      <vt:lpstr>the pattern seems obvious, but each side with different colour?</vt:lpstr>
      <vt:lpstr>The first thought came up to me is draw a hexagon and repeat, but... </vt:lpstr>
      <vt:lpstr> then the codes are very tedious and redundant</vt:lpstr>
      <vt:lpstr>PowerPoint 演示文稿</vt:lpstr>
      <vt:lpstr>PowerPoint 演示文稿</vt:lpstr>
      <vt:lpstr>PowerPoint 演示文稿</vt:lpstr>
      <vt:lpstr>Upper line and bottom line</vt:lpstr>
      <vt:lpstr>row of sticks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Presentation-week 3</dc:title>
  <dc:creator>tt</dc:creator>
  <cp:lastModifiedBy>tt</cp:lastModifiedBy>
  <cp:revision>4</cp:revision>
  <dcterms:created xsi:type="dcterms:W3CDTF">2022-09-30T13:49:34Z</dcterms:created>
  <dcterms:modified xsi:type="dcterms:W3CDTF">2022-09-30T13:49:34Z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