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6" r:id="rId3"/>
    <p:sldMasterId id="2147483669" r:id="rId4"/>
  </p:sldMasterIdLst>
  <p:notesMasterIdLst>
    <p:notesMasterId r:id="rId29"/>
  </p:notesMasterIdLst>
  <p:sldIdLst>
    <p:sldId id="282" r:id="rId5"/>
    <p:sldId id="259" r:id="rId6"/>
    <p:sldId id="257" r:id="rId7"/>
    <p:sldId id="258" r:id="rId8"/>
    <p:sldId id="286" r:id="rId9"/>
    <p:sldId id="287" r:id="rId10"/>
    <p:sldId id="284" r:id="rId11"/>
    <p:sldId id="285" r:id="rId12"/>
    <p:sldId id="260" r:id="rId13"/>
    <p:sldId id="261" r:id="rId14"/>
    <p:sldId id="291" r:id="rId15"/>
    <p:sldId id="267" r:id="rId16"/>
    <p:sldId id="294" r:id="rId17"/>
    <p:sldId id="268" r:id="rId18"/>
    <p:sldId id="293" r:id="rId19"/>
    <p:sldId id="273" r:id="rId20"/>
    <p:sldId id="274" r:id="rId21"/>
    <p:sldId id="292" r:id="rId22"/>
    <p:sldId id="278" r:id="rId23"/>
    <p:sldId id="288" r:id="rId24"/>
    <p:sldId id="289" r:id="rId25"/>
    <p:sldId id="290" r:id="rId26"/>
    <p:sldId id="276" r:id="rId27"/>
    <p:sldId id="283"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sorterViewPr>
    <p:cViewPr>
      <p:scale>
        <a:sx n="100" d="100"/>
        <a:sy n="100" d="100"/>
      </p:scale>
      <p:origin x="0" y="-2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D636ADA-9D60-4B06-A396-629088AB3EFB}" type="datetimeFigureOut">
              <a:rPr lang="en-US" smtClean="0"/>
              <a:t>10/30/2014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3BD44AE-B485-4B19-A26E-C454F4FBCB07}" type="slidenum">
              <a:rPr lang="en-US" smtClean="0"/>
              <a:t>‹#›</a:t>
            </a:fld>
            <a:endParaRPr lang="en-US"/>
          </a:p>
        </p:txBody>
      </p:sp>
    </p:spTree>
    <p:extLst>
      <p:ext uri="{BB962C8B-B14F-4D97-AF65-F5344CB8AC3E}">
        <p14:creationId xmlns:p14="http://schemas.microsoft.com/office/powerpoint/2010/main" val="144683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1074537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PSAT = Preliminary</a:t>
            </a:r>
            <a:r>
              <a:rPr lang="en-US" baseline="0" dirty="0" smtClean="0"/>
              <a:t> SAT/National Merit Scholarship Qualifying Test</a:t>
            </a:r>
          </a:p>
          <a:p>
            <a:r>
              <a:rPr lang="en-US" baseline="0" dirty="0" smtClean="0"/>
              <a:t/>
            </a:r>
            <a:br>
              <a:rPr lang="en-US" baseline="0" dirty="0" smtClean="0"/>
            </a:br>
            <a:r>
              <a:rPr lang="en-US" baseline="0" dirty="0" smtClean="0"/>
              <a:t>See 11</a:t>
            </a:r>
            <a:r>
              <a:rPr lang="en-US" baseline="30000" dirty="0" smtClean="0"/>
              <a:t>th</a:t>
            </a:r>
            <a:r>
              <a:rPr lang="en-US" baseline="0" dirty="0" smtClean="0"/>
              <a:t> grade checklist in packet (</a:t>
            </a:r>
            <a:r>
              <a:rPr lang="en-US" baseline="0" dirty="0" err="1" smtClean="0"/>
              <a:t>RoadMap</a:t>
            </a:r>
            <a:r>
              <a:rPr lang="en-US" baseline="0" dirty="0" smtClean="0"/>
              <a:t> to College)</a:t>
            </a:r>
          </a:p>
          <a:p>
            <a:r>
              <a:rPr lang="en-US" baseline="0" dirty="0" smtClean="0"/>
              <a:t/>
            </a:r>
            <a:br>
              <a:rPr lang="en-US" baseline="0" dirty="0" smtClean="0"/>
            </a:br>
            <a:r>
              <a:rPr lang="en-US" baseline="0" dirty="0" smtClean="0"/>
              <a:t>Bill Gates Foundation Scholarships may also provide opportunity for juniors to apply but I could not verify that – check it out!</a:t>
            </a:r>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417995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400" dirty="0">
                <a:latin typeface="Arial Body"/>
              </a:rPr>
              <a:t>Access is granted when a student applies or is accepted to the college</a:t>
            </a:r>
            <a:endParaRPr lang="en-US" dirty="0"/>
          </a:p>
          <a:p>
            <a:pPr lvl="1"/>
            <a:r>
              <a:rPr lang="en-US" dirty="0"/>
              <a:t>  Some schools will use the portal for all communication</a:t>
            </a:r>
            <a:endParaRPr lang="en-US" sz="2400" dirty="0">
              <a:latin typeface="Arial Body"/>
            </a:endParaRPr>
          </a:p>
        </p:txBody>
      </p:sp>
      <p:sp>
        <p:nvSpPr>
          <p:cNvPr id="4" name="Slide Number Placeholder 3"/>
          <p:cNvSpPr>
            <a:spLocks noGrp="1"/>
          </p:cNvSpPr>
          <p:nvPr>
            <p:ph type="sldNum" sz="quarter" idx="10"/>
          </p:nvPr>
        </p:nvSpPr>
        <p:spPr/>
        <p:txBody>
          <a:bodyPr/>
          <a:lstStyle/>
          <a:p>
            <a:pPr>
              <a:defRPr/>
            </a:pPr>
            <a:fld id="{038EF02E-A80F-4B81-87B9-A46E1D20D206}" type="slidenum">
              <a:rPr lang="en-US">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40602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3C80EB-0C59-45D2-82FD-CC829048CDAB}" type="slidenum">
              <a:rPr lang="en-US" smtClean="0">
                <a:latin typeface="Arial" pitchFamily="34" charset="0"/>
              </a:rPr>
              <a:pPr/>
              <a:t>12</a:t>
            </a:fld>
            <a:endParaRPr lang="en-US" smtClean="0">
              <a:latin typeface="Arial" pitchFamily="34" charset="0"/>
            </a:endParaRPr>
          </a:p>
        </p:txBody>
      </p:sp>
    </p:spTree>
    <p:extLst>
      <p:ext uri="{BB962C8B-B14F-4D97-AF65-F5344CB8AC3E}">
        <p14:creationId xmlns:p14="http://schemas.microsoft.com/office/powerpoint/2010/main" val="343650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No one is going to warn you</a:t>
            </a:r>
            <a:r>
              <a:rPr lang="en-US" baseline="0" dirty="0" smtClean="0"/>
              <a:t> if you miss class. No one is going to call you.  You are on your own!</a:t>
            </a:r>
          </a:p>
          <a:p>
            <a:pPr eaLnBrk="1" hangingPunct="1">
              <a:spcBef>
                <a:spcPct val="0"/>
              </a:spcBef>
            </a:pPr>
            <a:endParaRPr lang="en-US" baseline="0" dirty="0" smtClean="0"/>
          </a:p>
          <a:p>
            <a:pPr eaLnBrk="1" hangingPunct="1">
              <a:spcBef>
                <a:spcPct val="0"/>
              </a:spcBef>
            </a:pPr>
            <a:r>
              <a:rPr lang="en-US" baseline="0" dirty="0" smtClean="0"/>
              <a:t>If you only take 12 credits per semester, you will not graduate in four years.  </a:t>
            </a: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3C80EB-0C59-45D2-82FD-CC829048CDAB}" type="slidenum">
              <a:rPr lang="en-US">
                <a:solidFill>
                  <a:prstClr val="black"/>
                </a:solidFill>
                <a:latin typeface="Arial" pitchFamily="34" charset="0"/>
              </a:rPr>
              <a:pPr/>
              <a:t>13</a:t>
            </a:fld>
            <a:endParaRPr lang="en-US">
              <a:solidFill>
                <a:prstClr val="black"/>
              </a:solidFill>
              <a:latin typeface="Arial" pitchFamily="34" charset="0"/>
            </a:endParaRPr>
          </a:p>
        </p:txBody>
      </p:sp>
    </p:spTree>
    <p:extLst>
      <p:ext uri="{BB962C8B-B14F-4D97-AF65-F5344CB8AC3E}">
        <p14:creationId xmlns:p14="http://schemas.microsoft.com/office/powerpoint/2010/main" val="3990538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SAP in general </a:t>
            </a:r>
            <a:r>
              <a:rPr lang="en-US" dirty="0" smtClean="0"/>
              <a:t>– 2.0 or “C” average,</a:t>
            </a:r>
            <a:r>
              <a:rPr lang="en-US" baseline="0" dirty="0" smtClean="0"/>
              <a:t> pass at least 67% of your classes each semester and cumulatively, be progressing toward a degree.</a:t>
            </a:r>
          </a:p>
          <a:p>
            <a:pPr eaLnBrk="1" hangingPunct="1">
              <a:spcBef>
                <a:spcPct val="0"/>
              </a:spcBef>
            </a:pPr>
            <a:endParaRPr lang="en-US" baseline="0" dirty="0" smtClean="0"/>
          </a:p>
          <a:p>
            <a:pPr eaLnBrk="1" hangingPunct="1">
              <a:spcBef>
                <a:spcPct val="0"/>
              </a:spcBef>
            </a:pPr>
            <a:r>
              <a:rPr lang="en-US" b="1" baseline="0" dirty="0" smtClean="0"/>
              <a:t>MAX ELIG PERIOD -</a:t>
            </a:r>
            <a:r>
              <a:rPr lang="en-US" dirty="0"/>
              <a:t>This means you may not receive </a:t>
            </a:r>
            <a:r>
              <a:rPr lang="en-US" b="1" dirty="0"/>
              <a:t>Direct Subsidized Loans </a:t>
            </a:r>
            <a:r>
              <a:rPr lang="en-US" dirty="0"/>
              <a:t>for more than 150% percent of the published length of your program. This is called your “maximum eligibility period.” Your maximum eligibility period is generally based on the published length of your current program. You can usually find the published length of any program of study in your school’s catalog.</a:t>
            </a:r>
          </a:p>
          <a:p>
            <a:pPr eaLnBrk="1" hangingPunct="1">
              <a:spcBef>
                <a:spcPct val="0"/>
              </a:spcBef>
            </a:pPr>
            <a:r>
              <a:rPr lang="en-US" dirty="0"/>
              <a:t>For example, if you are enrolled in a four-year bachelor’s degree program, the maximum period for which you can receive Direct Subsidized Loans is six years (150 percent of 4 years = 6 years). If you are enrolled in a two-year </a:t>
            </a:r>
            <a:r>
              <a:rPr lang="en-US" b="1" i="1" dirty="0"/>
              <a:t>associate degree</a:t>
            </a:r>
            <a:r>
              <a:rPr lang="en-US" dirty="0"/>
              <a:t> program, the maximum period for which you can receive Direct Subsidized Loans is three years (150 percent of 2 years = 3 years). </a:t>
            </a:r>
          </a:p>
          <a:p>
            <a:pPr eaLnBrk="1" hangingPunct="1">
              <a:spcBef>
                <a:spcPct val="0"/>
              </a:spcBef>
            </a:pPr>
            <a:endParaRPr lang="en-US" dirty="0"/>
          </a:p>
          <a:p>
            <a:pPr eaLnBrk="1" hangingPunct="1">
              <a:spcBef>
                <a:spcPct val="0"/>
              </a:spcBef>
            </a:pPr>
            <a:r>
              <a:rPr lang="en-US" b="1" dirty="0"/>
              <a:t>MAX TIME FOR PELL </a:t>
            </a:r>
            <a:r>
              <a:rPr lang="en-US" dirty="0"/>
              <a:t>– Beginning July 1, 2012, you can receive the Federal Pell grant for no more than 12 semesters or the equivalent (roughly 6 years to get a four year degree).  </a:t>
            </a:r>
            <a:endParaRPr lang="en-US" dirty="0"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76525C-D905-4C38-B84D-11B0F548B0AD}" type="slidenum">
              <a:rPr lang="en-US" smtClean="0">
                <a:latin typeface="Arial" pitchFamily="34" charset="0"/>
              </a:rPr>
              <a:pPr/>
              <a:t>14</a:t>
            </a:fld>
            <a:endParaRPr lang="en-US" smtClean="0">
              <a:latin typeface="Arial" pitchFamily="34" charset="0"/>
            </a:endParaRPr>
          </a:p>
        </p:txBody>
      </p:sp>
    </p:spTree>
    <p:extLst>
      <p:ext uri="{BB962C8B-B14F-4D97-AF65-F5344CB8AC3E}">
        <p14:creationId xmlns:p14="http://schemas.microsoft.com/office/powerpoint/2010/main" val="1076184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Commuter</a:t>
            </a:r>
            <a:r>
              <a:rPr lang="en-US" baseline="0" dirty="0" smtClean="0"/>
              <a:t> plans for off campus students; do you lose your money or does it roll over, etc.</a:t>
            </a:r>
            <a:endParaRPr lang="en-US" dirty="0"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D312E8-0465-4889-AE12-D21E3C674925}" type="slidenum">
              <a:rPr lang="en-US">
                <a:solidFill>
                  <a:prstClr val="black"/>
                </a:solidFill>
                <a:latin typeface="Arial" pitchFamily="34" charset="0"/>
              </a:rPr>
              <a:pPr/>
              <a:t>15</a:t>
            </a:fld>
            <a:endParaRPr lang="en-US">
              <a:solidFill>
                <a:prstClr val="black"/>
              </a:solidFill>
              <a:latin typeface="Arial" pitchFamily="34" charset="0"/>
            </a:endParaRPr>
          </a:p>
        </p:txBody>
      </p:sp>
    </p:spTree>
    <p:extLst>
      <p:ext uri="{BB962C8B-B14F-4D97-AF65-F5344CB8AC3E}">
        <p14:creationId xmlns:p14="http://schemas.microsoft.com/office/powerpoint/2010/main" val="309903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On campus bookstores sometimes</a:t>
            </a:r>
            <a:r>
              <a:rPr lang="en-US" baseline="0" dirty="0" smtClean="0"/>
              <a:t> allow you to charge your books to your financial aid but that’s not an option at off-site locations such as Amazon.</a:t>
            </a: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3C80EB-0C59-45D2-82FD-CC829048CDAB}" type="slidenum">
              <a:rPr lang="en-US" smtClean="0">
                <a:latin typeface="Arial" pitchFamily="34" charset="0"/>
              </a:rPr>
              <a:pPr/>
              <a:t>16</a:t>
            </a:fld>
            <a:endParaRPr lang="en-US" smtClean="0">
              <a:latin typeface="Arial" pitchFamily="34" charset="0"/>
            </a:endParaRPr>
          </a:p>
        </p:txBody>
      </p:sp>
    </p:spTree>
    <p:extLst>
      <p:ext uri="{BB962C8B-B14F-4D97-AF65-F5344CB8AC3E}">
        <p14:creationId xmlns:p14="http://schemas.microsoft.com/office/powerpoint/2010/main" val="318298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pPr>
                <a:defRPr/>
              </a:pPr>
              <a:t>17</a:t>
            </a:fld>
            <a:endParaRPr lang="en-US" dirty="0"/>
          </a:p>
        </p:txBody>
      </p:sp>
    </p:spTree>
    <p:extLst>
      <p:ext uri="{BB962C8B-B14F-4D97-AF65-F5344CB8AC3E}">
        <p14:creationId xmlns:p14="http://schemas.microsoft.com/office/powerpoint/2010/main" val="359800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Protect</a:t>
            </a:r>
            <a:r>
              <a:rPr lang="en-US" baseline="0" dirty="0" smtClean="0"/>
              <a:t> your identity at school – use the ID# instead of </a:t>
            </a:r>
            <a:r>
              <a:rPr lang="en-US" baseline="0" dirty="0" err="1" smtClean="0"/>
              <a:t>SSn</a:t>
            </a:r>
            <a:r>
              <a:rPr lang="en-US" baseline="0" dirty="0" smtClean="0"/>
              <a:t> </a:t>
            </a:r>
            <a:r>
              <a:rPr lang="en-US" baseline="0" dirty="0" err="1" smtClean="0"/>
              <a:t>whenver</a:t>
            </a:r>
            <a:r>
              <a:rPr lang="en-US" baseline="0" dirty="0" smtClean="0"/>
              <a:t> possible</a:t>
            </a:r>
          </a:p>
          <a:p>
            <a:r>
              <a:rPr lang="en-US" dirty="0" smtClean="0"/>
              <a:t>Student ID may be your dining</a:t>
            </a:r>
            <a:r>
              <a:rPr lang="en-US" baseline="0" dirty="0" smtClean="0"/>
              <a:t> hall access card as well</a:t>
            </a:r>
          </a:p>
          <a:p>
            <a:r>
              <a:rPr lang="en-US" baseline="0" dirty="0" smtClean="0"/>
              <a:t>Used for library, AV resources, discounts at local restaurants, businesses, movie theaters, etc.</a:t>
            </a:r>
            <a:endParaRPr lang="en-US" dirty="0" smtClean="0"/>
          </a:p>
          <a:p>
            <a:pPr eaLnBrk="1" hangingPunct="1">
              <a:spcBef>
                <a:spcPct val="0"/>
              </a:spcBef>
            </a:pPr>
            <a:endParaRPr lang="en-US" dirty="0" smtClean="0"/>
          </a:p>
          <a:p>
            <a:pPr eaLnBrk="1" hangingPunct="1">
              <a:spcBef>
                <a:spcPct val="0"/>
              </a:spcBef>
            </a:pPr>
            <a:r>
              <a:rPr lang="en-US" dirty="0" smtClean="0"/>
              <a:t>Financial aid isn’t ready, doesn’t get disbursed for 30 days</a:t>
            </a:r>
            <a:r>
              <a:rPr lang="en-US" baseline="0" dirty="0" smtClean="0"/>
              <a:t> after start, etc. </a:t>
            </a:r>
            <a:endParaRPr lang="en-US" dirty="0"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D312E8-0465-4889-AE12-D21E3C674925}" type="slidenum">
              <a:rPr lang="en-US">
                <a:solidFill>
                  <a:prstClr val="black"/>
                </a:solidFill>
                <a:latin typeface="Arial" pitchFamily="34" charset="0"/>
              </a:rPr>
              <a:pPr/>
              <a:t>18</a:t>
            </a:fld>
            <a:endParaRPr lang="en-US">
              <a:solidFill>
                <a:prstClr val="black"/>
              </a:solidFill>
              <a:latin typeface="Arial" pitchFamily="34" charset="0"/>
            </a:endParaRPr>
          </a:p>
        </p:txBody>
      </p:sp>
    </p:spTree>
    <p:extLst>
      <p:ext uri="{BB962C8B-B14F-4D97-AF65-F5344CB8AC3E}">
        <p14:creationId xmlns:p14="http://schemas.microsoft.com/office/powerpoint/2010/main" val="3121620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If you can LIVE on campus,</a:t>
            </a:r>
            <a:r>
              <a:rPr lang="en-US" baseline="0" dirty="0" smtClean="0"/>
              <a:t> and get a JOB on campus (through work-study program), can you live without a car for your first year of college?   Savings!!</a:t>
            </a:r>
          </a:p>
          <a:p>
            <a:pPr eaLnBrk="1" hangingPunct="1">
              <a:spcBef>
                <a:spcPct val="0"/>
              </a:spcBef>
            </a:pPr>
            <a:r>
              <a:rPr lang="en-US" baseline="0" dirty="0" smtClean="0"/>
              <a:t>UM  - Yellow U-Bikes – check out a bike for two days at a time – FREE – or you can rent a bike for $35 per semester</a:t>
            </a:r>
          </a:p>
          <a:p>
            <a:pPr eaLnBrk="1" hangingPunct="1">
              <a:spcBef>
                <a:spcPct val="0"/>
              </a:spcBef>
            </a:pPr>
            <a:endParaRPr lang="en-US" baseline="0" dirty="0" smtClean="0"/>
          </a:p>
          <a:p>
            <a:pPr lvl="0" fontAlgn="base"/>
            <a:r>
              <a:rPr lang="en-US" b="1" dirty="0">
                <a:latin typeface="Arial" panose="020B0604020202020204" pitchFamily="34" charset="0"/>
                <a:cs typeface="Arial" panose="020B0604020202020204" pitchFamily="34" charset="0"/>
              </a:rPr>
              <a:t>Get to class early to avoid a parking dilemma.</a:t>
            </a:r>
          </a:p>
          <a:p>
            <a:pPr lvl="0" fontAlgn="base"/>
            <a:r>
              <a:rPr lang="en-US" b="1" dirty="0">
                <a:latin typeface="Arial" panose="020B0604020202020204" pitchFamily="34" charset="0"/>
                <a:cs typeface="Arial" panose="020B0604020202020204" pitchFamily="34" charset="0"/>
              </a:rPr>
              <a:t>No place to park + a swift and unforgiving towing program + parking fines that double if unpaid = </a:t>
            </a:r>
            <a:r>
              <a:rPr lang="en-US" b="1" i="1" dirty="0">
                <a:latin typeface="Arial" panose="020B0604020202020204" pitchFamily="34" charset="0"/>
                <a:cs typeface="Arial" panose="020B0604020202020204" pitchFamily="34" charset="0"/>
              </a:rPr>
              <a:t>“A Parking Dilemma”</a:t>
            </a:r>
            <a:endParaRPr lang="en-US" b="1" dirty="0">
              <a:latin typeface="Arial" panose="020B0604020202020204" pitchFamily="34" charset="0"/>
              <a:cs typeface="Arial" panose="020B0604020202020204" pitchFamily="34" charset="0"/>
            </a:endParaRPr>
          </a:p>
          <a:p>
            <a:pPr eaLnBrk="1" hangingPunct="1">
              <a:spcBef>
                <a:spcPct val="0"/>
              </a:spcBef>
            </a:pPr>
            <a:endParaRPr lang="en-US" b="1" dirty="0" smtClean="0">
              <a:latin typeface="Arial" panose="020B0604020202020204" pitchFamily="34" charset="0"/>
              <a:cs typeface="Arial" panose="020B0604020202020204" pitchFamily="34" charset="0"/>
            </a:endParaRPr>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EE50B3-686E-47C3-B5D0-30269D2723B6}" type="slidenum">
              <a:rPr lang="en-US" smtClean="0">
                <a:latin typeface="Arial" pitchFamily="34" charset="0"/>
              </a:rPr>
              <a:pPr/>
              <a:t>19</a:t>
            </a:fld>
            <a:endParaRPr lang="en-US" smtClean="0">
              <a:latin typeface="Arial" pitchFamily="34" charset="0"/>
            </a:endParaRPr>
          </a:p>
        </p:txBody>
      </p:sp>
    </p:spTree>
    <p:extLst>
      <p:ext uri="{BB962C8B-B14F-4D97-AF65-F5344CB8AC3E}">
        <p14:creationId xmlns:p14="http://schemas.microsoft.com/office/powerpoint/2010/main" val="239976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defTabSz="931774" fontAlgn="base">
              <a:spcBef>
                <a:spcPct val="0"/>
              </a:spcBef>
              <a:spcAft>
                <a:spcPct val="0"/>
              </a:spcAft>
              <a:defRPr/>
            </a:pPr>
            <a:r>
              <a:rPr lang="en-US" dirty="0">
                <a:solidFill>
                  <a:schemeClr val="tx2">
                    <a:lumMod val="50000"/>
                  </a:schemeClr>
                </a:solidFill>
                <a:latin typeface="Arial" panose="020B0604020202020204" pitchFamily="34" charset="0"/>
                <a:cs typeface="Arial" panose="020B0604020202020204" pitchFamily="34" charset="0"/>
              </a:rPr>
              <a:t>These services provide an online application process – students enter information; counselors enter recommendation information; schools retrieve for evaluation </a:t>
            </a:r>
          </a:p>
          <a:p>
            <a:pPr eaLnBrk="1" hangingPunct="1">
              <a:spcBef>
                <a:spcPct val="0"/>
              </a:spcBef>
            </a:pPr>
            <a:endParaRPr lang="en-US" dirty="0"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6E9139-0A78-4864-9CC6-D700D83F116C}" type="slidenum">
              <a:rPr lang="en-US" smtClean="0">
                <a:solidFill>
                  <a:prstClr val="black"/>
                </a:solidFill>
                <a:latin typeface="Arial" pitchFamily="34" charset="0"/>
              </a:rPr>
              <a:pPr/>
              <a:t>2</a:t>
            </a:fld>
            <a:endParaRPr lang="en-US" dirty="0" smtClean="0">
              <a:solidFill>
                <a:prstClr val="black"/>
              </a:solidFill>
              <a:latin typeface="Arial" pitchFamily="34" charset="0"/>
            </a:endParaRPr>
          </a:p>
        </p:txBody>
      </p:sp>
    </p:spTree>
    <p:extLst>
      <p:ext uri="{BB962C8B-B14F-4D97-AF65-F5344CB8AC3E}">
        <p14:creationId xmlns:p14="http://schemas.microsoft.com/office/powerpoint/2010/main" val="3064225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Many schools have four year programs that encourage students to finish their degree in four years.  Ask about it!</a:t>
            </a:r>
          </a:p>
          <a:p>
            <a:r>
              <a:rPr lang="en-US" dirty="0" smtClean="0"/>
              <a:t>Super Senior – beyond four years</a:t>
            </a:r>
          </a:p>
          <a:p>
            <a:endParaRPr lang="en-US" dirty="0" smtClean="0"/>
          </a:p>
        </p:txBody>
      </p:sp>
      <p:sp>
        <p:nvSpPr>
          <p:cNvPr id="160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F810EB-5C95-48FA-B423-5962225314C0}" type="slidenum">
              <a:rPr lang="en-US" smtClean="0">
                <a:latin typeface="Arial" pitchFamily="34" charset="0"/>
              </a:rPr>
              <a:pPr/>
              <a:t>20</a:t>
            </a:fld>
            <a:endParaRPr lang="en-US" smtClean="0">
              <a:latin typeface="Arial" pitchFamily="34" charset="0"/>
            </a:endParaRPr>
          </a:p>
        </p:txBody>
      </p:sp>
    </p:spTree>
    <p:extLst>
      <p:ext uri="{BB962C8B-B14F-4D97-AF65-F5344CB8AC3E}">
        <p14:creationId xmlns:p14="http://schemas.microsoft.com/office/powerpoint/2010/main" val="42780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Many schools have four year programs that encourage students to finish their degree in four years.  Ask about it!</a:t>
            </a:r>
          </a:p>
          <a:p>
            <a:endParaRPr lang="en-US" smtClean="0"/>
          </a:p>
          <a:p>
            <a:r>
              <a:rPr lang="en-US" smtClean="0"/>
              <a:t>FLAT SPOT – Many schools offer a “Flat spot” in tuition where they will charge you the same regardless of how many credits you take.  For example, some schools charge the same for 12 – 18 credits.  For others, it is for 15 – 18 credits.  It is always a good money saving idea to take as many classes in the flat spot as possible each semester, as long as it is academically possible for the student.  </a:t>
            </a:r>
          </a:p>
        </p:txBody>
      </p:sp>
      <p:sp>
        <p:nvSpPr>
          <p:cNvPr id="161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FEB611-E649-4F73-9DEC-AC276F639722}" type="slidenum">
              <a:rPr lang="en-US" smtClean="0">
                <a:latin typeface="Arial" pitchFamily="34" charset="0"/>
              </a:rPr>
              <a:pPr/>
              <a:t>21</a:t>
            </a:fld>
            <a:endParaRPr lang="en-US" smtClean="0">
              <a:latin typeface="Arial" pitchFamily="34" charset="0"/>
            </a:endParaRPr>
          </a:p>
        </p:txBody>
      </p:sp>
    </p:spTree>
    <p:extLst>
      <p:ext uri="{BB962C8B-B14F-4D97-AF65-F5344CB8AC3E}">
        <p14:creationId xmlns:p14="http://schemas.microsoft.com/office/powerpoint/2010/main" val="4160403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Consumer information:  </a:t>
            </a:r>
            <a:r>
              <a:rPr lang="en-US" dirty="0" smtClean="0"/>
              <a:t>The Higher Ed Act of 1965 (as amended by the Higher Education Opportunity Act of 2008) and the Student Right to Know Act of 1990 require that the school provide information to prospective and currently enrolled students, including information on student body diversity and graduation rates.  	</a:t>
            </a:r>
          </a:p>
          <a:p>
            <a:pPr>
              <a:defRPr/>
            </a:pPr>
            <a:endParaRPr lang="en-US" b="1" dirty="0" smtClean="0"/>
          </a:p>
          <a:p>
            <a:pPr>
              <a:defRPr/>
            </a:pPr>
            <a:r>
              <a:rPr lang="en-US" b="1" dirty="0" smtClean="0"/>
              <a:t>Loan disbursement </a:t>
            </a:r>
            <a:r>
              <a:rPr lang="en-US" dirty="0" smtClean="0"/>
              <a:t>– 30 day delay, file incomplete, MPN not completed, Entrance Counseling not completed . .  Many reasons check with Financial Aid or business office</a:t>
            </a:r>
          </a:p>
          <a:p>
            <a:pPr>
              <a:defRPr/>
            </a:pPr>
            <a:endParaRPr lang="en-US" dirty="0" smtClean="0"/>
          </a:p>
          <a:p>
            <a:pPr>
              <a:defRPr/>
            </a:pPr>
            <a:r>
              <a:rPr lang="en-US" b="1" dirty="0" smtClean="0"/>
              <a:t>Where is my refund check?  </a:t>
            </a:r>
            <a:r>
              <a:rPr lang="en-US" dirty="0" smtClean="0"/>
              <a:t>Check with</a:t>
            </a:r>
            <a:r>
              <a:rPr lang="en-US" b="1" dirty="0" smtClean="0"/>
              <a:t> </a:t>
            </a:r>
            <a:r>
              <a:rPr lang="en-US" dirty="0" smtClean="0"/>
              <a:t>Business office, not financial aid.  You may/may not be receiving a refund check</a:t>
            </a:r>
          </a:p>
          <a:p>
            <a:pPr>
              <a:defRPr/>
            </a:pPr>
            <a:r>
              <a:rPr lang="en-US" dirty="0" smtClean="0"/>
              <a:t/>
            </a:r>
            <a:br>
              <a:rPr lang="en-US" dirty="0" smtClean="0"/>
            </a:br>
            <a:r>
              <a:rPr lang="en-US" b="1" dirty="0" smtClean="0"/>
              <a:t>Now I have a larger balance due!  </a:t>
            </a:r>
            <a:r>
              <a:rPr lang="en-US" dirty="0" smtClean="0"/>
              <a:t>Did you add credits? Drop credits which resulted in becoming ineligible for some type of aid? </a:t>
            </a:r>
          </a:p>
          <a:p>
            <a:pPr>
              <a:defRPr/>
            </a:pPr>
            <a:endParaRPr lang="en-US" dirty="0" smtClean="0"/>
          </a:p>
          <a:p>
            <a:pPr>
              <a:defRPr/>
            </a:pPr>
            <a:r>
              <a:rPr lang="en-US" b="1" dirty="0" smtClean="0"/>
              <a:t>Dropped classes - </a:t>
            </a:r>
            <a:r>
              <a:rPr lang="en-US" dirty="0" smtClean="0"/>
              <a:t>The Dept of Ed is funding you to pass a certain number of credits.  If you drop credits, part of that funding is rescinded.  You may have to pay funds back if they are already disbursed.</a:t>
            </a:r>
          </a:p>
          <a:p>
            <a:pPr>
              <a:defRPr/>
            </a:pPr>
            <a:endParaRPr lang="en-US" dirty="0" smtClean="0"/>
          </a:p>
          <a:p>
            <a:pPr>
              <a:defRPr/>
            </a:pPr>
            <a:r>
              <a:rPr lang="en-US" b="1" dirty="0" smtClean="0"/>
              <a:t>Funding changes </a:t>
            </a:r>
            <a:r>
              <a:rPr lang="en-US" dirty="0" smtClean="0"/>
              <a:t>– lots of funds for freshmen – sometimes not as many scholarships for upperclassmen.  You may see a drop in awards after the freshman year.  Get out there and look for additional scholarships!!  Now is the time to employ online searches, apply for scholarships within your major or department (sometimes upperclassmen will receive scholarships in their field of study).				</a:t>
            </a:r>
            <a:endParaRPr lang="en-US" dirty="0"/>
          </a:p>
        </p:txBody>
      </p:sp>
      <p:sp>
        <p:nvSpPr>
          <p:cNvPr id="163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386981-F42F-4528-B0AA-C66203A2B5B7}" type="slidenum">
              <a:rPr lang="en-US" smtClean="0">
                <a:latin typeface="Arial" pitchFamily="34" charset="0"/>
              </a:rPr>
              <a:pPr/>
              <a:t>22</a:t>
            </a:fld>
            <a:endParaRPr lang="en-US" smtClean="0">
              <a:latin typeface="Arial" pitchFamily="34" charset="0"/>
            </a:endParaRPr>
          </a:p>
        </p:txBody>
      </p:sp>
    </p:spTree>
    <p:extLst>
      <p:ext uri="{BB962C8B-B14F-4D97-AF65-F5344CB8AC3E}">
        <p14:creationId xmlns:p14="http://schemas.microsoft.com/office/powerpoint/2010/main" val="3942608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Parent designates to whom the refund will be sent</a:t>
            </a:r>
            <a:r>
              <a:rPr lang="en-US" baseline="0" dirty="0" smtClean="0"/>
              <a:t> (on the PLUS loan paperwork)</a:t>
            </a:r>
            <a:endParaRPr lang="en-US" dirty="0" smtClean="0"/>
          </a:p>
        </p:txBody>
      </p:sp>
      <p:sp>
        <p:nvSpPr>
          <p:cNvPr id="162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5694A1-FD01-4ABB-BCC5-A0D2E09093EC}" type="slidenum">
              <a:rPr lang="en-US" smtClean="0">
                <a:latin typeface="Arial" pitchFamily="34" charset="0"/>
              </a:rPr>
              <a:pPr/>
              <a:t>23</a:t>
            </a:fld>
            <a:endParaRPr lang="en-US" smtClean="0">
              <a:latin typeface="Arial" pitchFamily="34" charset="0"/>
            </a:endParaRPr>
          </a:p>
        </p:txBody>
      </p:sp>
    </p:spTree>
    <p:extLst>
      <p:ext uri="{BB962C8B-B14F-4D97-AF65-F5344CB8AC3E}">
        <p14:creationId xmlns:p14="http://schemas.microsoft.com/office/powerpoint/2010/main" val="334692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Easy</a:t>
            </a:r>
            <a:r>
              <a:rPr lang="en-US" baseline="0" dirty="0" smtClean="0"/>
              <a:t> to get homesick – stay there and see how it goes after one semester. </a:t>
            </a:r>
          </a:p>
          <a:p>
            <a:pPr eaLnBrk="1" hangingPunct="1">
              <a:spcBef>
                <a:spcPct val="0"/>
              </a:spcBef>
            </a:pPr>
            <a:endParaRPr lang="en-US" baseline="0" dirty="0" smtClean="0"/>
          </a:p>
          <a:p>
            <a:pPr marL="0" lvl="1" defTabSz="931774" fontAlgn="base">
              <a:spcBef>
                <a:spcPct val="0"/>
              </a:spcBef>
              <a:spcAft>
                <a:spcPct val="0"/>
              </a:spcAft>
              <a:defRPr/>
            </a:pPr>
            <a:r>
              <a:rPr lang="en-US" baseline="0" dirty="0" smtClean="0"/>
              <a:t>Find healthy activities </a:t>
            </a:r>
            <a:r>
              <a:rPr lang="en-US" sz="2400" dirty="0">
                <a:solidFill>
                  <a:schemeClr val="tx2">
                    <a:lumMod val="75000"/>
                  </a:schemeClr>
                </a:solidFill>
                <a:latin typeface="Arial" panose="020B0604020202020204" pitchFamily="34" charset="0"/>
                <a:cs typeface="Arial" panose="020B0604020202020204" pitchFamily="34" charset="0"/>
              </a:rPr>
              <a:t>- clubs, Greek activities, work, community service, athletics</a:t>
            </a:r>
          </a:p>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EE50B3-686E-47C3-B5D0-30269D2723B6}" type="slidenum">
              <a:rPr lang="en-US">
                <a:solidFill>
                  <a:prstClr val="black"/>
                </a:solidFill>
                <a:latin typeface="Arial" pitchFamily="34" charset="0"/>
              </a:rPr>
              <a:pPr/>
              <a:t>24</a:t>
            </a:fld>
            <a:endParaRPr lang="en-US">
              <a:solidFill>
                <a:prstClr val="black"/>
              </a:solidFill>
              <a:latin typeface="Arial" pitchFamily="34" charset="0"/>
            </a:endParaRPr>
          </a:p>
        </p:txBody>
      </p:sp>
    </p:spTree>
    <p:extLst>
      <p:ext uri="{BB962C8B-B14F-4D97-AF65-F5344CB8AC3E}">
        <p14:creationId xmlns:p14="http://schemas.microsoft.com/office/powerpoint/2010/main" val="409138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May be limited by major</a:t>
            </a:r>
            <a:r>
              <a:rPr lang="en-US" baseline="0" dirty="0" smtClean="0"/>
              <a:t> or other factors – check with the school you are interested in.</a:t>
            </a:r>
          </a:p>
          <a:p>
            <a:pPr eaLnBrk="1" hangingPunct="1">
              <a:spcBef>
                <a:spcPct val="0"/>
              </a:spcBef>
            </a:pPr>
            <a:endParaRPr lang="en-US" dirty="0"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F665E3-B191-44E1-9BB5-B4FFE6153B26}" type="slidenum">
              <a:rPr lang="en-US" smtClean="0">
                <a:solidFill>
                  <a:prstClr val="black"/>
                </a:solidFill>
                <a:latin typeface="Arial" pitchFamily="34" charset="0"/>
              </a:rPr>
              <a:pPr/>
              <a:t>3</a:t>
            </a:fld>
            <a:endParaRPr lang="en-US" dirty="0" smtClean="0">
              <a:solidFill>
                <a:prstClr val="black"/>
              </a:solidFill>
              <a:latin typeface="Arial" pitchFamily="34" charset="0"/>
            </a:endParaRPr>
          </a:p>
        </p:txBody>
      </p:sp>
    </p:spTree>
    <p:extLst>
      <p:ext uri="{BB962C8B-B14F-4D97-AF65-F5344CB8AC3E}">
        <p14:creationId xmlns:p14="http://schemas.microsoft.com/office/powerpoint/2010/main" val="74996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F665E3-B191-44E1-9BB5-B4FFE6153B26}" type="slidenum">
              <a:rPr lang="en-US" smtClean="0">
                <a:solidFill>
                  <a:prstClr val="black"/>
                </a:solidFill>
                <a:latin typeface="Arial" pitchFamily="34" charset="0"/>
              </a:rPr>
              <a:pPr/>
              <a:t>4</a:t>
            </a:fld>
            <a:endParaRPr lang="en-US" dirty="0" smtClean="0">
              <a:solidFill>
                <a:prstClr val="black"/>
              </a:solidFill>
              <a:latin typeface="Arial" pitchFamily="34" charset="0"/>
            </a:endParaRPr>
          </a:p>
        </p:txBody>
      </p:sp>
    </p:spTree>
    <p:extLst>
      <p:ext uri="{BB962C8B-B14F-4D97-AF65-F5344CB8AC3E}">
        <p14:creationId xmlns:p14="http://schemas.microsoft.com/office/powerpoint/2010/main" val="484263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Parents always ask, “How much do I have to make before my student doesn’t qualify for Pell?”</a:t>
            </a:r>
          </a:p>
          <a:p>
            <a:endParaRPr lang="en-US" dirty="0" smtClean="0"/>
          </a:p>
          <a:p>
            <a:r>
              <a:rPr lang="en-US" dirty="0" smtClean="0"/>
              <a:t>Well, we can’t answer that because all of the different things that get included in determining your eligibility.  As we saw from the “need” equation, there is a lot to go into the calculation for EFC and what a family and student can afford to contribute.  It is not just based on income. </a:t>
            </a:r>
          </a:p>
          <a:p>
            <a:endParaRPr lang="en-US" dirty="0" smtClean="0"/>
          </a:p>
          <a:p>
            <a:r>
              <a:rPr lang="en-US" dirty="0" smtClean="0"/>
              <a:t>Since the EFC drives the Pell Grant award, those same components determine the amount of your award.  A family contribution of ZERO = highest possible Pell award.   </a:t>
            </a:r>
          </a:p>
          <a:p>
            <a:endParaRPr lang="en-US" dirty="0" smtClean="0"/>
          </a:p>
          <a:p>
            <a:r>
              <a:rPr lang="en-US" dirty="0" smtClean="0"/>
              <a:t>If you want to have some fun, the formula for determining Pell eligibility can be downloaded from the Department of Ed website and contains 35 PAGES of  worksheets and tables in order to determine this figure.</a:t>
            </a:r>
          </a:p>
          <a:p>
            <a:endParaRPr lang="en-US" dirty="0" smtClean="0"/>
          </a:p>
          <a:p>
            <a:endParaRPr lang="en-US" dirty="0" smtClean="0"/>
          </a:p>
        </p:txBody>
      </p:sp>
      <p:sp>
        <p:nvSpPr>
          <p:cNvPr id="1372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D48A25-C736-4541-84DA-A9D4BCA8BFA4}" type="slidenum">
              <a:rPr lang="en-US">
                <a:solidFill>
                  <a:prstClr val="black"/>
                </a:solidFill>
                <a:latin typeface="Arial" pitchFamily="34" charset="0"/>
              </a:rPr>
              <a:pPr/>
              <a:t>5</a:t>
            </a:fld>
            <a:endParaRPr lang="en-US" dirty="0">
              <a:solidFill>
                <a:prstClr val="black"/>
              </a:solidFill>
              <a:latin typeface="Arial" pitchFamily="34" charset="0"/>
            </a:endParaRPr>
          </a:p>
        </p:txBody>
      </p:sp>
    </p:spTree>
    <p:extLst>
      <p:ext uri="{BB962C8B-B14F-4D97-AF65-F5344CB8AC3E}">
        <p14:creationId xmlns:p14="http://schemas.microsoft.com/office/powerpoint/2010/main" val="210024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i="1" dirty="0" smtClean="0"/>
              <a:t>Updated 2015-2016:  Same info </a:t>
            </a:r>
            <a:r>
              <a:rPr lang="en-US" b="1" i="1" baseline="0" dirty="0" smtClean="0"/>
              <a:t> no change:.  Source:</a:t>
            </a:r>
            <a:endParaRPr lang="en-US" b="1" i="1" dirty="0" smtClean="0"/>
          </a:p>
          <a:p>
            <a:r>
              <a:rPr lang="en-US" dirty="0" smtClean="0"/>
              <a:t>As you can see, there is a lot to go into the calculation for EFC and what a family and student can afford to contribute.  But another thing to be aware of is that certain students are automatically eligible for a zero EFC and therefore the highest Pell award:</a:t>
            </a:r>
          </a:p>
        </p:txBody>
      </p:sp>
      <p:sp>
        <p:nvSpPr>
          <p:cNvPr id="1392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87D466-40B4-4C40-AF17-EBF803FBEF8F}" type="slidenum">
              <a:rPr lang="en-US">
                <a:solidFill>
                  <a:prstClr val="black"/>
                </a:solidFill>
                <a:latin typeface="Arial" pitchFamily="34" charset="0"/>
              </a:rPr>
              <a:pPr/>
              <a:t>6</a:t>
            </a:fld>
            <a:endParaRPr lang="en-US" dirty="0">
              <a:solidFill>
                <a:prstClr val="black"/>
              </a:solidFill>
              <a:latin typeface="Arial" pitchFamily="34" charset="0"/>
            </a:endParaRPr>
          </a:p>
        </p:txBody>
      </p:sp>
    </p:spTree>
    <p:extLst>
      <p:ext uri="{BB962C8B-B14F-4D97-AF65-F5344CB8AC3E}">
        <p14:creationId xmlns:p14="http://schemas.microsoft.com/office/powerpoint/2010/main" val="420731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a:t>
            </a:r>
            <a:r>
              <a:rPr lang="en-US" baseline="0" dirty="0" smtClean="0"/>
              <a:t> college it is more important than ever to attend class and be prepared!  3 credit class means 3 hours of class time per week.  It also means for every one hour in class, plan on 2 hours of outside study time.  So a three credit class is 3 hours of class time and 6 hours at least of outside class work. Welcome to college!</a:t>
            </a: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3C80EB-0C59-45D2-82FD-CC829048CDAB}" type="slidenum">
              <a:rPr lang="en-US">
                <a:solidFill>
                  <a:prstClr val="black"/>
                </a:solidFill>
                <a:latin typeface="Arial" pitchFamily="34" charset="0"/>
              </a:rPr>
              <a:pPr/>
              <a:t>7</a:t>
            </a:fld>
            <a:endParaRPr lang="en-US" dirty="0">
              <a:solidFill>
                <a:prstClr val="black"/>
              </a:solidFill>
              <a:latin typeface="Arial" pitchFamily="34" charset="0"/>
            </a:endParaRPr>
          </a:p>
        </p:txBody>
      </p:sp>
    </p:spTree>
    <p:extLst>
      <p:ext uri="{BB962C8B-B14F-4D97-AF65-F5344CB8AC3E}">
        <p14:creationId xmlns:p14="http://schemas.microsoft.com/office/powerpoint/2010/main" val="37178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r>
              <a:rPr lang="en-US" dirty="0" smtClean="0"/>
              <a:t>Hey Mom and Dad, just because you are paying</a:t>
            </a:r>
            <a:r>
              <a:rPr lang="en-US" baseline="0" dirty="0" smtClean="0"/>
              <a:t> for your student’s education, doesn’t mean the school is going to tell you anything other than basic directory information.  Release forms are  available for grades, etc.   This really is to protect your student’s rights as an adult – but sometimes it doesn’t feel that way, does it?  </a:t>
            </a:r>
            <a:r>
              <a:rPr lang="en-US" baseline="0" dirty="0" smtClean="0">
                <a:sym typeface="Wingdings" panose="05000000000000000000" pitchFamily="2" charset="2"/>
              </a:rPr>
              <a:t></a:t>
            </a:r>
            <a:endParaRPr lang="en-US" baseline="0" dirty="0" smtClean="0"/>
          </a:p>
          <a:p>
            <a:endParaRPr lang="en-US" baseline="0" dirty="0" smtClean="0"/>
          </a:p>
          <a:p>
            <a:r>
              <a:rPr lang="en-US" dirty="0" smtClean="0"/>
              <a:t>Generally, schools must have written permission from the parent or eligible student in order to release any information from a student's education record. However, FERPA allows schools to disclose those records, without consent, to the following parties or under the following conditions (34 CFR § 99.31):</a:t>
            </a:r>
          </a:p>
          <a:p>
            <a:pPr lvl="1"/>
            <a:r>
              <a:rPr lang="en-US" dirty="0" smtClean="0"/>
              <a:t>School officials with legitimate educational interest;</a:t>
            </a:r>
            <a:br>
              <a:rPr lang="en-US" dirty="0" smtClean="0"/>
            </a:br>
            <a:endParaRPr lang="en-US" dirty="0" smtClean="0"/>
          </a:p>
          <a:p>
            <a:pPr lvl="1"/>
            <a:r>
              <a:rPr lang="en-US" dirty="0" smtClean="0"/>
              <a:t>Other schools to which a student is transferring;</a:t>
            </a:r>
            <a:br>
              <a:rPr lang="en-US" dirty="0" smtClean="0"/>
            </a:br>
            <a:endParaRPr lang="en-US" dirty="0" smtClean="0"/>
          </a:p>
          <a:p>
            <a:pPr lvl="1"/>
            <a:r>
              <a:rPr lang="en-US" dirty="0" smtClean="0"/>
              <a:t>Specified officials for audit or evaluation purposes;</a:t>
            </a:r>
            <a:br>
              <a:rPr lang="en-US" dirty="0" smtClean="0"/>
            </a:br>
            <a:endParaRPr lang="en-US" dirty="0" smtClean="0"/>
          </a:p>
          <a:p>
            <a:pPr lvl="1"/>
            <a:r>
              <a:rPr lang="en-US" dirty="0" smtClean="0"/>
              <a:t>Appropriate parties in connection with financial aid to a student;</a:t>
            </a:r>
            <a:br>
              <a:rPr lang="en-US" dirty="0" smtClean="0"/>
            </a:br>
            <a:endParaRPr lang="en-US" dirty="0" smtClean="0"/>
          </a:p>
          <a:p>
            <a:pPr marL="474739" lvl="1" defTabSz="949478">
              <a:defRPr/>
            </a:pPr>
            <a:r>
              <a:rPr lang="en-US" dirty="0" smtClean="0"/>
              <a:t>Source:  http://www.ed.gov/policy/gen/guid/fpco/ferpa/index.html</a:t>
            </a:r>
          </a:p>
          <a:p>
            <a:pPr marL="474739" lvl="1" defTabSz="949478">
              <a:defRPr/>
            </a:pPr>
            <a:endParaRPr lang="en-US" dirty="0" smtClean="0"/>
          </a:p>
          <a:p>
            <a:pPr marL="474739" lvl="1" defTabSz="949478">
              <a:defRPr/>
            </a:pPr>
            <a:r>
              <a:rPr lang="en-US" dirty="0" smtClean="0"/>
              <a:t>Schools may disclose, without consent, "directory" information such as a student's name, address, telephone number, date and place of birth, honors and awards, and dates of attendance. However, schools must tell parents and eligible students about directory information and allow parents and eligible students a reasonable amount of time to request that the school not disclose directory information about them. Schools must notify parents and eligible students annually of their rights under FERPA. The actual means of notification (special letter, inclusion in a PTA bulletin, student handbook, or newspaper article) is left to the discretion of each school.</a:t>
            </a:r>
          </a:p>
          <a:p>
            <a:pPr lvl="1"/>
            <a:endParaRPr lang="en-US" dirty="0" smtClean="0"/>
          </a:p>
          <a:p>
            <a:pPr lvl="1"/>
            <a:endParaRPr lang="en-US" dirty="0" smtClean="0"/>
          </a:p>
          <a:p>
            <a:pPr lvl="1"/>
            <a:r>
              <a:rPr lang="en-US" dirty="0" smtClean="0"/>
              <a:t>Organizations conducting certain studies for or on behalf of the school;</a:t>
            </a:r>
            <a:br>
              <a:rPr lang="en-US" dirty="0" smtClean="0"/>
            </a:br>
            <a:endParaRPr lang="en-US" dirty="0" smtClean="0"/>
          </a:p>
          <a:p>
            <a:pPr lvl="1"/>
            <a:r>
              <a:rPr lang="en-US" dirty="0" smtClean="0"/>
              <a:t>Accrediting organizations;</a:t>
            </a:r>
            <a:br>
              <a:rPr lang="en-US" dirty="0" smtClean="0"/>
            </a:br>
            <a:endParaRPr lang="en-US" dirty="0" smtClean="0"/>
          </a:p>
          <a:p>
            <a:pPr lvl="1"/>
            <a:r>
              <a:rPr lang="en-US" dirty="0" smtClean="0"/>
              <a:t>To comply with a judicial order or lawfully issued subpoena; </a:t>
            </a:r>
            <a:br>
              <a:rPr lang="en-US" dirty="0" smtClean="0"/>
            </a:br>
            <a:endParaRPr lang="en-US" dirty="0" smtClean="0"/>
          </a:p>
          <a:p>
            <a:pPr lvl="1"/>
            <a:r>
              <a:rPr lang="en-US" dirty="0" smtClean="0"/>
              <a:t>Appropriate officials in cases of health and safety emergencies; and</a:t>
            </a:r>
            <a:br>
              <a:rPr lang="en-US" dirty="0" smtClean="0"/>
            </a:br>
            <a:endParaRPr lang="en-US" dirty="0" smtClean="0"/>
          </a:p>
          <a:p>
            <a:pPr lvl="1"/>
            <a:r>
              <a:rPr lang="en-US" dirty="0" smtClean="0"/>
              <a:t>State and local authorities, within a juvenile justice system, pursuant to specific State law.</a:t>
            </a:r>
            <a:br>
              <a:rPr lang="en-US" dirty="0" smtClean="0"/>
            </a:br>
            <a:endParaRPr lang="en-US" dirty="0" smtClean="0"/>
          </a:p>
          <a:p>
            <a:endParaRPr lang="en-US" baseline="0" dirty="0" smtClean="0"/>
          </a:p>
          <a:p>
            <a:endParaRPr lang="en-US" dirty="0" smtClean="0"/>
          </a:p>
          <a:p>
            <a:pPr eaLnBrk="1" hangingPunct="1">
              <a:spcBef>
                <a:spcPct val="0"/>
              </a:spcBef>
            </a:pPr>
            <a:endParaRPr lang="en-US" dirty="0"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3C80EB-0C59-45D2-82FD-CC829048CDAB}" type="slidenum">
              <a:rPr lang="en-US">
                <a:solidFill>
                  <a:prstClr val="black"/>
                </a:solidFill>
                <a:latin typeface="Arial" pitchFamily="34" charset="0"/>
              </a:rPr>
              <a:pPr/>
              <a:t>8</a:t>
            </a:fld>
            <a:endParaRPr lang="en-US">
              <a:solidFill>
                <a:prstClr val="black"/>
              </a:solidFill>
              <a:latin typeface="Arial" pitchFamily="34" charset="0"/>
            </a:endParaRPr>
          </a:p>
        </p:txBody>
      </p:sp>
    </p:spTree>
    <p:extLst>
      <p:ext uri="{BB962C8B-B14F-4D97-AF65-F5344CB8AC3E}">
        <p14:creationId xmlns:p14="http://schemas.microsoft.com/office/powerpoint/2010/main" val="68513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38EF02E-A80F-4B81-87B9-A46E1D20D206}"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57515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133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502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9686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265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1054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5828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3D0E5C5-B227-4C72-8FC3-EC3621AC3D25}"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3E3CB5-51A5-4044-9095-401F890D62C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7448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70C7B2-5E75-4C50-820C-69C55ED6EFB2}"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E1BAAD-30CC-40D4-9B10-4EC40C8CE10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99446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1828800"/>
            <a:ext cx="109728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609600" y="3581401"/>
            <a:ext cx="109728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0CC83E2-73C5-4C20-B9F3-57813F7F8AA1}"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BA4C829-D48E-4B44-A6D3-539C3A81AD42}" type="slidenum">
              <a:rPr lang="en-US">
                <a:solidFill>
                  <a:prstClr val="black">
                    <a:tint val="75000"/>
                  </a:prstClr>
                </a:solidFill>
              </a:rPr>
              <a:pPr>
                <a:defRPr/>
              </a:pPr>
              <a:t>‹#›</a:t>
            </a:fld>
            <a:endParaRPr lang="en-US" dirty="0">
              <a:solidFill>
                <a:prstClr val="black">
                  <a:tint val="75000"/>
                </a:prstClr>
              </a:solidFill>
            </a:endParaRPr>
          </a:p>
        </p:txBody>
      </p:sp>
      <p:pic>
        <p:nvPicPr>
          <p:cNvPr id="2055" name="Picture 2"/>
          <p:cNvPicPr>
            <a:picLocks noChangeAspect="1" noChangeArrowheads="1"/>
          </p:cNvPicPr>
          <p:nvPr userDrawn="1"/>
        </p:nvPicPr>
        <p:blipFill>
          <a:blip r:embed="rId4" cstate="print"/>
          <a:srcRect/>
          <a:stretch>
            <a:fillRect/>
          </a:stretch>
        </p:blipFill>
        <p:spPr bwMode="auto">
          <a:xfrm>
            <a:off x="-12699" y="1"/>
            <a:ext cx="12204700" cy="1685925"/>
          </a:xfrm>
          <a:prstGeom prst="rect">
            <a:avLst/>
          </a:prstGeom>
          <a:noFill/>
          <a:ln w="9525">
            <a:noFill/>
            <a:miter lim="800000"/>
            <a:headEnd/>
            <a:tailEnd/>
          </a:ln>
        </p:spPr>
      </p:pic>
    </p:spTree>
    <p:extLst>
      <p:ext uri="{BB962C8B-B14F-4D97-AF65-F5344CB8AC3E}">
        <p14:creationId xmlns:p14="http://schemas.microsoft.com/office/powerpoint/2010/main" val="243308985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1828800"/>
            <a:ext cx="109728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609600" y="3581401"/>
            <a:ext cx="109728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0CC83E2-73C5-4C20-B9F3-57813F7F8AA1}"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BA4C829-D48E-4B44-A6D3-539C3A81AD42}" type="slidenum">
              <a:rPr lang="en-US">
                <a:solidFill>
                  <a:prstClr val="black">
                    <a:tint val="75000"/>
                  </a:prstClr>
                </a:solidFill>
              </a:rPr>
              <a:pPr>
                <a:defRPr/>
              </a:pPr>
              <a:t>‹#›</a:t>
            </a:fld>
            <a:endParaRPr lang="en-US" dirty="0">
              <a:solidFill>
                <a:prstClr val="black">
                  <a:tint val="75000"/>
                </a:prstClr>
              </a:solidFill>
            </a:endParaRPr>
          </a:p>
        </p:txBody>
      </p:sp>
      <p:pic>
        <p:nvPicPr>
          <p:cNvPr id="2055" name="Picture 2"/>
          <p:cNvPicPr>
            <a:picLocks noChangeAspect="1" noChangeArrowheads="1"/>
          </p:cNvPicPr>
          <p:nvPr userDrawn="1"/>
        </p:nvPicPr>
        <p:blipFill>
          <a:blip r:embed="rId4" cstate="print"/>
          <a:srcRect/>
          <a:stretch>
            <a:fillRect/>
          </a:stretch>
        </p:blipFill>
        <p:spPr bwMode="auto">
          <a:xfrm>
            <a:off x="-12699" y="1"/>
            <a:ext cx="12204700" cy="1685925"/>
          </a:xfrm>
          <a:prstGeom prst="rect">
            <a:avLst/>
          </a:prstGeom>
          <a:noFill/>
          <a:ln w="9525">
            <a:noFill/>
            <a:miter lim="800000"/>
            <a:headEnd/>
            <a:tailEnd/>
          </a:ln>
        </p:spPr>
      </p:pic>
    </p:spTree>
    <p:extLst>
      <p:ext uri="{BB962C8B-B14F-4D97-AF65-F5344CB8AC3E}">
        <p14:creationId xmlns:p14="http://schemas.microsoft.com/office/powerpoint/2010/main" val="222539224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1828800"/>
            <a:ext cx="109728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609600" y="3581401"/>
            <a:ext cx="109728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0CC83E2-73C5-4C20-B9F3-57813F7F8AA1}"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BA4C829-D48E-4B44-A6D3-539C3A81AD42}" type="slidenum">
              <a:rPr lang="en-US">
                <a:solidFill>
                  <a:prstClr val="black">
                    <a:tint val="75000"/>
                  </a:prstClr>
                </a:solidFill>
              </a:rPr>
              <a:pPr>
                <a:defRPr/>
              </a:pPr>
              <a:t>‹#›</a:t>
            </a:fld>
            <a:endParaRPr lang="en-US" dirty="0">
              <a:solidFill>
                <a:prstClr val="black">
                  <a:tint val="75000"/>
                </a:prstClr>
              </a:solidFill>
            </a:endParaRPr>
          </a:p>
        </p:txBody>
      </p:sp>
      <p:pic>
        <p:nvPicPr>
          <p:cNvPr id="2055" name="Picture 2"/>
          <p:cNvPicPr>
            <a:picLocks noChangeAspect="1" noChangeArrowheads="1"/>
          </p:cNvPicPr>
          <p:nvPr userDrawn="1"/>
        </p:nvPicPr>
        <p:blipFill>
          <a:blip r:embed="rId4" cstate="print"/>
          <a:srcRect/>
          <a:stretch>
            <a:fillRect/>
          </a:stretch>
        </p:blipFill>
        <p:spPr bwMode="auto">
          <a:xfrm>
            <a:off x="-12699" y="1"/>
            <a:ext cx="12204700" cy="1685925"/>
          </a:xfrm>
          <a:prstGeom prst="rect">
            <a:avLst/>
          </a:prstGeom>
          <a:noFill/>
          <a:ln w="9525">
            <a:noFill/>
            <a:miter lim="800000"/>
            <a:headEnd/>
            <a:tailEnd/>
          </a:ln>
        </p:spPr>
      </p:pic>
    </p:spTree>
    <p:extLst>
      <p:ext uri="{BB962C8B-B14F-4D97-AF65-F5344CB8AC3E}">
        <p14:creationId xmlns:p14="http://schemas.microsoft.com/office/powerpoint/2010/main" val="1663609436"/>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1828800"/>
            <a:ext cx="109728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609600" y="3581401"/>
            <a:ext cx="10972800" cy="2544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0CC83E2-73C5-4C20-B9F3-57813F7F8AA1}" type="datetime1">
              <a:rPr lang="en-US" smtClean="0">
                <a:solidFill>
                  <a:prstClr val="black">
                    <a:tint val="75000"/>
                  </a:prstClr>
                </a:solidFill>
              </a:rPr>
              <a:pPr>
                <a:defRPr/>
              </a:pPr>
              <a:t>10/30/2014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BA4C829-D48E-4B44-A6D3-539C3A81AD42}" type="slidenum">
              <a:rPr lang="en-US">
                <a:solidFill>
                  <a:prstClr val="black">
                    <a:tint val="75000"/>
                  </a:prstClr>
                </a:solidFill>
              </a:rPr>
              <a:pPr>
                <a:defRPr/>
              </a:pPr>
              <a:t>‹#›</a:t>
            </a:fld>
            <a:endParaRPr lang="en-US" dirty="0">
              <a:solidFill>
                <a:prstClr val="black">
                  <a:tint val="75000"/>
                </a:prstClr>
              </a:solidFill>
            </a:endParaRPr>
          </a:p>
        </p:txBody>
      </p:sp>
      <p:pic>
        <p:nvPicPr>
          <p:cNvPr id="2055" name="Picture 2"/>
          <p:cNvPicPr>
            <a:picLocks noChangeAspect="1" noChangeArrowheads="1"/>
          </p:cNvPicPr>
          <p:nvPr userDrawn="1"/>
        </p:nvPicPr>
        <p:blipFill>
          <a:blip r:embed="rId4" cstate="print"/>
          <a:srcRect/>
          <a:stretch>
            <a:fillRect/>
          </a:stretch>
        </p:blipFill>
        <p:spPr bwMode="auto">
          <a:xfrm>
            <a:off x="-12699" y="1"/>
            <a:ext cx="12204700" cy="1685925"/>
          </a:xfrm>
          <a:prstGeom prst="rect">
            <a:avLst/>
          </a:prstGeom>
          <a:noFill/>
          <a:ln w="9525">
            <a:noFill/>
            <a:miter lim="800000"/>
            <a:headEnd/>
            <a:tailEnd/>
          </a:ln>
        </p:spPr>
      </p:pic>
    </p:spTree>
    <p:extLst>
      <p:ext uri="{BB962C8B-B14F-4D97-AF65-F5344CB8AC3E}">
        <p14:creationId xmlns:p14="http://schemas.microsoft.com/office/powerpoint/2010/main" val="2606038817"/>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www.homeworkmt.org/" TargetMode="External"/><Relationship Id="rId4" Type="http://schemas.openxmlformats.org/officeDocument/2006/relationships/hyperlink" Target="http://www.scholarship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ranscriptservices.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www.parchmen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ue.wiche.edu/"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studentaid.ed.gov/fafsa/estimate"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mtcis.intocareer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50975"/>
          </a:xfrm>
        </p:spPr>
        <p:txBody>
          <a:bodyPr rtlCol="0">
            <a:normAutofit/>
          </a:bodyPr>
          <a:lstStyle/>
          <a:p>
            <a:pPr eaLnBrk="1" fontAlgn="auto" hangingPunct="1">
              <a:spcAft>
                <a:spcPts val="0"/>
              </a:spcAft>
              <a:defRPr/>
            </a:pPr>
            <a:r>
              <a:rPr lang="en-US" b="1" dirty="0" smtClean="0">
                <a:solidFill>
                  <a:schemeClr val="accent3">
                    <a:lumMod val="50000"/>
                  </a:schemeClr>
                </a:solidFill>
                <a:latin typeface="Arial Headings"/>
                <a:cs typeface="Arial" pitchFamily="34" charset="0"/>
              </a:rPr>
              <a:t>Helpful College Tips</a:t>
            </a:r>
            <a:endParaRPr lang="en-US" b="1" dirty="0">
              <a:solidFill>
                <a:schemeClr val="accent3">
                  <a:lumMod val="50000"/>
                </a:schemeClr>
              </a:solidFill>
              <a:latin typeface="Arial Headings"/>
              <a:cs typeface="Arial" pitchFamily="34" charset="0"/>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1</a:t>
            </a:fld>
            <a:endParaRPr lang="en-US" dirty="0">
              <a:solidFill>
                <a:prstClr val="black">
                  <a:tint val="75000"/>
                </a:prstClr>
              </a:solidFill>
            </a:endParaRPr>
          </a:p>
        </p:txBody>
      </p:sp>
      <p:sp>
        <p:nvSpPr>
          <p:cNvPr id="5" name="TextBox 4"/>
          <p:cNvSpPr txBox="1"/>
          <p:nvPr/>
        </p:nvSpPr>
        <p:spPr>
          <a:xfrm>
            <a:off x="427972" y="3583880"/>
            <a:ext cx="11336055" cy="1815882"/>
          </a:xfrm>
          <a:prstGeom prst="rect">
            <a:avLst/>
          </a:prstGeom>
          <a:noFill/>
        </p:spPr>
        <p:txBody>
          <a:bodyPr wrap="square" rtlCol="0">
            <a:spAutoFit/>
          </a:bodyPr>
          <a:lstStyle/>
          <a:p>
            <a:pPr algn="ctr"/>
            <a:r>
              <a:rPr lang="en-US" sz="2800" dirty="0" smtClean="0">
                <a:solidFill>
                  <a:schemeClr val="tx2">
                    <a:lumMod val="50000"/>
                  </a:schemeClr>
                </a:solidFill>
                <a:latin typeface="Arial" panose="020B0604020202020204" pitchFamily="34" charset="0"/>
                <a:cs typeface="Arial" panose="020B0604020202020204" pitchFamily="34" charset="0"/>
              </a:rPr>
              <a:t>This information is provided as a supplement to our presentation.  Please call if you have questions or need more information.</a:t>
            </a:r>
          </a:p>
          <a:p>
            <a:pPr algn="ctr"/>
            <a:endParaRPr lang="en-US" sz="2800" dirty="0">
              <a:solidFill>
                <a:schemeClr val="tx2">
                  <a:lumMod val="50000"/>
                </a:schemeClr>
              </a:solidFill>
              <a:latin typeface="Arial" panose="020B0604020202020204" pitchFamily="34" charset="0"/>
              <a:cs typeface="Arial" panose="020B0604020202020204" pitchFamily="34" charset="0"/>
            </a:endParaRPr>
          </a:p>
          <a:p>
            <a:pPr algn="ctr"/>
            <a:r>
              <a:rPr lang="en-US" sz="2800" dirty="0" smtClean="0">
                <a:solidFill>
                  <a:schemeClr val="tx2">
                    <a:lumMod val="50000"/>
                  </a:schemeClr>
                </a:solidFill>
                <a:latin typeface="Arial" panose="020B0604020202020204" pitchFamily="34" charset="0"/>
                <a:cs typeface="Arial" panose="020B0604020202020204" pitchFamily="34" charset="0"/>
              </a:rPr>
              <a:t>Thank you for coming!</a:t>
            </a:r>
          </a:p>
        </p:txBody>
      </p:sp>
    </p:spTree>
    <p:extLst>
      <p:ext uri="{BB962C8B-B14F-4D97-AF65-F5344CB8AC3E}">
        <p14:creationId xmlns:p14="http://schemas.microsoft.com/office/powerpoint/2010/main" val="255023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737600" y="2514599"/>
            <a:ext cx="3274392" cy="3573049"/>
          </a:xfrm>
          <a:prstGeom prst="rect">
            <a:avLst/>
          </a:prstGeom>
          <a:noFill/>
          <a:ln>
            <a:noFill/>
          </a:ln>
        </p:spPr>
      </p:pic>
      <p:sp>
        <p:nvSpPr>
          <p:cNvPr id="2" name="Title 1"/>
          <p:cNvSpPr>
            <a:spLocks noGrp="1"/>
          </p:cNvSpPr>
          <p:nvPr>
            <p:ph type="title"/>
          </p:nvPr>
        </p:nvSpPr>
        <p:spPr>
          <a:xfrm>
            <a:off x="1894609" y="1676400"/>
            <a:ext cx="8229600" cy="838200"/>
          </a:xfrm>
        </p:spPr>
        <p:txBody>
          <a:bodyPr/>
          <a:lstStyle/>
          <a:p>
            <a:r>
              <a:rPr lang="en-US" b="1" dirty="0" smtClean="0">
                <a:solidFill>
                  <a:schemeClr val="accent3">
                    <a:lumMod val="50000"/>
                  </a:schemeClr>
                </a:solidFill>
                <a:latin typeface="Arial Headings"/>
                <a:cs typeface="Arial" panose="020B0604020202020204" pitchFamily="34" charset="0"/>
              </a:rPr>
              <a:t>College Bound – Juniors!</a:t>
            </a:r>
            <a:endParaRPr lang="en-US" b="1" dirty="0">
              <a:solidFill>
                <a:schemeClr val="accent3">
                  <a:lumMod val="50000"/>
                </a:schemeClr>
              </a:solidFill>
              <a:latin typeface="Arial Headings"/>
              <a:cs typeface="Arial" panose="020B0604020202020204" pitchFamily="34" charset="0"/>
            </a:endParaRPr>
          </a:p>
        </p:txBody>
      </p:sp>
      <p:sp>
        <p:nvSpPr>
          <p:cNvPr id="3" name="Content Placeholder 2"/>
          <p:cNvSpPr>
            <a:spLocks noGrp="1"/>
          </p:cNvSpPr>
          <p:nvPr>
            <p:ph idx="1"/>
          </p:nvPr>
        </p:nvSpPr>
        <p:spPr>
          <a:xfrm>
            <a:off x="747388" y="2323578"/>
            <a:ext cx="8647134" cy="4397898"/>
          </a:xfrm>
        </p:spPr>
        <p:txBody>
          <a:bodyPr/>
          <a:lstStyle/>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Research Scholarships you can apply for as a Junior</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hlinkClick r:id="rId4"/>
              </a:rPr>
              <a:t>www.Scholarships.com</a:t>
            </a:r>
            <a:r>
              <a:rPr lang="en-US" sz="2400" dirty="0">
                <a:solidFill>
                  <a:schemeClr val="accent1">
                    <a:lumMod val="50000"/>
                  </a:schemeClr>
                </a:solidFill>
                <a:latin typeface="Arial" panose="020B0604020202020204" pitchFamily="34" charset="0"/>
                <a:cs typeface="Arial" panose="020B0604020202020204" pitchFamily="34" charset="0"/>
              </a:rPr>
              <a:t> has a BIG list</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Check clubs you belong to (or join!) - Junior </a:t>
            </a:r>
          </a:p>
          <a:p>
            <a:pPr marL="0" lvl="1" indent="0">
              <a:buNone/>
            </a:pPr>
            <a:r>
              <a:rPr lang="en-US" sz="2400" dirty="0">
                <a:solidFill>
                  <a:schemeClr val="accent1">
                    <a:lumMod val="50000"/>
                  </a:schemeClr>
                </a:solidFill>
                <a:latin typeface="Arial" panose="020B0604020202020204" pitchFamily="34" charset="0"/>
                <a:cs typeface="Arial" panose="020B0604020202020204" pitchFamily="34" charset="0"/>
              </a:rPr>
              <a:t>    Achievement, Key Club – both offer scholarships</a:t>
            </a:r>
          </a:p>
          <a:p>
            <a:pPr marL="0" lvl="1" indent="0">
              <a:buNone/>
            </a:pPr>
            <a:r>
              <a:rPr lang="en-US" sz="2400" dirty="0">
                <a:solidFill>
                  <a:schemeClr val="accent1">
                    <a:lumMod val="50000"/>
                  </a:schemeClr>
                </a:solidFill>
                <a:latin typeface="Arial" panose="020B0604020202020204" pitchFamily="34" charset="0"/>
                <a:cs typeface="Arial" panose="020B0604020202020204" pitchFamily="34" charset="0"/>
              </a:rPr>
              <a:t>     you can apply for as a junior</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Visit with your advisor to make sure</a:t>
            </a:r>
          </a:p>
          <a:p>
            <a:pPr marL="0" lvl="1" indent="0">
              <a:buNone/>
            </a:pPr>
            <a:r>
              <a:rPr lang="en-US" sz="2400" dirty="0">
                <a:solidFill>
                  <a:schemeClr val="accent1">
                    <a:lumMod val="50000"/>
                  </a:schemeClr>
                </a:solidFill>
                <a:latin typeface="Arial" panose="020B0604020202020204" pitchFamily="34" charset="0"/>
                <a:cs typeface="Arial" panose="020B0604020202020204" pitchFamily="34" charset="0"/>
              </a:rPr>
              <a:t>     you are on track to graduate</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Register for and take the PSAT in the fall</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Practice tests at </a:t>
            </a:r>
            <a:r>
              <a:rPr lang="en-US" sz="2400" dirty="0">
                <a:solidFill>
                  <a:schemeClr val="accent1">
                    <a:lumMod val="50000"/>
                  </a:schemeClr>
                </a:solidFill>
                <a:latin typeface="Arial" panose="020B0604020202020204" pitchFamily="34" charset="0"/>
                <a:cs typeface="Arial" panose="020B0604020202020204" pitchFamily="34" charset="0"/>
                <a:hlinkClick r:id="rId5"/>
              </a:rPr>
              <a:t>www.HomeworkMT.org</a:t>
            </a:r>
            <a:r>
              <a:rPr lang="en-US" sz="2400" dirty="0">
                <a:solidFill>
                  <a:schemeClr val="accent1">
                    <a:lumMod val="50000"/>
                  </a:schemeClr>
                </a:solidFill>
                <a:latin typeface="Arial" panose="020B0604020202020204" pitchFamily="34" charset="0"/>
                <a:cs typeface="Arial" panose="020B0604020202020204" pitchFamily="34" charset="0"/>
              </a:rPr>
              <a:t> </a:t>
            </a:r>
          </a:p>
          <a:p>
            <a:pPr marL="342900" lvl="1" indent="-342900">
              <a:buFont typeface="Arial" pitchFamily="34" charset="0"/>
              <a:buChar char="•"/>
            </a:pPr>
            <a:r>
              <a:rPr lang="en-US" sz="2400" dirty="0">
                <a:solidFill>
                  <a:schemeClr val="accent1">
                    <a:lumMod val="50000"/>
                  </a:schemeClr>
                </a:solidFill>
                <a:latin typeface="Arial" panose="020B0604020202020204" pitchFamily="34" charset="0"/>
                <a:cs typeface="Arial" panose="020B0604020202020204" pitchFamily="34" charset="0"/>
              </a:rPr>
              <a:t>See </a:t>
            </a:r>
            <a:r>
              <a:rPr lang="en-US" sz="2400" dirty="0" err="1">
                <a:solidFill>
                  <a:schemeClr val="accent1">
                    <a:lumMod val="50000"/>
                  </a:schemeClr>
                </a:solidFill>
                <a:latin typeface="Arial" panose="020B0604020202020204" pitchFamily="34" charset="0"/>
                <a:cs typeface="Arial" panose="020B0604020202020204" pitchFamily="34" charset="0"/>
              </a:rPr>
              <a:t>RoadMap</a:t>
            </a:r>
            <a:r>
              <a:rPr lang="en-US" sz="2400" dirty="0">
                <a:solidFill>
                  <a:schemeClr val="accent1">
                    <a:lumMod val="50000"/>
                  </a:schemeClr>
                </a:solidFill>
                <a:latin typeface="Arial" panose="020B0604020202020204" pitchFamily="34" charset="0"/>
                <a:cs typeface="Arial" panose="020B0604020202020204" pitchFamily="34" charset="0"/>
              </a:rPr>
              <a:t> to College in your packet for Junior checklist</a:t>
            </a: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r>
              <a:rPr lang="en-US" dirty="0" smtClean="0">
                <a:solidFill>
                  <a:prstClr val="black">
                    <a:tint val="75000"/>
                  </a:prstClr>
                </a:solidFill>
              </a:rPr>
              <a:t> </a:t>
            </a:r>
            <a:fld id="{BEE1BAAD-30CC-40D4-9B10-4EC40C8CE10F}" type="slidenum">
              <a:rPr lang="en-US" smtClean="0">
                <a:solidFill>
                  <a:prstClr val="black">
                    <a:tint val="75000"/>
                  </a:prstClr>
                </a:solidFill>
              </a:rPr>
              <a:pPr>
                <a:defRPr/>
              </a:pPr>
              <a:t>10</a:t>
            </a:fld>
            <a:endParaRPr lang="en-US" dirty="0">
              <a:solidFill>
                <a:prstClr val="black">
                  <a:tint val="75000"/>
                </a:prstClr>
              </a:solidFill>
            </a:endParaRPr>
          </a:p>
        </p:txBody>
      </p:sp>
    </p:spTree>
    <p:extLst>
      <p:ext uri="{BB962C8B-B14F-4D97-AF65-F5344CB8AC3E}">
        <p14:creationId xmlns:p14="http://schemas.microsoft.com/office/powerpoint/2010/main" val="15901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671255"/>
            <a:ext cx="8229600" cy="1066800"/>
          </a:xfrm>
        </p:spPr>
        <p:txBody>
          <a:bodyPr/>
          <a:lstStyle/>
          <a:p>
            <a:r>
              <a:rPr lang="en-US" b="1" dirty="0" smtClean="0">
                <a:solidFill>
                  <a:schemeClr val="accent3">
                    <a:lumMod val="50000"/>
                  </a:schemeClr>
                </a:solidFill>
                <a:latin typeface="Arial Headings"/>
              </a:rPr>
              <a:t>College Bound – Helpful Tips</a:t>
            </a:r>
            <a:endParaRPr lang="en-US" dirty="0"/>
          </a:p>
        </p:txBody>
      </p:sp>
      <p:sp>
        <p:nvSpPr>
          <p:cNvPr id="3" name="Content Placeholder 2"/>
          <p:cNvSpPr>
            <a:spLocks noGrp="1"/>
          </p:cNvSpPr>
          <p:nvPr>
            <p:ph idx="1"/>
          </p:nvPr>
        </p:nvSpPr>
        <p:spPr>
          <a:xfrm>
            <a:off x="1676400" y="2500312"/>
            <a:ext cx="8915400" cy="4221164"/>
          </a:xfrm>
        </p:spPr>
        <p:txBody>
          <a:bodyPr/>
          <a:lstStyle/>
          <a:p>
            <a:pPr marL="0" indent="0">
              <a:buNone/>
            </a:pPr>
            <a:r>
              <a:rPr lang="en-US" sz="2600" b="1" dirty="0">
                <a:solidFill>
                  <a:schemeClr val="tx2">
                    <a:lumMod val="75000"/>
                  </a:schemeClr>
                </a:solidFill>
                <a:latin typeface="Arial Body"/>
              </a:rPr>
              <a:t>Student portal and email</a:t>
            </a:r>
          </a:p>
          <a:p>
            <a:r>
              <a:rPr lang="en-US" sz="2600" dirty="0">
                <a:solidFill>
                  <a:schemeClr val="tx2">
                    <a:lumMod val="75000"/>
                  </a:schemeClr>
                </a:solidFill>
                <a:latin typeface="Arial Body"/>
              </a:rPr>
              <a:t>Colleges communicate with students via a secure portal</a:t>
            </a:r>
          </a:p>
          <a:p>
            <a:pPr lvl="2"/>
            <a:r>
              <a:rPr lang="en-US" sz="2600" dirty="0">
                <a:solidFill>
                  <a:schemeClr val="tx2">
                    <a:lumMod val="75000"/>
                  </a:schemeClr>
                </a:solidFill>
                <a:latin typeface="Arial Body"/>
              </a:rPr>
              <a:t>Financial aid information</a:t>
            </a:r>
          </a:p>
          <a:p>
            <a:pPr lvl="2"/>
            <a:r>
              <a:rPr lang="en-US" sz="2600" dirty="0">
                <a:solidFill>
                  <a:schemeClr val="tx2">
                    <a:lumMod val="75000"/>
                  </a:schemeClr>
                </a:solidFill>
                <a:latin typeface="Arial Body"/>
              </a:rPr>
              <a:t>Business office (your bill!)</a:t>
            </a:r>
          </a:p>
          <a:p>
            <a:pPr lvl="2"/>
            <a:r>
              <a:rPr lang="en-US" sz="2600" dirty="0">
                <a:solidFill>
                  <a:schemeClr val="tx2">
                    <a:lumMod val="75000"/>
                  </a:schemeClr>
                </a:solidFill>
                <a:latin typeface="Arial Body"/>
              </a:rPr>
              <a:t>Class Schedules</a:t>
            </a:r>
          </a:p>
          <a:p>
            <a:pPr lvl="2"/>
            <a:r>
              <a:rPr lang="en-US" sz="2600" dirty="0">
                <a:solidFill>
                  <a:schemeClr val="tx2">
                    <a:lumMod val="75000"/>
                  </a:schemeClr>
                </a:solidFill>
                <a:latin typeface="Arial Body"/>
              </a:rPr>
              <a:t>Registering for classes</a:t>
            </a:r>
          </a:p>
          <a:p>
            <a:pPr lvl="2"/>
            <a:r>
              <a:rPr lang="en-US" sz="2600" dirty="0">
                <a:solidFill>
                  <a:schemeClr val="tx2">
                    <a:lumMod val="75000"/>
                  </a:schemeClr>
                </a:solidFill>
                <a:latin typeface="Arial Body"/>
              </a:rPr>
              <a:t>Grades</a:t>
            </a:r>
          </a:p>
          <a:p>
            <a:pPr lvl="2"/>
            <a:r>
              <a:rPr lang="en-US" sz="2600" dirty="0">
                <a:solidFill>
                  <a:schemeClr val="tx2">
                    <a:lumMod val="75000"/>
                  </a:schemeClr>
                </a:solidFill>
                <a:latin typeface="Arial Body"/>
              </a:rPr>
              <a:t>Student email – check </a:t>
            </a:r>
            <a:r>
              <a:rPr lang="en-US" sz="2600" u="sng" dirty="0">
                <a:solidFill>
                  <a:schemeClr val="tx2">
                    <a:lumMod val="75000"/>
                  </a:schemeClr>
                </a:solidFill>
                <a:latin typeface="Arial Body"/>
              </a:rPr>
              <a:t>campus</a:t>
            </a:r>
            <a:r>
              <a:rPr lang="en-US" sz="2600" dirty="0">
                <a:solidFill>
                  <a:schemeClr val="tx2">
                    <a:lumMod val="75000"/>
                  </a:schemeClr>
                </a:solidFill>
                <a:latin typeface="Arial Body"/>
              </a:rPr>
              <a:t> email for campus events, weather closures, emergencies</a:t>
            </a:r>
          </a:p>
        </p:txBody>
      </p:sp>
      <p:sp>
        <p:nvSpPr>
          <p:cNvPr id="4" name="Slide Number Placeholder 3"/>
          <p:cNvSpPr>
            <a:spLocks noGrp="1"/>
          </p:cNvSpPr>
          <p:nvPr>
            <p:ph type="sldNum" sz="quarter" idx="12"/>
          </p:nvPr>
        </p:nvSpPr>
        <p:spPr/>
        <p:txBody>
          <a:bodyPr/>
          <a:lstStyle/>
          <a:p>
            <a:pPr>
              <a:defRPr/>
            </a:pPr>
            <a:fld id="{BEE1BAAD-30CC-40D4-9B10-4EC40C8CE10F}"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88242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676400"/>
            <a:ext cx="8534400" cy="838200"/>
          </a:xfrm>
        </p:spPr>
        <p:txBody>
          <a:bodyPr/>
          <a:lstStyle/>
          <a:p>
            <a:pPr eaLnBrk="1" hangingPunct="1">
              <a:defRPr/>
            </a:pPr>
            <a:r>
              <a:rPr lang="en-US" b="1" dirty="0" smtClean="0">
                <a:solidFill>
                  <a:schemeClr val="accent3">
                    <a:lumMod val="50000"/>
                  </a:schemeClr>
                </a:solidFill>
                <a:latin typeface="Arial Headings"/>
              </a:rPr>
              <a:t>College Bound – Helpful Tips</a:t>
            </a:r>
          </a:p>
        </p:txBody>
      </p:sp>
      <p:sp>
        <p:nvSpPr>
          <p:cNvPr id="3" name="Subtitle 2"/>
          <p:cNvSpPr>
            <a:spLocks noGrp="1"/>
          </p:cNvSpPr>
          <p:nvPr>
            <p:ph type="subTitle" idx="1"/>
          </p:nvPr>
        </p:nvSpPr>
        <p:spPr>
          <a:xfrm>
            <a:off x="87682" y="2514600"/>
            <a:ext cx="11774466" cy="4206875"/>
          </a:xfrm>
        </p:spPr>
        <p:txBody>
          <a:bodyPr/>
          <a:lstStyle/>
          <a:p>
            <a:pPr lvl="1" algn="l" eaLnBrk="1" hangingPunct="1">
              <a:lnSpc>
                <a:spcPct val="80000"/>
              </a:lnSpc>
              <a:defRPr/>
            </a:pPr>
            <a:r>
              <a:rPr lang="en-US" sz="2600" b="1" dirty="0">
                <a:solidFill>
                  <a:schemeClr val="tx2">
                    <a:lumMod val="75000"/>
                  </a:schemeClr>
                </a:solidFill>
                <a:latin typeface="Arial Body"/>
              </a:rPr>
              <a:t>College Courses</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Body"/>
              </a:rPr>
              <a:t>Most schools require degree-seeking students to meet with an advisor before registering for classes</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Body"/>
              </a:rPr>
              <a:t>Get your class schedule early before all popular classes/time slots are full (some schools do freshmen registration at orientations)</a:t>
            </a:r>
          </a:p>
          <a:p>
            <a:pPr marL="914400" lvl="1" indent="-457200" algn="l" eaLnBrk="1" hangingPunct="1">
              <a:lnSpc>
                <a:spcPct val="80000"/>
              </a:lnSpc>
              <a:buFont typeface="Arial" pitchFamily="34" charset="0"/>
              <a:buChar char="•"/>
              <a:defRPr/>
            </a:pPr>
            <a:r>
              <a:rPr lang="en-US" sz="2600" b="1" i="1" dirty="0">
                <a:solidFill>
                  <a:schemeClr val="tx2">
                    <a:lumMod val="75000"/>
                  </a:schemeClr>
                </a:solidFill>
                <a:latin typeface="Arial Body"/>
              </a:rPr>
              <a:t>GO</a:t>
            </a:r>
            <a:r>
              <a:rPr lang="en-US" sz="2600" dirty="0">
                <a:solidFill>
                  <a:schemeClr val="tx2">
                    <a:lumMod val="75000"/>
                  </a:schemeClr>
                </a:solidFill>
                <a:latin typeface="Arial Body"/>
              </a:rPr>
              <a:t> to Orientation – the earlier the better</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Body"/>
              </a:rPr>
              <a:t>Look for programs that emphasize timely degree completion</a:t>
            </a:r>
          </a:p>
          <a:p>
            <a:pPr marL="1371600" lvl="2" indent="-457200" algn="l" eaLnBrk="1" hangingPunct="1">
              <a:lnSpc>
                <a:spcPct val="80000"/>
              </a:lnSpc>
              <a:buFont typeface="Arial" pitchFamily="34" charset="0"/>
              <a:buChar char="•"/>
              <a:defRPr/>
            </a:pPr>
            <a:r>
              <a:rPr lang="en-US" sz="2200" dirty="0">
                <a:solidFill>
                  <a:schemeClr val="tx2">
                    <a:lumMod val="75000"/>
                  </a:schemeClr>
                </a:solidFill>
                <a:latin typeface="Arial Body"/>
              </a:rPr>
              <a:t>UM Four-Bear Program</a:t>
            </a:r>
          </a:p>
          <a:p>
            <a:pPr marL="1371600" lvl="2" indent="-457200" algn="l" eaLnBrk="1" hangingPunct="1">
              <a:lnSpc>
                <a:spcPct val="80000"/>
              </a:lnSpc>
              <a:buFont typeface="Arial" pitchFamily="34" charset="0"/>
              <a:buChar char="•"/>
              <a:defRPr/>
            </a:pPr>
            <a:r>
              <a:rPr lang="en-US" sz="2200" dirty="0">
                <a:solidFill>
                  <a:schemeClr val="tx2">
                    <a:lumMod val="75000"/>
                  </a:schemeClr>
                </a:solidFill>
                <a:latin typeface="Arial Body"/>
              </a:rPr>
              <a:t>MSU Degree Works</a:t>
            </a:r>
          </a:p>
          <a:p>
            <a:pPr marL="1371600" lvl="2" indent="-457200" algn="l" eaLnBrk="1" hangingPunct="1">
              <a:lnSpc>
                <a:spcPct val="80000"/>
              </a:lnSpc>
              <a:buFont typeface="Arial" pitchFamily="34" charset="0"/>
              <a:buChar char="•"/>
              <a:defRPr/>
            </a:pPr>
            <a:r>
              <a:rPr lang="en-US" sz="2200" dirty="0">
                <a:solidFill>
                  <a:schemeClr val="tx2">
                    <a:lumMod val="75000"/>
                  </a:schemeClr>
                </a:solidFill>
                <a:latin typeface="Arial Body"/>
              </a:rPr>
              <a:t>Check to see if your school has a program</a:t>
            </a:r>
            <a:endParaRPr lang="en-US" sz="2600" dirty="0">
              <a:solidFill>
                <a:schemeClr val="tx2">
                  <a:lumMod val="75000"/>
                </a:schemeClr>
              </a:solidFill>
              <a:latin typeface="Arial Body"/>
            </a:endParaRPr>
          </a:p>
          <a:p>
            <a:pPr algn="l" eaLnBrk="1" hangingPunct="1">
              <a:lnSpc>
                <a:spcPct val="80000"/>
              </a:lnSpc>
              <a:defRPr/>
            </a:pPr>
            <a:endParaRPr lang="en-US" sz="2600" dirty="0">
              <a:solidFill>
                <a:schemeClr val="tx2">
                  <a:lumMod val="75000"/>
                </a:schemeClr>
              </a:solidFill>
              <a:latin typeface="Arial Body"/>
            </a:endParaRPr>
          </a:p>
          <a:p>
            <a:pPr algn="l" eaLnBrk="1" hangingPunct="1">
              <a:lnSpc>
                <a:spcPct val="80000"/>
              </a:lnSpc>
              <a:defRPr/>
            </a:pPr>
            <a:r>
              <a:rPr lang="en-US" sz="2600" dirty="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12</a:t>
            </a:fld>
            <a:endParaRPr lang="en-US" dirty="0"/>
          </a:p>
        </p:txBody>
      </p:sp>
    </p:spTree>
    <p:extLst>
      <p:ext uri="{BB962C8B-B14F-4D97-AF65-F5344CB8AC3E}">
        <p14:creationId xmlns:p14="http://schemas.microsoft.com/office/powerpoint/2010/main" val="3637613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85877" y="1529433"/>
            <a:ext cx="8610600" cy="838200"/>
          </a:xfrm>
        </p:spPr>
        <p:txBody>
          <a:bodyPr/>
          <a:lstStyle/>
          <a:p>
            <a:pPr eaLnBrk="1" hangingPunct="1">
              <a:defRPr/>
            </a:pPr>
            <a:r>
              <a:rPr lang="en-US" b="1" dirty="0">
                <a:solidFill>
                  <a:schemeClr val="accent3">
                    <a:lumMod val="50000"/>
                  </a:schemeClr>
                </a:solidFill>
                <a:latin typeface="Arial Headings"/>
              </a:rPr>
              <a:t>College Bound – Helpful Tips</a:t>
            </a:r>
            <a:endParaRPr lang="en-US" b="1" dirty="0" smtClean="0">
              <a:solidFill>
                <a:schemeClr val="accent3">
                  <a:lumMod val="50000"/>
                </a:schemeClr>
              </a:solidFill>
              <a:latin typeface="Arial Headings"/>
            </a:endParaRPr>
          </a:p>
        </p:txBody>
      </p:sp>
      <p:sp>
        <p:nvSpPr>
          <p:cNvPr id="3" name="Subtitle 2"/>
          <p:cNvSpPr>
            <a:spLocks noGrp="1"/>
          </p:cNvSpPr>
          <p:nvPr>
            <p:ph type="subTitle" idx="1"/>
          </p:nvPr>
        </p:nvSpPr>
        <p:spPr>
          <a:xfrm>
            <a:off x="350728" y="2362380"/>
            <a:ext cx="11686783" cy="4359095"/>
          </a:xfrm>
        </p:spPr>
        <p:txBody>
          <a:bodyPr/>
          <a:lstStyle/>
          <a:p>
            <a:pPr eaLnBrk="1" hangingPunct="1">
              <a:lnSpc>
                <a:spcPct val="80000"/>
              </a:lnSpc>
              <a:defRPr/>
            </a:pPr>
            <a:r>
              <a:rPr lang="en-US" sz="2400" b="1" dirty="0">
                <a:solidFill>
                  <a:schemeClr val="accent1">
                    <a:lumMod val="50000"/>
                  </a:schemeClr>
                </a:solidFill>
                <a:latin typeface="Arial" panose="020B0604020202020204" pitchFamily="34" charset="0"/>
                <a:cs typeface="Arial" panose="020B0604020202020204" pitchFamily="34" charset="0"/>
              </a:rPr>
              <a:t>Credit Hours . . . and hours . . . and hours . . . </a:t>
            </a:r>
          </a:p>
          <a:p>
            <a:pPr marL="457200" indent="-457200" algn="l" eaLnBrk="1" hangingPunct="1">
              <a:lnSpc>
                <a:spcPct val="80000"/>
              </a:lnSpc>
              <a:buFont typeface="Arial" panose="020B0604020202020204"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3 credit class means 3 hours of class time per week.</a:t>
            </a:r>
          </a:p>
          <a:p>
            <a:pPr marL="457200" indent="-457200" algn="l" eaLnBrk="1" hangingPunct="1">
              <a:lnSpc>
                <a:spcPct val="80000"/>
              </a:lnSpc>
              <a:buFont typeface="Arial" panose="020B0604020202020204"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For every 1 hour in class, plan on 2 hours of outside study time.</a:t>
            </a:r>
          </a:p>
          <a:p>
            <a:pPr marL="457200" indent="-457200" algn="l" eaLnBrk="1" hangingPunct="1">
              <a:lnSpc>
                <a:spcPct val="80000"/>
              </a:lnSpc>
              <a:buFont typeface="Arial" panose="020B0604020202020204" pitchFamily="34" charset="0"/>
              <a:buChar char="•"/>
              <a:defRPr/>
            </a:pPr>
            <a:r>
              <a:rPr lang="en-US" sz="2400" dirty="0">
                <a:solidFill>
                  <a:schemeClr val="accent1">
                    <a:lumMod val="50000"/>
                  </a:schemeClr>
                </a:solidFill>
                <a:latin typeface="Arial" panose="020B0604020202020204" pitchFamily="34" charset="0"/>
                <a:cs typeface="Arial" panose="020B0604020202020204" pitchFamily="34" charset="0"/>
              </a:rPr>
              <a:t>Typical credit load:  15 credits per semester</a:t>
            </a:r>
          </a:p>
          <a:p>
            <a:pPr marL="457200" indent="-457200" algn="l" eaLnBrk="1" hangingPunct="1">
              <a:lnSpc>
                <a:spcPct val="80000"/>
              </a:lnSpc>
              <a:buFont typeface="Arial" panose="020B0604020202020204" pitchFamily="34" charset="0"/>
              <a:buChar char="•"/>
              <a:defRPr/>
            </a:pPr>
            <a:endParaRPr lang="en-US" sz="2400" dirty="0">
              <a:solidFill>
                <a:schemeClr val="accent1">
                  <a:lumMod val="50000"/>
                </a:schemeClr>
              </a:solidFill>
              <a:latin typeface="Arial" panose="020B0604020202020204" pitchFamily="34" charset="0"/>
              <a:cs typeface="Arial" panose="020B0604020202020204" pitchFamily="34" charset="0"/>
            </a:endParaRPr>
          </a:p>
          <a:p>
            <a:pPr algn="l" eaLnBrk="1" hangingPunct="1">
              <a:lnSpc>
                <a:spcPct val="80000"/>
              </a:lnSpc>
              <a:defRPr/>
            </a:pPr>
            <a:endParaRPr lang="en-US" sz="2600" dirty="0">
              <a:solidFill>
                <a:schemeClr val="accent1">
                  <a:lumMod val="50000"/>
                </a:schemeClr>
              </a:solidFill>
            </a:endParaRPr>
          </a:p>
          <a:p>
            <a:pPr marL="457200" indent="-457200" algn="l" eaLnBrk="1" hangingPunct="1">
              <a:lnSpc>
                <a:spcPct val="80000"/>
              </a:lnSpc>
              <a:buFont typeface="Arial" panose="020B0604020202020204" pitchFamily="34" charset="0"/>
              <a:buChar char="•"/>
              <a:defRPr/>
            </a:pPr>
            <a:endParaRPr lang="en-US" sz="2600" dirty="0">
              <a:solidFill>
                <a:schemeClr val="accent1">
                  <a:lumMod val="50000"/>
                </a:schemeClr>
              </a:solidFill>
            </a:endParaRPr>
          </a:p>
          <a:p>
            <a:pPr algn="l" eaLnBrk="1" hangingPunct="1">
              <a:lnSpc>
                <a:spcPct val="80000"/>
              </a:lnSpc>
              <a:defRPr/>
            </a:pPr>
            <a:endParaRPr lang="en-US" sz="2600" dirty="0">
              <a:solidFill>
                <a:schemeClr val="accent1">
                  <a:lumMod val="50000"/>
                </a:schemeClr>
              </a:solidFill>
            </a:endParaRPr>
          </a:p>
          <a:p>
            <a:pPr algn="l" eaLnBrk="1" hangingPunct="1">
              <a:lnSpc>
                <a:spcPct val="80000"/>
              </a:lnSpc>
              <a:defRPr/>
            </a:pPr>
            <a:r>
              <a:rPr lang="en-US" sz="2400" dirty="0">
                <a:solidFill>
                  <a:schemeClr val="accent1">
                    <a:lumMod val="50000"/>
                  </a:schemeClr>
                </a:solidFill>
                <a:latin typeface="Arial" panose="020B0604020202020204" pitchFamily="34" charset="0"/>
                <a:cs typeface="Arial" panose="020B0604020202020204" pitchFamily="34" charset="0"/>
              </a:rPr>
              <a:t>* If you only take 12 credits per semester, you will not graduate in four years. </a:t>
            </a:r>
          </a:p>
          <a:p>
            <a:pPr algn="l" eaLnBrk="1" hangingPunct="1">
              <a:lnSpc>
                <a:spcPct val="80000"/>
              </a:lnSpc>
              <a:defRPr/>
            </a:pPr>
            <a:r>
              <a:rPr lang="en-US" sz="2400" dirty="0">
                <a:solidFill>
                  <a:schemeClr val="accent1">
                    <a:lumMod val="50000"/>
                  </a:schemeClr>
                </a:solidFill>
                <a:latin typeface="Arial" panose="020B0604020202020204" pitchFamily="34" charset="0"/>
                <a:cs typeface="Arial" panose="020B0604020202020204" pitchFamily="34" charset="0"/>
              </a:rPr>
              <a:t>** No student loan eligibility for &lt; ½ time status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13</a:t>
            </a:fld>
            <a:endParaRPr lang="en-US" dirty="0">
              <a:solidFill>
                <a:prstClr val="black">
                  <a:tint val="75000"/>
                </a:prstClr>
              </a:solidFill>
            </a:endParaRPr>
          </a:p>
        </p:txBody>
      </p:sp>
      <p:graphicFrame>
        <p:nvGraphicFramePr>
          <p:cNvPr id="4" name="Table 3"/>
          <p:cNvGraphicFramePr>
            <a:graphicFrameLocks noGrp="1"/>
          </p:cNvGraphicFramePr>
          <p:nvPr>
            <p:extLst/>
          </p:nvPr>
        </p:nvGraphicFramePr>
        <p:xfrm>
          <a:off x="2124080" y="3851753"/>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solidFill>
                            <a:schemeClr val="bg1"/>
                          </a:solidFill>
                        </a:rPr>
                        <a:t>12+ credits</a:t>
                      </a:r>
                      <a:endParaRPr lang="en-US" dirty="0">
                        <a:solidFill>
                          <a:schemeClr val="bg1"/>
                        </a:solidFill>
                      </a:endParaRPr>
                    </a:p>
                  </a:txBody>
                  <a:tcPr/>
                </a:tc>
                <a:tc>
                  <a:txBody>
                    <a:bodyPr/>
                    <a:lstStyle/>
                    <a:p>
                      <a:r>
                        <a:rPr lang="en-US" dirty="0" smtClean="0">
                          <a:solidFill>
                            <a:schemeClr val="bg1"/>
                          </a:solidFill>
                        </a:rPr>
                        <a:t>Full-time *</a:t>
                      </a:r>
                    </a:p>
                  </a:txBody>
                  <a:tcPr/>
                </a:tc>
              </a:tr>
              <a:tr h="370840">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 9 – 11 credits</a:t>
                      </a:r>
                      <a:endParaRPr lang="en-US" sz="1800" b="1" kern="1200" dirty="0">
                        <a:solidFill>
                          <a:schemeClr val="tx1">
                            <a:lumMod val="75000"/>
                            <a:lumOff val="25000"/>
                          </a:schemeClr>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¾ time</a:t>
                      </a:r>
                    </a:p>
                  </a:txBody>
                  <a:tcPr/>
                </a:tc>
              </a:tr>
              <a:tr h="370840">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6 – 8 credits</a:t>
                      </a:r>
                      <a:endParaRPr lang="en-US" sz="1800" b="1" kern="1200" dirty="0">
                        <a:solidFill>
                          <a:schemeClr val="tx1">
                            <a:lumMod val="75000"/>
                            <a:lumOff val="25000"/>
                          </a:schemeClr>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½ time</a:t>
                      </a:r>
                      <a:endParaRPr lang="en-US" sz="1800" b="1" kern="1200" dirty="0">
                        <a:solidFill>
                          <a:schemeClr val="tx1">
                            <a:lumMod val="75000"/>
                            <a:lumOff val="25000"/>
                          </a:schemeClr>
                        </a:solidFill>
                        <a:latin typeface="+mn-lt"/>
                        <a:ea typeface="+mn-ea"/>
                        <a:cs typeface="+mn-cs"/>
                      </a:endParaRPr>
                    </a:p>
                  </a:txBody>
                  <a:tcPr/>
                </a:tc>
              </a:tr>
              <a:tr h="370840">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&lt; 6 credits</a:t>
                      </a:r>
                      <a:endParaRPr lang="en-US" sz="1800" b="1" kern="1200" dirty="0">
                        <a:solidFill>
                          <a:schemeClr val="tx1">
                            <a:lumMod val="75000"/>
                            <a:lumOff val="25000"/>
                          </a:schemeClr>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1">
                              <a:lumMod val="75000"/>
                              <a:lumOff val="25000"/>
                            </a:schemeClr>
                          </a:solidFill>
                          <a:latin typeface="+mn-lt"/>
                          <a:ea typeface="+mn-ea"/>
                          <a:cs typeface="+mn-cs"/>
                        </a:rPr>
                        <a:t>Less than ½ time status**</a:t>
                      </a:r>
                      <a:endParaRPr lang="en-US" sz="1800" b="1" kern="1200" dirty="0">
                        <a:solidFill>
                          <a:schemeClr val="tx1">
                            <a:lumMod val="75000"/>
                            <a:lumOff val="25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2342976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752600"/>
            <a:ext cx="8534400" cy="838200"/>
          </a:xfrm>
        </p:spPr>
        <p:txBody>
          <a:bodyPr/>
          <a:lstStyle/>
          <a:p>
            <a:pPr eaLnBrk="1" hangingPunct="1">
              <a:defRPr/>
            </a:pPr>
            <a:r>
              <a:rPr lang="en-US" b="1" dirty="0" smtClean="0">
                <a:solidFill>
                  <a:schemeClr val="accent3">
                    <a:lumMod val="50000"/>
                  </a:schemeClr>
                </a:solidFill>
                <a:latin typeface="Arial Headings"/>
              </a:rPr>
              <a:t>College Bound – Helpful Tips</a:t>
            </a:r>
          </a:p>
        </p:txBody>
      </p:sp>
      <p:sp>
        <p:nvSpPr>
          <p:cNvPr id="3" name="Subtitle 2"/>
          <p:cNvSpPr>
            <a:spLocks noGrp="1"/>
          </p:cNvSpPr>
          <p:nvPr>
            <p:ph type="subTitle" idx="1"/>
          </p:nvPr>
        </p:nvSpPr>
        <p:spPr>
          <a:xfrm>
            <a:off x="463463" y="2895600"/>
            <a:ext cx="11436263" cy="3825876"/>
          </a:xfrm>
        </p:spPr>
        <p:txBody>
          <a:bodyPr/>
          <a:lstStyle/>
          <a:p>
            <a:pPr algn="l" eaLnBrk="1" hangingPunct="1">
              <a:lnSpc>
                <a:spcPct val="80000"/>
              </a:lnSpc>
              <a:defRPr/>
            </a:pPr>
            <a:r>
              <a:rPr lang="en-US" sz="2600" b="1" dirty="0">
                <a:solidFill>
                  <a:schemeClr val="tx2">
                    <a:lumMod val="75000"/>
                  </a:schemeClr>
                </a:solidFill>
                <a:latin typeface="Arial" panose="020B0604020202020204" pitchFamily="34" charset="0"/>
                <a:cs typeface="Arial" panose="020B0604020202020204" pitchFamily="34" charset="0"/>
              </a:rPr>
              <a:t>Know about Financial Aid policies that can affect you</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What is Satisfactory Academic Progress? (“SAP”)</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30 day delay – freshman refund disbursement</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Maximum Eligibility Period for a Direct </a:t>
            </a:r>
            <a:r>
              <a:rPr lang="en-US" sz="2600" i="1" dirty="0">
                <a:solidFill>
                  <a:schemeClr val="tx2">
                    <a:lumMod val="75000"/>
                  </a:schemeClr>
                </a:solidFill>
                <a:latin typeface="Arial" panose="020B0604020202020204" pitchFamily="34" charset="0"/>
                <a:cs typeface="Arial" panose="020B0604020202020204" pitchFamily="34" charset="0"/>
              </a:rPr>
              <a:t>Subsidized</a:t>
            </a:r>
            <a:r>
              <a:rPr lang="en-US" sz="2600" dirty="0">
                <a:solidFill>
                  <a:schemeClr val="tx2">
                    <a:lumMod val="75000"/>
                  </a:schemeClr>
                </a:solidFill>
                <a:latin typeface="Arial" panose="020B0604020202020204" pitchFamily="34" charset="0"/>
                <a:cs typeface="Arial" panose="020B0604020202020204" pitchFamily="34" charset="0"/>
              </a:rPr>
              <a:t> Loan – 150</a:t>
            </a:r>
            <a:r>
              <a:rPr lang="en-US" sz="2600" dirty="0" smtClean="0">
                <a:solidFill>
                  <a:schemeClr val="tx2">
                    <a:lumMod val="75000"/>
                  </a:schemeClr>
                </a:solidFill>
                <a:latin typeface="Arial" panose="020B0604020202020204" pitchFamily="34" charset="0"/>
                <a:cs typeface="Arial" panose="020B0604020202020204" pitchFamily="34" charset="0"/>
              </a:rPr>
              <a:t>% of program length</a:t>
            </a:r>
            <a:endParaRPr lang="en-US" sz="2600" dirty="0">
              <a:solidFill>
                <a:schemeClr val="tx2">
                  <a:lumMod val="75000"/>
                </a:schemeClr>
              </a:solidFill>
              <a:latin typeface="Arial" panose="020B0604020202020204" pitchFamily="34" charset="0"/>
              <a:cs typeface="Arial" panose="020B0604020202020204" pitchFamily="34" charset="0"/>
            </a:endParaRP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Maximum time to receive Pell – 12 semesters</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You are allotted about six years to get a four-year degree (150% of program length)</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Get done in four years – save time &amp; money (It can be done!)</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14</a:t>
            </a:fld>
            <a:endParaRPr lang="en-US" dirty="0"/>
          </a:p>
        </p:txBody>
      </p:sp>
    </p:spTree>
    <p:extLst>
      <p:ext uri="{BB962C8B-B14F-4D97-AF65-F5344CB8AC3E}">
        <p14:creationId xmlns:p14="http://schemas.microsoft.com/office/powerpoint/2010/main" val="1064640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828800" y="1752600"/>
            <a:ext cx="8382000" cy="838200"/>
          </a:xfrm>
        </p:spPr>
        <p:txBody>
          <a:bodyPr/>
          <a:lstStyle/>
          <a:p>
            <a:pPr eaLnBrk="1" hangingPunct="1">
              <a:defRPr/>
            </a:pPr>
            <a:r>
              <a:rPr lang="en-US" b="1" dirty="0" smtClean="0">
                <a:solidFill>
                  <a:schemeClr val="accent3">
                    <a:lumMod val="50000"/>
                  </a:schemeClr>
                </a:solidFill>
                <a:latin typeface="Arial Headings"/>
              </a:rPr>
              <a:t>College Bound – Helpful Tips</a:t>
            </a:r>
          </a:p>
        </p:txBody>
      </p:sp>
      <p:sp>
        <p:nvSpPr>
          <p:cNvPr id="3" name="Subtitle 2"/>
          <p:cNvSpPr>
            <a:spLocks noGrp="1"/>
          </p:cNvSpPr>
          <p:nvPr>
            <p:ph type="subTitle" idx="1"/>
          </p:nvPr>
        </p:nvSpPr>
        <p:spPr>
          <a:xfrm>
            <a:off x="189977" y="2682876"/>
            <a:ext cx="11045869" cy="4038600"/>
          </a:xfrm>
        </p:spPr>
        <p:txBody>
          <a:bodyPr/>
          <a:lstStyle/>
          <a:p>
            <a:pPr algn="l" eaLnBrk="1" hangingPunct="1">
              <a:lnSpc>
                <a:spcPct val="80000"/>
              </a:lnSpc>
              <a:defRPr/>
            </a:pPr>
            <a:r>
              <a:rPr lang="en-US" sz="2600" b="1" dirty="0">
                <a:solidFill>
                  <a:schemeClr val="tx2">
                    <a:lumMod val="50000"/>
                  </a:schemeClr>
                </a:solidFill>
                <a:latin typeface="Arial" panose="020B0604020202020204" pitchFamily="34" charset="0"/>
                <a:cs typeface="Arial" panose="020B0604020202020204" pitchFamily="34" charset="0"/>
              </a:rPr>
              <a:t>Board &amp; Room</a:t>
            </a: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Most schools require freshmen to live on campus</a:t>
            </a: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Dorm room deposits are due the spring before fall semester</a:t>
            </a: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Reserve early; avoid overflow housing!</a:t>
            </a: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Make arrangements to meet your new </a:t>
            </a:r>
            <a:r>
              <a:rPr lang="en-US" sz="2600" dirty="0" smtClean="0">
                <a:solidFill>
                  <a:schemeClr val="tx2">
                    <a:lumMod val="50000"/>
                  </a:schemeClr>
                </a:solidFill>
                <a:latin typeface="Arial" panose="020B0604020202020204" pitchFamily="34" charset="0"/>
                <a:cs typeface="Arial" panose="020B0604020202020204" pitchFamily="34" charset="0"/>
              </a:rPr>
              <a:t>roommate – who brings what?</a:t>
            </a:r>
          </a:p>
          <a:p>
            <a:pPr marL="914400" lvl="1" indent="-457200" algn="l" eaLnBrk="1" hangingPunct="1">
              <a:lnSpc>
                <a:spcPct val="80000"/>
              </a:lnSpc>
              <a:buFont typeface="Arial" pitchFamily="34" charset="0"/>
              <a:buChar char="•"/>
              <a:defRPr/>
            </a:pPr>
            <a:r>
              <a:rPr lang="en-US" sz="2200" dirty="0" smtClean="0">
                <a:solidFill>
                  <a:schemeClr val="tx2">
                    <a:lumMod val="50000"/>
                  </a:schemeClr>
                </a:solidFill>
                <a:latin typeface="Arial" panose="020B0604020202020204" pitchFamily="34" charset="0"/>
                <a:cs typeface="Arial" panose="020B0604020202020204" pitchFamily="34" charset="0"/>
              </a:rPr>
              <a:t>Many dorm rooms come with a frig and microwave.  Check dorm amenities</a:t>
            </a:r>
          </a:p>
          <a:p>
            <a:pPr marL="914400" lvl="1" indent="-457200" algn="l" eaLnBrk="1" hangingPunct="1">
              <a:lnSpc>
                <a:spcPct val="80000"/>
              </a:lnSpc>
              <a:buFont typeface="Arial" pitchFamily="34" charset="0"/>
              <a:buChar char="•"/>
              <a:defRPr/>
            </a:pPr>
            <a:r>
              <a:rPr lang="en-US" sz="2200" dirty="0" smtClean="0">
                <a:solidFill>
                  <a:schemeClr val="tx2">
                    <a:lumMod val="50000"/>
                  </a:schemeClr>
                </a:solidFill>
                <a:latin typeface="Arial" panose="020B0604020202020204" pitchFamily="34" charset="0"/>
                <a:cs typeface="Arial" panose="020B0604020202020204" pitchFamily="34" charset="0"/>
              </a:rPr>
              <a:t>Who’s bringing what?  Divide up the goods to save room</a:t>
            </a:r>
            <a:endParaRPr lang="en-US" sz="2200" dirty="0">
              <a:solidFill>
                <a:schemeClr val="tx2">
                  <a:lumMod val="50000"/>
                </a:schemeClr>
              </a:solidFill>
              <a:latin typeface="Arial" panose="020B0604020202020204" pitchFamily="34" charset="0"/>
              <a:cs typeface="Arial" panose="020B0604020202020204" pitchFamily="34" charset="0"/>
            </a:endParaRP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Be sure you understand how your food plan works – will you lose your money if you don’t spend it?</a:t>
            </a:r>
          </a:p>
          <a:p>
            <a:pPr marL="457200" indent="-457200" algn="l" eaLnBrk="1" hangingPunct="1">
              <a:lnSpc>
                <a:spcPct val="80000"/>
              </a:lnSpc>
              <a:buFont typeface="Arial" pitchFamily="34" charset="0"/>
              <a:buChar char="•"/>
              <a:defRPr/>
            </a:pPr>
            <a:r>
              <a:rPr lang="en-US" sz="2600" dirty="0">
                <a:solidFill>
                  <a:schemeClr val="tx2">
                    <a:lumMod val="50000"/>
                  </a:schemeClr>
                </a:solidFill>
                <a:latin typeface="Arial" panose="020B0604020202020204" pitchFamily="34" charset="0"/>
                <a:cs typeface="Arial" panose="020B0604020202020204" pitchFamily="34" charset="0"/>
              </a:rPr>
              <a:t>If your school does not have a food plan, how will you budget for meals?</a:t>
            </a:r>
          </a:p>
          <a:p>
            <a:pPr algn="l" eaLnBrk="1" hangingPunct="1">
              <a:lnSpc>
                <a:spcPct val="80000"/>
              </a:lnSpc>
              <a:defRPr/>
            </a:pPr>
            <a:endParaRPr lang="en-US" sz="2600" dirty="0">
              <a:solidFill>
                <a:schemeClr val="tx2">
                  <a:lumMod val="75000"/>
                </a:schemeClr>
              </a:solidFill>
              <a:latin typeface="Arial Body"/>
            </a:endParaRPr>
          </a:p>
          <a:p>
            <a:pPr algn="l" eaLnBrk="1" hangingPunct="1">
              <a:lnSpc>
                <a:spcPct val="80000"/>
              </a:lnSpc>
              <a:defRPr/>
            </a:pPr>
            <a:r>
              <a:rPr lang="en-US" sz="2600" dirty="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76206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943100" y="1828800"/>
            <a:ext cx="8077200" cy="609600"/>
          </a:xfrm>
        </p:spPr>
        <p:txBody>
          <a:bodyPr/>
          <a:lstStyle/>
          <a:p>
            <a:pPr eaLnBrk="1" hangingPunct="1">
              <a:defRPr/>
            </a:pPr>
            <a:r>
              <a:rPr lang="en-US" b="1" dirty="0" smtClean="0">
                <a:solidFill>
                  <a:schemeClr val="accent3">
                    <a:lumMod val="50000"/>
                  </a:schemeClr>
                </a:solidFill>
                <a:latin typeface="Arial Headings"/>
              </a:rPr>
              <a:t>College Bound – Helpful Tips</a:t>
            </a:r>
          </a:p>
        </p:txBody>
      </p:sp>
      <p:sp>
        <p:nvSpPr>
          <p:cNvPr id="3" name="Subtitle 2"/>
          <p:cNvSpPr>
            <a:spLocks noGrp="1"/>
          </p:cNvSpPr>
          <p:nvPr>
            <p:ph type="subTitle" idx="1"/>
          </p:nvPr>
        </p:nvSpPr>
        <p:spPr>
          <a:xfrm>
            <a:off x="1524000" y="2667000"/>
            <a:ext cx="8915400" cy="4495800"/>
          </a:xfrm>
        </p:spPr>
        <p:txBody>
          <a:bodyPr/>
          <a:lstStyle/>
          <a:p>
            <a:pPr algn="l" eaLnBrk="1" hangingPunct="1">
              <a:lnSpc>
                <a:spcPct val="80000"/>
              </a:lnSpc>
              <a:defRPr/>
            </a:pPr>
            <a:r>
              <a:rPr lang="en-US" sz="2600" b="1" dirty="0">
                <a:solidFill>
                  <a:schemeClr val="accent1">
                    <a:lumMod val="50000"/>
                  </a:schemeClr>
                </a:solidFill>
                <a:latin typeface="Arial" panose="020B0604020202020204" pitchFamily="34" charset="0"/>
                <a:cs typeface="Arial" panose="020B0604020202020204" pitchFamily="34" charset="0"/>
              </a:rPr>
              <a:t>Purchasing Textbooks</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Reserve and purchase textbooks online if possible</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Purchase used textbooks to save money</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Ask - can you charge your books to financial aid?</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Can you rent textbooks?</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Are books on reserve in the campus library?</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Return books you won’t use within 100% refund period</a:t>
            </a:r>
          </a:p>
          <a:p>
            <a:pPr marL="457200" indent="-457200" algn="l" eaLnBrk="1" hangingPunct="1">
              <a:lnSpc>
                <a:spcPct val="80000"/>
              </a:lnSpc>
              <a:buFont typeface="Arial" panose="020B0604020202020204"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Some students attend the first day of class to see what “required” books will actually be used in class – then purchase their books</a:t>
            </a:r>
          </a:p>
          <a:p>
            <a:pPr marL="457200" indent="-457200" algn="l" eaLnBrk="1" hangingPunct="1">
              <a:lnSpc>
                <a:spcPct val="80000"/>
              </a:lnSpc>
              <a:buFont typeface="Arial" panose="020B0604020202020204" pitchFamily="34" charset="0"/>
              <a:buChar char="•"/>
              <a:defRPr/>
            </a:pPr>
            <a:endParaRPr lang="en-US" sz="2400" dirty="0">
              <a:solidFill>
                <a:schemeClr val="tx2">
                  <a:lumMod val="75000"/>
                </a:schemeClr>
              </a:solidFill>
              <a:latin typeface="Arial Body"/>
            </a:endParaRPr>
          </a:p>
          <a:p>
            <a:pPr algn="l" eaLnBrk="1" hangingPunct="1">
              <a:lnSpc>
                <a:spcPct val="80000"/>
              </a:lnSpc>
              <a:defRPr/>
            </a:pPr>
            <a:r>
              <a:rPr lang="en-US" sz="2400" dirty="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16</a:t>
            </a:fld>
            <a:endParaRPr lang="en-US" dirty="0"/>
          </a:p>
        </p:txBody>
      </p:sp>
    </p:spTree>
    <p:extLst>
      <p:ext uri="{BB962C8B-B14F-4D97-AF65-F5344CB8AC3E}">
        <p14:creationId xmlns:p14="http://schemas.microsoft.com/office/powerpoint/2010/main" val="94052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28800"/>
            <a:ext cx="8229600" cy="838200"/>
          </a:xfrm>
        </p:spPr>
        <p:txBody>
          <a:bodyPr/>
          <a:lstStyle/>
          <a:p>
            <a:r>
              <a:rPr lang="en-US" b="1" dirty="0">
                <a:solidFill>
                  <a:schemeClr val="accent3">
                    <a:lumMod val="50000"/>
                  </a:schemeClr>
                </a:solidFill>
                <a:latin typeface="Arial Headings"/>
              </a:rPr>
              <a:t>College Bound – Helpful Tips</a:t>
            </a:r>
            <a:endParaRPr lang="en-US" dirty="0">
              <a:solidFill>
                <a:schemeClr val="accent3">
                  <a:lumMod val="50000"/>
                </a:schemeClr>
              </a:solidFill>
            </a:endParaRPr>
          </a:p>
        </p:txBody>
      </p:sp>
      <p:sp>
        <p:nvSpPr>
          <p:cNvPr id="3" name="Content Placeholder 2"/>
          <p:cNvSpPr>
            <a:spLocks noGrp="1"/>
          </p:cNvSpPr>
          <p:nvPr>
            <p:ph idx="1"/>
          </p:nvPr>
        </p:nvSpPr>
        <p:spPr>
          <a:xfrm>
            <a:off x="0" y="2743200"/>
            <a:ext cx="11887200" cy="3733800"/>
          </a:xfrm>
        </p:spPr>
        <p:txBody>
          <a:bodyPr/>
          <a:lstStyle/>
          <a:p>
            <a:pPr marL="457200" lvl="1" indent="0" eaLnBrk="1" hangingPunct="1">
              <a:lnSpc>
                <a:spcPct val="80000"/>
              </a:lnSpc>
              <a:buNone/>
              <a:defRPr/>
            </a:pPr>
            <a:r>
              <a:rPr lang="en-US" sz="2600" b="1" dirty="0">
                <a:solidFill>
                  <a:schemeClr val="accent1">
                    <a:lumMod val="50000"/>
                  </a:schemeClr>
                </a:solidFill>
                <a:latin typeface="Arial Body"/>
              </a:rPr>
              <a:t>Purchasing textbooks</a:t>
            </a:r>
          </a:p>
          <a:p>
            <a:pPr lvl="2" eaLnBrk="1" hangingPunct="1">
              <a:lnSpc>
                <a:spcPct val="80000"/>
              </a:lnSpc>
              <a:defRPr/>
            </a:pPr>
            <a:r>
              <a:rPr lang="en-US" sz="2600" dirty="0">
                <a:solidFill>
                  <a:schemeClr val="accent1">
                    <a:lumMod val="50000"/>
                  </a:schemeClr>
                </a:solidFill>
                <a:latin typeface="Arial" panose="020B0604020202020204" pitchFamily="34" charset="0"/>
                <a:cs typeface="Arial" panose="020B0604020202020204" pitchFamily="34" charset="0"/>
              </a:rPr>
              <a:t>E-textbooks are usually much cheaper</a:t>
            </a:r>
          </a:p>
          <a:p>
            <a:pPr lvl="2" eaLnBrk="1" hangingPunct="1">
              <a:lnSpc>
                <a:spcPct val="80000"/>
              </a:lnSpc>
              <a:defRPr/>
            </a:pPr>
            <a:r>
              <a:rPr lang="en-US" sz="2600" dirty="0">
                <a:solidFill>
                  <a:schemeClr val="accent1">
                    <a:lumMod val="50000"/>
                  </a:schemeClr>
                </a:solidFill>
                <a:latin typeface="Arial" panose="020B0604020202020204" pitchFamily="34" charset="0"/>
                <a:cs typeface="Arial" panose="020B0604020202020204" pitchFamily="34" charset="0"/>
              </a:rPr>
              <a:t>Online book suppliers may be an option</a:t>
            </a:r>
          </a:p>
          <a:p>
            <a:pPr lvl="2" eaLnBrk="1" hangingPunct="1">
              <a:lnSpc>
                <a:spcPct val="80000"/>
              </a:lnSpc>
              <a:defRPr/>
            </a:pPr>
            <a:r>
              <a:rPr lang="en-US" sz="2600" dirty="0">
                <a:solidFill>
                  <a:schemeClr val="accent1">
                    <a:lumMod val="50000"/>
                  </a:schemeClr>
                </a:solidFill>
                <a:latin typeface="Arial" panose="020B0604020202020204" pitchFamily="34" charset="0"/>
                <a:cs typeface="Arial" panose="020B0604020202020204" pitchFamily="34" charset="0"/>
              </a:rPr>
              <a:t>Search on book site by ISBN number</a:t>
            </a:r>
          </a:p>
          <a:p>
            <a:pPr lvl="2" eaLnBrk="1" hangingPunct="1">
              <a:lnSpc>
                <a:spcPct val="80000"/>
              </a:lnSpc>
              <a:defRPr/>
            </a:pPr>
            <a:r>
              <a:rPr lang="en-US" sz="2600" dirty="0">
                <a:solidFill>
                  <a:schemeClr val="accent1">
                    <a:lumMod val="50000"/>
                  </a:schemeClr>
                </a:solidFill>
                <a:latin typeface="Arial" panose="020B0604020202020204" pitchFamily="34" charset="0"/>
                <a:cs typeface="Arial" panose="020B0604020202020204" pitchFamily="34" charset="0"/>
              </a:rPr>
              <a:t> Amazon, half.com, textbooks.com</a:t>
            </a:r>
          </a:p>
          <a:p>
            <a:pPr lvl="3" eaLnBrk="1" hangingPunct="1">
              <a:lnSpc>
                <a:spcPct val="80000"/>
              </a:lnSpc>
              <a:buFont typeface="Wingdings" panose="05000000000000000000" pitchFamily="2" charset="2"/>
              <a:buChar char="Ø"/>
              <a:defRPr/>
            </a:pPr>
            <a:r>
              <a:rPr lang="en-US" sz="2600" dirty="0">
                <a:solidFill>
                  <a:schemeClr val="accent1">
                    <a:lumMod val="50000"/>
                  </a:schemeClr>
                </a:solidFill>
                <a:latin typeface="Arial" panose="020B0604020202020204" pitchFamily="34" charset="0"/>
                <a:cs typeface="Arial" panose="020B0604020202020204" pitchFamily="34" charset="0"/>
              </a:rPr>
              <a:t>Pros: cheaper, selection</a:t>
            </a:r>
          </a:p>
          <a:p>
            <a:pPr lvl="3" eaLnBrk="1" hangingPunct="1">
              <a:lnSpc>
                <a:spcPct val="80000"/>
              </a:lnSpc>
              <a:buFont typeface="Wingdings" panose="05000000000000000000" pitchFamily="2" charset="2"/>
              <a:buChar char="Ø"/>
              <a:defRPr/>
            </a:pPr>
            <a:r>
              <a:rPr lang="en-US" sz="2600" dirty="0">
                <a:solidFill>
                  <a:schemeClr val="accent1">
                    <a:lumMod val="50000"/>
                  </a:schemeClr>
                </a:solidFill>
                <a:latin typeface="Arial" panose="020B0604020202020204" pitchFamily="34" charset="0"/>
                <a:cs typeface="Arial" panose="020B0604020202020204" pitchFamily="34" charset="0"/>
              </a:rPr>
              <a:t>Cons:  shipping times and </a:t>
            </a:r>
            <a:r>
              <a:rPr lang="en-US" sz="2600" dirty="0" smtClean="0">
                <a:solidFill>
                  <a:schemeClr val="accent1">
                    <a:lumMod val="50000"/>
                  </a:schemeClr>
                </a:solidFill>
                <a:latin typeface="Arial" panose="020B0604020202020204" pitchFamily="34" charset="0"/>
                <a:cs typeface="Arial" panose="020B0604020202020204" pitchFamily="34" charset="0"/>
              </a:rPr>
              <a:t>costs, </a:t>
            </a:r>
            <a:r>
              <a:rPr lang="en-US" sz="2600" dirty="0">
                <a:solidFill>
                  <a:schemeClr val="accent1">
                    <a:lumMod val="50000"/>
                  </a:schemeClr>
                </a:solidFill>
                <a:latin typeface="Arial" panose="020B0604020202020204" pitchFamily="34" charset="0"/>
                <a:cs typeface="Arial" panose="020B0604020202020204" pitchFamily="34" charset="0"/>
              </a:rPr>
              <a:t>must pay in advance; financial aid not available for off-site bookstores, no return or limited return, wrong version/edition</a:t>
            </a:r>
          </a:p>
          <a:p>
            <a:endParaRPr lang="en-US" dirty="0">
              <a:solidFill>
                <a:schemeClr val="accent1">
                  <a:lumMod val="50000"/>
                </a:schemeClr>
              </a:solidFill>
            </a:endParaRPr>
          </a:p>
        </p:txBody>
      </p:sp>
      <p:sp>
        <p:nvSpPr>
          <p:cNvPr id="4" name="Slide Number Placeholder 3"/>
          <p:cNvSpPr>
            <a:spLocks noGrp="1"/>
          </p:cNvSpPr>
          <p:nvPr>
            <p:ph type="sldNum" sz="quarter" idx="12"/>
          </p:nvPr>
        </p:nvSpPr>
        <p:spPr/>
        <p:txBody>
          <a:bodyPr/>
          <a:lstStyle/>
          <a:p>
            <a:pPr>
              <a:defRPr/>
            </a:pPr>
            <a:fld id="{BEE1BAAD-30CC-40D4-9B10-4EC40C8CE10F}" type="slidenum">
              <a:rPr lang="en-US" smtClean="0"/>
              <a:pPr>
                <a:defRPr/>
              </a:pPr>
              <a:t>17</a:t>
            </a:fld>
            <a:endParaRPr lang="en-US" dirty="0"/>
          </a:p>
        </p:txBody>
      </p:sp>
    </p:spTree>
    <p:extLst>
      <p:ext uri="{BB962C8B-B14F-4D97-AF65-F5344CB8AC3E}">
        <p14:creationId xmlns:p14="http://schemas.microsoft.com/office/powerpoint/2010/main" val="286787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524000" y="1752600"/>
            <a:ext cx="8915400" cy="838200"/>
          </a:xfrm>
        </p:spPr>
        <p:txBody>
          <a:bodyPr/>
          <a:lstStyle/>
          <a:p>
            <a:pPr eaLnBrk="1" hangingPunct="1">
              <a:defRPr/>
            </a:pPr>
            <a:r>
              <a:rPr lang="en-US" b="1" dirty="0" smtClean="0">
                <a:solidFill>
                  <a:schemeClr val="accent3">
                    <a:lumMod val="50000"/>
                  </a:schemeClr>
                </a:solidFill>
                <a:latin typeface="Arial Headings"/>
              </a:rPr>
              <a:t>College Bound – Helpful Tips</a:t>
            </a:r>
          </a:p>
        </p:txBody>
      </p:sp>
      <p:sp>
        <p:nvSpPr>
          <p:cNvPr id="3" name="Subtitle 2"/>
          <p:cNvSpPr>
            <a:spLocks noGrp="1"/>
          </p:cNvSpPr>
          <p:nvPr>
            <p:ph type="subTitle" idx="1"/>
          </p:nvPr>
        </p:nvSpPr>
        <p:spPr>
          <a:xfrm>
            <a:off x="1943100" y="2652712"/>
            <a:ext cx="8077200" cy="3886200"/>
          </a:xfrm>
        </p:spPr>
        <p:txBody>
          <a:bodyPr/>
          <a:lstStyle/>
          <a:p>
            <a:pPr algn="l" eaLnBrk="1" hangingPunct="1">
              <a:lnSpc>
                <a:spcPct val="80000"/>
              </a:lnSpc>
              <a:defRPr/>
            </a:pPr>
            <a:r>
              <a:rPr lang="en-US" sz="2600" b="1" dirty="0">
                <a:solidFill>
                  <a:schemeClr val="tx2">
                    <a:lumMod val="75000"/>
                  </a:schemeClr>
                </a:solidFill>
                <a:latin typeface="Arial Body"/>
              </a:rPr>
              <a:t>Your Student ID Card</a:t>
            </a:r>
            <a:r>
              <a:rPr lang="en-US" sz="2600" dirty="0">
                <a:solidFill>
                  <a:schemeClr val="tx2">
                    <a:lumMod val="75000"/>
                  </a:schemeClr>
                </a:solidFill>
                <a:latin typeface="Arial Body"/>
              </a:rPr>
              <a:t> </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May also be your dining hall access card</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Uses your Student ID# instead of SSN </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Can be loaded with extra funds for off-campus use</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Restaurants, pizza, laundry – many businesses accept/honor student card for payment, discounts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Campus grocery store  </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Bookstore purchases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Body"/>
              </a:rPr>
              <a:t>Library fines, etc.</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224963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752600"/>
            <a:ext cx="8534400" cy="685800"/>
          </a:xfrm>
        </p:spPr>
        <p:txBody>
          <a:bodyPr/>
          <a:lstStyle/>
          <a:p>
            <a:pPr eaLnBrk="1" hangingPunct="1">
              <a:defRPr/>
            </a:pPr>
            <a:r>
              <a:rPr lang="en-US" b="1" dirty="0" smtClean="0">
                <a:solidFill>
                  <a:schemeClr val="accent3">
                    <a:lumMod val="50000"/>
                  </a:schemeClr>
                </a:solidFill>
                <a:latin typeface="Arial Headings"/>
              </a:rPr>
              <a:t>College Bound – Helpful Hints</a:t>
            </a:r>
          </a:p>
        </p:txBody>
      </p:sp>
      <p:sp>
        <p:nvSpPr>
          <p:cNvPr id="3" name="Subtitle 2"/>
          <p:cNvSpPr>
            <a:spLocks noGrp="1"/>
          </p:cNvSpPr>
          <p:nvPr>
            <p:ph type="subTitle" idx="1"/>
          </p:nvPr>
        </p:nvSpPr>
        <p:spPr>
          <a:xfrm>
            <a:off x="400833" y="2438400"/>
            <a:ext cx="11181567" cy="4267200"/>
          </a:xfrm>
        </p:spPr>
        <p:txBody>
          <a:bodyPr/>
          <a:lstStyle/>
          <a:p>
            <a:pPr algn="l" eaLnBrk="1" hangingPunct="1">
              <a:lnSpc>
                <a:spcPct val="80000"/>
              </a:lnSpc>
              <a:defRPr/>
            </a:pPr>
            <a:r>
              <a:rPr lang="en-US" sz="2400" b="1" dirty="0">
                <a:solidFill>
                  <a:schemeClr val="tx2">
                    <a:lumMod val="75000"/>
                  </a:schemeClr>
                </a:solidFill>
                <a:latin typeface="Arial Body"/>
              </a:rPr>
              <a:t>Parking</a:t>
            </a:r>
          </a:p>
          <a:p>
            <a:pPr marL="342900" indent="-342900" algn="l" eaLnBrk="1" hangingPunct="1">
              <a:lnSpc>
                <a:spcPct val="80000"/>
              </a:lnSpc>
              <a:buFont typeface="Arial" panose="020B0604020202020204" pitchFamily="34" charset="0"/>
              <a:buChar char="•"/>
              <a:defRPr/>
            </a:pPr>
            <a:r>
              <a:rPr lang="en-US" sz="2400" dirty="0">
                <a:solidFill>
                  <a:schemeClr val="tx2">
                    <a:lumMod val="75000"/>
                  </a:schemeClr>
                </a:solidFill>
                <a:latin typeface="Arial Body"/>
              </a:rPr>
              <a:t>A Campus Parking Pass does </a:t>
            </a:r>
            <a:r>
              <a:rPr lang="en-US" sz="2400" u="sng" dirty="0">
                <a:solidFill>
                  <a:schemeClr val="tx2">
                    <a:lumMod val="75000"/>
                  </a:schemeClr>
                </a:solidFill>
                <a:latin typeface="Arial Body"/>
              </a:rPr>
              <a:t>not</a:t>
            </a:r>
            <a:r>
              <a:rPr lang="en-US" sz="2400" dirty="0">
                <a:solidFill>
                  <a:schemeClr val="tx2">
                    <a:lumMod val="75000"/>
                  </a:schemeClr>
                </a:solidFill>
                <a:latin typeface="Arial Body"/>
              </a:rPr>
              <a:t> guarantee you a parking spot.</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It does guarantee you the right to </a:t>
            </a:r>
            <a:r>
              <a:rPr lang="en-US" sz="2400" i="1" dirty="0">
                <a:solidFill>
                  <a:schemeClr val="tx2">
                    <a:lumMod val="75000"/>
                  </a:schemeClr>
                </a:solidFill>
                <a:latin typeface="Arial Body"/>
              </a:rPr>
              <a:t>search</a:t>
            </a:r>
            <a:r>
              <a:rPr lang="en-US" sz="2400" dirty="0">
                <a:solidFill>
                  <a:schemeClr val="tx2">
                    <a:lumMod val="75000"/>
                  </a:schemeClr>
                </a:solidFill>
                <a:latin typeface="Arial Body"/>
              </a:rPr>
              <a:t> for a spot.</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Most campuses have a very swift, active &amp; unforgiving towing &amp; fine assessment policy. </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Moral of Story:  Do you really need a car at school?</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No car = no gas, no maintenance, no insurance, no parking permits, no parking fines!</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SAVE $$$ - leave the car at home!</a:t>
            </a:r>
          </a:p>
          <a:p>
            <a:pPr marL="457200" indent="-457200" algn="l" eaLnBrk="1" hangingPunct="1">
              <a:lnSpc>
                <a:spcPct val="80000"/>
              </a:lnSpc>
              <a:buFont typeface="Arial" pitchFamily="34" charset="0"/>
              <a:buChar char="•"/>
              <a:defRPr/>
            </a:pPr>
            <a:r>
              <a:rPr lang="en-US" sz="2400" dirty="0">
                <a:solidFill>
                  <a:schemeClr val="tx2">
                    <a:lumMod val="75000"/>
                  </a:schemeClr>
                </a:solidFill>
                <a:latin typeface="Arial Body"/>
              </a:rPr>
              <a:t>Creative transportation solutions – bike rentals on campus, campus transport, city </a:t>
            </a:r>
            <a:r>
              <a:rPr lang="en-US" sz="2400" dirty="0" smtClean="0">
                <a:solidFill>
                  <a:schemeClr val="tx2">
                    <a:lumMod val="75000"/>
                  </a:schemeClr>
                </a:solidFill>
                <a:latin typeface="Arial Body"/>
              </a:rPr>
              <a:t>bus, carpool with friends and share expenses!</a:t>
            </a:r>
            <a:endParaRPr lang="en-US" sz="2400" dirty="0">
              <a:solidFill>
                <a:schemeClr val="tx2">
                  <a:lumMod val="75000"/>
                </a:schemeClr>
              </a:solidFill>
              <a:latin typeface="Arial Body"/>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19</a:t>
            </a:fld>
            <a:endParaRPr lang="en-US" dirty="0"/>
          </a:p>
        </p:txBody>
      </p:sp>
    </p:spTree>
    <p:extLst>
      <p:ext uri="{BB962C8B-B14F-4D97-AF65-F5344CB8AC3E}">
        <p14:creationId xmlns:p14="http://schemas.microsoft.com/office/powerpoint/2010/main" val="1810181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133600" y="1752600"/>
            <a:ext cx="7772400" cy="990600"/>
          </a:xfrm>
        </p:spPr>
        <p:txBody>
          <a:bodyPr/>
          <a:lstStyle/>
          <a:p>
            <a:pPr eaLnBrk="1" hangingPunct="1">
              <a:defRPr/>
            </a:pPr>
            <a:r>
              <a:rPr lang="en-US" b="1" dirty="0">
                <a:solidFill>
                  <a:schemeClr val="accent3">
                    <a:lumMod val="50000"/>
                  </a:schemeClr>
                </a:solidFill>
                <a:latin typeface="Arial Headings"/>
              </a:rPr>
              <a:t>Admissions Applications</a:t>
            </a:r>
            <a:br>
              <a:rPr lang="en-US" b="1" dirty="0">
                <a:solidFill>
                  <a:schemeClr val="accent3">
                    <a:lumMod val="50000"/>
                  </a:schemeClr>
                </a:solidFill>
                <a:latin typeface="Arial Headings"/>
              </a:rPr>
            </a:br>
            <a:r>
              <a:rPr lang="en-US" b="1" dirty="0">
                <a:solidFill>
                  <a:schemeClr val="accent3">
                    <a:lumMod val="50000"/>
                  </a:schemeClr>
                </a:solidFill>
                <a:latin typeface="Arial Headings"/>
              </a:rPr>
              <a:t>&amp; Requirements</a:t>
            </a:r>
            <a:endParaRPr lang="en-US" b="1" dirty="0" smtClean="0">
              <a:solidFill>
                <a:schemeClr val="accent3">
                  <a:lumMod val="50000"/>
                </a:schemeClr>
              </a:solidFill>
              <a:latin typeface="Arial Headings"/>
            </a:endParaRPr>
          </a:p>
        </p:txBody>
      </p:sp>
      <p:sp>
        <p:nvSpPr>
          <p:cNvPr id="3" name="Subtitle 2"/>
          <p:cNvSpPr>
            <a:spLocks noGrp="1"/>
          </p:cNvSpPr>
          <p:nvPr>
            <p:ph type="subTitle" idx="1"/>
          </p:nvPr>
        </p:nvSpPr>
        <p:spPr>
          <a:xfrm>
            <a:off x="125260" y="3025774"/>
            <a:ext cx="11862148" cy="3450181"/>
          </a:xfrm>
        </p:spPr>
        <p:txBody>
          <a:bodyPr/>
          <a:lstStyle/>
          <a:p>
            <a:pPr algn="l" eaLnBrk="1" hangingPunct="1">
              <a:lnSpc>
                <a:spcPct val="80000"/>
              </a:lnSpc>
              <a:defRPr/>
            </a:pPr>
            <a:r>
              <a:rPr lang="en-US" sz="2600" b="1" dirty="0">
                <a:solidFill>
                  <a:schemeClr val="accent1">
                    <a:lumMod val="50000"/>
                  </a:schemeClr>
                </a:solidFill>
                <a:latin typeface="Arial" panose="020B0604020202020204" pitchFamily="34" charset="0"/>
                <a:cs typeface="Arial" panose="020B0604020202020204" pitchFamily="34" charset="0"/>
              </a:rPr>
              <a:t>O</a:t>
            </a:r>
            <a:r>
              <a:rPr lang="en-US" sz="2600" b="1" dirty="0" smtClean="0">
                <a:solidFill>
                  <a:schemeClr val="accent1">
                    <a:lumMod val="50000"/>
                  </a:schemeClr>
                </a:solidFill>
                <a:latin typeface="Arial" panose="020B0604020202020204" pitchFamily="34" charset="0"/>
                <a:cs typeface="Arial" panose="020B0604020202020204" pitchFamily="34" charset="0"/>
              </a:rPr>
              <a:t>nline </a:t>
            </a:r>
            <a:r>
              <a:rPr lang="en-US" sz="2600" b="1" dirty="0">
                <a:solidFill>
                  <a:schemeClr val="accent1">
                    <a:lumMod val="50000"/>
                  </a:schemeClr>
                </a:solidFill>
                <a:latin typeface="Arial" panose="020B0604020202020204" pitchFamily="34" charset="0"/>
                <a:cs typeface="Arial" panose="020B0604020202020204" pitchFamily="34" charset="0"/>
              </a:rPr>
              <a:t>resources for Admissions Process</a:t>
            </a:r>
          </a:p>
          <a:p>
            <a:pPr eaLnBrk="1" hangingPunct="1">
              <a:lnSpc>
                <a:spcPct val="80000"/>
              </a:lnSpc>
              <a:defRPr/>
            </a:pPr>
            <a:r>
              <a:rPr lang="en-US" sz="2600" u="sng" dirty="0">
                <a:solidFill>
                  <a:schemeClr val="accent1">
                    <a:lumMod val="50000"/>
                  </a:schemeClr>
                </a:solidFill>
                <a:latin typeface="Arial" panose="020B0604020202020204" pitchFamily="34" charset="0"/>
                <a:cs typeface="Arial" panose="020B0604020202020204" pitchFamily="34" charset="0"/>
                <a:hlinkClick r:id="rId3"/>
              </a:rPr>
              <a:t>www.transcriptservices.org</a:t>
            </a:r>
            <a:endParaRPr lang="en-US" sz="2600" u="sng" dirty="0">
              <a:solidFill>
                <a:schemeClr val="accent1">
                  <a:lumMod val="50000"/>
                </a:schemeClr>
              </a:solidFill>
              <a:latin typeface="Arial" panose="020B0604020202020204" pitchFamily="34" charset="0"/>
              <a:cs typeface="Arial" panose="020B0604020202020204" pitchFamily="34" charset="0"/>
            </a:endParaRPr>
          </a:p>
          <a:p>
            <a:pPr marL="457200" indent="-457200" eaLnBrk="1" hangingPunct="1">
              <a:lnSpc>
                <a:spcPct val="80000"/>
              </a:lnSpc>
              <a:defRPr/>
            </a:pPr>
            <a:r>
              <a:rPr lang="en-US" sz="2600" dirty="0">
                <a:solidFill>
                  <a:schemeClr val="accent1">
                    <a:lumMod val="50000"/>
                  </a:schemeClr>
                </a:solidFill>
                <a:latin typeface="Arial" panose="020B0604020202020204" pitchFamily="34" charset="0"/>
                <a:cs typeface="Arial" panose="020B0604020202020204" pitchFamily="34" charset="0"/>
                <a:hlinkClick r:id="rId4"/>
              </a:rPr>
              <a:t>www.parchment.com</a:t>
            </a:r>
            <a:endParaRPr lang="en-US" sz="2600" dirty="0">
              <a:solidFill>
                <a:schemeClr val="accent1">
                  <a:lumMod val="50000"/>
                </a:schemeClr>
              </a:solidFill>
              <a:latin typeface="Arial" panose="020B0604020202020204" pitchFamily="34" charset="0"/>
              <a:cs typeface="Arial" panose="020B0604020202020204" pitchFamily="34" charset="0"/>
            </a:endParaRPr>
          </a:p>
          <a:p>
            <a:pPr marL="457200" indent="-457200" algn="l" eaLnBrk="1" hangingPunct="1">
              <a:lnSpc>
                <a:spcPct val="80000"/>
              </a:lnSpc>
              <a:buFont typeface="Arial"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Online services that provide secure electronic transcript transfer exchange between schools</a:t>
            </a:r>
          </a:p>
          <a:p>
            <a:pPr marL="457200" indent="-457200" algn="l" eaLnBrk="1" hangingPunct="1">
              <a:lnSpc>
                <a:spcPct val="80000"/>
              </a:lnSpc>
              <a:buFont typeface="Arial"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Used to send high school transcripts and school records to colleges</a:t>
            </a:r>
          </a:p>
          <a:p>
            <a:pPr marL="457200" indent="-457200" algn="l" eaLnBrk="1" hangingPunct="1">
              <a:lnSpc>
                <a:spcPct val="80000"/>
              </a:lnSpc>
              <a:buFont typeface="Arial" pitchFamily="34" charset="0"/>
              <a:buChar char="•"/>
              <a:defRPr/>
            </a:pPr>
            <a:r>
              <a:rPr lang="en-US" sz="2600" dirty="0">
                <a:solidFill>
                  <a:schemeClr val="accent1">
                    <a:lumMod val="50000"/>
                  </a:schemeClr>
                </a:solidFill>
                <a:latin typeface="Arial" panose="020B0604020202020204" pitchFamily="34" charset="0"/>
                <a:cs typeface="Arial" panose="020B0604020202020204" pitchFamily="34" charset="0"/>
              </a:rPr>
              <a:t>Check with high school counselor for information</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2907808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572663" y="1816273"/>
            <a:ext cx="9750865" cy="1177447"/>
          </a:xfrm>
          <a:prstGeom prst="rect">
            <a:avLst/>
          </a:prstGeom>
          <a:noFill/>
          <a:ln w="9525">
            <a:noFill/>
            <a:miter lim="800000"/>
            <a:headEnd/>
            <a:tailEnd/>
          </a:ln>
        </p:spPr>
        <p:txBody>
          <a:bodyPr anchor="ctr"/>
          <a:lstStyle/>
          <a:p>
            <a:pPr algn="ctr" eaLnBrk="0" hangingPunct="0">
              <a:defRPr/>
            </a:pPr>
            <a:r>
              <a:rPr lang="en-US" sz="4400" b="1" dirty="0">
                <a:solidFill>
                  <a:schemeClr val="accent3">
                    <a:lumMod val="50000"/>
                  </a:schemeClr>
                </a:solidFill>
                <a:latin typeface="Arial Headings"/>
                <a:ea typeface="+mj-ea"/>
                <a:cs typeface="+mj-cs"/>
              </a:rPr>
              <a:t>College Bound </a:t>
            </a:r>
            <a:r>
              <a:rPr lang="en-US" sz="4400" b="1" dirty="0" smtClean="0">
                <a:solidFill>
                  <a:schemeClr val="accent3">
                    <a:lumMod val="50000"/>
                  </a:schemeClr>
                </a:solidFill>
                <a:latin typeface="Arial Headings"/>
                <a:ea typeface="+mj-ea"/>
                <a:cs typeface="+mj-cs"/>
              </a:rPr>
              <a:t>Questions </a:t>
            </a:r>
            <a:r>
              <a:rPr lang="en-US" sz="4400" b="1" dirty="0">
                <a:solidFill>
                  <a:schemeClr val="accent3">
                    <a:lumMod val="50000"/>
                  </a:schemeClr>
                </a:solidFill>
                <a:latin typeface="Arial Headings"/>
                <a:ea typeface="+mj-ea"/>
                <a:cs typeface="+mj-cs"/>
              </a:rPr>
              <a:t>to Ask</a:t>
            </a:r>
            <a:endParaRPr lang="en-US" sz="4400" b="1" dirty="0">
              <a:solidFill>
                <a:srgbClr val="00B050"/>
              </a:solidFill>
              <a:latin typeface="Arial Headings"/>
              <a:ea typeface="+mj-ea"/>
              <a:cs typeface="+mj-cs"/>
            </a:endParaRPr>
          </a:p>
        </p:txBody>
      </p:sp>
      <p:sp>
        <p:nvSpPr>
          <p:cNvPr id="5" name="Content Placeholder 2"/>
          <p:cNvSpPr txBox="1">
            <a:spLocks/>
          </p:cNvSpPr>
          <p:nvPr/>
        </p:nvSpPr>
        <p:spPr bwMode="auto">
          <a:xfrm>
            <a:off x="137786" y="2851150"/>
            <a:ext cx="11724362" cy="4006850"/>
          </a:xfrm>
          <a:prstGeom prst="rect">
            <a:avLst/>
          </a:prstGeom>
          <a:noFill/>
          <a:ln w="9525">
            <a:noFill/>
            <a:miter lim="800000"/>
            <a:headEnd/>
            <a:tailEnd/>
          </a:ln>
        </p:spPr>
        <p:txBody>
          <a:bodyPr/>
          <a:lstStyle/>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What is the school deadline for filing the FAFSA?</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What is the deadline for scholarships, admissions, etc.?</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Is the grant or scholarship renewable every year?</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What are the renewal </a:t>
            </a:r>
            <a:r>
              <a:rPr lang="en-US" sz="2400" dirty="0" smtClean="0">
                <a:solidFill>
                  <a:schemeClr val="tx2">
                    <a:lumMod val="75000"/>
                  </a:schemeClr>
                </a:solidFill>
                <a:latin typeface="Arial" panose="020B0604020202020204" pitchFamily="34" charset="0"/>
                <a:cs typeface="Arial" panose="020B0604020202020204" pitchFamily="34" charset="0"/>
              </a:rPr>
              <a:t>requirements for this scholarship?</a:t>
            </a:r>
            <a:endParaRPr lang="en-US" sz="2400" dirty="0">
              <a:solidFill>
                <a:schemeClr val="tx2">
                  <a:lumMod val="75000"/>
                </a:schemeClr>
              </a:solidFill>
              <a:latin typeface="Arial" panose="020B0604020202020204" pitchFamily="34" charset="0"/>
              <a:cs typeface="Arial" panose="020B0604020202020204" pitchFamily="34" charset="0"/>
            </a:endParaRPr>
          </a:p>
          <a:p>
            <a:pPr lvl="1" eaLnBrk="0" hangingPunct="0">
              <a:spcBef>
                <a:spcPct val="20000"/>
              </a:spcBef>
              <a:buFont typeface="Wingdings" pitchFamily="2" charset="2"/>
              <a:buChar char="Ø"/>
              <a:defRPr/>
            </a:pPr>
            <a:r>
              <a:rPr lang="en-US" sz="2400" dirty="0">
                <a:solidFill>
                  <a:schemeClr val="tx2">
                    <a:lumMod val="75000"/>
                  </a:schemeClr>
                </a:solidFill>
                <a:latin typeface="Arial" panose="020B0604020202020204" pitchFamily="34" charset="0"/>
                <a:cs typeface="Arial" panose="020B0604020202020204" pitchFamily="34" charset="0"/>
              </a:rPr>
              <a:t>Minimum GPA, credits completed, enrollment </a:t>
            </a:r>
            <a:r>
              <a:rPr lang="en-US" sz="2400" dirty="0" smtClean="0">
                <a:solidFill>
                  <a:schemeClr val="tx2">
                    <a:lumMod val="75000"/>
                  </a:schemeClr>
                </a:solidFill>
                <a:latin typeface="Arial" panose="020B0604020202020204" pitchFamily="34" charset="0"/>
                <a:cs typeface="Arial" panose="020B0604020202020204" pitchFamily="34" charset="0"/>
              </a:rPr>
              <a:t>level are common criteria</a:t>
            </a:r>
            <a:endParaRPr lang="en-US" sz="2400" dirty="0">
              <a:solidFill>
                <a:schemeClr val="tx2">
                  <a:lumMod val="75000"/>
                </a:schemeClr>
              </a:solidFill>
              <a:latin typeface="Arial" panose="020B0604020202020204" pitchFamily="34" charset="0"/>
              <a:cs typeface="Arial" panose="020B0604020202020204" pitchFamily="34" charset="0"/>
            </a:endParaRP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How does this grant/scholarship affect other aid eligibility?</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Can the grant/scholarship award extend to the “super senior” years</a:t>
            </a:r>
            <a:r>
              <a:rPr lang="en-US" sz="2400" dirty="0" smtClean="0">
                <a:solidFill>
                  <a:schemeClr val="tx2">
                    <a:lumMod val="75000"/>
                  </a:schemeClr>
                </a:solidFill>
                <a:latin typeface="Arial" panose="020B0604020202020204" pitchFamily="34" charset="0"/>
                <a:cs typeface="Arial" panose="020B0604020202020204" pitchFamily="34" charset="0"/>
              </a:rPr>
              <a:t>?</a:t>
            </a:r>
          </a:p>
          <a:p>
            <a:pPr marL="800100" lvl="1" indent="-342900" eaLnBrk="0" hangingPunct="0">
              <a:spcBef>
                <a:spcPct val="20000"/>
              </a:spcBef>
              <a:buFont typeface="Wingdings" panose="05000000000000000000" pitchFamily="2" charset="2"/>
              <a:buChar char="Ø"/>
              <a:defRPr/>
            </a:pPr>
            <a:r>
              <a:rPr lang="en-US" sz="2400" dirty="0" smtClean="0">
                <a:solidFill>
                  <a:schemeClr val="tx2">
                    <a:lumMod val="75000"/>
                  </a:schemeClr>
                </a:solidFill>
                <a:latin typeface="Arial" panose="020B0604020202020204" pitchFamily="34" charset="0"/>
                <a:cs typeface="Arial" panose="020B0604020202020204" pitchFamily="34" charset="0"/>
              </a:rPr>
              <a:t>If you take longer than four years to graduate, some schools will reduce or withdraw certain funding.</a:t>
            </a:r>
            <a:endParaRPr lang="en-US" sz="2400" dirty="0">
              <a:solidFill>
                <a:schemeClr val="tx2">
                  <a:lumMod val="75000"/>
                </a:schemeClr>
              </a:solidFill>
              <a:latin typeface="Arial" panose="020B0604020202020204" pitchFamily="34" charset="0"/>
              <a:cs typeface="Arial" panose="020B0604020202020204" pitchFamily="34" charset="0"/>
            </a:endParaRPr>
          </a:p>
          <a:p>
            <a:pPr algn="ctr" eaLnBrk="0" hangingPunct="0">
              <a:spcBef>
                <a:spcPct val="20000"/>
              </a:spcBef>
              <a:buFont typeface="Arial" pitchFamily="34" charset="0"/>
              <a:buNone/>
              <a:defRPr/>
            </a:pPr>
            <a:endParaRPr lang="en-US" sz="2400" dirty="0">
              <a:solidFill>
                <a:schemeClr val="tx1">
                  <a:tint val="75000"/>
                </a:schemeClr>
              </a:solidFill>
              <a:latin typeface="Arial" panose="020B0604020202020204" pitchFamily="34" charset="0"/>
              <a:cs typeface="Arial" panose="020B0604020202020204" pitchFamily="34" charset="0"/>
            </a:endParaRPr>
          </a:p>
          <a:p>
            <a:pPr lvl="1" algn="ctr" eaLnBrk="0" hangingPunct="0">
              <a:spcBef>
                <a:spcPct val="20000"/>
              </a:spcBef>
              <a:buFont typeface="Arial" pitchFamily="34" charset="0"/>
              <a:buNone/>
              <a:defRPr/>
            </a:pPr>
            <a:endParaRPr lang="en-US" sz="2400" dirty="0">
              <a:solidFill>
                <a:schemeClr val="tx1">
                  <a:tint val="7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20</a:t>
            </a:fld>
            <a:endParaRPr lang="en-US" dirty="0"/>
          </a:p>
        </p:txBody>
      </p:sp>
    </p:spTree>
    <p:extLst>
      <p:ext uri="{BB962C8B-B14F-4D97-AF65-F5344CB8AC3E}">
        <p14:creationId xmlns:p14="http://schemas.microsoft.com/office/powerpoint/2010/main" val="1564352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816278" y="1818360"/>
            <a:ext cx="10006209" cy="1279745"/>
          </a:xfrm>
          <a:prstGeom prst="rect">
            <a:avLst/>
          </a:prstGeom>
          <a:noFill/>
          <a:ln w="9525">
            <a:noFill/>
            <a:miter lim="800000"/>
            <a:headEnd/>
            <a:tailEnd/>
          </a:ln>
        </p:spPr>
        <p:txBody>
          <a:bodyPr anchor="ctr"/>
          <a:lstStyle/>
          <a:p>
            <a:pPr algn="ctr" eaLnBrk="0" hangingPunct="0">
              <a:defRPr/>
            </a:pPr>
            <a:endParaRPr lang="en-US" sz="3600" b="1" dirty="0">
              <a:solidFill>
                <a:schemeClr val="accent3">
                  <a:lumMod val="50000"/>
                </a:schemeClr>
              </a:solidFill>
              <a:latin typeface="+mj-lt"/>
              <a:ea typeface="+mj-ea"/>
              <a:cs typeface="+mj-cs"/>
            </a:endParaRPr>
          </a:p>
          <a:p>
            <a:pPr algn="ctr" eaLnBrk="0" hangingPunct="0">
              <a:defRPr/>
            </a:pPr>
            <a:r>
              <a:rPr lang="en-US" sz="4400" b="1" dirty="0">
                <a:solidFill>
                  <a:schemeClr val="accent3">
                    <a:lumMod val="50000"/>
                  </a:schemeClr>
                </a:solidFill>
                <a:latin typeface="Arial Headings"/>
              </a:rPr>
              <a:t>College Bound </a:t>
            </a:r>
            <a:r>
              <a:rPr lang="en-US" sz="4400" b="1" dirty="0" smtClean="0">
                <a:solidFill>
                  <a:schemeClr val="accent3">
                    <a:lumMod val="50000"/>
                  </a:schemeClr>
                </a:solidFill>
                <a:latin typeface="Arial Headings"/>
              </a:rPr>
              <a:t>– </a:t>
            </a:r>
            <a:r>
              <a:rPr lang="en-US" sz="4400" b="1" dirty="0" smtClean="0">
                <a:solidFill>
                  <a:schemeClr val="accent3">
                    <a:lumMod val="50000"/>
                  </a:schemeClr>
                </a:solidFill>
                <a:latin typeface="Arial Headings"/>
                <a:ea typeface="+mj-ea"/>
                <a:cs typeface="+mj-cs"/>
              </a:rPr>
              <a:t>Questions </a:t>
            </a:r>
            <a:r>
              <a:rPr lang="en-US" sz="4400" b="1" dirty="0">
                <a:solidFill>
                  <a:schemeClr val="accent3">
                    <a:lumMod val="50000"/>
                  </a:schemeClr>
                </a:solidFill>
                <a:latin typeface="Arial Headings"/>
                <a:ea typeface="+mj-ea"/>
                <a:cs typeface="+mj-cs"/>
              </a:rPr>
              <a:t>to Ask</a:t>
            </a:r>
            <a:r>
              <a:rPr lang="en-US" sz="4400" dirty="0">
                <a:solidFill>
                  <a:schemeClr val="accent3">
                    <a:lumMod val="50000"/>
                  </a:schemeClr>
                </a:solidFill>
                <a:latin typeface="+mj-lt"/>
                <a:ea typeface="+mj-ea"/>
                <a:cs typeface="+mj-cs"/>
              </a:rPr>
              <a:t/>
            </a:r>
            <a:br>
              <a:rPr lang="en-US" sz="4400" dirty="0">
                <a:solidFill>
                  <a:schemeClr val="accent3">
                    <a:lumMod val="50000"/>
                  </a:schemeClr>
                </a:solidFill>
                <a:latin typeface="+mj-lt"/>
                <a:ea typeface="+mj-ea"/>
                <a:cs typeface="+mj-cs"/>
              </a:rPr>
            </a:br>
            <a:endParaRPr lang="en-US" sz="2800" b="1" dirty="0">
              <a:solidFill>
                <a:srgbClr val="00B050"/>
              </a:solidFill>
              <a:latin typeface="+mj-lt"/>
              <a:ea typeface="+mj-ea"/>
              <a:cs typeface="+mj-cs"/>
            </a:endParaRPr>
          </a:p>
        </p:txBody>
      </p:sp>
      <p:sp>
        <p:nvSpPr>
          <p:cNvPr id="5" name="Content Placeholder 2"/>
          <p:cNvSpPr txBox="1">
            <a:spLocks/>
          </p:cNvSpPr>
          <p:nvPr/>
        </p:nvSpPr>
        <p:spPr bwMode="auto">
          <a:xfrm>
            <a:off x="-1" y="3098105"/>
            <a:ext cx="12325611" cy="3759895"/>
          </a:xfrm>
          <a:prstGeom prst="rect">
            <a:avLst/>
          </a:prstGeom>
          <a:noFill/>
          <a:ln w="9525">
            <a:noFill/>
            <a:miter lim="800000"/>
            <a:headEnd/>
            <a:tailEnd/>
          </a:ln>
        </p:spPr>
        <p:txBody>
          <a:bodyPr/>
          <a:lstStyle/>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Is there a “flat spot” I can utilize to make my award stretch</a:t>
            </a:r>
            <a:r>
              <a:rPr lang="en-US" sz="2400" dirty="0" smtClean="0">
                <a:solidFill>
                  <a:schemeClr val="tx2">
                    <a:lumMod val="75000"/>
                  </a:schemeClr>
                </a:solidFill>
                <a:latin typeface="Arial" panose="020B0604020202020204" pitchFamily="34" charset="0"/>
                <a:cs typeface="Arial" panose="020B0604020202020204" pitchFamily="34" charset="0"/>
              </a:rPr>
              <a:t>?</a:t>
            </a:r>
          </a:p>
          <a:p>
            <a:pPr lvl="1" eaLnBrk="0" hangingPunct="0">
              <a:spcBef>
                <a:spcPct val="20000"/>
              </a:spcBef>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Some colleges will charge the same tuition for a certain range of credits – example 12 – 18 </a:t>
            </a:r>
            <a:r>
              <a:rPr lang="en-US" sz="2400" dirty="0" err="1" smtClean="0">
                <a:solidFill>
                  <a:schemeClr val="tx2">
                    <a:lumMod val="75000"/>
                  </a:schemeClr>
                </a:solidFill>
                <a:latin typeface="Arial" panose="020B0604020202020204" pitchFamily="34" charset="0"/>
                <a:cs typeface="Arial" panose="020B0604020202020204" pitchFamily="34" charset="0"/>
              </a:rPr>
              <a:t>credtis</a:t>
            </a:r>
            <a:r>
              <a:rPr lang="en-US" sz="2400" dirty="0" smtClean="0">
                <a:solidFill>
                  <a:schemeClr val="tx2">
                    <a:lumMod val="75000"/>
                  </a:schemeClr>
                </a:solidFill>
                <a:latin typeface="Arial" panose="020B0604020202020204" pitchFamily="34" charset="0"/>
                <a:cs typeface="Arial" panose="020B0604020202020204" pitchFamily="34" charset="0"/>
              </a:rPr>
              <a:t>.  Take as many credits as you can in the ‘flat spot’ to get more for your $$</a:t>
            </a:r>
            <a:endParaRPr lang="en-US" sz="2400" dirty="0">
              <a:solidFill>
                <a:schemeClr val="tx2">
                  <a:lumMod val="75000"/>
                </a:schemeClr>
              </a:solidFill>
              <a:latin typeface="Arial" panose="020B0604020202020204" pitchFamily="34" charset="0"/>
              <a:cs typeface="Arial" panose="020B0604020202020204" pitchFamily="34" charset="0"/>
            </a:endParaRP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Can I complete my degree program in four years or less?</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Do you have a special program that provides incentives for timely completion? How do I find out about it?</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Do you offer used textbooks?</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Are textbooks provided electronically for less?</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21</a:t>
            </a:fld>
            <a:endParaRPr lang="en-US" dirty="0"/>
          </a:p>
        </p:txBody>
      </p:sp>
    </p:spTree>
    <p:extLst>
      <p:ext uri="{BB962C8B-B14F-4D97-AF65-F5344CB8AC3E}">
        <p14:creationId xmlns:p14="http://schemas.microsoft.com/office/powerpoint/2010/main" val="2218961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39660" y="1676400"/>
            <a:ext cx="10045874" cy="1143000"/>
          </a:xfrm>
          <a:prstGeom prst="rect">
            <a:avLst/>
          </a:prstGeom>
          <a:noFill/>
          <a:ln w="9525">
            <a:noFill/>
            <a:miter lim="800000"/>
            <a:headEnd/>
            <a:tailEnd/>
          </a:ln>
        </p:spPr>
        <p:txBody>
          <a:bodyPr anchor="ctr"/>
          <a:lstStyle/>
          <a:p>
            <a:pPr algn="ctr" eaLnBrk="0" hangingPunct="0">
              <a:defRPr/>
            </a:pPr>
            <a:r>
              <a:rPr lang="en-US" sz="4400" b="1" dirty="0">
                <a:solidFill>
                  <a:schemeClr val="accent3">
                    <a:lumMod val="50000"/>
                  </a:schemeClr>
                </a:solidFill>
                <a:latin typeface="Arial Headings"/>
              </a:rPr>
              <a:t>College Bound – </a:t>
            </a:r>
            <a:r>
              <a:rPr lang="en-US" sz="4400" b="1" dirty="0" smtClean="0">
                <a:solidFill>
                  <a:schemeClr val="accent3">
                    <a:lumMod val="50000"/>
                  </a:schemeClr>
                </a:solidFill>
                <a:latin typeface="Arial Headings"/>
              </a:rPr>
              <a:t>Questions to Ask</a:t>
            </a:r>
            <a:endParaRPr lang="en-US" sz="4400" b="1" dirty="0">
              <a:solidFill>
                <a:schemeClr val="accent3">
                  <a:lumMod val="50000"/>
                </a:schemeClr>
              </a:solidFill>
              <a:latin typeface="Arial Headings"/>
            </a:endParaRPr>
          </a:p>
        </p:txBody>
      </p:sp>
      <p:sp>
        <p:nvSpPr>
          <p:cNvPr id="5" name="Content Placeholder 2"/>
          <p:cNvSpPr txBox="1">
            <a:spLocks/>
          </p:cNvSpPr>
          <p:nvPr/>
        </p:nvSpPr>
        <p:spPr bwMode="auto">
          <a:xfrm>
            <a:off x="87682" y="2651126"/>
            <a:ext cx="12104318" cy="4206875"/>
          </a:xfrm>
          <a:prstGeom prst="rect">
            <a:avLst/>
          </a:prstGeom>
          <a:noFill/>
          <a:ln w="9525">
            <a:noFill/>
            <a:miter lim="800000"/>
            <a:headEnd/>
            <a:tailEnd/>
          </a:ln>
        </p:spPr>
        <p:txBody>
          <a:bodyPr/>
          <a:lstStyle/>
          <a:p>
            <a:pPr eaLnBrk="0" hangingPunct="0">
              <a:spcBef>
                <a:spcPct val="20000"/>
              </a:spcBef>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Why </a:t>
            </a:r>
            <a:r>
              <a:rPr lang="en-US" sz="2400" dirty="0">
                <a:solidFill>
                  <a:schemeClr val="tx2">
                    <a:lumMod val="75000"/>
                  </a:schemeClr>
                </a:solidFill>
                <a:latin typeface="Arial" panose="020B0604020202020204" pitchFamily="34" charset="0"/>
                <a:cs typeface="Arial" panose="020B0604020202020204" pitchFamily="34" charset="0"/>
              </a:rPr>
              <a:t>hasn’t my loan been disbursed yet?</a:t>
            </a:r>
          </a:p>
          <a:p>
            <a:pPr lvl="1"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30-day delay;  unsatisfied requirements; credit discrepancy</a:t>
            </a:r>
          </a:p>
          <a:p>
            <a:pPr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Where is my refund check?</a:t>
            </a:r>
          </a:p>
          <a:p>
            <a:pPr lvl="1"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Make sure address is </a:t>
            </a:r>
            <a:r>
              <a:rPr lang="en-US" sz="2400" dirty="0" smtClean="0">
                <a:solidFill>
                  <a:schemeClr val="tx2">
                    <a:lumMod val="75000"/>
                  </a:schemeClr>
                </a:solidFill>
                <a:latin typeface="Arial" panose="020B0604020202020204" pitchFamily="34" charset="0"/>
                <a:cs typeface="Arial" panose="020B0604020202020204" pitchFamily="34" charset="0"/>
              </a:rPr>
              <a:t>correct with business office.</a:t>
            </a:r>
            <a:endParaRPr lang="en-US" sz="2400" dirty="0">
              <a:solidFill>
                <a:schemeClr val="tx2">
                  <a:lumMod val="75000"/>
                </a:schemeClr>
              </a:solidFill>
              <a:latin typeface="Arial" panose="020B0604020202020204" pitchFamily="34" charset="0"/>
              <a:cs typeface="Arial" panose="020B0604020202020204" pitchFamily="34" charset="0"/>
            </a:endParaRPr>
          </a:p>
          <a:p>
            <a:pPr eaLnBrk="0" hangingPunct="0">
              <a:spcBef>
                <a:spcPct val="20000"/>
              </a:spcBef>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Why did the amount to the school change?</a:t>
            </a:r>
            <a:endParaRPr lang="en-US" sz="2400" dirty="0">
              <a:solidFill>
                <a:schemeClr val="tx2">
                  <a:lumMod val="75000"/>
                </a:schemeClr>
              </a:solidFill>
              <a:latin typeface="Arial" panose="020B0604020202020204" pitchFamily="34" charset="0"/>
              <a:cs typeface="Arial" panose="020B0604020202020204" pitchFamily="34" charset="0"/>
            </a:endParaRPr>
          </a:p>
          <a:p>
            <a:pPr lvl="1"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Did you add or drop classes which affected financial aid?  </a:t>
            </a:r>
          </a:p>
          <a:p>
            <a:pPr lvl="1" eaLnBrk="0" hangingPunct="0">
              <a:spcBef>
                <a:spcPct val="20000"/>
              </a:spcBef>
              <a:buFont typeface="Arial" pitchFamily="34" charset="0"/>
              <a:buChar char="•"/>
              <a:defRPr/>
            </a:pPr>
            <a:r>
              <a:rPr lang="en-US" sz="2400" dirty="0">
                <a:solidFill>
                  <a:schemeClr val="tx2">
                    <a:lumMod val="75000"/>
                  </a:schemeClr>
                </a:solidFill>
                <a:latin typeface="Arial" panose="020B0604020202020204" pitchFamily="34" charset="0"/>
                <a:cs typeface="Arial" panose="020B0604020202020204" pitchFamily="34" charset="0"/>
              </a:rPr>
              <a:t>Dropped classes may equal lost funding (depending on number of enrolled credits)</a:t>
            </a:r>
          </a:p>
          <a:p>
            <a:pPr lvl="1" eaLnBrk="0" hangingPunct="0">
              <a:spcBef>
                <a:spcPct val="20000"/>
              </a:spcBef>
              <a:buFont typeface="Arial" pitchFamily="34" charset="0"/>
              <a:buChar char="•"/>
              <a:defRPr/>
            </a:pPr>
            <a:r>
              <a:rPr lang="en-US" sz="2400" dirty="0" smtClean="0">
                <a:solidFill>
                  <a:schemeClr val="tx2">
                    <a:lumMod val="75000"/>
                  </a:schemeClr>
                </a:solidFill>
                <a:latin typeface="Arial" panose="020B0604020202020204" pitchFamily="34" charset="0"/>
                <a:cs typeface="Arial" panose="020B0604020202020204" pitchFamily="34" charset="0"/>
              </a:rPr>
              <a:t>Did you add a class with a lab fee?</a:t>
            </a:r>
          </a:p>
          <a:p>
            <a:pPr lvl="1" algn="ctr" eaLnBrk="0" hangingPunct="0">
              <a:spcBef>
                <a:spcPct val="20000"/>
              </a:spcBef>
              <a:defRPr/>
            </a:pPr>
            <a:r>
              <a:rPr lang="en-US" sz="2400" b="1" dirty="0" smtClean="0">
                <a:solidFill>
                  <a:schemeClr val="tx2">
                    <a:lumMod val="75000"/>
                  </a:schemeClr>
                </a:solidFill>
                <a:latin typeface="Arial" panose="020B0604020202020204" pitchFamily="34" charset="0"/>
                <a:cs typeface="Arial" panose="020B0604020202020204" pitchFamily="34" charset="0"/>
              </a:rPr>
              <a:t>Hint:  </a:t>
            </a:r>
            <a:r>
              <a:rPr lang="en-US" sz="2400" b="1" dirty="0">
                <a:solidFill>
                  <a:schemeClr val="tx2">
                    <a:lumMod val="75000"/>
                  </a:schemeClr>
                </a:solidFill>
                <a:latin typeface="Arial" panose="020B0604020202020204" pitchFamily="34" charset="0"/>
                <a:cs typeface="Arial" panose="020B0604020202020204" pitchFamily="34" charset="0"/>
              </a:rPr>
              <a:t>Read the consumer information provided by the college.</a:t>
            </a:r>
          </a:p>
          <a:p>
            <a:pPr lvl="1" eaLnBrk="0" hangingPunct="0">
              <a:spcBef>
                <a:spcPct val="20000"/>
              </a:spcBef>
              <a:defRPr/>
            </a:pPr>
            <a:endParaRPr lang="en-US" sz="2400" dirty="0">
              <a:solidFill>
                <a:schemeClr val="tx2">
                  <a:lumMod val="75000"/>
                </a:schemeClr>
              </a:solidFill>
              <a:latin typeface="Arial" panose="020B0604020202020204" pitchFamily="34" charset="0"/>
              <a:cs typeface="Arial" panose="020B0604020202020204" pitchFamily="34" charset="0"/>
            </a:endParaRPr>
          </a:p>
          <a:p>
            <a:pPr algn="ctr" eaLnBrk="0" hangingPunct="0">
              <a:spcBef>
                <a:spcPct val="20000"/>
              </a:spcBef>
              <a:buFont typeface="Arial" pitchFamily="34" charset="0"/>
              <a:buNone/>
              <a:defRPr/>
            </a:pPr>
            <a:endParaRPr lang="en-US" sz="3200" dirty="0">
              <a:solidFill>
                <a:schemeClr val="tx1">
                  <a:tint val="75000"/>
                </a:schemeClr>
              </a:solidFill>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22</a:t>
            </a:fld>
            <a:endParaRPr lang="en-US" dirty="0"/>
          </a:p>
        </p:txBody>
      </p:sp>
    </p:spTree>
    <p:extLst>
      <p:ext uri="{BB962C8B-B14F-4D97-AF65-F5344CB8AC3E}">
        <p14:creationId xmlns:p14="http://schemas.microsoft.com/office/powerpoint/2010/main" val="12298307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981200" y="1676400"/>
            <a:ext cx="8229600" cy="838200"/>
          </a:xfrm>
          <a:prstGeom prst="rect">
            <a:avLst/>
          </a:prstGeom>
          <a:noFill/>
          <a:ln w="9525">
            <a:noFill/>
            <a:miter lim="800000"/>
            <a:headEnd/>
            <a:tailEnd/>
          </a:ln>
        </p:spPr>
        <p:txBody>
          <a:bodyPr anchor="ctr"/>
          <a:lstStyle/>
          <a:p>
            <a:pPr algn="ctr" eaLnBrk="0" hangingPunct="0">
              <a:defRPr/>
            </a:pPr>
            <a:r>
              <a:rPr lang="en-US" sz="3600" b="1" dirty="0">
                <a:solidFill>
                  <a:schemeClr val="accent3">
                    <a:lumMod val="50000"/>
                  </a:schemeClr>
                </a:solidFill>
                <a:latin typeface="Arial Headings"/>
              </a:rPr>
              <a:t>College Bound – Helpful Tips</a:t>
            </a:r>
          </a:p>
          <a:p>
            <a:pPr algn="ctr" eaLnBrk="0" hangingPunct="0">
              <a:defRPr/>
            </a:pPr>
            <a:r>
              <a:rPr lang="en-US" sz="3600" b="1" dirty="0">
                <a:solidFill>
                  <a:schemeClr val="accent3">
                    <a:lumMod val="50000"/>
                  </a:schemeClr>
                </a:solidFill>
                <a:latin typeface="Arial Headings"/>
                <a:ea typeface="+mj-ea"/>
                <a:cs typeface="+mj-cs"/>
              </a:rPr>
              <a:t>How does the bill get paid?</a:t>
            </a:r>
          </a:p>
        </p:txBody>
      </p:sp>
      <p:sp>
        <p:nvSpPr>
          <p:cNvPr id="5" name="Content Placeholder 2"/>
          <p:cNvSpPr txBox="1">
            <a:spLocks/>
          </p:cNvSpPr>
          <p:nvPr/>
        </p:nvSpPr>
        <p:spPr bwMode="auto">
          <a:xfrm>
            <a:off x="175364" y="2538248"/>
            <a:ext cx="11699310" cy="4319752"/>
          </a:xfrm>
          <a:prstGeom prst="rect">
            <a:avLst/>
          </a:prstGeom>
          <a:noFill/>
          <a:ln w="9525">
            <a:noFill/>
            <a:miter lim="800000"/>
            <a:headEnd/>
            <a:tailEnd/>
          </a:ln>
        </p:spPr>
        <p:txBody>
          <a:bodyPr/>
          <a:lstStyle/>
          <a:p>
            <a:pPr eaLnBrk="0" hangingPunct="0">
              <a:spcBef>
                <a:spcPct val="20000"/>
              </a:spcBef>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Federal funds are transferred from the Department of Education (or scholarship donor, etc.) to the school’s business office, then credited to the student’s account to pay school expenses.  All school charges are paid first.</a:t>
            </a:r>
          </a:p>
          <a:p>
            <a:pPr lvl="1" eaLnBrk="0" hangingPunct="0">
              <a:spcBef>
                <a:spcPct val="20000"/>
              </a:spcBef>
              <a:buFont typeface="Wingdings" pitchFamily="2" charset="2"/>
              <a:buChar char="ü"/>
              <a:defRPr/>
            </a:pPr>
            <a:r>
              <a:rPr lang="en-US" sz="2600" dirty="0">
                <a:solidFill>
                  <a:schemeClr val="tx2">
                    <a:lumMod val="75000"/>
                  </a:schemeClr>
                </a:solidFill>
                <a:latin typeface="Arial" panose="020B0604020202020204" pitchFamily="34" charset="0"/>
                <a:cs typeface="Arial" panose="020B0604020202020204" pitchFamily="34" charset="0"/>
              </a:rPr>
              <a:t>Tuition and fees</a:t>
            </a:r>
          </a:p>
          <a:p>
            <a:pPr lvl="1" eaLnBrk="0" hangingPunct="0">
              <a:spcBef>
                <a:spcPct val="20000"/>
              </a:spcBef>
              <a:buFont typeface="Wingdings" pitchFamily="2" charset="2"/>
              <a:buChar char="ü"/>
              <a:defRPr/>
            </a:pPr>
            <a:r>
              <a:rPr lang="en-US" sz="2600" dirty="0">
                <a:solidFill>
                  <a:schemeClr val="tx2">
                    <a:lumMod val="75000"/>
                  </a:schemeClr>
                </a:solidFill>
                <a:latin typeface="Arial" panose="020B0604020202020204" pitchFamily="34" charset="0"/>
                <a:cs typeface="Arial" panose="020B0604020202020204" pitchFamily="34" charset="0"/>
              </a:rPr>
              <a:t>Books charged at the book store</a:t>
            </a:r>
          </a:p>
          <a:p>
            <a:pPr lvl="1" eaLnBrk="0" hangingPunct="0">
              <a:spcBef>
                <a:spcPct val="20000"/>
              </a:spcBef>
              <a:buFont typeface="Wingdings" pitchFamily="2" charset="2"/>
              <a:buChar char="ü"/>
              <a:defRPr/>
            </a:pPr>
            <a:r>
              <a:rPr lang="en-US" sz="2600" dirty="0">
                <a:solidFill>
                  <a:schemeClr val="tx2">
                    <a:lumMod val="75000"/>
                  </a:schemeClr>
                </a:solidFill>
                <a:latin typeface="Arial" panose="020B0604020202020204" pitchFamily="34" charset="0"/>
                <a:cs typeface="Arial" panose="020B0604020202020204" pitchFamily="34" charset="0"/>
              </a:rPr>
              <a:t>Residence hall if applicable</a:t>
            </a:r>
          </a:p>
          <a:p>
            <a:pPr lvl="1" eaLnBrk="0" hangingPunct="0">
              <a:spcBef>
                <a:spcPct val="20000"/>
              </a:spcBef>
              <a:buFont typeface="Wingdings" pitchFamily="2" charset="2"/>
              <a:buChar char="ü"/>
              <a:defRPr/>
            </a:pPr>
            <a:r>
              <a:rPr lang="en-US" sz="2600" dirty="0">
                <a:solidFill>
                  <a:schemeClr val="tx2">
                    <a:lumMod val="75000"/>
                  </a:schemeClr>
                </a:solidFill>
                <a:latin typeface="Arial" panose="020B0604020202020204" pitchFamily="34" charset="0"/>
                <a:cs typeface="Arial" panose="020B0604020202020204" pitchFamily="34" charset="0"/>
              </a:rPr>
              <a:t>Meal plan if applicable</a:t>
            </a:r>
          </a:p>
          <a:p>
            <a:pPr lvl="1" eaLnBrk="0" hangingPunct="0">
              <a:spcBef>
                <a:spcPct val="20000"/>
              </a:spcBef>
              <a:buFont typeface="Wingdings" pitchFamily="2" charset="2"/>
              <a:buChar char="ü"/>
              <a:defRPr/>
            </a:pPr>
            <a:r>
              <a:rPr lang="en-US" sz="2600" dirty="0">
                <a:solidFill>
                  <a:schemeClr val="tx2">
                    <a:lumMod val="75000"/>
                  </a:schemeClr>
                </a:solidFill>
                <a:latin typeface="Arial" panose="020B0604020202020204" pitchFamily="34" charset="0"/>
                <a:cs typeface="Arial" panose="020B0604020202020204" pitchFamily="34" charset="0"/>
              </a:rPr>
              <a:t>Library, other fines if applicable</a:t>
            </a:r>
          </a:p>
          <a:p>
            <a:pPr eaLnBrk="0" hangingPunct="0">
              <a:spcBef>
                <a:spcPct val="20000"/>
              </a:spcBef>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If there is an excess of funds, the student/parent will receive a refund.</a:t>
            </a:r>
          </a:p>
          <a:p>
            <a:pPr lvl="1" algn="ctr" eaLnBrk="0" hangingPunct="0">
              <a:spcBef>
                <a:spcPct val="20000"/>
              </a:spcBef>
              <a:buFont typeface="Arial" pitchFamily="34" charset="0"/>
              <a:buNone/>
              <a:defRPr/>
            </a:pPr>
            <a:endParaRPr lang="en-US" sz="2800" dirty="0">
              <a:solidFill>
                <a:schemeClr val="tx1">
                  <a:tint val="75000"/>
                </a:schemeClr>
              </a:solidFill>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pPr>
                <a:defRPr/>
              </a:pPr>
              <a:t>23</a:t>
            </a:fld>
            <a:endParaRPr lang="en-US" dirty="0"/>
          </a:p>
        </p:txBody>
      </p:sp>
    </p:spTree>
    <p:extLst>
      <p:ext uri="{BB962C8B-B14F-4D97-AF65-F5344CB8AC3E}">
        <p14:creationId xmlns:p14="http://schemas.microsoft.com/office/powerpoint/2010/main" val="1005443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846729" y="1775012"/>
            <a:ext cx="8382000" cy="838200"/>
          </a:xfrm>
        </p:spPr>
        <p:txBody>
          <a:bodyPr/>
          <a:lstStyle/>
          <a:p>
            <a:pPr algn="l" eaLnBrk="1" hangingPunct="1">
              <a:defRPr/>
            </a:pPr>
            <a:r>
              <a:rPr lang="en-US" b="1" dirty="0" smtClean="0">
                <a:solidFill>
                  <a:schemeClr val="accent3">
                    <a:lumMod val="50000"/>
                  </a:schemeClr>
                </a:solidFill>
                <a:latin typeface="Arial Headings"/>
              </a:rPr>
              <a:t>College Bound – Helpful Hints</a:t>
            </a:r>
          </a:p>
        </p:txBody>
      </p:sp>
      <p:sp>
        <p:nvSpPr>
          <p:cNvPr id="3" name="Subtitle 2"/>
          <p:cNvSpPr>
            <a:spLocks noGrp="1"/>
          </p:cNvSpPr>
          <p:nvPr>
            <p:ph type="subTitle" idx="1"/>
          </p:nvPr>
        </p:nvSpPr>
        <p:spPr>
          <a:xfrm>
            <a:off x="267406" y="2613212"/>
            <a:ext cx="10918336" cy="4267200"/>
          </a:xfrm>
        </p:spPr>
        <p:txBody>
          <a:bodyPr/>
          <a:lstStyle/>
          <a:p>
            <a:pPr marL="457200" indent="-457200" algn="l" eaLnBrk="1" hangingPunct="1">
              <a:lnSpc>
                <a:spcPct val="80000"/>
              </a:lnSpc>
              <a:defRPr/>
            </a:pPr>
            <a:r>
              <a:rPr lang="en-US" sz="2600" b="1" dirty="0">
                <a:solidFill>
                  <a:schemeClr val="tx2">
                    <a:lumMod val="75000"/>
                  </a:schemeClr>
                </a:solidFill>
                <a:latin typeface="Arial" panose="020B0604020202020204" pitchFamily="34" charset="0"/>
                <a:cs typeface="Arial" panose="020B0604020202020204" pitchFamily="34" charset="0"/>
              </a:rPr>
              <a:t>How to succeed in college:</a:t>
            </a:r>
          </a:p>
          <a:p>
            <a:pPr marL="457200" indent="-457200" algn="l" eaLnBrk="1" hangingPunct="1">
              <a:lnSpc>
                <a:spcPct val="80000"/>
              </a:lnSpc>
              <a:buFont typeface="Arial" pitchFamily="34" charset="0"/>
              <a:buChar char="•"/>
              <a:defRPr/>
            </a:pPr>
            <a:r>
              <a:rPr lang="en-US" sz="2600" b="1" i="1" dirty="0">
                <a:solidFill>
                  <a:schemeClr val="tx2">
                    <a:lumMod val="75000"/>
                  </a:schemeClr>
                </a:solidFill>
                <a:latin typeface="Arial" panose="020B0604020202020204" pitchFamily="34" charset="0"/>
                <a:cs typeface="Arial" panose="020B0604020202020204" pitchFamily="34" charset="0"/>
              </a:rPr>
              <a:t>Be excited </a:t>
            </a:r>
            <a:r>
              <a:rPr lang="en-US" sz="2600" dirty="0">
                <a:solidFill>
                  <a:schemeClr val="tx2">
                    <a:lumMod val="75000"/>
                  </a:schemeClr>
                </a:solidFill>
                <a:latin typeface="Arial" panose="020B0604020202020204" pitchFamily="34" charset="0"/>
                <a:cs typeface="Arial" panose="020B0604020202020204" pitchFamily="34" charset="0"/>
              </a:rPr>
              <a:t>about dorm life!</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Get to know your room and dorm-mates</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Take part in “welcome” activities</a:t>
            </a:r>
          </a:p>
          <a:p>
            <a:pPr marL="457200" indent="-457200" algn="l" eaLnBrk="1" hangingPunct="1">
              <a:lnSpc>
                <a:spcPct val="80000"/>
              </a:lnSpc>
              <a:buFont typeface="Arial" pitchFamily="34" charset="0"/>
              <a:buChar char="•"/>
              <a:defRPr/>
            </a:pPr>
            <a:r>
              <a:rPr lang="en-US" sz="2600" b="1" i="1" dirty="0">
                <a:solidFill>
                  <a:schemeClr val="tx2">
                    <a:lumMod val="75000"/>
                  </a:schemeClr>
                </a:solidFill>
                <a:latin typeface="Arial" panose="020B0604020202020204" pitchFamily="34" charset="0"/>
                <a:cs typeface="Arial" panose="020B0604020202020204" pitchFamily="34" charset="0"/>
              </a:rPr>
              <a:t>Be prepared </a:t>
            </a:r>
            <a:r>
              <a:rPr lang="en-US" sz="2600" dirty="0">
                <a:solidFill>
                  <a:schemeClr val="tx2">
                    <a:lumMod val="75000"/>
                  </a:schemeClr>
                </a:solidFill>
                <a:latin typeface="Arial" panose="020B0604020202020204" pitchFamily="34" charset="0"/>
                <a:cs typeface="Arial" panose="020B0604020202020204" pitchFamily="34" charset="0"/>
              </a:rPr>
              <a:t>- don’t wait until the last minute to finalize your aid, accept awards, etc.</a:t>
            </a:r>
          </a:p>
          <a:p>
            <a:pPr marL="457200" indent="-457200" algn="l" eaLnBrk="1" hangingPunct="1">
              <a:lnSpc>
                <a:spcPct val="80000"/>
              </a:lnSpc>
              <a:buFont typeface="Arial" pitchFamily="34" charset="0"/>
              <a:buChar char="•"/>
              <a:defRPr/>
            </a:pPr>
            <a:r>
              <a:rPr lang="en-US" sz="2600" b="1" i="1" dirty="0">
                <a:solidFill>
                  <a:schemeClr val="tx2">
                    <a:lumMod val="75000"/>
                  </a:schemeClr>
                </a:solidFill>
                <a:latin typeface="Arial" panose="020B0604020202020204" pitchFamily="34" charset="0"/>
                <a:cs typeface="Arial" panose="020B0604020202020204" pitchFamily="34" charset="0"/>
              </a:rPr>
              <a:t>Be willing </a:t>
            </a:r>
            <a:r>
              <a:rPr lang="en-US" sz="2600" dirty="0">
                <a:solidFill>
                  <a:schemeClr val="tx2">
                    <a:lumMod val="75000"/>
                  </a:schemeClr>
                </a:solidFill>
                <a:latin typeface="Arial" panose="020B0604020202020204" pitchFamily="34" charset="0"/>
                <a:cs typeface="Arial" panose="020B0604020202020204" pitchFamily="34" charset="0"/>
              </a:rPr>
              <a:t>to ask for help: academics, personal, financial</a:t>
            </a:r>
          </a:p>
          <a:p>
            <a:pPr marL="457200" indent="-457200" algn="l" eaLnBrk="1" hangingPunct="1">
              <a:lnSpc>
                <a:spcPct val="80000"/>
              </a:lnSpc>
              <a:buFont typeface="Arial" pitchFamily="34" charset="0"/>
              <a:buChar char="•"/>
              <a:defRPr/>
            </a:pPr>
            <a:r>
              <a:rPr lang="en-US" sz="2600" b="1" i="1" dirty="0">
                <a:solidFill>
                  <a:schemeClr val="tx2">
                    <a:lumMod val="75000"/>
                  </a:schemeClr>
                </a:solidFill>
                <a:latin typeface="Arial" panose="020B0604020202020204" pitchFamily="34" charset="0"/>
                <a:cs typeface="Arial" panose="020B0604020202020204" pitchFamily="34" charset="0"/>
              </a:rPr>
              <a:t>Be involved </a:t>
            </a:r>
            <a:r>
              <a:rPr lang="en-US" sz="2600" dirty="0">
                <a:solidFill>
                  <a:schemeClr val="tx2">
                    <a:lumMod val="75000"/>
                  </a:schemeClr>
                </a:solidFill>
                <a:latin typeface="Arial" panose="020B0604020202020204" pitchFamily="34" charset="0"/>
                <a:cs typeface="Arial" panose="020B0604020202020204" pitchFamily="34" charset="0"/>
              </a:rPr>
              <a:t>- Participate!</a:t>
            </a:r>
          </a:p>
          <a:p>
            <a:pPr marL="914400" lvl="1"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Involved students are more likely to be successful and stay in school</a:t>
            </a:r>
          </a:p>
          <a:p>
            <a:pPr lvl="1" algn="l" eaLnBrk="1" hangingPunct="1">
              <a:lnSpc>
                <a:spcPct val="80000"/>
              </a:lnSpc>
              <a:defRPr/>
            </a:pPr>
            <a:r>
              <a:rPr lang="en-US" sz="2600" b="1" i="1" dirty="0">
                <a:solidFill>
                  <a:schemeClr val="tx2">
                    <a:lumMod val="75000"/>
                  </a:schemeClr>
                </a:solidFill>
                <a:latin typeface="Arial" panose="020B0604020202020204" pitchFamily="34" charset="0"/>
                <a:cs typeface="Arial" panose="020B0604020202020204" pitchFamily="34" charset="0"/>
              </a:rPr>
              <a:t>Be brave</a:t>
            </a:r>
            <a:r>
              <a:rPr lang="en-US" sz="2600" dirty="0">
                <a:solidFill>
                  <a:schemeClr val="tx2">
                    <a:lumMod val="75000"/>
                  </a:schemeClr>
                </a:solidFill>
                <a:latin typeface="Arial" panose="020B0604020202020204" pitchFamily="34" charset="0"/>
                <a:cs typeface="Arial" panose="020B0604020202020204" pitchFamily="34" charset="0"/>
              </a:rPr>
              <a:t>!  Stick it out that first semester – don’t give up</a:t>
            </a:r>
            <a:r>
              <a:rPr lang="en-US" sz="2600" dirty="0" smtClean="0">
                <a:solidFill>
                  <a:schemeClr val="tx2">
                    <a:lumMod val="75000"/>
                  </a:schemeClr>
                </a:solidFill>
                <a:latin typeface="Arial" panose="020B0604020202020204" pitchFamily="34" charset="0"/>
                <a:cs typeface="Arial" panose="020B0604020202020204" pitchFamily="34" charset="0"/>
              </a:rPr>
              <a:t>! Have FUN!</a:t>
            </a:r>
            <a:endParaRPr lang="en-US" sz="2600" dirty="0">
              <a:solidFill>
                <a:schemeClr val="tx2">
                  <a:lumMod val="75000"/>
                </a:schemeClr>
              </a:solidFill>
              <a:latin typeface="Arial" panose="020B0604020202020204" pitchFamily="34" charset="0"/>
              <a:cs typeface="Arial" panose="020B0604020202020204" pitchFamily="34" charset="0"/>
            </a:endParaRPr>
          </a:p>
          <a:p>
            <a:pPr marL="457200" indent="-457200" algn="l" eaLnBrk="1" hangingPunct="1">
              <a:lnSpc>
                <a:spcPct val="80000"/>
              </a:lnSpc>
              <a:buFont typeface="Arial" pitchFamily="34" charset="0"/>
              <a:buChar char="•"/>
              <a:defRPr/>
            </a:pPr>
            <a:endParaRPr lang="en-US" sz="2600" dirty="0">
              <a:solidFill>
                <a:schemeClr val="tx2">
                  <a:lumMod val="75000"/>
                </a:schemeClr>
              </a:solidFill>
              <a:latin typeface="Arial" panose="020B0604020202020204" pitchFamily="34" charset="0"/>
              <a:cs typeface="Arial" panose="020B0604020202020204" pitchFamily="34" charset="0"/>
            </a:endParaRPr>
          </a:p>
          <a:p>
            <a:pPr marL="914400" lvl="1" indent="-457200" algn="l" eaLnBrk="1" hangingPunct="1">
              <a:lnSpc>
                <a:spcPct val="80000"/>
              </a:lnSpc>
              <a:defRPr/>
            </a:pPr>
            <a:endParaRPr lang="en-US" sz="2000" dirty="0">
              <a:solidFill>
                <a:schemeClr val="tx2">
                  <a:lumMod val="75000"/>
                </a:schemeClr>
              </a:solidFill>
              <a:latin typeface="Arial Body"/>
            </a:endParaRPr>
          </a:p>
          <a:p>
            <a:pPr marL="914400" lvl="1" indent="-457200" algn="l" eaLnBrk="1" hangingPunct="1">
              <a:lnSpc>
                <a:spcPct val="80000"/>
              </a:lnSpc>
              <a:defRPr/>
            </a:pPr>
            <a:endParaRPr lang="en-US" sz="2000" dirty="0">
              <a:solidFill>
                <a:schemeClr val="tx2">
                  <a:lumMod val="75000"/>
                </a:schemeClr>
              </a:solidFill>
              <a:latin typeface="Arial Body"/>
            </a:endParaRPr>
          </a:p>
          <a:p>
            <a:pPr marL="457200" indent="-457200" algn="l" eaLnBrk="1" hangingPunct="1">
              <a:lnSpc>
                <a:spcPct val="80000"/>
              </a:lnSpc>
              <a:buFont typeface="Arial" pitchFamily="34" charset="0"/>
              <a:buChar char="•"/>
              <a:defRPr/>
            </a:pPr>
            <a:endParaRPr lang="en-US" sz="2400" dirty="0">
              <a:solidFill>
                <a:schemeClr val="tx2">
                  <a:lumMod val="75000"/>
                </a:schemeClr>
              </a:solidFill>
              <a:latin typeface="Arial Body"/>
            </a:endParaRPr>
          </a:p>
          <a:p>
            <a:pPr marL="457200" indent="-457200" algn="l" eaLnBrk="1" hangingPunct="1">
              <a:lnSpc>
                <a:spcPct val="80000"/>
              </a:lnSpc>
              <a:buFont typeface="Arial" pitchFamily="34" charset="0"/>
              <a:buChar char="•"/>
              <a:defRPr/>
            </a:pPr>
            <a:endParaRPr lang="en-US" sz="2000" dirty="0">
              <a:solidFill>
                <a:schemeClr val="tx2">
                  <a:lumMod val="75000"/>
                </a:schemeClr>
              </a:solidFill>
              <a:latin typeface="Arial Body"/>
            </a:endParaRPr>
          </a:p>
          <a:p>
            <a:pPr marL="914400" lvl="1" indent="-457200" algn="l" eaLnBrk="1" hangingPunct="1">
              <a:lnSpc>
                <a:spcPct val="80000"/>
              </a:lnSpc>
              <a:buFont typeface="Arial" pitchFamily="34" charset="0"/>
              <a:buChar char="•"/>
              <a:defRPr/>
            </a:pPr>
            <a:endParaRPr lang="en-US" sz="2000" dirty="0">
              <a:solidFill>
                <a:schemeClr val="tx2">
                  <a:lumMod val="75000"/>
                </a:schemeClr>
              </a:solidFill>
              <a:latin typeface="Arial Body"/>
            </a:endParaRPr>
          </a:p>
          <a:p>
            <a:pPr algn="l" eaLnBrk="1" hangingPunct="1">
              <a:lnSpc>
                <a:spcPct val="80000"/>
              </a:lnSpc>
              <a:defRPr/>
            </a:pPr>
            <a:endParaRPr lang="en-US" sz="2400" dirty="0">
              <a:solidFill>
                <a:schemeClr val="tx2">
                  <a:lumMod val="75000"/>
                </a:schemeClr>
              </a:solidFill>
              <a:latin typeface="Arial Body"/>
            </a:endParaRPr>
          </a:p>
          <a:p>
            <a:pPr algn="l" eaLnBrk="1" hangingPunct="1">
              <a:lnSpc>
                <a:spcPct val="80000"/>
              </a:lnSpc>
              <a:defRPr/>
            </a:pPr>
            <a:r>
              <a:rPr lang="en-US" sz="2400" dirty="0">
                <a:solidFill>
                  <a:schemeClr val="tx2">
                    <a:lumMod val="75000"/>
                  </a:schemeClr>
                </a:solidFill>
                <a:latin typeface="Arial Body"/>
              </a:rPr>
              <a:t>	</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537382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905000"/>
            <a:ext cx="8686800" cy="990600"/>
          </a:xfrm>
        </p:spPr>
        <p:txBody>
          <a:bodyPr/>
          <a:lstStyle/>
          <a:p>
            <a:pPr eaLnBrk="1" hangingPunct="1">
              <a:defRPr/>
            </a:pPr>
            <a:r>
              <a:rPr lang="en-US" b="1" dirty="0" smtClean="0">
                <a:solidFill>
                  <a:schemeClr val="accent3">
                    <a:lumMod val="50000"/>
                  </a:schemeClr>
                </a:solidFill>
                <a:latin typeface="Arial Headings"/>
              </a:rPr>
              <a:t>WUE/WICHE Information</a:t>
            </a:r>
          </a:p>
        </p:txBody>
      </p:sp>
      <p:sp>
        <p:nvSpPr>
          <p:cNvPr id="4" name="Subtitle 3"/>
          <p:cNvSpPr txBox="1">
            <a:spLocks noGrp="1"/>
          </p:cNvSpPr>
          <p:nvPr>
            <p:ph type="subTitle" idx="1"/>
          </p:nvPr>
        </p:nvSpPr>
        <p:spPr>
          <a:xfrm>
            <a:off x="1447800" y="2730329"/>
            <a:ext cx="9144000" cy="941796"/>
          </a:xfrm>
          <a:prstGeom prst="rect">
            <a:avLst/>
          </a:prstGeom>
          <a:noFill/>
        </p:spPr>
        <p:txBody>
          <a:bodyPr wrap="square" rtlCol="0">
            <a:spAutoFit/>
          </a:bodyPr>
          <a:lstStyle/>
          <a:p>
            <a:r>
              <a:rPr lang="en-US" sz="2400" b="1" dirty="0">
                <a:solidFill>
                  <a:schemeClr val="accent3">
                    <a:lumMod val="50000"/>
                  </a:schemeClr>
                </a:solidFill>
                <a:latin typeface="Arial Body"/>
              </a:rPr>
              <a:t>Western Undergraduate Exchange Program – WUE</a:t>
            </a:r>
          </a:p>
          <a:p>
            <a:r>
              <a:rPr lang="en-US" sz="2400" b="1" dirty="0">
                <a:solidFill>
                  <a:schemeClr val="accent3">
                    <a:lumMod val="50000"/>
                  </a:schemeClr>
                </a:solidFill>
                <a:latin typeface="Arial Body"/>
              </a:rPr>
              <a:t>Western Interstate Commission for Higher Education - </a:t>
            </a:r>
            <a:r>
              <a:rPr lang="en-US" sz="2400" b="1" dirty="0" smtClean="0">
                <a:solidFill>
                  <a:schemeClr val="accent3">
                    <a:lumMod val="50000"/>
                  </a:schemeClr>
                </a:solidFill>
                <a:latin typeface="Arial Body"/>
              </a:rPr>
              <a:t>WICHE</a:t>
            </a:r>
            <a:r>
              <a:rPr lang="en-US" sz="2600" b="1" dirty="0" smtClean="0">
                <a:solidFill>
                  <a:schemeClr val="accent3">
                    <a:lumMod val="50000"/>
                  </a:schemeClr>
                </a:solidFill>
                <a:latin typeface="Arial Body"/>
              </a:rPr>
              <a:t> </a:t>
            </a:r>
            <a:endParaRPr lang="en-US" sz="2600" dirty="0">
              <a:latin typeface="Arial Body"/>
            </a:endParaRPr>
          </a:p>
        </p:txBody>
      </p:sp>
      <p:sp>
        <p:nvSpPr>
          <p:cNvPr id="5" name="Content Placeholder 8"/>
          <p:cNvSpPr txBox="1">
            <a:spLocks/>
          </p:cNvSpPr>
          <p:nvPr/>
        </p:nvSpPr>
        <p:spPr bwMode="auto">
          <a:xfrm>
            <a:off x="0" y="3828504"/>
            <a:ext cx="11974882" cy="28929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buFont typeface="Arial" pitchFamily="34" charset="0"/>
              <a:buChar char="•"/>
              <a:defRPr/>
            </a:pPr>
            <a:r>
              <a:rPr lang="en-US" sz="2600" dirty="0">
                <a:solidFill>
                  <a:srgbClr val="4F81BD">
                    <a:lumMod val="50000"/>
                  </a:srgbClr>
                </a:solidFill>
                <a:latin typeface="Arial" panose="020B0604020202020204" pitchFamily="34" charset="0"/>
                <a:cs typeface="Arial" panose="020B0604020202020204" pitchFamily="34" charset="0"/>
              </a:rPr>
              <a:t>Eligible students get reduced out-of-state tuition rate of 150% of resident tuition at participating two- and four-year college programs outside of their home state.</a:t>
            </a:r>
          </a:p>
          <a:p>
            <a:pPr eaLnBrk="0" fontAlgn="base" hangingPunct="0">
              <a:spcBef>
                <a:spcPct val="20000"/>
              </a:spcBef>
              <a:spcAft>
                <a:spcPct val="0"/>
              </a:spcAft>
              <a:buFont typeface="Arial" pitchFamily="34" charset="0"/>
              <a:buChar char="•"/>
              <a:defRPr/>
            </a:pPr>
            <a:r>
              <a:rPr lang="en-US" sz="2600" dirty="0">
                <a:solidFill>
                  <a:srgbClr val="4F81BD">
                    <a:lumMod val="50000"/>
                  </a:srgbClr>
                </a:solidFill>
                <a:latin typeface="Arial" panose="020B0604020202020204" pitchFamily="34" charset="0"/>
                <a:cs typeface="Arial" panose="020B0604020202020204" pitchFamily="34" charset="0"/>
              </a:rPr>
              <a:t>Reduced tuition rate is not automatically awarded.</a:t>
            </a:r>
          </a:p>
          <a:p>
            <a:pPr eaLnBrk="0" fontAlgn="base" hangingPunct="0">
              <a:spcBef>
                <a:spcPct val="20000"/>
              </a:spcBef>
              <a:spcAft>
                <a:spcPct val="0"/>
              </a:spcAft>
              <a:buFont typeface="Arial" pitchFamily="34" charset="0"/>
              <a:buChar char="•"/>
              <a:defRPr/>
            </a:pPr>
            <a:r>
              <a:rPr lang="en-US" sz="2600" dirty="0">
                <a:solidFill>
                  <a:srgbClr val="4F81BD">
                    <a:lumMod val="50000"/>
                  </a:srgbClr>
                </a:solidFill>
                <a:latin typeface="Arial" panose="020B0604020202020204" pitchFamily="34" charset="0"/>
                <a:cs typeface="Arial" panose="020B0604020202020204" pitchFamily="34" charset="0"/>
              </a:rPr>
              <a:t>Many institutions limit the number of new WUE/WICHE awards each academic year, so apply early!</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1623982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796076"/>
            <a:ext cx="8686800" cy="1175724"/>
          </a:xfrm>
        </p:spPr>
        <p:txBody>
          <a:bodyPr/>
          <a:lstStyle/>
          <a:p>
            <a:pPr eaLnBrk="1" hangingPunct="1">
              <a:defRPr/>
            </a:pPr>
            <a:r>
              <a:rPr lang="en-US" b="1" dirty="0" smtClean="0">
                <a:solidFill>
                  <a:schemeClr val="accent3">
                    <a:lumMod val="50000"/>
                  </a:schemeClr>
                </a:solidFill>
                <a:latin typeface="Arial Headings"/>
              </a:rPr>
              <a:t>WUE/WICHE Information</a:t>
            </a:r>
          </a:p>
        </p:txBody>
      </p:sp>
      <p:sp>
        <p:nvSpPr>
          <p:cNvPr id="4" name="Subtitle 3"/>
          <p:cNvSpPr txBox="1">
            <a:spLocks noGrp="1"/>
          </p:cNvSpPr>
          <p:nvPr>
            <p:ph type="subTitle" idx="1"/>
          </p:nvPr>
        </p:nvSpPr>
        <p:spPr>
          <a:xfrm>
            <a:off x="1524000" y="2971801"/>
            <a:ext cx="9144000" cy="4949047"/>
          </a:xfrm>
          <a:prstGeom prst="rect">
            <a:avLst/>
          </a:prstGeom>
          <a:noFill/>
        </p:spPr>
        <p:txBody>
          <a:bodyPr wrap="square" rtlCol="0">
            <a:spAutoFit/>
          </a:bodyPr>
          <a:lstStyle/>
          <a:p>
            <a:pPr algn="l"/>
            <a:r>
              <a:rPr lang="en-US" sz="2600" b="1" dirty="0">
                <a:solidFill>
                  <a:schemeClr val="tx2">
                    <a:lumMod val="75000"/>
                  </a:schemeClr>
                </a:solidFill>
                <a:latin typeface="Arial Body"/>
              </a:rPr>
              <a:t> </a:t>
            </a:r>
            <a:r>
              <a:rPr lang="en-US" sz="2600" b="1" dirty="0">
                <a:solidFill>
                  <a:schemeClr val="accent3">
                    <a:lumMod val="50000"/>
                  </a:schemeClr>
                </a:solidFill>
                <a:latin typeface="Arial Body"/>
              </a:rPr>
              <a:t>WUE/WICHE states include:</a:t>
            </a:r>
          </a:p>
          <a:p>
            <a:pPr algn="l"/>
            <a:r>
              <a:rPr lang="en-US" sz="2600" dirty="0">
                <a:solidFill>
                  <a:schemeClr val="tx2">
                    <a:lumMod val="75000"/>
                  </a:schemeClr>
                </a:solidFill>
                <a:latin typeface="Arial Body"/>
              </a:rPr>
              <a:t>Alaska 		Arizona 		California		Colorado			Hawaii 		Idaho	</a:t>
            </a:r>
          </a:p>
          <a:p>
            <a:pPr algn="l"/>
            <a:r>
              <a:rPr lang="en-US" sz="2600" dirty="0">
                <a:solidFill>
                  <a:schemeClr val="tx2">
                    <a:lumMod val="75000"/>
                  </a:schemeClr>
                </a:solidFill>
                <a:latin typeface="Arial Body"/>
              </a:rPr>
              <a:t>Montana		Nevada		New Mexico		North Dakota		Oregon		</a:t>
            </a:r>
          </a:p>
          <a:p>
            <a:pPr algn="l"/>
            <a:r>
              <a:rPr lang="en-US" sz="2600" dirty="0">
                <a:solidFill>
                  <a:schemeClr val="tx2">
                    <a:lumMod val="75000"/>
                  </a:schemeClr>
                </a:solidFill>
                <a:latin typeface="Arial Body"/>
              </a:rPr>
              <a:t>South Dakota	Utah		Washington		Wyoming</a:t>
            </a:r>
          </a:p>
          <a:p>
            <a:pPr lvl="0">
              <a:defRPr/>
            </a:pPr>
            <a:endParaRPr lang="en-US" sz="2600" b="1" dirty="0">
              <a:solidFill>
                <a:schemeClr val="tx2">
                  <a:lumMod val="75000"/>
                </a:schemeClr>
              </a:solidFill>
              <a:latin typeface="Arial Body"/>
              <a:hlinkClick r:id="rId3"/>
            </a:endParaRPr>
          </a:p>
          <a:p>
            <a:pPr lvl="0">
              <a:defRPr/>
            </a:pPr>
            <a:r>
              <a:rPr lang="en-US" b="1" dirty="0" smtClean="0">
                <a:solidFill>
                  <a:schemeClr val="tx2">
                    <a:lumMod val="75000"/>
                  </a:schemeClr>
                </a:solidFill>
                <a:latin typeface="Arial Body"/>
                <a:hlinkClick r:id="rId3"/>
              </a:rPr>
              <a:t>http://wue.wiche.edu</a:t>
            </a:r>
            <a:r>
              <a:rPr lang="en-US" b="1" dirty="0" smtClean="0">
                <a:solidFill>
                  <a:schemeClr val="tx2">
                    <a:lumMod val="75000"/>
                  </a:schemeClr>
                </a:solidFill>
                <a:latin typeface="Arial Body"/>
              </a:rPr>
              <a:t> </a:t>
            </a:r>
          </a:p>
          <a:p>
            <a:pPr lvl="0">
              <a:defRPr/>
            </a:pPr>
            <a:endParaRPr lang="en-US" sz="3600" dirty="0">
              <a:latin typeface="Arial Body"/>
            </a:endParaRPr>
          </a:p>
          <a:p>
            <a:pPr algn="l"/>
            <a:endParaRPr lang="en-US" sz="2600" dirty="0">
              <a:latin typeface="Arial Body"/>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1215551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828800"/>
            <a:ext cx="8382000" cy="1143000"/>
          </a:xfrm>
        </p:spPr>
        <p:txBody>
          <a:bodyPr/>
          <a:lstStyle/>
          <a:p>
            <a:pPr>
              <a:defRPr/>
            </a:pPr>
            <a:r>
              <a:rPr lang="en-US" b="1" dirty="0" smtClean="0">
                <a:solidFill>
                  <a:schemeClr val="accent3">
                    <a:lumMod val="50000"/>
                  </a:schemeClr>
                </a:solidFill>
                <a:latin typeface="Arial Headings"/>
              </a:rPr>
              <a:t>FAFSA FAQs</a:t>
            </a:r>
            <a:endParaRPr lang="en-US" b="1" dirty="0">
              <a:solidFill>
                <a:schemeClr val="accent3">
                  <a:lumMod val="50000"/>
                </a:schemeClr>
              </a:solidFill>
              <a:latin typeface="Arial Headings"/>
            </a:endParaRPr>
          </a:p>
        </p:txBody>
      </p:sp>
      <p:sp>
        <p:nvSpPr>
          <p:cNvPr id="3" name="Subtitle 2"/>
          <p:cNvSpPr>
            <a:spLocks noGrp="1"/>
          </p:cNvSpPr>
          <p:nvPr>
            <p:ph type="subTitle" idx="1"/>
          </p:nvPr>
        </p:nvSpPr>
        <p:spPr>
          <a:xfrm>
            <a:off x="275573" y="2819400"/>
            <a:ext cx="11548997" cy="3733800"/>
          </a:xfrm>
        </p:spPr>
        <p:txBody>
          <a:bodyPr/>
          <a:lstStyle/>
          <a:p>
            <a:pPr algn="l">
              <a:defRPr/>
            </a:pPr>
            <a:r>
              <a:rPr lang="en-US" sz="2600" b="1" dirty="0">
                <a:solidFill>
                  <a:schemeClr val="accent3">
                    <a:lumMod val="50000"/>
                  </a:schemeClr>
                </a:solidFill>
                <a:latin typeface="Arial Body"/>
              </a:rPr>
              <a:t>“How much do I have to make [income] before my student doesn’t qualify for the Pell Grant</a:t>
            </a:r>
            <a:r>
              <a:rPr lang="en-US" sz="2600" b="1" dirty="0" smtClean="0">
                <a:solidFill>
                  <a:schemeClr val="accent3">
                    <a:lumMod val="50000"/>
                  </a:schemeClr>
                </a:solidFill>
                <a:latin typeface="Arial Body"/>
              </a:rPr>
              <a:t>?”</a:t>
            </a:r>
          </a:p>
          <a:p>
            <a:pPr algn="l">
              <a:defRPr/>
            </a:pPr>
            <a:r>
              <a:rPr lang="en-US" sz="2600" b="1" dirty="0" smtClean="0">
                <a:solidFill>
                  <a:schemeClr val="accent3">
                    <a:lumMod val="50000"/>
                  </a:schemeClr>
                </a:solidFill>
                <a:latin typeface="Arial Body"/>
                <a:cs typeface="Arial" pitchFamily="34" charset="0"/>
              </a:rPr>
              <a:t>ANSWER:</a:t>
            </a:r>
            <a:endParaRPr lang="en-US" sz="2600" dirty="0">
              <a:solidFill>
                <a:schemeClr val="tx2">
                  <a:lumMod val="75000"/>
                </a:schemeClr>
              </a:solidFill>
              <a:latin typeface="Arial Body"/>
              <a:cs typeface="Arial" pitchFamily="34" charset="0"/>
            </a:endParaRPr>
          </a:p>
          <a:p>
            <a:pPr algn="l">
              <a:buFont typeface="Arial" pitchFamily="34" charset="0"/>
              <a:buChar char="•"/>
              <a:defRPr/>
            </a:pPr>
            <a:r>
              <a:rPr lang="en-US" sz="2600" dirty="0">
                <a:solidFill>
                  <a:schemeClr val="tx2">
                    <a:lumMod val="75000"/>
                  </a:schemeClr>
                </a:solidFill>
                <a:latin typeface="Arial" pitchFamily="34" charset="0"/>
                <a:cs typeface="Arial" pitchFamily="34" charset="0"/>
              </a:rPr>
              <a:t>There is no magic “cut-off” number.</a:t>
            </a:r>
          </a:p>
          <a:p>
            <a:pPr algn="l">
              <a:buFont typeface="Arial" pitchFamily="34" charset="0"/>
              <a:buChar char="•"/>
              <a:defRPr/>
            </a:pPr>
            <a:r>
              <a:rPr lang="en-US" sz="2600" dirty="0">
                <a:solidFill>
                  <a:schemeClr val="tx2">
                    <a:lumMod val="75000"/>
                  </a:schemeClr>
                </a:solidFill>
                <a:latin typeface="Arial" pitchFamily="34" charset="0"/>
                <a:cs typeface="Arial" pitchFamily="34" charset="0"/>
              </a:rPr>
              <a:t>The formula is complicated – income is not the only component considered.</a:t>
            </a:r>
          </a:p>
          <a:p>
            <a:pPr lvl="1" algn="l">
              <a:buFont typeface="Arial" pitchFamily="34" charset="0"/>
              <a:buChar char="•"/>
              <a:defRPr/>
            </a:pPr>
            <a:r>
              <a:rPr lang="en-US" sz="2200" dirty="0">
                <a:solidFill>
                  <a:schemeClr val="tx2">
                    <a:lumMod val="75000"/>
                  </a:schemeClr>
                </a:solidFill>
                <a:latin typeface="Arial" pitchFamily="34" charset="0"/>
                <a:cs typeface="Arial" pitchFamily="34" charset="0"/>
              </a:rPr>
              <a:t>Family size, income, assets, number in family, number in college, age of older parent, state of legal residence, etc.</a:t>
            </a:r>
          </a:p>
          <a:p>
            <a:pPr lvl="1" algn="l">
              <a:buFont typeface="Arial" pitchFamily="34" charset="0"/>
              <a:buChar char="•"/>
              <a:defRPr/>
            </a:pPr>
            <a:r>
              <a:rPr lang="en-US" sz="2200" dirty="0">
                <a:solidFill>
                  <a:schemeClr val="tx2">
                    <a:lumMod val="75000"/>
                  </a:schemeClr>
                </a:solidFill>
                <a:latin typeface="Arial" pitchFamily="34" charset="0"/>
                <a:cs typeface="Arial" pitchFamily="34" charset="0"/>
              </a:rPr>
              <a:t>Exclusions to income and assets are considered</a:t>
            </a: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662785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676400"/>
            <a:ext cx="8382000" cy="762000"/>
          </a:xfrm>
        </p:spPr>
        <p:txBody>
          <a:bodyPr/>
          <a:lstStyle/>
          <a:p>
            <a:pPr>
              <a:defRPr/>
            </a:pPr>
            <a:r>
              <a:rPr lang="en-US" b="1" dirty="0" smtClean="0">
                <a:solidFill>
                  <a:schemeClr val="accent3">
                    <a:lumMod val="50000"/>
                  </a:schemeClr>
                </a:solidFill>
                <a:latin typeface="Arial Headings"/>
              </a:rPr>
              <a:t>FAFSA FAQs</a:t>
            </a:r>
            <a:endParaRPr lang="en-US" b="1" dirty="0">
              <a:solidFill>
                <a:schemeClr val="accent3">
                  <a:lumMod val="50000"/>
                </a:schemeClr>
              </a:solidFill>
              <a:latin typeface="Arial Headings"/>
            </a:endParaRPr>
          </a:p>
        </p:txBody>
      </p:sp>
      <p:sp>
        <p:nvSpPr>
          <p:cNvPr id="3" name="Subtitle 2"/>
          <p:cNvSpPr>
            <a:spLocks noGrp="1"/>
          </p:cNvSpPr>
          <p:nvPr>
            <p:ph type="subTitle" idx="1"/>
          </p:nvPr>
        </p:nvSpPr>
        <p:spPr>
          <a:xfrm>
            <a:off x="112734" y="2362200"/>
            <a:ext cx="12079266" cy="4495800"/>
          </a:xfrm>
        </p:spPr>
        <p:txBody>
          <a:bodyPr/>
          <a:lstStyle/>
          <a:p>
            <a:pPr algn="l">
              <a:defRPr/>
            </a:pPr>
            <a:r>
              <a:rPr lang="en-US" sz="2000" b="1" dirty="0">
                <a:solidFill>
                  <a:schemeClr val="accent3">
                    <a:lumMod val="50000"/>
                  </a:schemeClr>
                </a:solidFill>
                <a:latin typeface="Arial Headings"/>
              </a:rPr>
              <a:t>How do I qualify for the maximum Pell Grant award?” </a:t>
            </a:r>
          </a:p>
          <a:p>
            <a:pPr algn="l">
              <a:defRPr/>
            </a:pPr>
            <a:r>
              <a:rPr lang="en-US" sz="2000" dirty="0">
                <a:solidFill>
                  <a:schemeClr val="tx2">
                    <a:lumMod val="75000"/>
                  </a:schemeClr>
                </a:solidFill>
                <a:latin typeface="Arial" pitchFamily="34" charset="0"/>
                <a:cs typeface="Arial" pitchFamily="34" charset="0"/>
              </a:rPr>
              <a:t>Certain students </a:t>
            </a:r>
            <a:r>
              <a:rPr lang="en-US" sz="2000" b="1" i="1" dirty="0">
                <a:solidFill>
                  <a:schemeClr val="tx2">
                    <a:lumMod val="75000"/>
                  </a:schemeClr>
                </a:solidFill>
                <a:latin typeface="Arial" pitchFamily="34" charset="0"/>
                <a:cs typeface="Arial" pitchFamily="34" charset="0"/>
              </a:rPr>
              <a:t>automatically</a:t>
            </a:r>
            <a:r>
              <a:rPr lang="en-US" sz="2000" dirty="0">
                <a:solidFill>
                  <a:schemeClr val="tx2">
                    <a:lumMod val="75000"/>
                  </a:schemeClr>
                </a:solidFill>
                <a:latin typeface="Arial" pitchFamily="34" charset="0"/>
                <a:cs typeface="Arial" pitchFamily="34" charset="0"/>
              </a:rPr>
              <a:t> qualify for the highest Pell award </a:t>
            </a:r>
            <a:r>
              <a:rPr lang="en-US" sz="2000" b="1" i="1" u="sng" dirty="0">
                <a:solidFill>
                  <a:schemeClr val="tx2">
                    <a:lumMod val="75000"/>
                  </a:schemeClr>
                </a:solidFill>
                <a:latin typeface="Arial" pitchFamily="34" charset="0"/>
                <a:cs typeface="Arial" pitchFamily="34" charset="0"/>
              </a:rPr>
              <a:t>IF</a:t>
            </a:r>
            <a:r>
              <a:rPr lang="en-US" sz="2000" b="1" dirty="0">
                <a:solidFill>
                  <a:schemeClr val="tx2">
                    <a:lumMod val="75000"/>
                  </a:schemeClr>
                </a:solidFill>
                <a:latin typeface="Arial" pitchFamily="34" charset="0"/>
                <a:cs typeface="Arial" pitchFamily="34" charset="0"/>
              </a:rPr>
              <a:t>: </a:t>
            </a:r>
          </a:p>
          <a:p>
            <a:pPr marL="457200" indent="-457200" algn="l">
              <a:buAutoNum type="arabicPeriod"/>
              <a:defRPr/>
            </a:pPr>
            <a:r>
              <a:rPr lang="en-US" sz="2000" dirty="0" smtClean="0">
                <a:solidFill>
                  <a:schemeClr val="tx2">
                    <a:lumMod val="75000"/>
                  </a:schemeClr>
                </a:solidFill>
                <a:latin typeface="Arial" pitchFamily="34" charset="0"/>
                <a:cs typeface="Arial" pitchFamily="34" charset="0"/>
              </a:rPr>
              <a:t>Anyone</a:t>
            </a:r>
            <a:r>
              <a:rPr lang="en-US" sz="2000" b="1" dirty="0" smtClean="0">
                <a:solidFill>
                  <a:schemeClr val="tx2">
                    <a:lumMod val="75000"/>
                  </a:schemeClr>
                </a:solidFill>
                <a:latin typeface="Arial" pitchFamily="34" charset="0"/>
                <a:cs typeface="Arial" pitchFamily="34" charset="0"/>
              </a:rPr>
              <a:t> </a:t>
            </a:r>
            <a:r>
              <a:rPr lang="en-US" sz="2000" dirty="0">
                <a:solidFill>
                  <a:schemeClr val="tx2">
                    <a:lumMod val="75000"/>
                  </a:schemeClr>
                </a:solidFill>
                <a:latin typeface="Arial" pitchFamily="34" charset="0"/>
                <a:cs typeface="Arial" pitchFamily="34" charset="0"/>
              </a:rPr>
              <a:t>in parents’ household received benefits during </a:t>
            </a:r>
            <a:r>
              <a:rPr lang="en-US" sz="2000" b="1" dirty="0">
                <a:solidFill>
                  <a:srgbClr val="FF0000"/>
                </a:solidFill>
                <a:latin typeface="Arial" pitchFamily="34" charset="0"/>
                <a:cs typeface="Arial" pitchFamily="34" charset="0"/>
              </a:rPr>
              <a:t>2013</a:t>
            </a:r>
            <a:r>
              <a:rPr lang="en-US" sz="2000" dirty="0">
                <a:solidFill>
                  <a:schemeClr val="tx2">
                    <a:lumMod val="75000"/>
                  </a:schemeClr>
                </a:solidFill>
                <a:latin typeface="Arial" pitchFamily="34" charset="0"/>
                <a:cs typeface="Arial" pitchFamily="34" charset="0"/>
              </a:rPr>
              <a:t> or </a:t>
            </a:r>
            <a:r>
              <a:rPr lang="en-US" sz="2000" b="1" dirty="0">
                <a:solidFill>
                  <a:srgbClr val="FF0000"/>
                </a:solidFill>
                <a:latin typeface="Arial" pitchFamily="34" charset="0"/>
                <a:cs typeface="Arial" pitchFamily="34" charset="0"/>
              </a:rPr>
              <a:t>2014 </a:t>
            </a:r>
            <a:r>
              <a:rPr lang="en-US" sz="2000" dirty="0">
                <a:solidFill>
                  <a:schemeClr val="tx2">
                    <a:lumMod val="75000"/>
                  </a:schemeClr>
                </a:solidFill>
                <a:latin typeface="Arial" pitchFamily="34" charset="0"/>
                <a:cs typeface="Arial" pitchFamily="34" charset="0"/>
              </a:rPr>
              <a:t>from SSI, SNAP, </a:t>
            </a:r>
            <a:r>
              <a:rPr lang="en-US" sz="2000" dirty="0" smtClean="0">
                <a:solidFill>
                  <a:schemeClr val="tx2">
                    <a:lumMod val="75000"/>
                  </a:schemeClr>
                </a:solidFill>
                <a:latin typeface="Arial" pitchFamily="34" charset="0"/>
                <a:cs typeface="Arial" pitchFamily="34" charset="0"/>
              </a:rPr>
              <a:t>Free/Reduced</a:t>
            </a:r>
          </a:p>
          <a:p>
            <a:pPr algn="l">
              <a:defRPr/>
            </a:pPr>
            <a:r>
              <a:rPr lang="en-US" sz="2000" dirty="0" smtClean="0">
                <a:solidFill>
                  <a:schemeClr val="tx2">
                    <a:lumMod val="75000"/>
                  </a:schemeClr>
                </a:solidFill>
                <a:latin typeface="Arial" pitchFamily="34" charset="0"/>
                <a:cs typeface="Arial" pitchFamily="34" charset="0"/>
              </a:rPr>
              <a:t>       School </a:t>
            </a:r>
            <a:r>
              <a:rPr lang="en-US" sz="2000" dirty="0">
                <a:solidFill>
                  <a:schemeClr val="tx2">
                    <a:lumMod val="75000"/>
                  </a:schemeClr>
                </a:solidFill>
                <a:latin typeface="Arial" pitchFamily="34" charset="0"/>
                <a:cs typeface="Arial" pitchFamily="34" charset="0"/>
              </a:rPr>
              <a:t>Lunch program, TANF Program, or WIC; </a:t>
            </a:r>
            <a:r>
              <a:rPr lang="en-US" sz="2000" b="1" i="1" u="sng" dirty="0">
                <a:solidFill>
                  <a:schemeClr val="tx2">
                    <a:lumMod val="75000"/>
                  </a:schemeClr>
                </a:solidFill>
                <a:latin typeface="Arial" pitchFamily="34" charset="0"/>
                <a:cs typeface="Arial" pitchFamily="34" charset="0"/>
              </a:rPr>
              <a:t>OR</a:t>
            </a:r>
            <a:endParaRPr lang="en-US" sz="2000" dirty="0">
              <a:solidFill>
                <a:schemeClr val="tx2">
                  <a:lumMod val="75000"/>
                </a:schemeClr>
              </a:solidFill>
              <a:latin typeface="Arial" pitchFamily="34" charset="0"/>
              <a:cs typeface="Arial" pitchFamily="34" charset="0"/>
            </a:endParaRPr>
          </a:p>
          <a:p>
            <a:pPr marL="342900" indent="-342900" algn="l">
              <a:buFont typeface="Arial" panose="020B0604020202020204" pitchFamily="34" charset="0"/>
              <a:buChar char="•"/>
              <a:defRPr/>
            </a:pPr>
            <a:r>
              <a:rPr lang="en-US" sz="2000" dirty="0">
                <a:solidFill>
                  <a:schemeClr val="tx2">
                    <a:lumMod val="75000"/>
                  </a:schemeClr>
                </a:solidFill>
                <a:latin typeface="Arial" pitchFamily="34" charset="0"/>
                <a:cs typeface="Arial" pitchFamily="34" charset="0"/>
              </a:rPr>
              <a:t>Student’s Parents filed or were eligible to file a </a:t>
            </a:r>
            <a:r>
              <a:rPr lang="en-US" sz="2000" b="1" dirty="0">
                <a:solidFill>
                  <a:srgbClr val="FF0000"/>
                </a:solidFill>
                <a:latin typeface="Arial" pitchFamily="34" charset="0"/>
                <a:cs typeface="Arial" pitchFamily="34" charset="0"/>
              </a:rPr>
              <a:t>2014</a:t>
            </a:r>
            <a:r>
              <a:rPr lang="en-US" sz="2000" dirty="0">
                <a:solidFill>
                  <a:schemeClr val="tx2">
                    <a:lumMod val="75000"/>
                  </a:schemeClr>
                </a:solidFill>
                <a:latin typeface="Arial" pitchFamily="34" charset="0"/>
                <a:cs typeface="Arial" pitchFamily="34" charset="0"/>
              </a:rPr>
              <a:t> IRS 1040A or 1040EZ (or filed a 1040 but were not required to do so)  </a:t>
            </a:r>
            <a:r>
              <a:rPr lang="en-US" sz="2000" b="1" i="1" u="sng" dirty="0">
                <a:solidFill>
                  <a:schemeClr val="tx2">
                    <a:lumMod val="75000"/>
                  </a:schemeClr>
                </a:solidFill>
                <a:latin typeface="Arial" pitchFamily="34" charset="0"/>
                <a:cs typeface="Arial" pitchFamily="34" charset="0"/>
              </a:rPr>
              <a:t>OR</a:t>
            </a:r>
            <a:r>
              <a:rPr lang="en-US" sz="2000" b="1" i="1" dirty="0">
                <a:solidFill>
                  <a:schemeClr val="tx2">
                    <a:lumMod val="75000"/>
                  </a:schemeClr>
                </a:solidFill>
                <a:latin typeface="Arial" pitchFamily="34" charset="0"/>
                <a:cs typeface="Arial" pitchFamily="34" charset="0"/>
              </a:rPr>
              <a:t> </a:t>
            </a:r>
            <a:r>
              <a:rPr lang="en-US" sz="2000" dirty="0">
                <a:solidFill>
                  <a:schemeClr val="tx2">
                    <a:lumMod val="75000"/>
                  </a:schemeClr>
                </a:solidFill>
                <a:latin typeface="Arial" pitchFamily="34" charset="0"/>
                <a:cs typeface="Arial" pitchFamily="34" charset="0"/>
              </a:rPr>
              <a:t>were not required to file ANY income tax return </a:t>
            </a:r>
            <a:r>
              <a:rPr lang="en-US" sz="2000" b="1" i="1" u="sng" dirty="0">
                <a:solidFill>
                  <a:schemeClr val="tx2">
                    <a:lumMod val="75000"/>
                  </a:schemeClr>
                </a:solidFill>
                <a:latin typeface="Arial" pitchFamily="34" charset="0"/>
                <a:cs typeface="Arial" pitchFamily="34" charset="0"/>
              </a:rPr>
              <a:t>OR</a:t>
            </a:r>
            <a:endParaRPr lang="en-US" sz="2000" dirty="0">
              <a:solidFill>
                <a:schemeClr val="tx2">
                  <a:lumMod val="75000"/>
                </a:schemeClr>
              </a:solidFill>
              <a:latin typeface="Arial" pitchFamily="34" charset="0"/>
              <a:cs typeface="Arial" pitchFamily="34" charset="0"/>
            </a:endParaRPr>
          </a:p>
          <a:p>
            <a:pPr marL="342900" indent="-342900" algn="l">
              <a:buFont typeface="Arial" panose="020B0604020202020204" pitchFamily="34" charset="0"/>
              <a:buChar char="•"/>
              <a:defRPr/>
            </a:pPr>
            <a:r>
              <a:rPr lang="en-US" sz="2000" dirty="0">
                <a:solidFill>
                  <a:schemeClr val="tx2">
                    <a:lumMod val="75000"/>
                  </a:schemeClr>
                </a:solidFill>
                <a:latin typeface="Arial" pitchFamily="34" charset="0"/>
                <a:cs typeface="Arial" pitchFamily="34" charset="0"/>
              </a:rPr>
              <a:t>One parent is a dislocated worker </a:t>
            </a:r>
            <a:r>
              <a:rPr lang="en-US" sz="2000" b="1" i="1" u="sng" dirty="0" smtClean="0">
                <a:solidFill>
                  <a:schemeClr val="tx2">
                    <a:lumMod val="75000"/>
                  </a:schemeClr>
                </a:solidFill>
                <a:latin typeface="Arial" pitchFamily="34" charset="0"/>
                <a:cs typeface="Arial" pitchFamily="34" charset="0"/>
              </a:rPr>
              <a:t>AND</a:t>
            </a:r>
          </a:p>
          <a:p>
            <a:pPr algn="l">
              <a:defRPr/>
            </a:pPr>
            <a:r>
              <a:rPr lang="en-US" sz="2000" b="1" dirty="0" smtClean="0">
                <a:solidFill>
                  <a:schemeClr val="tx2">
                    <a:lumMod val="75000"/>
                  </a:schemeClr>
                </a:solidFill>
                <a:latin typeface="Arial" pitchFamily="34" charset="0"/>
                <a:cs typeface="Arial" pitchFamily="34" charset="0"/>
              </a:rPr>
              <a:t>2.  </a:t>
            </a:r>
            <a:r>
              <a:rPr lang="en-US" sz="2000" dirty="0" smtClean="0">
                <a:solidFill>
                  <a:schemeClr val="tx2">
                    <a:lumMod val="75000"/>
                  </a:schemeClr>
                </a:solidFill>
                <a:latin typeface="Arial" pitchFamily="34" charset="0"/>
                <a:cs typeface="Arial" pitchFamily="34" charset="0"/>
              </a:rPr>
              <a:t>Parents</a:t>
            </a:r>
            <a:r>
              <a:rPr lang="en-US" sz="2000" dirty="0">
                <a:solidFill>
                  <a:schemeClr val="tx2">
                    <a:lumMod val="75000"/>
                  </a:schemeClr>
                </a:solidFill>
                <a:latin typeface="Arial" pitchFamily="34" charset="0"/>
                <a:cs typeface="Arial" pitchFamily="34" charset="0"/>
              </a:rPr>
              <a:t>’ </a:t>
            </a:r>
            <a:r>
              <a:rPr lang="en-US" sz="2000" b="1" dirty="0">
                <a:solidFill>
                  <a:srgbClr val="FF0000"/>
                </a:solidFill>
                <a:latin typeface="Arial" pitchFamily="34" charset="0"/>
                <a:cs typeface="Arial" pitchFamily="34" charset="0"/>
              </a:rPr>
              <a:t>2014</a:t>
            </a:r>
            <a:r>
              <a:rPr lang="en-US" sz="2000" dirty="0">
                <a:solidFill>
                  <a:schemeClr val="tx2">
                    <a:lumMod val="75000"/>
                  </a:schemeClr>
                </a:solidFill>
                <a:latin typeface="Arial" pitchFamily="34" charset="0"/>
                <a:cs typeface="Arial" pitchFamily="34" charset="0"/>
              </a:rPr>
              <a:t> AGI from tax return income is </a:t>
            </a:r>
            <a:r>
              <a:rPr lang="en-US" sz="2000" b="1" dirty="0">
                <a:solidFill>
                  <a:srgbClr val="FF0000"/>
                </a:solidFill>
                <a:latin typeface="Arial" pitchFamily="34" charset="0"/>
                <a:cs typeface="Arial" pitchFamily="34" charset="0"/>
              </a:rPr>
              <a:t>$24,000 </a:t>
            </a:r>
            <a:r>
              <a:rPr lang="en-US" sz="2000" dirty="0">
                <a:solidFill>
                  <a:schemeClr val="tx2">
                    <a:lumMod val="75000"/>
                  </a:schemeClr>
                </a:solidFill>
                <a:latin typeface="Arial" pitchFamily="34" charset="0"/>
                <a:cs typeface="Arial" pitchFamily="34" charset="0"/>
              </a:rPr>
              <a:t>or less; or for non-filers, income is $24,000 or less, </a:t>
            </a:r>
            <a:r>
              <a:rPr lang="en-US" sz="2000" b="1" i="1" u="sng" dirty="0">
                <a:solidFill>
                  <a:schemeClr val="tx2">
                    <a:lumMod val="75000"/>
                  </a:schemeClr>
                </a:solidFill>
                <a:latin typeface="Arial" pitchFamily="34" charset="0"/>
                <a:cs typeface="Arial" pitchFamily="34" charset="0"/>
              </a:rPr>
              <a:t>THEN</a:t>
            </a:r>
            <a:r>
              <a:rPr lang="en-US" sz="2000" b="1" i="1" dirty="0">
                <a:solidFill>
                  <a:schemeClr val="tx2">
                    <a:lumMod val="75000"/>
                  </a:schemeClr>
                </a:solidFill>
                <a:latin typeface="Arial" pitchFamily="34" charset="0"/>
                <a:cs typeface="Arial" pitchFamily="34" charset="0"/>
              </a:rPr>
              <a:t>:</a:t>
            </a:r>
          </a:p>
          <a:p>
            <a:pPr algn="l">
              <a:defRPr/>
            </a:pPr>
            <a:endParaRPr lang="en-US" sz="2000" b="1" i="1" dirty="0">
              <a:solidFill>
                <a:schemeClr val="tx2">
                  <a:lumMod val="75000"/>
                </a:schemeClr>
              </a:solidFill>
              <a:latin typeface="Arial" pitchFamily="34" charset="0"/>
              <a:cs typeface="Arial" pitchFamily="34" charset="0"/>
            </a:endParaRPr>
          </a:p>
          <a:p>
            <a:pPr marL="457200" indent="-457200">
              <a:defRPr/>
            </a:pPr>
            <a:r>
              <a:rPr lang="en-US" sz="2000" b="1" i="1" dirty="0">
                <a:solidFill>
                  <a:srgbClr val="FF0000"/>
                </a:solidFill>
                <a:latin typeface="Arial" pitchFamily="34" charset="0"/>
                <a:cs typeface="Arial" pitchFamily="34" charset="0"/>
              </a:rPr>
              <a:t>“Automatic Zero” EFC = Maximum Pell Grant award</a:t>
            </a:r>
            <a:endParaRPr lang="en-US" sz="2000" dirty="0">
              <a:solidFill>
                <a:srgbClr val="FF0000"/>
              </a:solidFill>
            </a:endParaRPr>
          </a:p>
          <a:p>
            <a:pPr marL="457200" indent="-457200" algn="l">
              <a:buFont typeface="Arial" pitchFamily="34" charset="0"/>
              <a:buAutoNum type="arabicPeriod"/>
              <a:defRPr/>
            </a:pPr>
            <a:endParaRPr lang="en-US" sz="2400" dirty="0">
              <a:solidFill>
                <a:schemeClr val="tx1"/>
              </a:solidFill>
            </a:endParaRPr>
          </a:p>
          <a:p>
            <a:pPr algn="l">
              <a:defRPr/>
            </a:pPr>
            <a:endParaRPr lang="en-US" sz="2400" dirty="0">
              <a:solidFill>
                <a:schemeClr val="tx1"/>
              </a:solidFill>
            </a:endParaRPr>
          </a:p>
          <a:p>
            <a:pPr algn="l">
              <a:defRPr/>
            </a:pPr>
            <a:endParaRPr lang="en-US" sz="2400" dirty="0">
              <a:solidFill>
                <a:schemeClr val="tx1"/>
              </a:solidFill>
            </a:endParaRPr>
          </a:p>
          <a:p>
            <a:pPr algn="l">
              <a:defRPr/>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210608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057400" y="1676400"/>
            <a:ext cx="8610600" cy="838200"/>
          </a:xfrm>
        </p:spPr>
        <p:txBody>
          <a:bodyPr/>
          <a:lstStyle/>
          <a:p>
            <a:pPr eaLnBrk="1" hangingPunct="1">
              <a:defRPr/>
            </a:pPr>
            <a:r>
              <a:rPr lang="en-US" b="1" dirty="0" smtClean="0">
                <a:solidFill>
                  <a:schemeClr val="accent3">
                    <a:lumMod val="50000"/>
                  </a:schemeClr>
                </a:solidFill>
                <a:latin typeface="Arial Headings"/>
              </a:rPr>
              <a:t>Campus Tours	</a:t>
            </a:r>
          </a:p>
        </p:txBody>
      </p:sp>
      <p:sp>
        <p:nvSpPr>
          <p:cNvPr id="3" name="Subtitle 2"/>
          <p:cNvSpPr>
            <a:spLocks noGrp="1"/>
          </p:cNvSpPr>
          <p:nvPr>
            <p:ph type="subTitle" idx="1"/>
          </p:nvPr>
        </p:nvSpPr>
        <p:spPr>
          <a:xfrm>
            <a:off x="450937" y="2514600"/>
            <a:ext cx="11741063" cy="4191000"/>
          </a:xfrm>
        </p:spPr>
        <p:txBody>
          <a:bodyPr/>
          <a:lstStyle/>
          <a:p>
            <a:pPr algn="l" eaLnBrk="1" hangingPunct="1">
              <a:lnSpc>
                <a:spcPct val="80000"/>
              </a:lnSpc>
              <a:defRPr/>
            </a:pPr>
            <a:r>
              <a:rPr lang="en-US" sz="2600" b="1" dirty="0">
                <a:solidFill>
                  <a:schemeClr val="tx2">
                    <a:lumMod val="75000"/>
                  </a:schemeClr>
                </a:solidFill>
                <a:latin typeface="Arial" panose="020B0604020202020204" pitchFamily="34" charset="0"/>
                <a:cs typeface="Arial" panose="020B0604020202020204" pitchFamily="34" charset="0"/>
              </a:rPr>
              <a:t>Get to know your Campus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Campus Tours! </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Highly recommended - find the right fit for you</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Virtual tours are better than no tours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Attend earliest new student orientation possible (work-study opportunities, class selection)</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Be aware of your timeslot for registration (freshman, sophomore, junior, </a:t>
            </a:r>
            <a:r>
              <a:rPr lang="en-US" sz="2600" dirty="0" smtClean="0">
                <a:solidFill>
                  <a:schemeClr val="tx2">
                    <a:lumMod val="75000"/>
                  </a:schemeClr>
                </a:solidFill>
                <a:latin typeface="Arial" panose="020B0604020202020204" pitchFamily="34" charset="0"/>
                <a:cs typeface="Arial" panose="020B0604020202020204" pitchFamily="34" charset="0"/>
              </a:rPr>
              <a:t>senior, new or returning student, transfer, etc.)</a:t>
            </a:r>
            <a:endParaRPr lang="en-US" sz="2600" dirty="0">
              <a:solidFill>
                <a:schemeClr val="tx2">
                  <a:lumMod val="75000"/>
                </a:schemeClr>
              </a:solidFill>
              <a:latin typeface="Arial" panose="020B0604020202020204" pitchFamily="34" charset="0"/>
              <a:cs typeface="Arial" panose="020B0604020202020204" pitchFamily="34" charset="0"/>
            </a:endParaRP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Introduce yourself to your instructors/aides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Attend class!</a:t>
            </a:r>
          </a:p>
          <a:p>
            <a:pPr marL="457200" indent="-457200" algn="l" eaLnBrk="1" hangingPunct="1">
              <a:lnSpc>
                <a:spcPct val="80000"/>
              </a:lnSpc>
              <a:buFont typeface="Arial" pitchFamily="34" charset="0"/>
              <a:buChar char="•"/>
              <a:defRPr/>
            </a:pPr>
            <a:r>
              <a:rPr lang="en-US" sz="2600" dirty="0">
                <a:solidFill>
                  <a:schemeClr val="tx2">
                    <a:lumMod val="75000"/>
                  </a:schemeClr>
                </a:solidFill>
                <a:latin typeface="Arial" panose="020B0604020202020204" pitchFamily="34" charset="0"/>
                <a:cs typeface="Arial" panose="020B0604020202020204" pitchFamily="34" charset="0"/>
              </a:rPr>
              <a:t>Ask questions, be prepared</a:t>
            </a: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284089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6400" y="1676400"/>
            <a:ext cx="8839200" cy="838200"/>
          </a:xfrm>
        </p:spPr>
        <p:txBody>
          <a:bodyPr/>
          <a:lstStyle/>
          <a:p>
            <a:pPr eaLnBrk="1" hangingPunct="1">
              <a:defRPr/>
            </a:pPr>
            <a:r>
              <a:rPr lang="en-US" b="1" dirty="0" smtClean="0">
                <a:solidFill>
                  <a:schemeClr val="accent3">
                    <a:lumMod val="50000"/>
                  </a:schemeClr>
                </a:solidFill>
                <a:latin typeface="Arial Headings"/>
              </a:rPr>
              <a:t>FERPA</a:t>
            </a:r>
          </a:p>
        </p:txBody>
      </p:sp>
      <p:sp>
        <p:nvSpPr>
          <p:cNvPr id="3" name="Subtitle 2"/>
          <p:cNvSpPr>
            <a:spLocks noGrp="1"/>
          </p:cNvSpPr>
          <p:nvPr>
            <p:ph type="subTitle" idx="1"/>
          </p:nvPr>
        </p:nvSpPr>
        <p:spPr>
          <a:xfrm>
            <a:off x="1811482" y="2530475"/>
            <a:ext cx="8839200" cy="4191000"/>
          </a:xfrm>
        </p:spPr>
        <p:txBody>
          <a:bodyPr/>
          <a:lstStyle/>
          <a:p>
            <a:pPr algn="l"/>
            <a:r>
              <a:rPr lang="en-US" sz="2400" b="1" dirty="0">
                <a:solidFill>
                  <a:schemeClr val="accent1">
                    <a:lumMod val="50000"/>
                  </a:schemeClr>
                </a:solidFill>
                <a:latin typeface="Arial Body"/>
                <a:cs typeface="Arial" pitchFamily="34" charset="0"/>
              </a:rPr>
              <a:t>FERPA (</a:t>
            </a:r>
            <a:r>
              <a:rPr lang="en-US" sz="2400" b="1" dirty="0" err="1">
                <a:solidFill>
                  <a:schemeClr val="accent1">
                    <a:lumMod val="50000"/>
                  </a:schemeClr>
                </a:solidFill>
                <a:latin typeface="Arial Body"/>
                <a:cs typeface="Arial" pitchFamily="34" charset="0"/>
              </a:rPr>
              <a:t>Fer</a:t>
            </a:r>
            <a:r>
              <a:rPr lang="en-US" sz="2400" b="1" dirty="0">
                <a:solidFill>
                  <a:schemeClr val="accent1">
                    <a:lumMod val="50000"/>
                  </a:schemeClr>
                </a:solidFill>
                <a:latin typeface="Arial Body"/>
                <a:cs typeface="Arial" pitchFamily="34" charset="0"/>
              </a:rPr>
              <a:t>-pa what?!)</a:t>
            </a:r>
          </a:p>
          <a:p>
            <a:pPr algn="l">
              <a:buFont typeface="Arial" pitchFamily="34" charset="0"/>
              <a:buChar char="•"/>
            </a:pPr>
            <a:r>
              <a:rPr lang="en-US" sz="2400" dirty="0">
                <a:solidFill>
                  <a:schemeClr val="accent1">
                    <a:lumMod val="50000"/>
                  </a:schemeClr>
                </a:solidFill>
                <a:latin typeface="Arial Body"/>
                <a:cs typeface="Arial" pitchFamily="34" charset="0"/>
              </a:rPr>
              <a:t>Family Educational Rights and Privacy Act</a:t>
            </a:r>
          </a:p>
          <a:p>
            <a:pPr algn="l">
              <a:buFont typeface="Arial" pitchFamily="34" charset="0"/>
              <a:buChar char="•"/>
            </a:pPr>
            <a:r>
              <a:rPr lang="en-US" sz="2400" dirty="0">
                <a:solidFill>
                  <a:schemeClr val="accent1">
                    <a:lumMod val="50000"/>
                  </a:schemeClr>
                </a:solidFill>
                <a:latin typeface="Arial Body"/>
                <a:cs typeface="Arial" pitchFamily="34" charset="0"/>
              </a:rPr>
              <a:t>Federal law that protects privacy of student education records</a:t>
            </a:r>
          </a:p>
          <a:p>
            <a:pPr algn="l">
              <a:buFont typeface="Arial" pitchFamily="34" charset="0"/>
              <a:buChar char="•"/>
            </a:pPr>
            <a:r>
              <a:rPr lang="en-US" sz="2400" dirty="0">
                <a:solidFill>
                  <a:schemeClr val="accent1">
                    <a:lumMod val="50000"/>
                  </a:schemeClr>
                </a:solidFill>
                <a:latin typeface="Arial Body"/>
                <a:cs typeface="Arial" pitchFamily="34" charset="0"/>
              </a:rPr>
              <a:t>Gives parents certain rights with respect to their children's education records. These rights </a:t>
            </a:r>
            <a:r>
              <a:rPr lang="en-US" sz="2400" i="1" dirty="0">
                <a:solidFill>
                  <a:schemeClr val="accent1">
                    <a:lumMod val="50000"/>
                  </a:schemeClr>
                </a:solidFill>
                <a:latin typeface="Arial Body"/>
                <a:cs typeface="Arial" pitchFamily="34" charset="0"/>
              </a:rPr>
              <a:t>transfer to the student </a:t>
            </a:r>
            <a:r>
              <a:rPr lang="en-US" sz="2400" dirty="0">
                <a:solidFill>
                  <a:schemeClr val="accent1">
                    <a:lumMod val="50000"/>
                  </a:schemeClr>
                </a:solidFill>
                <a:latin typeface="Arial Body"/>
                <a:cs typeface="Arial" pitchFamily="34" charset="0"/>
              </a:rPr>
              <a:t>when he or she reaches 18 or attends school beyond high school level.</a:t>
            </a:r>
          </a:p>
          <a:p>
            <a:pPr algn="l">
              <a:buFont typeface="Arial" pitchFamily="34" charset="0"/>
              <a:buChar char="•"/>
            </a:pPr>
            <a:r>
              <a:rPr lang="en-US" sz="2400" dirty="0">
                <a:solidFill>
                  <a:schemeClr val="accent1">
                    <a:lumMod val="50000"/>
                  </a:schemeClr>
                </a:solidFill>
                <a:latin typeface="Arial Body"/>
                <a:cs typeface="Arial" pitchFamily="34" charset="0"/>
              </a:rPr>
              <a:t>Schools must have written permission from the eligible student in order to release information.</a:t>
            </a:r>
          </a:p>
          <a:p>
            <a:pPr algn="l">
              <a:buFont typeface="Arial" pitchFamily="34" charset="0"/>
              <a:buChar char="•"/>
            </a:pPr>
            <a:r>
              <a:rPr lang="en-US" sz="2400" dirty="0">
                <a:solidFill>
                  <a:schemeClr val="accent1">
                    <a:lumMod val="50000"/>
                  </a:schemeClr>
                </a:solidFill>
                <a:latin typeface="Arial Body"/>
                <a:cs typeface="Arial" pitchFamily="34" charset="0"/>
              </a:rPr>
              <a:t>Students can sign a release form giving their parents access to their records</a:t>
            </a:r>
            <a:r>
              <a:rPr lang="en-US" dirty="0" smtClean="0">
                <a:solidFill>
                  <a:schemeClr val="accent1">
                    <a:lumMod val="50000"/>
                  </a:schemeClr>
                </a:solidFill>
                <a:latin typeface="Arial" pitchFamily="34" charset="0"/>
                <a:cs typeface="Arial" pitchFamily="34" charset="0"/>
              </a:rPr>
              <a:t>.</a:t>
            </a:r>
          </a:p>
          <a:p>
            <a:pPr marL="457200" indent="-457200" algn="l" eaLnBrk="1" hangingPunct="1">
              <a:lnSpc>
                <a:spcPct val="80000"/>
              </a:lnSpc>
              <a:defRPr/>
            </a:pPr>
            <a:endParaRPr lang="en-US" sz="2400" dirty="0">
              <a:solidFill>
                <a:schemeClr val="tx2">
                  <a:lumMod val="75000"/>
                </a:schemeClr>
              </a:solidFill>
              <a:latin typeface="Arial Body"/>
            </a:endParaRPr>
          </a:p>
        </p:txBody>
      </p:sp>
      <p:sp>
        <p:nvSpPr>
          <p:cNvPr id="2" name="Slide Number Placeholder 1"/>
          <p:cNvSpPr>
            <a:spLocks noGrp="1"/>
          </p:cNvSpPr>
          <p:nvPr>
            <p:ph type="sldNum" sz="quarter" idx="12"/>
          </p:nvPr>
        </p:nvSpPr>
        <p:spPr/>
        <p:txBody>
          <a:bodyPr/>
          <a:lstStyle/>
          <a:p>
            <a:pPr>
              <a:defRPr/>
            </a:pPr>
            <a:fld id="{6D3E3CB5-51A5-4044-9095-401F890D62CB}"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3486267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609" y="1676400"/>
            <a:ext cx="8229600" cy="1066800"/>
          </a:xfrm>
        </p:spPr>
        <p:txBody>
          <a:bodyPr/>
          <a:lstStyle/>
          <a:p>
            <a:r>
              <a:rPr lang="en-US" b="1" dirty="0" smtClean="0">
                <a:solidFill>
                  <a:schemeClr val="accent3">
                    <a:lumMod val="50000"/>
                  </a:schemeClr>
                </a:solidFill>
                <a:latin typeface="Arial Headings"/>
                <a:cs typeface="Arial" panose="020B0604020202020204" pitchFamily="34" charset="0"/>
              </a:rPr>
              <a:t>College Bound – Juniors!</a:t>
            </a:r>
            <a:endParaRPr lang="en-US" b="1" dirty="0">
              <a:solidFill>
                <a:schemeClr val="accent3">
                  <a:lumMod val="50000"/>
                </a:schemeClr>
              </a:solidFill>
              <a:latin typeface="Arial Headings"/>
              <a:cs typeface="Arial" panose="020B0604020202020204" pitchFamily="34" charset="0"/>
            </a:endParaRPr>
          </a:p>
        </p:txBody>
      </p:sp>
      <p:sp>
        <p:nvSpPr>
          <p:cNvPr id="3" name="Content Placeholder 2"/>
          <p:cNvSpPr>
            <a:spLocks noGrp="1"/>
          </p:cNvSpPr>
          <p:nvPr>
            <p:ph idx="1"/>
          </p:nvPr>
        </p:nvSpPr>
        <p:spPr>
          <a:xfrm>
            <a:off x="1504028" y="2504902"/>
            <a:ext cx="9220200" cy="4114800"/>
          </a:xfrm>
        </p:spPr>
        <p:txBody>
          <a:bodyPr/>
          <a:lstStyle/>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What can you do </a:t>
            </a:r>
            <a:r>
              <a:rPr lang="en-US" sz="2400" i="1" dirty="0">
                <a:solidFill>
                  <a:schemeClr val="accent1">
                    <a:lumMod val="50000"/>
                  </a:schemeClr>
                </a:solidFill>
                <a:latin typeface="Arial" panose="020B0604020202020204" pitchFamily="34" charset="0"/>
                <a:cs typeface="Arial" panose="020B0604020202020204" pitchFamily="34" charset="0"/>
              </a:rPr>
              <a:t>now</a:t>
            </a:r>
            <a:r>
              <a:rPr lang="en-US" sz="2400" dirty="0">
                <a:solidFill>
                  <a:schemeClr val="accent1">
                    <a:lumMod val="50000"/>
                  </a:schemeClr>
                </a:solidFill>
                <a:latin typeface="Arial" panose="020B0604020202020204" pitchFamily="34" charset="0"/>
                <a:cs typeface="Arial" panose="020B0604020202020204" pitchFamily="34" charset="0"/>
              </a:rPr>
              <a:t> to start preparing for college?</a:t>
            </a:r>
          </a:p>
          <a:p>
            <a:r>
              <a:rPr lang="en-US" sz="2400" dirty="0">
                <a:solidFill>
                  <a:schemeClr val="accent1">
                    <a:lumMod val="50000"/>
                  </a:schemeClr>
                </a:solidFill>
                <a:latin typeface="Arial" panose="020B0604020202020204" pitchFamily="34" charset="0"/>
                <a:cs typeface="Arial" panose="020B0604020202020204" pitchFamily="34" charset="0"/>
              </a:rPr>
              <a:t>FAFSA$4Caster @ </a:t>
            </a:r>
            <a:r>
              <a:rPr lang="en-US" sz="2400" dirty="0">
                <a:solidFill>
                  <a:schemeClr val="accent1">
                    <a:lumMod val="50000"/>
                  </a:schemeClr>
                </a:solidFill>
                <a:latin typeface="Arial" panose="020B0604020202020204" pitchFamily="34" charset="0"/>
                <a:cs typeface="Arial" panose="020B0604020202020204" pitchFamily="34" charset="0"/>
                <a:hlinkClick r:id="rId3"/>
              </a:rPr>
              <a:t>www.studentaid.ed.gov/fafsa/estimate</a:t>
            </a:r>
            <a:r>
              <a:rPr lang="en-US" sz="2400" dirty="0">
                <a:solidFill>
                  <a:schemeClr val="accent1">
                    <a:lumMod val="50000"/>
                  </a:schemeClr>
                </a:solidFill>
                <a:latin typeface="Arial" panose="020B0604020202020204" pitchFamily="34" charset="0"/>
                <a:cs typeface="Arial" panose="020B0604020202020204" pitchFamily="34" charset="0"/>
              </a:rPr>
              <a:t> </a:t>
            </a:r>
          </a:p>
          <a:p>
            <a:r>
              <a:rPr lang="en-US" sz="2400" dirty="0">
                <a:solidFill>
                  <a:schemeClr val="accent1">
                    <a:lumMod val="50000"/>
                  </a:schemeClr>
                </a:solidFill>
                <a:latin typeface="Arial" panose="020B0604020202020204" pitchFamily="34" charset="0"/>
                <a:cs typeface="Arial" panose="020B0604020202020204" pitchFamily="34" charset="0"/>
              </a:rPr>
              <a:t>MCIS (Montana Career Information System):  </a:t>
            </a:r>
            <a:r>
              <a:rPr lang="en-US" sz="2400" dirty="0">
                <a:solidFill>
                  <a:schemeClr val="accent1">
                    <a:lumMod val="50000"/>
                  </a:schemeClr>
                </a:solidFill>
                <a:latin typeface="Arial" panose="020B0604020202020204" pitchFamily="34" charset="0"/>
                <a:cs typeface="Arial" panose="020B0604020202020204" pitchFamily="34" charset="0"/>
                <a:hlinkClick r:id="rId4"/>
              </a:rPr>
              <a:t>https://mtcis.intocareers.org</a:t>
            </a:r>
            <a:r>
              <a:rPr lang="en-US" sz="2400" dirty="0">
                <a:solidFill>
                  <a:schemeClr val="accent1">
                    <a:lumMod val="50000"/>
                  </a:schemeClr>
                </a:solidFill>
                <a:latin typeface="Arial" panose="020B0604020202020204" pitchFamily="34" charset="0"/>
                <a:cs typeface="Arial" panose="020B0604020202020204" pitchFamily="34" charset="0"/>
              </a:rPr>
              <a:t> – compare colleges, take assessments to find your strengths, interests and skills; request information from colleges, compare schools, scholarship </a:t>
            </a:r>
            <a:r>
              <a:rPr lang="en-US" sz="2400" dirty="0" smtClean="0">
                <a:solidFill>
                  <a:schemeClr val="accent1">
                    <a:lumMod val="50000"/>
                  </a:schemeClr>
                </a:solidFill>
                <a:latin typeface="Arial" panose="020B0604020202020204" pitchFamily="34" charset="0"/>
                <a:cs typeface="Arial" panose="020B0604020202020204" pitchFamily="34" charset="0"/>
              </a:rPr>
              <a:t>searches</a:t>
            </a:r>
          </a:p>
          <a:p>
            <a:r>
              <a:rPr lang="en-US" sz="2400" dirty="0" smtClean="0">
                <a:solidFill>
                  <a:schemeClr val="accent1">
                    <a:lumMod val="50000"/>
                  </a:schemeClr>
                </a:solidFill>
                <a:latin typeface="Arial" panose="020B0604020202020204" pitchFamily="34" charset="0"/>
                <a:cs typeface="Arial" panose="020B0604020202020204" pitchFamily="34" charset="0"/>
              </a:rPr>
              <a:t>Campus tours – in person or virtual tours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342900" lvl="1" indent="-342900">
              <a:buFont typeface="Arial"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Academics, AP exams if enrolled in AP classes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457200" lvl="1"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Community service, volunteerism, school clubs</a:t>
            </a:r>
          </a:p>
        </p:txBody>
      </p:sp>
      <p:sp>
        <p:nvSpPr>
          <p:cNvPr id="4" name="Slide Number Placeholder 3"/>
          <p:cNvSpPr>
            <a:spLocks noGrp="1"/>
          </p:cNvSpPr>
          <p:nvPr>
            <p:ph type="sldNum" sz="quarter" idx="12"/>
          </p:nvPr>
        </p:nvSpPr>
        <p:spPr/>
        <p:txBody>
          <a:bodyPr/>
          <a:lstStyle/>
          <a:p>
            <a:pPr>
              <a:defRPr/>
            </a:pPr>
            <a:r>
              <a:rPr lang="en-US" dirty="0" smtClean="0">
                <a:solidFill>
                  <a:prstClr val="black">
                    <a:tint val="75000"/>
                  </a:prstClr>
                </a:solidFill>
              </a:rPr>
              <a:t> </a:t>
            </a:r>
            <a:fld id="{BEE1BAAD-30CC-40D4-9B10-4EC40C8CE10F}"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269337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3052</Words>
  <Application>Microsoft Office PowerPoint</Application>
  <PresentationFormat>Widescreen</PresentationFormat>
  <Paragraphs>352</Paragraphs>
  <Slides>24</Slides>
  <Notes>24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Arial Body</vt:lpstr>
      <vt:lpstr>Arial Headings</vt:lpstr>
      <vt:lpstr>Calibri</vt:lpstr>
      <vt:lpstr>Wingdings</vt:lpstr>
      <vt:lpstr>Custom Design</vt:lpstr>
      <vt:lpstr>1_Custom Design</vt:lpstr>
      <vt:lpstr>2_Custom Design</vt:lpstr>
      <vt:lpstr>3_Custom Design</vt:lpstr>
      <vt:lpstr>Helpful College Tips</vt:lpstr>
      <vt:lpstr>Admissions Applications &amp; Requirements</vt:lpstr>
      <vt:lpstr>WUE/WICHE Information</vt:lpstr>
      <vt:lpstr>WUE/WICHE Information</vt:lpstr>
      <vt:lpstr>FAFSA FAQs</vt:lpstr>
      <vt:lpstr>FAFSA FAQs</vt:lpstr>
      <vt:lpstr>Campus Tours </vt:lpstr>
      <vt:lpstr>FERPA</vt:lpstr>
      <vt:lpstr>College Bound – Juniors!</vt:lpstr>
      <vt:lpstr>College Bound – Juniors!</vt:lpstr>
      <vt:lpstr>College Bound – Helpful Tips</vt:lpstr>
      <vt:lpstr>College Bound – Helpful Tips</vt:lpstr>
      <vt:lpstr>College Bound – Helpful Tips</vt:lpstr>
      <vt:lpstr>College Bound – Helpful Tips</vt:lpstr>
      <vt:lpstr>College Bound – Helpful Tips</vt:lpstr>
      <vt:lpstr>College Bound – Helpful Tips</vt:lpstr>
      <vt:lpstr>College Bound – Helpful Tips</vt:lpstr>
      <vt:lpstr>College Bound – Helpful Tips</vt:lpstr>
      <vt:lpstr>College Bound – Helpful Hints</vt:lpstr>
      <vt:lpstr>PowerPoint Presentation</vt:lpstr>
      <vt:lpstr>PowerPoint Presentation</vt:lpstr>
      <vt:lpstr>PowerPoint Presentation</vt:lpstr>
      <vt:lpstr>PowerPoint Presentation</vt:lpstr>
      <vt:lpstr>College Bound – Helpful Hints</vt:lpstr>
    </vt:vector>
  </TitlesOfParts>
  <Company>Student Assistance Foundation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MHoward</dc:creator>
  <cp:lastModifiedBy>Kitrina Paddock</cp:lastModifiedBy>
  <cp:revision>13</cp:revision>
  <cp:lastPrinted>2014-10-07T20:26:27Z</cp:lastPrinted>
  <dcterms:created xsi:type="dcterms:W3CDTF">2014-10-07T17:58:37Z</dcterms:created>
  <dcterms:modified xsi:type="dcterms:W3CDTF">2014-10-30T21:41:20Z</dcterms:modified>
</cp:coreProperties>
</file>