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rts/chart1.xml" ContentType="application/vnd.openxmlformats-officedocument.drawingml.chart+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3" r:id="rId5"/>
  </p:sldMasterIdLst>
  <p:notesMasterIdLst>
    <p:notesMasterId r:id="rId95"/>
  </p:notesMasterIdLst>
  <p:handoutMasterIdLst>
    <p:handoutMasterId r:id="rId96"/>
  </p:handoutMasterIdLst>
  <p:sldIdLst>
    <p:sldId id="256" r:id="rId6"/>
    <p:sldId id="257" r:id="rId7"/>
    <p:sldId id="486" r:id="rId8"/>
    <p:sldId id="392" r:id="rId9"/>
    <p:sldId id="393" r:id="rId10"/>
    <p:sldId id="258" r:id="rId11"/>
    <p:sldId id="444" r:id="rId12"/>
    <p:sldId id="440" r:id="rId13"/>
    <p:sldId id="441" r:id="rId14"/>
    <p:sldId id="394" r:id="rId15"/>
    <p:sldId id="395" r:id="rId16"/>
    <p:sldId id="419" r:id="rId17"/>
    <p:sldId id="401" r:id="rId18"/>
    <p:sldId id="400" r:id="rId19"/>
    <p:sldId id="347" r:id="rId20"/>
    <p:sldId id="348" r:id="rId21"/>
    <p:sldId id="518" r:id="rId22"/>
    <p:sldId id="274" r:id="rId23"/>
    <p:sldId id="262" r:id="rId24"/>
    <p:sldId id="379" r:id="rId25"/>
    <p:sldId id="266" r:id="rId26"/>
    <p:sldId id="388" r:id="rId27"/>
    <p:sldId id="328" r:id="rId28"/>
    <p:sldId id="505" r:id="rId29"/>
    <p:sldId id="515" r:id="rId30"/>
    <p:sldId id="269" r:id="rId31"/>
    <p:sldId id="496" r:id="rId32"/>
    <p:sldId id="491" r:id="rId33"/>
    <p:sldId id="499" r:id="rId34"/>
    <p:sldId id="492" r:id="rId35"/>
    <p:sldId id="498" r:id="rId36"/>
    <p:sldId id="323" r:id="rId37"/>
    <p:sldId id="494" r:id="rId38"/>
    <p:sldId id="495" r:id="rId39"/>
    <p:sldId id="275" r:id="rId40"/>
    <p:sldId id="324" r:id="rId41"/>
    <p:sldId id="396" r:id="rId42"/>
    <p:sldId id="366" r:id="rId43"/>
    <p:sldId id="506" r:id="rId44"/>
    <p:sldId id="397" r:id="rId45"/>
    <p:sldId id="516" r:id="rId46"/>
    <p:sldId id="517" r:id="rId47"/>
    <p:sldId id="279" r:id="rId48"/>
    <p:sldId id="359" r:id="rId49"/>
    <p:sldId id="281" r:id="rId50"/>
    <p:sldId id="447" r:id="rId51"/>
    <p:sldId id="373" r:id="rId52"/>
    <p:sldId id="354" r:id="rId53"/>
    <p:sldId id="428" r:id="rId54"/>
    <p:sldId id="356" r:id="rId55"/>
    <p:sldId id="448" r:id="rId56"/>
    <p:sldId id="382" r:id="rId57"/>
    <p:sldId id="509" r:id="rId58"/>
    <p:sldId id="510" r:id="rId59"/>
    <p:sldId id="511" r:id="rId60"/>
    <p:sldId id="512" r:id="rId61"/>
    <p:sldId id="513" r:id="rId62"/>
    <p:sldId id="514" r:id="rId63"/>
    <p:sldId id="270" r:id="rId64"/>
    <p:sldId id="332" r:id="rId65"/>
    <p:sldId id="418" r:id="rId66"/>
    <p:sldId id="293" r:id="rId67"/>
    <p:sldId id="294" r:id="rId68"/>
    <p:sldId id="297" r:id="rId69"/>
    <p:sldId id="298" r:id="rId70"/>
    <p:sldId id="299" r:id="rId71"/>
    <p:sldId id="383" r:id="rId72"/>
    <p:sldId id="300" r:id="rId73"/>
    <p:sldId id="302" r:id="rId74"/>
    <p:sldId id="303" r:id="rId75"/>
    <p:sldId id="305" r:id="rId76"/>
    <p:sldId id="331" r:id="rId77"/>
    <p:sldId id="340" r:id="rId78"/>
    <p:sldId id="341" r:id="rId79"/>
    <p:sldId id="307" r:id="rId80"/>
    <p:sldId id="326" r:id="rId81"/>
    <p:sldId id="436" r:id="rId82"/>
    <p:sldId id="309" r:id="rId83"/>
    <p:sldId id="437" r:id="rId84"/>
    <p:sldId id="310" r:id="rId85"/>
    <p:sldId id="501" r:id="rId86"/>
    <p:sldId id="311" r:id="rId87"/>
    <p:sldId id="342" r:id="rId88"/>
    <p:sldId id="502" r:id="rId89"/>
    <p:sldId id="473" r:id="rId90"/>
    <p:sldId id="474" r:id="rId91"/>
    <p:sldId id="475" r:id="rId92"/>
    <p:sldId id="472" r:id="rId93"/>
    <p:sldId id="507" r:id="rId94"/>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2DC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autoAdjust="0"/>
    <p:restoredTop sz="84615" autoAdjust="0"/>
  </p:normalViewPr>
  <p:slideViewPr>
    <p:cSldViewPr>
      <p:cViewPr varScale="1">
        <p:scale>
          <a:sx n="75" d="100"/>
          <a:sy n="75" d="100"/>
        </p:scale>
        <p:origin x="370" y="43"/>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83" d="100"/>
          <a:sy n="83" d="100"/>
        </p:scale>
        <p:origin x="-1992"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notesMaster" Target="notesMasters/notesMaster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Total Cost</c:v>
                </c:pt>
              </c:strCache>
            </c:strRef>
          </c:tx>
          <c:invertIfNegative val="0"/>
          <c:cat>
            <c:strRef>
              <c:f>Sheet1!$A$2:$A$5</c:f>
              <c:strCache>
                <c:ptCount val="4"/>
                <c:pt idx="0">
                  <c:v>Community College</c:v>
                </c:pt>
                <c:pt idx="1">
                  <c:v>Public 4 Year</c:v>
                </c:pt>
                <c:pt idx="2">
                  <c:v>Private 4 Year</c:v>
                </c:pt>
                <c:pt idx="3">
                  <c:v>WUE</c:v>
                </c:pt>
              </c:strCache>
            </c:strRef>
          </c:cat>
          <c:val>
            <c:numRef>
              <c:f>Sheet1!$B$2:$B$5</c:f>
              <c:numCache>
                <c:formatCode>General</c:formatCode>
                <c:ptCount val="4"/>
                <c:pt idx="0">
                  <c:v>12852</c:v>
                </c:pt>
                <c:pt idx="1">
                  <c:v>15203</c:v>
                </c:pt>
                <c:pt idx="2">
                  <c:v>32984</c:v>
                </c:pt>
                <c:pt idx="3">
                  <c:v>22804</c:v>
                </c:pt>
              </c:numCache>
            </c:numRef>
          </c:val>
        </c:ser>
        <c:ser>
          <c:idx val="1"/>
          <c:order val="1"/>
          <c:tx>
            <c:strRef>
              <c:f>Sheet1!$C$1</c:f>
              <c:strCache>
                <c:ptCount val="1"/>
                <c:pt idx="0">
                  <c:v>Average Financial Aid</c:v>
                </c:pt>
              </c:strCache>
            </c:strRef>
          </c:tx>
          <c:invertIfNegative val="0"/>
          <c:cat>
            <c:strRef>
              <c:f>Sheet1!$A$2:$A$5</c:f>
              <c:strCache>
                <c:ptCount val="4"/>
                <c:pt idx="0">
                  <c:v>Community College</c:v>
                </c:pt>
                <c:pt idx="1">
                  <c:v>Public 4 Year</c:v>
                </c:pt>
                <c:pt idx="2">
                  <c:v>Private 4 Year</c:v>
                </c:pt>
                <c:pt idx="3">
                  <c:v>WUE</c:v>
                </c:pt>
              </c:strCache>
            </c:strRef>
          </c:cat>
          <c:val>
            <c:numRef>
              <c:f>Sheet1!$C$2:$C$5</c:f>
              <c:numCache>
                <c:formatCode>General</c:formatCode>
                <c:ptCount val="4"/>
                <c:pt idx="0">
                  <c:v>9600</c:v>
                </c:pt>
                <c:pt idx="1">
                  <c:v>9897</c:v>
                </c:pt>
                <c:pt idx="2">
                  <c:v>19906</c:v>
                </c:pt>
                <c:pt idx="3">
                  <c:v>9600</c:v>
                </c:pt>
              </c:numCache>
            </c:numRef>
          </c:val>
        </c:ser>
        <c:dLbls>
          <c:showLegendKey val="0"/>
          <c:showVal val="0"/>
          <c:showCatName val="0"/>
          <c:showSerName val="0"/>
          <c:showPercent val="0"/>
          <c:showBubbleSize val="0"/>
        </c:dLbls>
        <c:gapWidth val="150"/>
        <c:axId val="114136624"/>
        <c:axId val="114137184"/>
      </c:barChart>
      <c:catAx>
        <c:axId val="114136624"/>
        <c:scaling>
          <c:orientation val="minMax"/>
        </c:scaling>
        <c:delete val="0"/>
        <c:axPos val="b"/>
        <c:numFmt formatCode="General" sourceLinked="0"/>
        <c:majorTickMark val="out"/>
        <c:minorTickMark val="none"/>
        <c:tickLblPos val="nextTo"/>
        <c:txPr>
          <a:bodyPr/>
          <a:lstStyle/>
          <a:p>
            <a:pPr>
              <a:defRPr>
                <a:solidFill>
                  <a:schemeClr val="tx2">
                    <a:lumMod val="75000"/>
                  </a:schemeClr>
                </a:solidFill>
              </a:defRPr>
            </a:pPr>
            <a:endParaRPr lang="en-US"/>
          </a:p>
        </c:txPr>
        <c:crossAx val="114137184"/>
        <c:crosses val="autoZero"/>
        <c:auto val="1"/>
        <c:lblAlgn val="ctr"/>
        <c:lblOffset val="100"/>
        <c:noMultiLvlLbl val="0"/>
      </c:catAx>
      <c:valAx>
        <c:axId val="114137184"/>
        <c:scaling>
          <c:orientation val="minMax"/>
          <c:max val="40000"/>
          <c:min val="0"/>
        </c:scaling>
        <c:delete val="0"/>
        <c:axPos val="l"/>
        <c:majorGridlines/>
        <c:numFmt formatCode="&quot;$&quot;#,##0" sourceLinked="0"/>
        <c:majorTickMark val="out"/>
        <c:minorTickMark val="none"/>
        <c:tickLblPos val="nextTo"/>
        <c:txPr>
          <a:bodyPr/>
          <a:lstStyle/>
          <a:p>
            <a:pPr>
              <a:defRPr>
                <a:solidFill>
                  <a:schemeClr val="tx2">
                    <a:lumMod val="75000"/>
                  </a:schemeClr>
                </a:solidFill>
              </a:defRPr>
            </a:pPr>
            <a:endParaRPr lang="en-US"/>
          </a:p>
        </c:txPr>
        <c:crossAx val="114136624"/>
        <c:crosses val="autoZero"/>
        <c:crossBetween val="between"/>
        <c:majorUnit val="5000"/>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A534ED-9B40-4F61-A0A6-7527432986A7}" type="doc">
      <dgm:prSet loTypeId="urn:microsoft.com/office/officeart/2005/8/layout/process4" loCatId="list" qsTypeId="urn:microsoft.com/office/officeart/2005/8/quickstyle/simple1" qsCatId="simple" csTypeId="urn:microsoft.com/office/officeart/2005/8/colors/colorful1#1" csCatId="colorful" phldr="1"/>
      <dgm:spPr/>
      <dgm:t>
        <a:bodyPr/>
        <a:lstStyle/>
        <a:p>
          <a:endParaRPr lang="en-US"/>
        </a:p>
      </dgm:t>
    </dgm:pt>
    <dgm:pt modelId="{FD7AE921-6E54-49B6-8930-6506F8F4D570}">
      <dgm:prSet phldrT="[Text]" custT="1"/>
      <dgm:spPr/>
      <dgm:t>
        <a:bodyPr/>
        <a:lstStyle/>
        <a:p>
          <a:r>
            <a:rPr lang="en-US" sz="1800" dirty="0" smtClean="0"/>
            <a:t>August - September</a:t>
          </a:r>
          <a:endParaRPr lang="en-US" sz="1800" dirty="0"/>
        </a:p>
      </dgm:t>
    </dgm:pt>
    <dgm:pt modelId="{692E4198-B6EC-42D7-AD99-41B6E1A3EEF8}" type="parTrans" cxnId="{1CD7A510-8A75-4A1D-8417-25B1081F5805}">
      <dgm:prSet/>
      <dgm:spPr/>
      <dgm:t>
        <a:bodyPr/>
        <a:lstStyle/>
        <a:p>
          <a:endParaRPr lang="en-US"/>
        </a:p>
      </dgm:t>
    </dgm:pt>
    <dgm:pt modelId="{BAE729A9-F836-4F4A-8F86-534C7D525556}" type="sibTrans" cxnId="{1CD7A510-8A75-4A1D-8417-25B1081F5805}">
      <dgm:prSet/>
      <dgm:spPr/>
      <dgm:t>
        <a:bodyPr/>
        <a:lstStyle/>
        <a:p>
          <a:endParaRPr lang="en-US"/>
        </a:p>
      </dgm:t>
    </dgm:pt>
    <dgm:pt modelId="{A7F17F9A-039F-4E4F-95B8-9E4C28365D40}">
      <dgm:prSet phldrT="[Text]" custT="1"/>
      <dgm:spPr/>
      <dgm:t>
        <a:bodyPr/>
        <a:lstStyle/>
        <a:p>
          <a:r>
            <a:rPr lang="en-US" sz="1600" dirty="0" smtClean="0"/>
            <a:t>Register for ACT, Testing;  Submit Admissions applications; Scholarship apps, ask for references</a:t>
          </a:r>
          <a:endParaRPr lang="en-US" sz="1600" dirty="0"/>
        </a:p>
      </dgm:t>
    </dgm:pt>
    <dgm:pt modelId="{B9298347-7D15-451B-9F24-E4B3D68EFEF7}" type="parTrans" cxnId="{EC916633-551C-4B13-9754-9C407D9CF71B}">
      <dgm:prSet/>
      <dgm:spPr/>
      <dgm:t>
        <a:bodyPr/>
        <a:lstStyle/>
        <a:p>
          <a:endParaRPr lang="en-US"/>
        </a:p>
      </dgm:t>
    </dgm:pt>
    <dgm:pt modelId="{2462CB44-F44D-4F30-8F86-F3CDB2AF265C}" type="sibTrans" cxnId="{EC916633-551C-4B13-9754-9C407D9CF71B}">
      <dgm:prSet/>
      <dgm:spPr/>
      <dgm:t>
        <a:bodyPr/>
        <a:lstStyle/>
        <a:p>
          <a:endParaRPr lang="en-US"/>
        </a:p>
      </dgm:t>
    </dgm:pt>
    <dgm:pt modelId="{39C6C7A4-3624-4348-A1DA-268A3C82C022}">
      <dgm:prSet phldrT="[Text]" custT="1"/>
      <dgm:spPr/>
      <dgm:t>
        <a:bodyPr/>
        <a:lstStyle/>
        <a:p>
          <a:r>
            <a:rPr lang="en-US" sz="1800" dirty="0" smtClean="0"/>
            <a:t>October - December</a:t>
          </a:r>
          <a:endParaRPr lang="en-US" sz="1800" dirty="0"/>
        </a:p>
      </dgm:t>
    </dgm:pt>
    <dgm:pt modelId="{60919F34-5DB4-453D-9D6C-25BE771D2E94}" type="parTrans" cxnId="{8FFB4FE3-63A4-4785-900A-8175943C778A}">
      <dgm:prSet/>
      <dgm:spPr/>
      <dgm:t>
        <a:bodyPr/>
        <a:lstStyle/>
        <a:p>
          <a:endParaRPr lang="en-US"/>
        </a:p>
      </dgm:t>
    </dgm:pt>
    <dgm:pt modelId="{A0B2B438-B2DD-4992-AF28-620E3994770A}" type="sibTrans" cxnId="{8FFB4FE3-63A4-4785-900A-8175943C778A}">
      <dgm:prSet/>
      <dgm:spPr/>
      <dgm:t>
        <a:bodyPr/>
        <a:lstStyle/>
        <a:p>
          <a:endParaRPr lang="en-US"/>
        </a:p>
      </dgm:t>
    </dgm:pt>
    <dgm:pt modelId="{AD190646-7338-4E14-BB8D-D2379D3F7EF2}">
      <dgm:prSet phldrT="[Text]" custT="1"/>
      <dgm:spPr/>
      <dgm:t>
        <a:bodyPr/>
        <a:lstStyle/>
        <a:p>
          <a:r>
            <a:rPr lang="en-US" sz="1600" dirty="0" smtClean="0"/>
            <a:t>Register for SAT, Testing; respond to requests from Admissions</a:t>
          </a:r>
          <a:endParaRPr lang="en-US" sz="1600" dirty="0"/>
        </a:p>
      </dgm:t>
    </dgm:pt>
    <dgm:pt modelId="{CD3D928B-7D35-4B6A-B019-553A1B0442D3}" type="parTrans" cxnId="{98976E4C-02C9-466E-8AE1-31D9B91F88AE}">
      <dgm:prSet/>
      <dgm:spPr/>
      <dgm:t>
        <a:bodyPr/>
        <a:lstStyle/>
        <a:p>
          <a:endParaRPr lang="en-US"/>
        </a:p>
      </dgm:t>
    </dgm:pt>
    <dgm:pt modelId="{0DF469FA-1899-4CDF-8C21-09D419019F68}" type="sibTrans" cxnId="{98976E4C-02C9-466E-8AE1-31D9B91F88AE}">
      <dgm:prSet/>
      <dgm:spPr/>
      <dgm:t>
        <a:bodyPr/>
        <a:lstStyle/>
        <a:p>
          <a:endParaRPr lang="en-US"/>
        </a:p>
      </dgm:t>
    </dgm:pt>
    <dgm:pt modelId="{591FBB54-5B5D-476F-A1D5-9D7A0FB29274}">
      <dgm:prSet phldrT="[Text]" custT="1"/>
      <dgm:spPr/>
      <dgm:t>
        <a:bodyPr/>
        <a:lstStyle/>
        <a:p>
          <a:r>
            <a:rPr lang="en-US" sz="1600" dirty="0" smtClean="0"/>
            <a:t>FAFSA Filing; Meet Priority Dates;  Admissions follow-up information</a:t>
          </a:r>
          <a:endParaRPr lang="en-US" sz="1600" dirty="0"/>
        </a:p>
      </dgm:t>
    </dgm:pt>
    <dgm:pt modelId="{E450A71E-3554-4ADF-A3BA-5E3E9544B6C7}" type="parTrans" cxnId="{6BBAB0C8-9EF9-4B18-8087-66847F67E34B}">
      <dgm:prSet/>
      <dgm:spPr/>
      <dgm:t>
        <a:bodyPr/>
        <a:lstStyle/>
        <a:p>
          <a:endParaRPr lang="en-US"/>
        </a:p>
      </dgm:t>
    </dgm:pt>
    <dgm:pt modelId="{65EC134F-CD13-4D8D-8E57-3D7D3F9DCE16}" type="sibTrans" cxnId="{6BBAB0C8-9EF9-4B18-8087-66847F67E34B}">
      <dgm:prSet/>
      <dgm:spPr/>
      <dgm:t>
        <a:bodyPr/>
        <a:lstStyle/>
        <a:p>
          <a:endParaRPr lang="en-US"/>
        </a:p>
      </dgm:t>
    </dgm:pt>
    <dgm:pt modelId="{ACDB6E74-84F6-460C-A140-A05244407EC2}">
      <dgm:prSet phldrT="[Text]" custT="1"/>
      <dgm:spPr/>
      <dgm:t>
        <a:bodyPr/>
        <a:lstStyle/>
        <a:p>
          <a:r>
            <a:rPr lang="en-US" sz="1600" dirty="0" smtClean="0"/>
            <a:t>April - May</a:t>
          </a:r>
          <a:endParaRPr lang="en-US" sz="1600" dirty="0"/>
        </a:p>
      </dgm:t>
    </dgm:pt>
    <dgm:pt modelId="{0E5C9BDE-2FA8-4716-A1AF-E64DC770FC71}" type="parTrans" cxnId="{0489B71F-5728-4A51-A686-28C121213667}">
      <dgm:prSet/>
      <dgm:spPr/>
      <dgm:t>
        <a:bodyPr/>
        <a:lstStyle/>
        <a:p>
          <a:endParaRPr lang="en-US"/>
        </a:p>
      </dgm:t>
    </dgm:pt>
    <dgm:pt modelId="{B1A79FD0-9378-4E16-9DD5-62B67FF49424}" type="sibTrans" cxnId="{0489B71F-5728-4A51-A686-28C121213667}">
      <dgm:prSet/>
      <dgm:spPr/>
      <dgm:t>
        <a:bodyPr/>
        <a:lstStyle/>
        <a:p>
          <a:endParaRPr lang="en-US"/>
        </a:p>
      </dgm:t>
    </dgm:pt>
    <dgm:pt modelId="{46ED7CA6-1D29-4584-B2D4-5573A6B7FA8B}">
      <dgm:prSet phldrT="[Text]" custT="1"/>
      <dgm:spPr/>
      <dgm:t>
        <a:bodyPr/>
        <a:lstStyle/>
        <a:p>
          <a:r>
            <a:rPr lang="en-US" sz="1600" dirty="0" smtClean="0"/>
            <a:t>Deposits due, accept admission, financial aid, scholarship awards</a:t>
          </a:r>
          <a:endParaRPr lang="en-US" sz="1600" dirty="0"/>
        </a:p>
      </dgm:t>
    </dgm:pt>
    <dgm:pt modelId="{7FF2A28D-83B1-43F4-AE18-47CCE08FE922}" type="parTrans" cxnId="{859A597C-F238-49D6-B8EE-3F2D06E641EF}">
      <dgm:prSet/>
      <dgm:spPr/>
      <dgm:t>
        <a:bodyPr/>
        <a:lstStyle/>
        <a:p>
          <a:endParaRPr lang="en-US"/>
        </a:p>
      </dgm:t>
    </dgm:pt>
    <dgm:pt modelId="{B0A0D75C-F2AE-4A2A-907E-161D71559D9D}" type="sibTrans" cxnId="{859A597C-F238-49D6-B8EE-3F2D06E641EF}">
      <dgm:prSet/>
      <dgm:spPr/>
      <dgm:t>
        <a:bodyPr/>
        <a:lstStyle/>
        <a:p>
          <a:endParaRPr lang="en-US"/>
        </a:p>
      </dgm:t>
    </dgm:pt>
    <dgm:pt modelId="{475F36D4-0F13-40D4-B7D4-47EFDAF5BEBC}">
      <dgm:prSet phldrT="[Text]" custT="1"/>
      <dgm:spPr/>
      <dgm:t>
        <a:bodyPr/>
        <a:lstStyle/>
        <a:p>
          <a:r>
            <a:rPr lang="en-US" sz="1600" dirty="0" smtClean="0"/>
            <a:t>June - August</a:t>
          </a:r>
          <a:endParaRPr lang="en-US" sz="1600" dirty="0"/>
        </a:p>
      </dgm:t>
    </dgm:pt>
    <dgm:pt modelId="{6592D61C-03F7-4301-96CE-44E281376E1B}" type="parTrans" cxnId="{4C56F371-C60D-40E7-AA0F-37A537BE7728}">
      <dgm:prSet/>
      <dgm:spPr/>
      <dgm:t>
        <a:bodyPr/>
        <a:lstStyle/>
        <a:p>
          <a:endParaRPr lang="en-US"/>
        </a:p>
      </dgm:t>
    </dgm:pt>
    <dgm:pt modelId="{0BCF3DC9-4CF4-4061-AB0F-725B705EC496}" type="sibTrans" cxnId="{4C56F371-C60D-40E7-AA0F-37A537BE7728}">
      <dgm:prSet/>
      <dgm:spPr/>
      <dgm:t>
        <a:bodyPr/>
        <a:lstStyle/>
        <a:p>
          <a:endParaRPr lang="en-US"/>
        </a:p>
      </dgm:t>
    </dgm:pt>
    <dgm:pt modelId="{ABDAD1C6-8F2D-4524-A37C-5A9465F904F5}">
      <dgm:prSet phldrT="[Text]" custT="1"/>
      <dgm:spPr/>
      <dgm:t>
        <a:bodyPr/>
        <a:lstStyle/>
        <a:p>
          <a:r>
            <a:rPr lang="en-US" sz="1600" dirty="0" smtClean="0"/>
            <a:t>Billing Statements, make payment plans, student loans</a:t>
          </a:r>
          <a:endParaRPr lang="en-US" sz="1600" dirty="0"/>
        </a:p>
      </dgm:t>
    </dgm:pt>
    <dgm:pt modelId="{EF92303E-1929-4F88-ADF6-69BCFB994D5D}" type="parTrans" cxnId="{9421E2F0-DF80-4588-98F6-72171F471A4C}">
      <dgm:prSet/>
      <dgm:spPr/>
      <dgm:t>
        <a:bodyPr/>
        <a:lstStyle/>
        <a:p>
          <a:endParaRPr lang="en-US"/>
        </a:p>
      </dgm:t>
    </dgm:pt>
    <dgm:pt modelId="{3BB59DC7-A196-4885-9041-6C1D1B2C8E2E}" type="sibTrans" cxnId="{9421E2F0-DF80-4588-98F6-72171F471A4C}">
      <dgm:prSet/>
      <dgm:spPr/>
      <dgm:t>
        <a:bodyPr/>
        <a:lstStyle/>
        <a:p>
          <a:endParaRPr lang="en-US"/>
        </a:p>
      </dgm:t>
    </dgm:pt>
    <dgm:pt modelId="{422AB99E-9D73-40BB-8583-ADE449CCA0CA}">
      <dgm:prSet phldrT="[Text]" custT="1"/>
      <dgm:spPr/>
      <dgm:t>
        <a:bodyPr/>
        <a:lstStyle/>
        <a:p>
          <a:r>
            <a:rPr lang="en-US" sz="1800" dirty="0" smtClean="0"/>
            <a:t>January - March</a:t>
          </a:r>
          <a:endParaRPr lang="en-US" sz="1800" dirty="0"/>
        </a:p>
      </dgm:t>
    </dgm:pt>
    <dgm:pt modelId="{0C6274D8-017A-4C62-91AF-60743949E0ED}" type="sibTrans" cxnId="{4D3847FA-6030-4254-BB2E-0D49050410C4}">
      <dgm:prSet/>
      <dgm:spPr/>
      <dgm:t>
        <a:bodyPr/>
        <a:lstStyle/>
        <a:p>
          <a:endParaRPr lang="en-US"/>
        </a:p>
      </dgm:t>
    </dgm:pt>
    <dgm:pt modelId="{7AF865EA-429F-479A-8DD5-5C8D8FC5461C}" type="parTrans" cxnId="{4D3847FA-6030-4254-BB2E-0D49050410C4}">
      <dgm:prSet/>
      <dgm:spPr/>
      <dgm:t>
        <a:bodyPr/>
        <a:lstStyle/>
        <a:p>
          <a:endParaRPr lang="en-US"/>
        </a:p>
      </dgm:t>
    </dgm:pt>
    <dgm:pt modelId="{4C9B775F-E6A9-4B0A-9B52-C7122AFDE065}" type="pres">
      <dgm:prSet presAssocID="{84A534ED-9B40-4F61-A0A6-7527432986A7}" presName="Name0" presStyleCnt="0">
        <dgm:presLayoutVars>
          <dgm:dir/>
          <dgm:animLvl val="lvl"/>
          <dgm:resizeHandles val="exact"/>
        </dgm:presLayoutVars>
      </dgm:prSet>
      <dgm:spPr/>
      <dgm:t>
        <a:bodyPr/>
        <a:lstStyle/>
        <a:p>
          <a:endParaRPr lang="en-US"/>
        </a:p>
      </dgm:t>
    </dgm:pt>
    <dgm:pt modelId="{06C792FE-31D2-4FD3-98EC-520E69D97B87}" type="pres">
      <dgm:prSet presAssocID="{475F36D4-0F13-40D4-B7D4-47EFDAF5BEBC}" presName="boxAndChildren" presStyleCnt="0"/>
      <dgm:spPr/>
    </dgm:pt>
    <dgm:pt modelId="{6518D63D-CF37-437A-9BAC-D2E75D557155}" type="pres">
      <dgm:prSet presAssocID="{475F36D4-0F13-40D4-B7D4-47EFDAF5BEBC}" presName="parentTextBox" presStyleLbl="node1" presStyleIdx="0" presStyleCnt="5"/>
      <dgm:spPr/>
      <dgm:t>
        <a:bodyPr/>
        <a:lstStyle/>
        <a:p>
          <a:endParaRPr lang="en-US"/>
        </a:p>
      </dgm:t>
    </dgm:pt>
    <dgm:pt modelId="{75969E44-E10A-4069-9C49-62416570C937}" type="pres">
      <dgm:prSet presAssocID="{475F36D4-0F13-40D4-B7D4-47EFDAF5BEBC}" presName="entireBox" presStyleLbl="node1" presStyleIdx="0" presStyleCnt="5"/>
      <dgm:spPr/>
      <dgm:t>
        <a:bodyPr/>
        <a:lstStyle/>
        <a:p>
          <a:endParaRPr lang="en-US"/>
        </a:p>
      </dgm:t>
    </dgm:pt>
    <dgm:pt modelId="{637E92E7-933F-49BB-888A-C7B9D8F84673}" type="pres">
      <dgm:prSet presAssocID="{475F36D4-0F13-40D4-B7D4-47EFDAF5BEBC}" presName="descendantBox" presStyleCnt="0"/>
      <dgm:spPr/>
    </dgm:pt>
    <dgm:pt modelId="{74A6208C-1DA2-4A67-A53A-D202C39CFF60}" type="pres">
      <dgm:prSet presAssocID="{ABDAD1C6-8F2D-4524-A37C-5A9465F904F5}" presName="childTextBox" presStyleLbl="fgAccFollowNode1" presStyleIdx="0" presStyleCnt="5" custLinFactNeighborY="14309">
        <dgm:presLayoutVars>
          <dgm:bulletEnabled val="1"/>
        </dgm:presLayoutVars>
      </dgm:prSet>
      <dgm:spPr/>
      <dgm:t>
        <a:bodyPr/>
        <a:lstStyle/>
        <a:p>
          <a:endParaRPr lang="en-US"/>
        </a:p>
      </dgm:t>
    </dgm:pt>
    <dgm:pt modelId="{09E57943-32FB-4E4E-9482-5016B3D1C100}" type="pres">
      <dgm:prSet presAssocID="{B1A79FD0-9378-4E16-9DD5-62B67FF49424}" presName="sp" presStyleCnt="0"/>
      <dgm:spPr/>
    </dgm:pt>
    <dgm:pt modelId="{EB1DE4B9-3283-4E8D-A69D-523C1BFB84FE}" type="pres">
      <dgm:prSet presAssocID="{ACDB6E74-84F6-460C-A140-A05244407EC2}" presName="arrowAndChildren" presStyleCnt="0"/>
      <dgm:spPr/>
    </dgm:pt>
    <dgm:pt modelId="{7D334C84-3D42-42AD-A967-AF61B5E84ED0}" type="pres">
      <dgm:prSet presAssocID="{ACDB6E74-84F6-460C-A140-A05244407EC2}" presName="parentTextArrow" presStyleLbl="node1" presStyleIdx="0" presStyleCnt="5"/>
      <dgm:spPr/>
      <dgm:t>
        <a:bodyPr/>
        <a:lstStyle/>
        <a:p>
          <a:endParaRPr lang="en-US"/>
        </a:p>
      </dgm:t>
    </dgm:pt>
    <dgm:pt modelId="{01C3D29B-4BA5-4B9D-86AF-1E7E35A97DC2}" type="pres">
      <dgm:prSet presAssocID="{ACDB6E74-84F6-460C-A140-A05244407EC2}" presName="arrow" presStyleLbl="node1" presStyleIdx="1" presStyleCnt="5"/>
      <dgm:spPr/>
      <dgm:t>
        <a:bodyPr/>
        <a:lstStyle/>
        <a:p>
          <a:endParaRPr lang="en-US"/>
        </a:p>
      </dgm:t>
    </dgm:pt>
    <dgm:pt modelId="{39855834-E858-420C-9379-7469B89503A6}" type="pres">
      <dgm:prSet presAssocID="{ACDB6E74-84F6-460C-A140-A05244407EC2}" presName="descendantArrow" presStyleCnt="0"/>
      <dgm:spPr/>
    </dgm:pt>
    <dgm:pt modelId="{BD813083-3C0A-4C79-A49E-C70F0687468C}" type="pres">
      <dgm:prSet presAssocID="{46ED7CA6-1D29-4584-B2D4-5573A6B7FA8B}" presName="childTextArrow" presStyleLbl="fgAccFollowNode1" presStyleIdx="1" presStyleCnt="5">
        <dgm:presLayoutVars>
          <dgm:bulletEnabled val="1"/>
        </dgm:presLayoutVars>
      </dgm:prSet>
      <dgm:spPr/>
      <dgm:t>
        <a:bodyPr/>
        <a:lstStyle/>
        <a:p>
          <a:endParaRPr lang="en-US"/>
        </a:p>
      </dgm:t>
    </dgm:pt>
    <dgm:pt modelId="{9F05E576-6DBD-43C9-8532-3B3C06CA508F}" type="pres">
      <dgm:prSet presAssocID="{0C6274D8-017A-4C62-91AF-60743949E0ED}" presName="sp" presStyleCnt="0"/>
      <dgm:spPr/>
    </dgm:pt>
    <dgm:pt modelId="{021A7CA1-B407-4B33-81F2-8E797F1F587A}" type="pres">
      <dgm:prSet presAssocID="{422AB99E-9D73-40BB-8583-ADE449CCA0CA}" presName="arrowAndChildren" presStyleCnt="0"/>
      <dgm:spPr/>
    </dgm:pt>
    <dgm:pt modelId="{B530C0AD-CDB8-443B-B998-C54E32F14549}" type="pres">
      <dgm:prSet presAssocID="{422AB99E-9D73-40BB-8583-ADE449CCA0CA}" presName="parentTextArrow" presStyleLbl="node1" presStyleIdx="1" presStyleCnt="5"/>
      <dgm:spPr/>
      <dgm:t>
        <a:bodyPr/>
        <a:lstStyle/>
        <a:p>
          <a:endParaRPr lang="en-US"/>
        </a:p>
      </dgm:t>
    </dgm:pt>
    <dgm:pt modelId="{46E23DB1-B18C-4459-A06B-0EFC00F0D575}" type="pres">
      <dgm:prSet presAssocID="{422AB99E-9D73-40BB-8583-ADE449CCA0CA}" presName="arrow" presStyleLbl="node1" presStyleIdx="2" presStyleCnt="5"/>
      <dgm:spPr/>
      <dgm:t>
        <a:bodyPr/>
        <a:lstStyle/>
        <a:p>
          <a:endParaRPr lang="en-US"/>
        </a:p>
      </dgm:t>
    </dgm:pt>
    <dgm:pt modelId="{FDE34B91-CF15-4D78-8477-1146974B224E}" type="pres">
      <dgm:prSet presAssocID="{422AB99E-9D73-40BB-8583-ADE449CCA0CA}" presName="descendantArrow" presStyleCnt="0"/>
      <dgm:spPr/>
    </dgm:pt>
    <dgm:pt modelId="{C2B0718F-42BC-4213-B905-4F28E87973CD}" type="pres">
      <dgm:prSet presAssocID="{591FBB54-5B5D-476F-A1D5-9D7A0FB29274}" presName="childTextArrow" presStyleLbl="fgAccFollowNode1" presStyleIdx="2" presStyleCnt="5" custLinFactNeighborX="1250" custLinFactNeighborY="6471">
        <dgm:presLayoutVars>
          <dgm:bulletEnabled val="1"/>
        </dgm:presLayoutVars>
      </dgm:prSet>
      <dgm:spPr/>
      <dgm:t>
        <a:bodyPr/>
        <a:lstStyle/>
        <a:p>
          <a:endParaRPr lang="en-US"/>
        </a:p>
      </dgm:t>
    </dgm:pt>
    <dgm:pt modelId="{E72615A6-26EA-4EB6-872D-BE373588980D}" type="pres">
      <dgm:prSet presAssocID="{A0B2B438-B2DD-4992-AF28-620E3994770A}" presName="sp" presStyleCnt="0"/>
      <dgm:spPr/>
    </dgm:pt>
    <dgm:pt modelId="{92A1C2CC-9602-4C10-A7B5-7DC1C36F9BB1}" type="pres">
      <dgm:prSet presAssocID="{39C6C7A4-3624-4348-A1DA-268A3C82C022}" presName="arrowAndChildren" presStyleCnt="0"/>
      <dgm:spPr/>
    </dgm:pt>
    <dgm:pt modelId="{8F0A1C92-A7BB-45FD-912C-F3E8ACD0679A}" type="pres">
      <dgm:prSet presAssocID="{39C6C7A4-3624-4348-A1DA-268A3C82C022}" presName="parentTextArrow" presStyleLbl="node1" presStyleIdx="2" presStyleCnt="5"/>
      <dgm:spPr/>
      <dgm:t>
        <a:bodyPr/>
        <a:lstStyle/>
        <a:p>
          <a:endParaRPr lang="en-US"/>
        </a:p>
      </dgm:t>
    </dgm:pt>
    <dgm:pt modelId="{EE8810AC-B3BE-48A3-BA8E-E83CA8544EEB}" type="pres">
      <dgm:prSet presAssocID="{39C6C7A4-3624-4348-A1DA-268A3C82C022}" presName="arrow" presStyleLbl="node1" presStyleIdx="3" presStyleCnt="5"/>
      <dgm:spPr/>
      <dgm:t>
        <a:bodyPr/>
        <a:lstStyle/>
        <a:p>
          <a:endParaRPr lang="en-US"/>
        </a:p>
      </dgm:t>
    </dgm:pt>
    <dgm:pt modelId="{83CAA919-D7DA-4911-9F80-3B2797B6AB9F}" type="pres">
      <dgm:prSet presAssocID="{39C6C7A4-3624-4348-A1DA-268A3C82C022}" presName="descendantArrow" presStyleCnt="0"/>
      <dgm:spPr/>
    </dgm:pt>
    <dgm:pt modelId="{122B1491-7F50-498D-A7EE-48E6F130DCD3}" type="pres">
      <dgm:prSet presAssocID="{AD190646-7338-4E14-BB8D-D2379D3F7EF2}" presName="childTextArrow" presStyleLbl="fgAccFollowNode1" presStyleIdx="3" presStyleCnt="5">
        <dgm:presLayoutVars>
          <dgm:bulletEnabled val="1"/>
        </dgm:presLayoutVars>
      </dgm:prSet>
      <dgm:spPr/>
      <dgm:t>
        <a:bodyPr/>
        <a:lstStyle/>
        <a:p>
          <a:endParaRPr lang="en-US"/>
        </a:p>
      </dgm:t>
    </dgm:pt>
    <dgm:pt modelId="{C4545374-D371-4013-9E50-C34EC12A1F4B}" type="pres">
      <dgm:prSet presAssocID="{BAE729A9-F836-4F4A-8F86-534C7D525556}" presName="sp" presStyleCnt="0"/>
      <dgm:spPr/>
    </dgm:pt>
    <dgm:pt modelId="{11640569-E82A-436D-8BF6-64C2EA8DBB2E}" type="pres">
      <dgm:prSet presAssocID="{FD7AE921-6E54-49B6-8930-6506F8F4D570}" presName="arrowAndChildren" presStyleCnt="0"/>
      <dgm:spPr/>
    </dgm:pt>
    <dgm:pt modelId="{485F0B7C-A4A5-4108-A026-096CE57DA820}" type="pres">
      <dgm:prSet presAssocID="{FD7AE921-6E54-49B6-8930-6506F8F4D570}" presName="parentTextArrow" presStyleLbl="node1" presStyleIdx="3" presStyleCnt="5"/>
      <dgm:spPr/>
      <dgm:t>
        <a:bodyPr/>
        <a:lstStyle/>
        <a:p>
          <a:endParaRPr lang="en-US"/>
        </a:p>
      </dgm:t>
    </dgm:pt>
    <dgm:pt modelId="{D0ACC05D-4E90-48E9-936A-09B4A82CB928}" type="pres">
      <dgm:prSet presAssocID="{FD7AE921-6E54-49B6-8930-6506F8F4D570}" presName="arrow" presStyleLbl="node1" presStyleIdx="4" presStyleCnt="5"/>
      <dgm:spPr/>
      <dgm:t>
        <a:bodyPr/>
        <a:lstStyle/>
        <a:p>
          <a:endParaRPr lang="en-US"/>
        </a:p>
      </dgm:t>
    </dgm:pt>
    <dgm:pt modelId="{7394EECE-75F1-49FD-A05A-87B53149CA4A}" type="pres">
      <dgm:prSet presAssocID="{FD7AE921-6E54-49B6-8930-6506F8F4D570}" presName="descendantArrow" presStyleCnt="0"/>
      <dgm:spPr/>
    </dgm:pt>
    <dgm:pt modelId="{33944DEF-2DC3-4327-82FD-7EEC03606515}" type="pres">
      <dgm:prSet presAssocID="{A7F17F9A-039F-4E4F-95B8-9E4C28365D40}" presName="childTextArrow" presStyleLbl="fgAccFollowNode1" presStyleIdx="4" presStyleCnt="5" custScaleY="188011" custLinFactNeighborX="-1235" custLinFactNeighborY="36139">
        <dgm:presLayoutVars>
          <dgm:bulletEnabled val="1"/>
        </dgm:presLayoutVars>
      </dgm:prSet>
      <dgm:spPr/>
      <dgm:t>
        <a:bodyPr/>
        <a:lstStyle/>
        <a:p>
          <a:endParaRPr lang="en-US"/>
        </a:p>
      </dgm:t>
    </dgm:pt>
  </dgm:ptLst>
  <dgm:cxnLst>
    <dgm:cxn modelId="{3B02862E-F33F-4D1A-837E-695490C85D9D}" type="presOf" srcId="{84A534ED-9B40-4F61-A0A6-7527432986A7}" destId="{4C9B775F-E6A9-4B0A-9B52-C7122AFDE065}" srcOrd="0" destOrd="0" presId="urn:microsoft.com/office/officeart/2005/8/layout/process4"/>
    <dgm:cxn modelId="{1CD7A510-8A75-4A1D-8417-25B1081F5805}" srcId="{84A534ED-9B40-4F61-A0A6-7527432986A7}" destId="{FD7AE921-6E54-49B6-8930-6506F8F4D570}" srcOrd="0" destOrd="0" parTransId="{692E4198-B6EC-42D7-AD99-41B6E1A3EEF8}" sibTransId="{BAE729A9-F836-4F4A-8F86-534C7D525556}"/>
    <dgm:cxn modelId="{1CC6AC7B-8E98-416B-A8F8-F282501EFED6}" type="presOf" srcId="{475F36D4-0F13-40D4-B7D4-47EFDAF5BEBC}" destId="{6518D63D-CF37-437A-9BAC-D2E75D557155}" srcOrd="0" destOrd="0" presId="urn:microsoft.com/office/officeart/2005/8/layout/process4"/>
    <dgm:cxn modelId="{E05E5341-EA4E-474F-AB76-1E8A81BB6901}" type="presOf" srcId="{422AB99E-9D73-40BB-8583-ADE449CCA0CA}" destId="{46E23DB1-B18C-4459-A06B-0EFC00F0D575}" srcOrd="1" destOrd="0" presId="urn:microsoft.com/office/officeart/2005/8/layout/process4"/>
    <dgm:cxn modelId="{98976E4C-02C9-466E-8AE1-31D9B91F88AE}" srcId="{39C6C7A4-3624-4348-A1DA-268A3C82C022}" destId="{AD190646-7338-4E14-BB8D-D2379D3F7EF2}" srcOrd="0" destOrd="0" parTransId="{CD3D928B-7D35-4B6A-B019-553A1B0442D3}" sibTransId="{0DF469FA-1899-4CDF-8C21-09D419019F68}"/>
    <dgm:cxn modelId="{774ACFFF-D276-4CB3-BDE5-814D51FA3603}" type="presOf" srcId="{ACDB6E74-84F6-460C-A140-A05244407EC2}" destId="{01C3D29B-4BA5-4B9D-86AF-1E7E35A97DC2}" srcOrd="1" destOrd="0" presId="urn:microsoft.com/office/officeart/2005/8/layout/process4"/>
    <dgm:cxn modelId="{4E6564C3-5B60-4AE8-9A55-D565D960D107}" type="presOf" srcId="{46ED7CA6-1D29-4584-B2D4-5573A6B7FA8B}" destId="{BD813083-3C0A-4C79-A49E-C70F0687468C}" srcOrd="0" destOrd="0" presId="urn:microsoft.com/office/officeart/2005/8/layout/process4"/>
    <dgm:cxn modelId="{EB16BD44-BAC6-4693-A660-E204ED2C5220}" type="presOf" srcId="{591FBB54-5B5D-476F-A1D5-9D7A0FB29274}" destId="{C2B0718F-42BC-4213-B905-4F28E87973CD}" srcOrd="0" destOrd="0" presId="urn:microsoft.com/office/officeart/2005/8/layout/process4"/>
    <dgm:cxn modelId="{0489B71F-5728-4A51-A686-28C121213667}" srcId="{84A534ED-9B40-4F61-A0A6-7527432986A7}" destId="{ACDB6E74-84F6-460C-A140-A05244407EC2}" srcOrd="3" destOrd="0" parTransId="{0E5C9BDE-2FA8-4716-A1AF-E64DC770FC71}" sibTransId="{B1A79FD0-9378-4E16-9DD5-62B67FF49424}"/>
    <dgm:cxn modelId="{110303FA-C6F1-4373-A196-E85158E7851B}" type="presOf" srcId="{39C6C7A4-3624-4348-A1DA-268A3C82C022}" destId="{8F0A1C92-A7BB-45FD-912C-F3E8ACD0679A}" srcOrd="0" destOrd="0" presId="urn:microsoft.com/office/officeart/2005/8/layout/process4"/>
    <dgm:cxn modelId="{EC916633-551C-4B13-9754-9C407D9CF71B}" srcId="{FD7AE921-6E54-49B6-8930-6506F8F4D570}" destId="{A7F17F9A-039F-4E4F-95B8-9E4C28365D40}" srcOrd="0" destOrd="0" parTransId="{B9298347-7D15-451B-9F24-E4B3D68EFEF7}" sibTransId="{2462CB44-F44D-4F30-8F86-F3CDB2AF265C}"/>
    <dgm:cxn modelId="{354C1BB5-93AF-49DE-8870-6C46EDC93BD3}" type="presOf" srcId="{475F36D4-0F13-40D4-B7D4-47EFDAF5BEBC}" destId="{75969E44-E10A-4069-9C49-62416570C937}" srcOrd="1" destOrd="0" presId="urn:microsoft.com/office/officeart/2005/8/layout/process4"/>
    <dgm:cxn modelId="{700C69CA-4A49-4900-B952-B2CE15B5B8F9}" type="presOf" srcId="{ACDB6E74-84F6-460C-A140-A05244407EC2}" destId="{7D334C84-3D42-42AD-A967-AF61B5E84ED0}" srcOrd="0" destOrd="0" presId="urn:microsoft.com/office/officeart/2005/8/layout/process4"/>
    <dgm:cxn modelId="{4114B587-829B-462D-AFCE-0D4C7C9292F1}" type="presOf" srcId="{AD190646-7338-4E14-BB8D-D2379D3F7EF2}" destId="{122B1491-7F50-498D-A7EE-48E6F130DCD3}" srcOrd="0" destOrd="0" presId="urn:microsoft.com/office/officeart/2005/8/layout/process4"/>
    <dgm:cxn modelId="{8FFB4FE3-63A4-4785-900A-8175943C778A}" srcId="{84A534ED-9B40-4F61-A0A6-7527432986A7}" destId="{39C6C7A4-3624-4348-A1DA-268A3C82C022}" srcOrd="1" destOrd="0" parTransId="{60919F34-5DB4-453D-9D6C-25BE771D2E94}" sibTransId="{A0B2B438-B2DD-4992-AF28-620E3994770A}"/>
    <dgm:cxn modelId="{4C56F371-C60D-40E7-AA0F-37A537BE7728}" srcId="{84A534ED-9B40-4F61-A0A6-7527432986A7}" destId="{475F36D4-0F13-40D4-B7D4-47EFDAF5BEBC}" srcOrd="4" destOrd="0" parTransId="{6592D61C-03F7-4301-96CE-44E281376E1B}" sibTransId="{0BCF3DC9-4CF4-4061-AB0F-725B705EC496}"/>
    <dgm:cxn modelId="{9421E2F0-DF80-4588-98F6-72171F471A4C}" srcId="{475F36D4-0F13-40D4-B7D4-47EFDAF5BEBC}" destId="{ABDAD1C6-8F2D-4524-A37C-5A9465F904F5}" srcOrd="0" destOrd="0" parTransId="{EF92303E-1929-4F88-ADF6-69BCFB994D5D}" sibTransId="{3BB59DC7-A196-4885-9041-6C1D1B2C8E2E}"/>
    <dgm:cxn modelId="{3AEDB5B5-6EE6-486A-B27B-2F3D4A55F7DD}" type="presOf" srcId="{ABDAD1C6-8F2D-4524-A37C-5A9465F904F5}" destId="{74A6208C-1DA2-4A67-A53A-D202C39CFF60}" srcOrd="0" destOrd="0" presId="urn:microsoft.com/office/officeart/2005/8/layout/process4"/>
    <dgm:cxn modelId="{3870DBFD-CA44-47CE-97D5-351E8AA8ED95}" type="presOf" srcId="{39C6C7A4-3624-4348-A1DA-268A3C82C022}" destId="{EE8810AC-B3BE-48A3-BA8E-E83CA8544EEB}" srcOrd="1" destOrd="0" presId="urn:microsoft.com/office/officeart/2005/8/layout/process4"/>
    <dgm:cxn modelId="{6BBAB0C8-9EF9-4B18-8087-66847F67E34B}" srcId="{422AB99E-9D73-40BB-8583-ADE449CCA0CA}" destId="{591FBB54-5B5D-476F-A1D5-9D7A0FB29274}" srcOrd="0" destOrd="0" parTransId="{E450A71E-3554-4ADF-A3BA-5E3E9544B6C7}" sibTransId="{65EC134F-CD13-4D8D-8E57-3D7D3F9DCE16}"/>
    <dgm:cxn modelId="{74782335-3038-405A-A349-1C868983CBD8}" type="presOf" srcId="{422AB99E-9D73-40BB-8583-ADE449CCA0CA}" destId="{B530C0AD-CDB8-443B-B998-C54E32F14549}" srcOrd="0" destOrd="0" presId="urn:microsoft.com/office/officeart/2005/8/layout/process4"/>
    <dgm:cxn modelId="{4D3847FA-6030-4254-BB2E-0D49050410C4}" srcId="{84A534ED-9B40-4F61-A0A6-7527432986A7}" destId="{422AB99E-9D73-40BB-8583-ADE449CCA0CA}" srcOrd="2" destOrd="0" parTransId="{7AF865EA-429F-479A-8DD5-5C8D8FC5461C}" sibTransId="{0C6274D8-017A-4C62-91AF-60743949E0ED}"/>
    <dgm:cxn modelId="{859A597C-F238-49D6-B8EE-3F2D06E641EF}" srcId="{ACDB6E74-84F6-460C-A140-A05244407EC2}" destId="{46ED7CA6-1D29-4584-B2D4-5573A6B7FA8B}" srcOrd="0" destOrd="0" parTransId="{7FF2A28D-83B1-43F4-AE18-47CCE08FE922}" sibTransId="{B0A0D75C-F2AE-4A2A-907E-161D71559D9D}"/>
    <dgm:cxn modelId="{4D0FAB7A-C341-4EC0-A472-AFF9009613B0}" type="presOf" srcId="{A7F17F9A-039F-4E4F-95B8-9E4C28365D40}" destId="{33944DEF-2DC3-4327-82FD-7EEC03606515}" srcOrd="0" destOrd="0" presId="urn:microsoft.com/office/officeart/2005/8/layout/process4"/>
    <dgm:cxn modelId="{3DDBFAB0-6AB1-4B6B-9262-0F27442B9AE4}" type="presOf" srcId="{FD7AE921-6E54-49B6-8930-6506F8F4D570}" destId="{485F0B7C-A4A5-4108-A026-096CE57DA820}" srcOrd="0" destOrd="0" presId="urn:microsoft.com/office/officeart/2005/8/layout/process4"/>
    <dgm:cxn modelId="{F8CB116C-5F8A-4282-A8A6-BE181DA4CBE3}" type="presOf" srcId="{FD7AE921-6E54-49B6-8930-6506F8F4D570}" destId="{D0ACC05D-4E90-48E9-936A-09B4A82CB928}" srcOrd="1" destOrd="0" presId="urn:microsoft.com/office/officeart/2005/8/layout/process4"/>
    <dgm:cxn modelId="{B602A951-17D8-48BA-8506-D9170D69789D}" type="presParOf" srcId="{4C9B775F-E6A9-4B0A-9B52-C7122AFDE065}" destId="{06C792FE-31D2-4FD3-98EC-520E69D97B87}" srcOrd="0" destOrd="0" presId="urn:microsoft.com/office/officeart/2005/8/layout/process4"/>
    <dgm:cxn modelId="{3C4A1F5D-1417-4C63-9365-E34D4F1D515D}" type="presParOf" srcId="{06C792FE-31D2-4FD3-98EC-520E69D97B87}" destId="{6518D63D-CF37-437A-9BAC-D2E75D557155}" srcOrd="0" destOrd="0" presId="urn:microsoft.com/office/officeart/2005/8/layout/process4"/>
    <dgm:cxn modelId="{29A29795-4721-404A-BD7D-A3312319306A}" type="presParOf" srcId="{06C792FE-31D2-4FD3-98EC-520E69D97B87}" destId="{75969E44-E10A-4069-9C49-62416570C937}" srcOrd="1" destOrd="0" presId="urn:microsoft.com/office/officeart/2005/8/layout/process4"/>
    <dgm:cxn modelId="{D3EAE7E7-755E-40D0-AC3A-158C5492FDC9}" type="presParOf" srcId="{06C792FE-31D2-4FD3-98EC-520E69D97B87}" destId="{637E92E7-933F-49BB-888A-C7B9D8F84673}" srcOrd="2" destOrd="0" presId="urn:microsoft.com/office/officeart/2005/8/layout/process4"/>
    <dgm:cxn modelId="{EFB51B5B-4E7C-4447-A0B5-9A4CC11A90E6}" type="presParOf" srcId="{637E92E7-933F-49BB-888A-C7B9D8F84673}" destId="{74A6208C-1DA2-4A67-A53A-D202C39CFF60}" srcOrd="0" destOrd="0" presId="urn:microsoft.com/office/officeart/2005/8/layout/process4"/>
    <dgm:cxn modelId="{858EB810-0CB8-43B7-9EF3-6D73FA771883}" type="presParOf" srcId="{4C9B775F-E6A9-4B0A-9B52-C7122AFDE065}" destId="{09E57943-32FB-4E4E-9482-5016B3D1C100}" srcOrd="1" destOrd="0" presId="urn:microsoft.com/office/officeart/2005/8/layout/process4"/>
    <dgm:cxn modelId="{D1FEC798-53E4-414D-AA4B-54330F7FFFAB}" type="presParOf" srcId="{4C9B775F-E6A9-4B0A-9B52-C7122AFDE065}" destId="{EB1DE4B9-3283-4E8D-A69D-523C1BFB84FE}" srcOrd="2" destOrd="0" presId="urn:microsoft.com/office/officeart/2005/8/layout/process4"/>
    <dgm:cxn modelId="{528D2E9D-0754-4AAA-A5D5-2FFA14A485DB}" type="presParOf" srcId="{EB1DE4B9-3283-4E8D-A69D-523C1BFB84FE}" destId="{7D334C84-3D42-42AD-A967-AF61B5E84ED0}" srcOrd="0" destOrd="0" presId="urn:microsoft.com/office/officeart/2005/8/layout/process4"/>
    <dgm:cxn modelId="{2BA8BBDC-4F26-4644-8D12-280689CF0DFB}" type="presParOf" srcId="{EB1DE4B9-3283-4E8D-A69D-523C1BFB84FE}" destId="{01C3D29B-4BA5-4B9D-86AF-1E7E35A97DC2}" srcOrd="1" destOrd="0" presId="urn:microsoft.com/office/officeart/2005/8/layout/process4"/>
    <dgm:cxn modelId="{3F589C1F-8159-460F-9294-2EE79346200D}" type="presParOf" srcId="{EB1DE4B9-3283-4E8D-A69D-523C1BFB84FE}" destId="{39855834-E858-420C-9379-7469B89503A6}" srcOrd="2" destOrd="0" presId="urn:microsoft.com/office/officeart/2005/8/layout/process4"/>
    <dgm:cxn modelId="{C35E31EC-B576-4D9E-89F7-3AB6C9AEB324}" type="presParOf" srcId="{39855834-E858-420C-9379-7469B89503A6}" destId="{BD813083-3C0A-4C79-A49E-C70F0687468C}" srcOrd="0" destOrd="0" presId="urn:microsoft.com/office/officeart/2005/8/layout/process4"/>
    <dgm:cxn modelId="{1934EEC2-2749-4286-AE29-8DF172075E78}" type="presParOf" srcId="{4C9B775F-E6A9-4B0A-9B52-C7122AFDE065}" destId="{9F05E576-6DBD-43C9-8532-3B3C06CA508F}" srcOrd="3" destOrd="0" presId="urn:microsoft.com/office/officeart/2005/8/layout/process4"/>
    <dgm:cxn modelId="{8FA6C752-72B7-4DDF-B303-1C6527F30AC4}" type="presParOf" srcId="{4C9B775F-E6A9-4B0A-9B52-C7122AFDE065}" destId="{021A7CA1-B407-4B33-81F2-8E797F1F587A}" srcOrd="4" destOrd="0" presId="urn:microsoft.com/office/officeart/2005/8/layout/process4"/>
    <dgm:cxn modelId="{03A367F1-9478-49EA-B85D-0378A923E051}" type="presParOf" srcId="{021A7CA1-B407-4B33-81F2-8E797F1F587A}" destId="{B530C0AD-CDB8-443B-B998-C54E32F14549}" srcOrd="0" destOrd="0" presId="urn:microsoft.com/office/officeart/2005/8/layout/process4"/>
    <dgm:cxn modelId="{15522C0E-A180-4D15-B24B-5567A5C471DE}" type="presParOf" srcId="{021A7CA1-B407-4B33-81F2-8E797F1F587A}" destId="{46E23DB1-B18C-4459-A06B-0EFC00F0D575}" srcOrd="1" destOrd="0" presId="urn:microsoft.com/office/officeart/2005/8/layout/process4"/>
    <dgm:cxn modelId="{3F9C5D4B-4A0E-464E-A208-7E2AC53C1CBA}" type="presParOf" srcId="{021A7CA1-B407-4B33-81F2-8E797F1F587A}" destId="{FDE34B91-CF15-4D78-8477-1146974B224E}" srcOrd="2" destOrd="0" presId="urn:microsoft.com/office/officeart/2005/8/layout/process4"/>
    <dgm:cxn modelId="{2E84FC0E-C187-4FC2-A912-AF438EFD6265}" type="presParOf" srcId="{FDE34B91-CF15-4D78-8477-1146974B224E}" destId="{C2B0718F-42BC-4213-B905-4F28E87973CD}" srcOrd="0" destOrd="0" presId="urn:microsoft.com/office/officeart/2005/8/layout/process4"/>
    <dgm:cxn modelId="{2FB4D76D-9834-4F00-8C5B-DA579EAC3C6F}" type="presParOf" srcId="{4C9B775F-E6A9-4B0A-9B52-C7122AFDE065}" destId="{E72615A6-26EA-4EB6-872D-BE373588980D}" srcOrd="5" destOrd="0" presId="urn:microsoft.com/office/officeart/2005/8/layout/process4"/>
    <dgm:cxn modelId="{B0BCB730-1261-4C18-B613-72F0E7566460}" type="presParOf" srcId="{4C9B775F-E6A9-4B0A-9B52-C7122AFDE065}" destId="{92A1C2CC-9602-4C10-A7B5-7DC1C36F9BB1}" srcOrd="6" destOrd="0" presId="urn:microsoft.com/office/officeart/2005/8/layout/process4"/>
    <dgm:cxn modelId="{A5829583-46CF-4C91-BB17-55E36A9AF729}" type="presParOf" srcId="{92A1C2CC-9602-4C10-A7B5-7DC1C36F9BB1}" destId="{8F0A1C92-A7BB-45FD-912C-F3E8ACD0679A}" srcOrd="0" destOrd="0" presId="urn:microsoft.com/office/officeart/2005/8/layout/process4"/>
    <dgm:cxn modelId="{ED366CF6-D2E7-44E1-8FFA-49AC9F083643}" type="presParOf" srcId="{92A1C2CC-9602-4C10-A7B5-7DC1C36F9BB1}" destId="{EE8810AC-B3BE-48A3-BA8E-E83CA8544EEB}" srcOrd="1" destOrd="0" presId="urn:microsoft.com/office/officeart/2005/8/layout/process4"/>
    <dgm:cxn modelId="{81F30E6F-7363-497E-AEA2-44EC01D2B97C}" type="presParOf" srcId="{92A1C2CC-9602-4C10-A7B5-7DC1C36F9BB1}" destId="{83CAA919-D7DA-4911-9F80-3B2797B6AB9F}" srcOrd="2" destOrd="0" presId="urn:microsoft.com/office/officeart/2005/8/layout/process4"/>
    <dgm:cxn modelId="{A2EFB339-A1FA-4B8B-8707-9829F3E63A4E}" type="presParOf" srcId="{83CAA919-D7DA-4911-9F80-3B2797B6AB9F}" destId="{122B1491-7F50-498D-A7EE-48E6F130DCD3}" srcOrd="0" destOrd="0" presId="urn:microsoft.com/office/officeart/2005/8/layout/process4"/>
    <dgm:cxn modelId="{AAA66E98-CEF9-4055-AE26-5F8E61797FC8}" type="presParOf" srcId="{4C9B775F-E6A9-4B0A-9B52-C7122AFDE065}" destId="{C4545374-D371-4013-9E50-C34EC12A1F4B}" srcOrd="7" destOrd="0" presId="urn:microsoft.com/office/officeart/2005/8/layout/process4"/>
    <dgm:cxn modelId="{30CD217A-A6E2-4D3C-81A6-55B405CE7591}" type="presParOf" srcId="{4C9B775F-E6A9-4B0A-9B52-C7122AFDE065}" destId="{11640569-E82A-436D-8BF6-64C2EA8DBB2E}" srcOrd="8" destOrd="0" presId="urn:microsoft.com/office/officeart/2005/8/layout/process4"/>
    <dgm:cxn modelId="{B6289DDF-0FE8-4249-88C1-5A2AE8D55B13}" type="presParOf" srcId="{11640569-E82A-436D-8BF6-64C2EA8DBB2E}" destId="{485F0B7C-A4A5-4108-A026-096CE57DA820}" srcOrd="0" destOrd="0" presId="urn:microsoft.com/office/officeart/2005/8/layout/process4"/>
    <dgm:cxn modelId="{D2600D5D-843C-4EE3-B7A8-025D3089D53E}" type="presParOf" srcId="{11640569-E82A-436D-8BF6-64C2EA8DBB2E}" destId="{D0ACC05D-4E90-48E9-936A-09B4A82CB928}" srcOrd="1" destOrd="0" presId="urn:microsoft.com/office/officeart/2005/8/layout/process4"/>
    <dgm:cxn modelId="{05615926-5771-4975-8B49-7F3DFA799FA6}" type="presParOf" srcId="{11640569-E82A-436D-8BF6-64C2EA8DBB2E}" destId="{7394EECE-75F1-49FD-A05A-87B53149CA4A}" srcOrd="2" destOrd="0" presId="urn:microsoft.com/office/officeart/2005/8/layout/process4"/>
    <dgm:cxn modelId="{BA013A77-07CF-4960-8EE7-50378BE7CD18}" type="presParOf" srcId="{7394EECE-75F1-49FD-A05A-87B53149CA4A}" destId="{33944DEF-2DC3-4327-82FD-7EEC03606515}"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pPr>
              <a:defRPr/>
            </a:pPr>
            <a:fld id="{9B6A86EB-C653-499A-8CCD-EBE776B96EBB}" type="datetimeFigureOut">
              <a:rPr lang="en-US"/>
              <a:pPr>
                <a:defRPr/>
              </a:pPr>
              <a:t>10/30/2014</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pPr>
              <a:defRPr/>
            </a:pPr>
            <a:fld id="{2B396448-8355-4AC4-944E-B14B2C91E91A}" type="slidenum">
              <a:rPr lang="en-US"/>
              <a:pPr>
                <a:defRPr/>
              </a:pPr>
              <a:t>‹#›</a:t>
            </a:fld>
            <a:endParaRPr lang="en-US" dirty="0"/>
          </a:p>
        </p:txBody>
      </p:sp>
    </p:spTree>
    <p:extLst>
      <p:ext uri="{BB962C8B-B14F-4D97-AF65-F5344CB8AC3E}">
        <p14:creationId xmlns:p14="http://schemas.microsoft.com/office/powerpoint/2010/main" val="4879610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atin typeface="Arial" charset="0"/>
              </a:defRPr>
            </a:lvl1pPr>
          </a:lstStyle>
          <a:p>
            <a:pPr>
              <a:defRPr/>
            </a:pPr>
            <a:fld id="{54B348C5-CCFF-44DC-BBEF-981D62B06F66}" type="datetimeFigureOut">
              <a:rPr lang="en-US"/>
              <a:pPr>
                <a:defRPr/>
              </a:pPr>
              <a:t>10/30/2014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atin typeface="Arial" charset="0"/>
              </a:defRPr>
            </a:lvl1pPr>
          </a:lstStyle>
          <a:p>
            <a:pPr>
              <a:defRPr/>
            </a:pPr>
            <a:fld id="{038EF02E-A80F-4B81-87B9-A46E1D20D206}" type="slidenum">
              <a:rPr lang="en-US"/>
              <a:pPr>
                <a:defRPr/>
              </a:pPr>
              <a:t>‹#›</a:t>
            </a:fld>
            <a:endParaRPr lang="en-US" dirty="0"/>
          </a:p>
        </p:txBody>
      </p:sp>
    </p:spTree>
    <p:extLst>
      <p:ext uri="{BB962C8B-B14F-4D97-AF65-F5344CB8AC3E}">
        <p14:creationId xmlns:p14="http://schemas.microsoft.com/office/powerpoint/2010/main" val="34977260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www.ifap.ed.gov/ifap/byAwardYear.jsp?type=fsahandbook&amp;set=current"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www.ifap.ed.gov/ifap/byAwardYear.jsp?type=fsahandbook&amp;set=current"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38EF02E-A80F-4B81-87B9-A46E1D20D206}" type="slidenum">
              <a:rPr lang="en-US" smtClean="0"/>
              <a:pPr>
                <a:defRPr/>
              </a:pPr>
              <a:t>1</a:t>
            </a:fld>
            <a:endParaRPr lang="en-US" dirty="0"/>
          </a:p>
        </p:txBody>
      </p:sp>
    </p:spTree>
    <p:extLst>
      <p:ext uri="{BB962C8B-B14F-4D97-AF65-F5344CB8AC3E}">
        <p14:creationId xmlns:p14="http://schemas.microsoft.com/office/powerpoint/2010/main" val="197244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Check your College or university’s website for specific requirements  Don’t give up – keep  working hard.  Most college admissions want to see persistence through your senior year.  </a:t>
            </a:r>
          </a:p>
          <a:p>
            <a:pPr eaLnBrk="1" hangingPunct="1">
              <a:spcBef>
                <a:spcPct val="0"/>
              </a:spcBef>
            </a:pPr>
            <a:endParaRPr lang="en-US" dirty="0" smtClean="0"/>
          </a:p>
          <a:p>
            <a:pPr eaLnBrk="1" hangingPunct="1">
              <a:spcBef>
                <a:spcPct val="0"/>
              </a:spcBef>
            </a:pPr>
            <a:r>
              <a:rPr lang="en-US" dirty="0" smtClean="0"/>
              <a:t>ESSAYS – not all colleges require</a:t>
            </a:r>
            <a:r>
              <a:rPr lang="en-US" baseline="0" dirty="0" smtClean="0"/>
              <a:t> for admissions – write one REALLY* good one and modify it for all your needs – scholarships, admissions, etc. </a:t>
            </a:r>
          </a:p>
          <a:p>
            <a:pPr eaLnBrk="1" hangingPunct="1">
              <a:spcBef>
                <a:spcPct val="0"/>
              </a:spcBef>
            </a:pPr>
            <a:r>
              <a:rPr lang="en-US" baseline="0" dirty="0" smtClean="0"/>
              <a:t>Immunizations – all schools require MMR – for some professions (nursing as an example) additional immunizations may be required such as Hepatitis, TB test, etc.</a:t>
            </a:r>
            <a:endParaRPr lang="en-US" dirty="0" smtClean="0"/>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CF665E3-B191-44E1-9BB5-B4FFE6153B26}" type="slidenum">
              <a:rPr lang="en-US" smtClean="0">
                <a:latin typeface="Arial" pitchFamily="34" charset="0"/>
              </a:rPr>
              <a:pPr/>
              <a:t>10</a:t>
            </a:fld>
            <a:endParaRPr lang="en-US" smtClean="0">
              <a:latin typeface="Arial" pitchFamily="34" charset="0"/>
            </a:endParaRPr>
          </a:p>
        </p:txBody>
      </p:sp>
    </p:spTree>
    <p:extLst>
      <p:ext uri="{BB962C8B-B14F-4D97-AF65-F5344CB8AC3E}">
        <p14:creationId xmlns:p14="http://schemas.microsoft.com/office/powerpoint/2010/main" val="2161710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The Common Application is a not-for-profit membership organization that provides online application services utilized by about 500 schools nationwide.  Membership is open to colleges and universities that promote access by evaluating students using a holistic selection process.</a:t>
            </a:r>
          </a:p>
          <a:p>
            <a:pPr eaLnBrk="1" hangingPunct="1">
              <a:spcBef>
                <a:spcPct val="0"/>
              </a:spcBef>
            </a:pPr>
            <a:endParaRPr lang="en-US" dirty="0" smtClean="0"/>
          </a:p>
          <a:p>
            <a:pPr eaLnBrk="1" hangingPunct="1">
              <a:spcBef>
                <a:spcPct val="0"/>
              </a:spcBef>
            </a:pPr>
            <a:r>
              <a:rPr lang="en-US" dirty="0" smtClean="0"/>
              <a:t>Not common in Montana; if your student goes out of state – check this site to see if their school uses the Common App</a:t>
            </a:r>
          </a:p>
          <a:p>
            <a:pPr eaLnBrk="1" hangingPunct="1">
              <a:spcBef>
                <a:spcPct val="0"/>
              </a:spcBef>
            </a:pPr>
            <a:endParaRPr lang="en-US" dirty="0" smtClean="0"/>
          </a:p>
        </p:txBody>
      </p:sp>
      <p:sp>
        <p:nvSpPr>
          <p:cNvPr id="983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66E9139-0A78-4864-9CC6-D700D83F116C}" type="slidenum">
              <a:rPr lang="en-US" smtClean="0">
                <a:latin typeface="Arial" pitchFamily="34" charset="0"/>
              </a:rPr>
              <a:pPr/>
              <a:t>11</a:t>
            </a:fld>
            <a:endParaRPr lang="en-US" smtClean="0">
              <a:latin typeface="Arial" pitchFamily="34" charset="0"/>
            </a:endParaRPr>
          </a:p>
        </p:txBody>
      </p:sp>
    </p:spTree>
    <p:extLst>
      <p:ext uri="{BB962C8B-B14F-4D97-AF65-F5344CB8AC3E}">
        <p14:creationId xmlns:p14="http://schemas.microsoft.com/office/powerpoint/2010/main" val="2593505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STAY ORGANIZED!  </a:t>
            </a:r>
          </a:p>
          <a:p>
            <a:pPr eaLnBrk="1" hangingPunct="1">
              <a:spcBef>
                <a:spcPct val="0"/>
              </a:spcBef>
            </a:pPr>
            <a:r>
              <a:rPr lang="en-US" dirty="0" smtClean="0"/>
              <a:t>One word on your email</a:t>
            </a:r>
            <a:r>
              <a:rPr lang="en-US" baseline="0" dirty="0" smtClean="0"/>
              <a:t> address – time to get a boring old professional email address</a:t>
            </a:r>
          </a:p>
          <a:p>
            <a:pPr eaLnBrk="1" hangingPunct="1">
              <a:spcBef>
                <a:spcPct val="0"/>
              </a:spcBef>
            </a:pPr>
            <a:endParaRPr lang="en-US" baseline="0" dirty="0" smtClean="0"/>
          </a:p>
          <a:p>
            <a:pPr eaLnBrk="1" hangingPunct="1">
              <a:spcBef>
                <a:spcPct val="0"/>
              </a:spcBef>
            </a:pPr>
            <a:endParaRPr lang="en-US" dirty="0" smtClean="0"/>
          </a:p>
        </p:txBody>
      </p:sp>
      <p:sp>
        <p:nvSpPr>
          <p:cNvPr id="983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66E9139-0A78-4864-9CC6-D700D83F116C}" type="slidenum">
              <a:rPr lang="en-US" smtClean="0">
                <a:latin typeface="Arial" pitchFamily="34" charset="0"/>
              </a:rPr>
              <a:pPr/>
              <a:t>12</a:t>
            </a:fld>
            <a:endParaRPr lang="en-US" smtClean="0">
              <a:latin typeface="Arial" pitchFamily="34" charset="0"/>
            </a:endParaRPr>
          </a:p>
        </p:txBody>
      </p:sp>
    </p:spTree>
    <p:extLst>
      <p:ext uri="{BB962C8B-B14F-4D97-AF65-F5344CB8AC3E}">
        <p14:creationId xmlns:p14="http://schemas.microsoft.com/office/powerpoint/2010/main" val="143190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EMPHASIZE</a:t>
            </a:r>
            <a:r>
              <a:rPr lang="en-US" baseline="0" dirty="0" smtClean="0"/>
              <a:t> ONLY FAFSA.GOV</a:t>
            </a:r>
          </a:p>
          <a:p>
            <a:pPr defTabSz="931774">
              <a:defRPr/>
            </a:pPr>
            <a:r>
              <a:rPr lang="en-US" dirty="0" smtClean="0"/>
              <a:t>Do not access any sites ending in com, org,</a:t>
            </a:r>
            <a:r>
              <a:rPr lang="en-US" baseline="0" dirty="0" smtClean="0"/>
              <a:t> etc.  FAFSA.gov is the official Dept of Ed site.  Others will charge you to input your info!</a:t>
            </a:r>
            <a:endParaRPr lang="en-US" dirty="0" smtClean="0"/>
          </a:p>
          <a:p>
            <a:endParaRPr lang="en-US" dirty="0" smtClean="0"/>
          </a:p>
        </p:txBody>
      </p:sp>
      <p:sp>
        <p:nvSpPr>
          <p:cNvPr id="1034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9AD8184-3A8D-47A9-AD73-C2003EC7EEEC}" type="slidenum">
              <a:rPr lang="en-US" smtClean="0">
                <a:latin typeface="Arial" pitchFamily="34" charset="0"/>
              </a:rPr>
              <a:pPr/>
              <a:t>13</a:t>
            </a:fld>
            <a:endParaRPr lang="en-US" smtClean="0">
              <a:latin typeface="Arial" pitchFamily="34" charset="0"/>
            </a:endParaRPr>
          </a:p>
        </p:txBody>
      </p:sp>
    </p:spTree>
    <p:extLst>
      <p:ext uri="{BB962C8B-B14F-4D97-AF65-F5344CB8AC3E}">
        <p14:creationId xmlns:p14="http://schemas.microsoft.com/office/powerpoint/2010/main" val="345525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Always file the FAFSA even if just seeking scholarships – used as a basis for determining eligibility</a:t>
            </a:r>
            <a:r>
              <a:rPr lang="en-US" baseline="0" dirty="0" smtClean="0"/>
              <a:t> for need-based scholarships</a:t>
            </a:r>
            <a:endParaRPr lang="en-US" dirty="0" smtClean="0"/>
          </a:p>
        </p:txBody>
      </p:sp>
      <p:sp>
        <p:nvSpPr>
          <p:cNvPr id="1044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4567258-97FC-474F-8719-53195D718921}" type="slidenum">
              <a:rPr lang="en-US" smtClean="0">
                <a:latin typeface="Arial" pitchFamily="34" charset="0"/>
              </a:rPr>
              <a:pPr/>
              <a:t>14</a:t>
            </a:fld>
            <a:endParaRPr lang="en-US" smtClean="0">
              <a:latin typeface="Arial" pitchFamily="34" charset="0"/>
            </a:endParaRPr>
          </a:p>
        </p:txBody>
      </p:sp>
    </p:spTree>
    <p:extLst>
      <p:ext uri="{BB962C8B-B14F-4D97-AF65-F5344CB8AC3E}">
        <p14:creationId xmlns:p14="http://schemas.microsoft.com/office/powerpoint/2010/main" val="1661539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993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DF41811-94F7-4A71-A5BE-3F16D6E30BE3}" type="slidenum">
              <a:rPr lang="en-US" smtClean="0">
                <a:latin typeface="Arial" pitchFamily="34" charset="0"/>
              </a:rPr>
              <a:pPr/>
              <a:t>15</a:t>
            </a:fld>
            <a:endParaRPr lang="en-US" smtClean="0">
              <a:latin typeface="Arial" pitchFamily="34" charset="0"/>
            </a:endParaRPr>
          </a:p>
        </p:txBody>
      </p:sp>
    </p:spTree>
    <p:extLst>
      <p:ext uri="{BB962C8B-B14F-4D97-AF65-F5344CB8AC3E}">
        <p14:creationId xmlns:p14="http://schemas.microsoft.com/office/powerpoint/2010/main" val="1075249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ABT Test – no longer accepted re:  ifap.ed.gov:</a:t>
            </a:r>
          </a:p>
          <a:p>
            <a:r>
              <a:rPr lang="en-US" b="1" dirty="0" smtClean="0"/>
              <a:t>ATB option eliminated effective July 1, 2012</a:t>
            </a:r>
          </a:p>
          <a:p>
            <a:r>
              <a:rPr lang="en-US" b="1" dirty="0" err="1" smtClean="0"/>
              <a:t>HiSET</a:t>
            </a:r>
            <a:r>
              <a:rPr lang="en-US" b="1" baseline="0" dirty="0" smtClean="0"/>
              <a:t> = High school equivalency test – in Montana as of January 1, 2014</a:t>
            </a:r>
            <a:endParaRPr lang="en-US" b="1" dirty="0" smtClean="0"/>
          </a:p>
          <a:p>
            <a:endParaRPr lang="en-US" b="1" dirty="0" smtClean="0"/>
          </a:p>
        </p:txBody>
      </p:sp>
      <p:sp>
        <p:nvSpPr>
          <p:cNvPr id="1003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E06C3ED-C501-4845-8D15-164905DEBD79}" type="slidenum">
              <a:rPr lang="en-US" smtClean="0">
                <a:latin typeface="Arial" pitchFamily="34" charset="0"/>
              </a:rPr>
              <a:pPr/>
              <a:t>16</a:t>
            </a:fld>
            <a:endParaRPr lang="en-US" smtClean="0">
              <a:latin typeface="Arial" pitchFamily="34" charset="0"/>
            </a:endParaRPr>
          </a:p>
        </p:txBody>
      </p:sp>
    </p:spTree>
    <p:extLst>
      <p:ext uri="{BB962C8B-B14F-4D97-AF65-F5344CB8AC3E}">
        <p14:creationId xmlns:p14="http://schemas.microsoft.com/office/powerpoint/2010/main" val="2628895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I got a new boyfriend</a:t>
            </a:r>
            <a:r>
              <a:rPr lang="en-US" baseline="0" dirty="0" smtClean="0"/>
              <a:t> and it interfered with college – not a circumstance beyond your control. </a:t>
            </a:r>
            <a:endParaRPr lang="en-US" dirty="0" smtClean="0"/>
          </a:p>
        </p:txBody>
      </p:sp>
      <p:sp>
        <p:nvSpPr>
          <p:cNvPr id="1065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476525C-D905-4C38-B84D-11B0F548B0AD}" type="slidenum">
              <a:rPr lang="en-US">
                <a:solidFill>
                  <a:prstClr val="black"/>
                </a:solidFill>
                <a:latin typeface="Arial" pitchFamily="34" charset="0"/>
              </a:rPr>
              <a:pPr/>
              <a:t>17</a:t>
            </a:fld>
            <a:endParaRPr lang="en-US">
              <a:solidFill>
                <a:prstClr val="black"/>
              </a:solidFill>
              <a:latin typeface="Arial" pitchFamily="34" charset="0"/>
            </a:endParaRPr>
          </a:p>
        </p:txBody>
      </p:sp>
    </p:spTree>
    <p:extLst>
      <p:ext uri="{BB962C8B-B14F-4D97-AF65-F5344CB8AC3E}">
        <p14:creationId xmlns:p14="http://schemas.microsoft.com/office/powerpoint/2010/main" val="22491096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pPr marL="232943" indent="-232943">
              <a:buFontTx/>
              <a:buAutoNum type="arabicPeriod"/>
            </a:pPr>
            <a:r>
              <a:rPr lang="en-US" dirty="0" smtClean="0"/>
              <a:t>Parents and students pay first – THEN taxpayers (you and me) assist students who cannot pay</a:t>
            </a:r>
          </a:p>
          <a:p>
            <a:pPr marL="232943" indent="-232943">
              <a:buFontTx/>
              <a:buAutoNum type="arabicPeriod"/>
            </a:pPr>
            <a:r>
              <a:rPr lang="en-US" dirty="0" smtClean="0"/>
              <a:t>Present financial condition – using most accurate and current income/asset information available – current asset info as of the date you file the FAFSA and most current tax return (2013)</a:t>
            </a:r>
          </a:p>
          <a:p>
            <a:pPr marL="232943" indent="-232943">
              <a:buFontTx/>
              <a:buAutoNum type="arabicPeriod"/>
            </a:pPr>
            <a:r>
              <a:rPr lang="en-US" dirty="0" smtClean="0"/>
              <a:t>Ability to pay – the formula used is a congressional formula and is applied to each person in exactly the same way, taking into account differences in family size, income, assets number of wage earners, number in college, and many other factors.  Example:  A family of 4 living on $60,000 a year – with all other things being equal – would get a much different award than a family of 12 living on $60,000 per year – so each data element is factored in to apply the most equitable evaluation possible. We will talk more about this when we talk about EFC.</a:t>
            </a:r>
          </a:p>
        </p:txBody>
      </p:sp>
      <p:sp>
        <p:nvSpPr>
          <p:cNvPr id="1065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A7CD9D2-3D8E-4725-8C54-1EE55D14CED1}" type="slidenum">
              <a:rPr lang="en-US" smtClean="0">
                <a:latin typeface="Arial" pitchFamily="34" charset="0"/>
              </a:rPr>
              <a:pPr/>
              <a:t>18</a:t>
            </a:fld>
            <a:endParaRPr lang="en-US" smtClean="0">
              <a:latin typeface="Arial" pitchFamily="34" charset="0"/>
            </a:endParaRPr>
          </a:p>
        </p:txBody>
      </p:sp>
    </p:spTree>
    <p:extLst>
      <p:ext uri="{BB962C8B-B14F-4D97-AF65-F5344CB8AC3E}">
        <p14:creationId xmlns:p14="http://schemas.microsoft.com/office/powerpoint/2010/main" val="2716428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US" sz="3200" b="1" dirty="0" smtClean="0"/>
              <a:t>Discuss process, talk about verification.  PRESENTER: TWO SLIDES</a:t>
            </a:r>
            <a:r>
              <a:rPr lang="en-US" sz="3200" b="1" baseline="0" dirty="0" smtClean="0"/>
              <a:t> – See # 23 – USE WHICHEVER YOU PREFER</a:t>
            </a:r>
            <a:endParaRPr lang="en-US" sz="3200" b="1" dirty="0"/>
          </a:p>
        </p:txBody>
      </p:sp>
      <p:sp>
        <p:nvSpPr>
          <p:cNvPr id="1075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9568246-AD83-4221-9B56-2D9814137482}" type="slidenum">
              <a:rPr lang="en-US" smtClean="0">
                <a:latin typeface="Arial" pitchFamily="34" charset="0"/>
              </a:rPr>
              <a:pPr/>
              <a:t>19</a:t>
            </a:fld>
            <a:endParaRPr lang="en-US" smtClean="0">
              <a:latin typeface="Arial" pitchFamily="34" charset="0"/>
            </a:endParaRPr>
          </a:p>
        </p:txBody>
      </p:sp>
    </p:spTree>
    <p:extLst>
      <p:ext uri="{BB962C8B-B14F-4D97-AF65-F5344CB8AC3E}">
        <p14:creationId xmlns:p14="http://schemas.microsoft.com/office/powerpoint/2010/main" val="1165917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What you will cover tonight</a:t>
            </a:r>
          </a:p>
        </p:txBody>
      </p:sp>
      <p:sp>
        <p:nvSpPr>
          <p:cNvPr id="931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89D57FF-CEBE-45A5-A200-C8D9C2B35372}" type="slidenum">
              <a:rPr lang="en-US" smtClean="0">
                <a:latin typeface="Arial" pitchFamily="34" charset="0"/>
              </a:rPr>
              <a:pPr/>
              <a:t>2</a:t>
            </a:fld>
            <a:endParaRPr lang="en-US" smtClean="0">
              <a:latin typeface="Arial" pitchFamily="34" charset="0"/>
            </a:endParaRPr>
          </a:p>
        </p:txBody>
      </p:sp>
    </p:spTree>
    <p:extLst>
      <p:ext uri="{BB962C8B-B14F-4D97-AF65-F5344CB8AC3E}">
        <p14:creationId xmlns:p14="http://schemas.microsoft.com/office/powerpoint/2010/main" val="2623373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 slides</a:t>
            </a:r>
            <a:r>
              <a:rPr lang="en-US" baseline="0" dirty="0" smtClean="0"/>
              <a:t> – use the one you prefer  (See #37)</a:t>
            </a:r>
            <a:endParaRPr lang="en-US" dirty="0"/>
          </a:p>
        </p:txBody>
      </p:sp>
      <p:sp>
        <p:nvSpPr>
          <p:cNvPr id="4" name="Slide Number Placeholder 3"/>
          <p:cNvSpPr>
            <a:spLocks noGrp="1"/>
          </p:cNvSpPr>
          <p:nvPr>
            <p:ph type="sldNum" sz="quarter" idx="10"/>
          </p:nvPr>
        </p:nvSpPr>
        <p:spPr/>
        <p:txBody>
          <a:bodyPr/>
          <a:lstStyle/>
          <a:p>
            <a:pPr>
              <a:defRPr/>
            </a:pPr>
            <a:fld id="{038EF02E-A80F-4B81-87B9-A46E1D20D206}" type="slidenum">
              <a:rPr lang="en-US" smtClean="0"/>
              <a:pPr>
                <a:defRPr/>
              </a:pPr>
              <a:t>20</a:t>
            </a:fld>
            <a:endParaRPr lang="en-US" dirty="0"/>
          </a:p>
        </p:txBody>
      </p:sp>
    </p:spTree>
    <p:extLst>
      <p:ext uri="{BB962C8B-B14F-4D97-AF65-F5344CB8AC3E}">
        <p14:creationId xmlns:p14="http://schemas.microsoft.com/office/powerpoint/2010/main" val="37221147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pPr marL="0" lvl="1"/>
            <a:r>
              <a:rPr lang="en-US" b="1" dirty="0" smtClean="0"/>
              <a:t>Recommended to have student and at least one parent obtain PIN now.  This gives time for PIN to be verified prior to completing the FAFSA.</a:t>
            </a:r>
          </a:p>
          <a:p>
            <a:pPr marL="0" lvl="1"/>
            <a:endParaRPr lang="en-US" b="1" dirty="0" smtClean="0"/>
          </a:p>
          <a:p>
            <a:pPr marL="0" lvl="1"/>
            <a:r>
              <a:rPr lang="en-US" b="1" dirty="0" smtClean="0"/>
              <a:t>PARENT OF RECORD in single</a:t>
            </a:r>
            <a:r>
              <a:rPr lang="en-US" b="1" baseline="0" dirty="0" smtClean="0"/>
              <a:t> parent family must get PIN – cannot report data on one parent and use PIN for other parent</a:t>
            </a:r>
            <a:endParaRPr lang="en-US" b="1" dirty="0" smtClean="0"/>
          </a:p>
          <a:p>
            <a:pPr marL="0" lvl="1"/>
            <a:endParaRPr lang="en-US" sz="2600" b="1" dirty="0"/>
          </a:p>
          <a:p>
            <a:pPr marL="0" lvl="1"/>
            <a:r>
              <a:rPr lang="en-US" sz="2600" dirty="0"/>
              <a:t>The edit on the PIN challenge question responses was relaxed to remove case sensitivity.</a:t>
            </a:r>
            <a:endParaRPr lang="en-US" b="1" dirty="0" smtClean="0"/>
          </a:p>
          <a:p>
            <a:endParaRPr lang="en-US" b="1" dirty="0" smtClean="0"/>
          </a:p>
          <a:p>
            <a:r>
              <a:rPr lang="en-US" b="1" dirty="0" smtClean="0"/>
              <a:t>RE: ifap.ed.gov </a:t>
            </a:r>
          </a:p>
        </p:txBody>
      </p:sp>
      <p:sp>
        <p:nvSpPr>
          <p:cNvPr id="1105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21AF059-024B-447C-9664-F27DECBEA1F4}" type="slidenum">
              <a:rPr lang="en-US" smtClean="0">
                <a:latin typeface="Arial" pitchFamily="34" charset="0"/>
              </a:rPr>
              <a:pPr/>
              <a:t>21</a:t>
            </a:fld>
            <a:endParaRPr lang="en-US" smtClean="0">
              <a:latin typeface="Arial" pitchFamily="34" charset="0"/>
            </a:endParaRPr>
          </a:p>
        </p:txBody>
      </p:sp>
    </p:spTree>
    <p:extLst>
      <p:ext uri="{BB962C8B-B14F-4D97-AF65-F5344CB8AC3E}">
        <p14:creationId xmlns:p14="http://schemas.microsoft.com/office/powerpoint/2010/main" val="42712396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pPr marL="232943" indent="-232943">
              <a:buAutoNum type="arabicPeriod"/>
            </a:pPr>
            <a:r>
              <a:rPr lang="en-US" dirty="0" smtClean="0"/>
              <a:t>The FAFSA on the Web Worksheet(FOTW)  is an effective tool that applicants can use to prepare their information for the electronic application submission. The FAFSA on the Web Worksheet is a paper or electronic PDF document that presents some of the FAFSA questions in the order in which they appear on FAFSA on the Web.  However, once you start the online form, it can be confusing - t</a:t>
            </a:r>
            <a:r>
              <a:rPr lang="en-US" b="1" dirty="0" smtClean="0">
                <a:solidFill>
                  <a:srgbClr val="FF0000"/>
                </a:solidFill>
                <a:latin typeface="Arial Black" pitchFamily="34" charset="0"/>
              </a:rPr>
              <a:t>his is due to smart logic – the online form will recognize your answer and skip questions you don’t necessarily need to answer. (Example:  If you indicate you did not file a tax return and are not required to file, it will not ask you for how many exemptions) So some questions you answered on the worksheet may not actually</a:t>
            </a:r>
            <a:r>
              <a:rPr lang="en-US" b="1" baseline="0" dirty="0" smtClean="0">
                <a:solidFill>
                  <a:srgbClr val="FF0000"/>
                </a:solidFill>
                <a:latin typeface="Arial Black" pitchFamily="34" charset="0"/>
              </a:rPr>
              <a:t> appear on the FAFSA.</a:t>
            </a:r>
          </a:p>
          <a:p>
            <a:pPr marL="232943" indent="-232943">
              <a:buAutoNum type="arabicPeriod"/>
            </a:pPr>
            <a:r>
              <a:rPr lang="en-US" dirty="0" smtClean="0"/>
              <a:t>Students and parents can request the paper FAFSA from the Federal Student Aid Information Center (FSAIC) by calling </a:t>
            </a:r>
            <a:r>
              <a:rPr lang="en-US" b="1" dirty="0" smtClean="0"/>
              <a:t>800/4-FED-AID (800/433-3243). </a:t>
            </a:r>
          </a:p>
          <a:p>
            <a:pPr marL="232943" indent="-232943">
              <a:buAutoNum type="arabicPeriod" startAt="3"/>
            </a:pPr>
            <a:r>
              <a:rPr lang="en-US" b="1" i="1" dirty="0" smtClean="0"/>
              <a:t>FAFSA4caster</a:t>
            </a:r>
            <a:r>
              <a:rPr lang="en-US" dirty="0" smtClean="0"/>
              <a:t> will help you understand your options for paying for college. Provide some basic information and </a:t>
            </a:r>
            <a:r>
              <a:rPr lang="en-US" b="1" dirty="0" smtClean="0"/>
              <a:t>the forecaster</a:t>
            </a:r>
            <a:r>
              <a:rPr lang="en-US" b="1" baseline="0" dirty="0" smtClean="0"/>
              <a:t> will estimate </a:t>
            </a:r>
            <a:r>
              <a:rPr lang="en-US" b="1" dirty="0" smtClean="0"/>
              <a:t>eligibility for federal student aid</a:t>
            </a:r>
            <a:r>
              <a:rPr lang="en-US" dirty="0" smtClean="0"/>
              <a:t>. Your estimate will be shown in the "College Cost Worksheet”</a:t>
            </a:r>
            <a:endParaRPr lang="en-US" b="1" dirty="0" smtClean="0">
              <a:solidFill>
                <a:srgbClr val="FF0000"/>
              </a:solidFill>
              <a:latin typeface="Arial Black" pitchFamily="34" charset="0"/>
            </a:endParaRPr>
          </a:p>
          <a:p>
            <a:endParaRPr lang="en-US" b="1" dirty="0" smtClean="0">
              <a:solidFill>
                <a:srgbClr val="FF0000"/>
              </a:solidFill>
              <a:latin typeface="Arial Black" pitchFamily="34" charset="0"/>
            </a:endParaRPr>
          </a:p>
          <a:p>
            <a:endParaRPr lang="en-US" b="1" dirty="0" smtClean="0"/>
          </a:p>
          <a:p>
            <a:endParaRPr lang="en-US" b="1" dirty="0" smtClean="0">
              <a:solidFill>
                <a:srgbClr val="FF0000"/>
              </a:solidFill>
              <a:latin typeface="Arial Black" pitchFamily="34" charset="0"/>
            </a:endParaRPr>
          </a:p>
          <a:p>
            <a:endParaRPr lang="en-US" dirty="0" smtClean="0">
              <a:solidFill>
                <a:srgbClr val="FF0000"/>
              </a:solidFill>
            </a:endParaRPr>
          </a:p>
          <a:p>
            <a:endParaRPr lang="en-US" dirty="0" smtClean="0">
              <a:solidFill>
                <a:srgbClr val="FF0000"/>
              </a:solidFill>
            </a:endParaRPr>
          </a:p>
        </p:txBody>
      </p:sp>
      <p:sp>
        <p:nvSpPr>
          <p:cNvPr id="1116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3C468D0-E0D6-431A-83F8-E3B1D8149167}" type="slidenum">
              <a:rPr lang="en-US" smtClean="0">
                <a:latin typeface="Arial" pitchFamily="34" charset="0"/>
              </a:rPr>
              <a:pPr/>
              <a:t>23</a:t>
            </a:fld>
            <a:endParaRPr lang="en-US" smtClean="0">
              <a:latin typeface="Arial" pitchFamily="34" charset="0"/>
            </a:endParaRPr>
          </a:p>
        </p:txBody>
      </p:sp>
    </p:spTree>
    <p:extLst>
      <p:ext uri="{BB962C8B-B14F-4D97-AF65-F5344CB8AC3E}">
        <p14:creationId xmlns:p14="http://schemas.microsoft.com/office/powerpoint/2010/main" val="3824870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38EF02E-A80F-4B81-87B9-A46E1D20D206}" type="slidenum">
              <a:rPr lang="en-US" smtClean="0"/>
              <a:pPr>
                <a:defRPr/>
              </a:pPr>
              <a:t>24</a:t>
            </a:fld>
            <a:endParaRPr lang="en-US" dirty="0"/>
          </a:p>
        </p:txBody>
      </p:sp>
    </p:spTree>
    <p:extLst>
      <p:ext uri="{BB962C8B-B14F-4D97-AF65-F5344CB8AC3E}">
        <p14:creationId xmlns:p14="http://schemas.microsoft.com/office/powerpoint/2010/main" val="3859046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Optional</a:t>
            </a:r>
            <a:r>
              <a:rPr lang="en-US" b="1" baseline="0" dirty="0" smtClean="0"/>
              <a:t> – insert Slide after CGMT slide # 23 – AND COMPLETE INFO ON SLIDE if CGMT has been scheduled for this school/area</a:t>
            </a:r>
            <a:endParaRPr lang="en-US" b="1" dirty="0"/>
          </a:p>
        </p:txBody>
      </p:sp>
      <p:sp>
        <p:nvSpPr>
          <p:cNvPr id="4" name="Slide Number Placeholder 3"/>
          <p:cNvSpPr>
            <a:spLocks noGrp="1"/>
          </p:cNvSpPr>
          <p:nvPr>
            <p:ph type="sldNum" sz="quarter" idx="10"/>
          </p:nvPr>
        </p:nvSpPr>
        <p:spPr/>
        <p:txBody>
          <a:bodyPr/>
          <a:lstStyle/>
          <a:p>
            <a:pPr>
              <a:defRPr/>
            </a:pPr>
            <a:fld id="{038EF02E-A80F-4B81-87B9-A46E1D20D206}" type="slidenum">
              <a:rPr lang="en-US" smtClean="0"/>
              <a:pPr>
                <a:defRPr/>
              </a:pPr>
              <a:t>25</a:t>
            </a:fld>
            <a:endParaRPr lang="en-US" dirty="0"/>
          </a:p>
        </p:txBody>
      </p:sp>
    </p:spTree>
    <p:extLst>
      <p:ext uri="{BB962C8B-B14F-4D97-AF65-F5344CB8AC3E}">
        <p14:creationId xmlns:p14="http://schemas.microsoft.com/office/powerpoint/2010/main" val="330099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SSN, DOB  and CORRECT NAME:  - Social Security Administration and Selective Service Registration (males only) match is performed, so these three data elements MUST be accurate. Be sure to answer the question on “Are you male or female?”</a:t>
            </a:r>
          </a:p>
          <a:p>
            <a:endParaRPr lang="en-US" dirty="0" smtClean="0"/>
          </a:p>
          <a:p>
            <a:r>
              <a:rPr lang="en-US" dirty="0" smtClean="0"/>
              <a:t>Unregistered males age 18 – 25</a:t>
            </a:r>
            <a:r>
              <a:rPr lang="en-US" baseline="0" dirty="0" smtClean="0"/>
              <a:t> are not eligible to receive federal financial aid funds.</a:t>
            </a:r>
            <a:endParaRPr lang="en-US" dirty="0" smtClean="0"/>
          </a:p>
        </p:txBody>
      </p:sp>
      <p:sp>
        <p:nvSpPr>
          <p:cNvPr id="1146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D2B9675-39CE-44F9-BA09-E30C1FED4D8E}" type="slidenum">
              <a:rPr lang="en-US" smtClean="0">
                <a:latin typeface="Arial" pitchFamily="34" charset="0"/>
              </a:rPr>
              <a:pPr/>
              <a:t>26</a:t>
            </a:fld>
            <a:endParaRPr lang="en-US" smtClean="0">
              <a:latin typeface="Arial" pitchFamily="34" charset="0"/>
            </a:endParaRPr>
          </a:p>
        </p:txBody>
      </p:sp>
    </p:spTree>
    <p:extLst>
      <p:ext uri="{BB962C8B-B14F-4D97-AF65-F5344CB8AC3E}">
        <p14:creationId xmlns:p14="http://schemas.microsoft.com/office/powerpoint/2010/main" val="393933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p:spPr>
      </p:sp>
      <p:sp>
        <p:nvSpPr>
          <p:cNvPr id="115715"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r>
              <a:rPr lang="en-US" b="0" u="none" dirty="0" smtClean="0"/>
              <a:t>List more than one school – give yourself</a:t>
            </a:r>
            <a:r>
              <a:rPr lang="en-US" b="0" u="none" baseline="0" dirty="0" smtClean="0"/>
              <a:t> some choices. </a:t>
            </a:r>
          </a:p>
          <a:p>
            <a:endParaRPr lang="en-US" b="0" u="none"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A </a:t>
            </a:r>
            <a:r>
              <a:rPr lang="en-US" sz="1200" b="1" i="1" kern="1200" dirty="0" smtClean="0">
                <a:solidFill>
                  <a:schemeClr val="tx1"/>
                </a:solidFill>
                <a:effectLst/>
                <a:latin typeface="+mn-lt"/>
                <a:ea typeface="+mn-ea"/>
                <a:cs typeface="+mn-cs"/>
              </a:rPr>
              <a:t>reach</a:t>
            </a:r>
            <a:r>
              <a:rPr lang="en-US" sz="1200" b="1" i="0" kern="1200" dirty="0" smtClean="0">
                <a:solidFill>
                  <a:schemeClr val="tx1"/>
                </a:solidFill>
                <a:effectLst/>
                <a:latin typeface="+mn-lt"/>
                <a:ea typeface="+mn-ea"/>
                <a:cs typeface="+mn-cs"/>
              </a:rPr>
              <a:t> school </a:t>
            </a:r>
            <a:r>
              <a:rPr lang="en-US" sz="1200" b="0" i="0" kern="1200" dirty="0" smtClean="0">
                <a:solidFill>
                  <a:schemeClr val="tx1"/>
                </a:solidFill>
                <a:effectLst/>
                <a:latin typeface="+mn-lt"/>
                <a:ea typeface="+mn-ea"/>
                <a:cs typeface="+mn-cs"/>
              </a:rPr>
              <a:t>is one where your academic credentials fall below the school's range for the average freshman. Reach schools are long–shots, but they should still be possible. If you have a 2.0 GPA, Harvard is not a reach school–it's a dream.</a:t>
            </a:r>
          </a:p>
          <a:p>
            <a:endParaRPr lang="en-US" b="0" u="none" dirty="0" smtClean="0"/>
          </a:p>
          <a:p>
            <a:r>
              <a:rPr lang="en-US" sz="1200" b="1" i="0" kern="1200" dirty="0" smtClean="0">
                <a:solidFill>
                  <a:schemeClr val="tx1"/>
                </a:solidFill>
                <a:effectLst/>
                <a:latin typeface="+mn-lt"/>
                <a:ea typeface="+mn-ea"/>
                <a:cs typeface="+mn-cs"/>
              </a:rPr>
              <a:t>A </a:t>
            </a:r>
            <a:r>
              <a:rPr lang="en-US" sz="1200" b="1" i="1" kern="1200" dirty="0" smtClean="0">
                <a:solidFill>
                  <a:schemeClr val="tx1"/>
                </a:solidFill>
                <a:effectLst/>
                <a:latin typeface="+mn-lt"/>
                <a:ea typeface="+mn-ea"/>
                <a:cs typeface="+mn-cs"/>
              </a:rPr>
              <a:t>match</a:t>
            </a:r>
            <a:r>
              <a:rPr lang="en-US" sz="1200" b="1" i="0" kern="1200" dirty="0" smtClean="0">
                <a:solidFill>
                  <a:schemeClr val="tx1"/>
                </a:solidFill>
                <a:effectLst/>
                <a:latin typeface="+mn-lt"/>
                <a:ea typeface="+mn-ea"/>
                <a:cs typeface="+mn-cs"/>
              </a:rPr>
              <a:t> school </a:t>
            </a:r>
            <a:r>
              <a:rPr lang="en-US" sz="1200" b="0" i="0" kern="1200" dirty="0" smtClean="0">
                <a:solidFill>
                  <a:schemeClr val="tx1"/>
                </a:solidFill>
                <a:effectLst/>
                <a:latin typeface="+mn-lt"/>
                <a:ea typeface="+mn-ea"/>
                <a:cs typeface="+mn-cs"/>
              </a:rPr>
              <a:t>is one where your academic credentials fall well within (or even exceed) the school's range for the average freshman. There are no guarantees, but it's not unreasonable to be accepted to several of your match schools.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 </a:t>
            </a:r>
            <a:r>
              <a:rPr lang="en-US" sz="1200" b="1" i="1" kern="1200" dirty="0" smtClean="0">
                <a:solidFill>
                  <a:schemeClr val="tx1"/>
                </a:solidFill>
                <a:effectLst/>
                <a:latin typeface="+mn-lt"/>
                <a:ea typeface="+mn-ea"/>
                <a:cs typeface="+mn-cs"/>
              </a:rPr>
              <a:t>safety</a:t>
            </a:r>
            <a:r>
              <a:rPr lang="en-US" sz="1200" b="1" i="0" kern="1200" dirty="0" smtClean="0">
                <a:solidFill>
                  <a:schemeClr val="tx1"/>
                </a:solidFill>
                <a:effectLst/>
                <a:latin typeface="+mn-lt"/>
                <a:ea typeface="+mn-ea"/>
                <a:cs typeface="+mn-cs"/>
              </a:rPr>
              <a:t> school </a:t>
            </a:r>
            <a:r>
              <a:rPr lang="en-US" sz="1200" b="0" i="0" kern="1200" dirty="0" smtClean="0">
                <a:solidFill>
                  <a:schemeClr val="tx1"/>
                </a:solidFill>
                <a:effectLst/>
                <a:latin typeface="+mn-lt"/>
                <a:ea typeface="+mn-ea"/>
                <a:cs typeface="+mn-cs"/>
              </a:rPr>
              <a:t>is one where your academic credentials fall above the school's range for the average freshman. You can be reasonably certain that you will be admitted to your safety schools.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Apply to a few schools from each category (many applicants apply to around three reach schools, three match schools and two safety schools). Separating them will help you manage your expectations throughout the admissions process. And it will ensure that you set ambitious goals and give yourself some back–up options.</a:t>
            </a:r>
          </a:p>
          <a:p>
            <a:r>
              <a:rPr lang="en-US" sz="1200" b="0" i="0" u="none" kern="1200" dirty="0" smtClean="0">
                <a:solidFill>
                  <a:schemeClr val="tx1"/>
                </a:solidFill>
                <a:effectLst/>
                <a:latin typeface="+mn-lt"/>
                <a:ea typeface="+mn-ea"/>
                <a:cs typeface="+mn-cs"/>
              </a:rPr>
              <a:t>Source:</a:t>
            </a:r>
            <a:r>
              <a:rPr lang="en-US" sz="1200" b="0" i="0" u="none" kern="1200" baseline="0" dirty="0" smtClean="0">
                <a:solidFill>
                  <a:schemeClr val="tx1"/>
                </a:solidFill>
                <a:effectLst/>
                <a:latin typeface="+mn-lt"/>
                <a:ea typeface="+mn-ea"/>
                <a:cs typeface="+mn-cs"/>
              </a:rPr>
              <a:t>  Princeton review - </a:t>
            </a:r>
            <a:r>
              <a:rPr lang="en-US" b="0" u="none" dirty="0" smtClean="0"/>
              <a:t>http://www.princetonreview.com/college/match-reach-safety.aspx </a:t>
            </a:r>
          </a:p>
        </p:txBody>
      </p:sp>
      <p:sp>
        <p:nvSpPr>
          <p:cNvPr id="1157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5497F23-EC90-46B7-B1FD-11C47C1CA980}" type="slidenum">
              <a:rPr lang="en-US" smtClean="0">
                <a:latin typeface="Arial" pitchFamily="34" charset="0"/>
              </a:rPr>
              <a:pPr/>
              <a:t>27</a:t>
            </a:fld>
            <a:endParaRPr lang="en-US" smtClean="0">
              <a:latin typeface="Arial" pitchFamily="34" charset="0"/>
            </a:endParaRPr>
          </a:p>
        </p:txBody>
      </p:sp>
    </p:spTree>
    <p:extLst>
      <p:ext uri="{BB962C8B-B14F-4D97-AF65-F5344CB8AC3E}">
        <p14:creationId xmlns:p14="http://schemas.microsoft.com/office/powerpoint/2010/main" val="35489392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pPr lvl="1" algn="l" eaLnBrk="1" hangingPunct="1">
              <a:lnSpc>
                <a:spcPct val="80000"/>
              </a:lnSpc>
              <a:buFont typeface="Arial" pitchFamily="34" charset="0"/>
              <a:buNone/>
              <a:defRPr/>
            </a:pPr>
            <a:r>
              <a:rPr lang="en-US" sz="2400" dirty="0" smtClean="0">
                <a:solidFill>
                  <a:schemeClr val="tx2">
                    <a:lumMod val="75000"/>
                  </a:schemeClr>
                </a:solidFill>
                <a:latin typeface="Arial Body"/>
              </a:rPr>
              <a:t>Follow instructions for each income or tax question on right of screen of</a:t>
            </a:r>
            <a:r>
              <a:rPr lang="en-US" sz="2400" baseline="0" dirty="0" smtClean="0">
                <a:solidFill>
                  <a:schemeClr val="tx2">
                    <a:lumMod val="75000"/>
                  </a:schemeClr>
                </a:solidFill>
                <a:latin typeface="Arial Body"/>
              </a:rPr>
              <a:t> </a:t>
            </a:r>
            <a:r>
              <a:rPr lang="en-US" sz="2400" baseline="0" dirty="0" err="1" smtClean="0">
                <a:solidFill>
                  <a:schemeClr val="tx2">
                    <a:lumMod val="75000"/>
                  </a:schemeClr>
                </a:solidFill>
                <a:latin typeface="Arial Body"/>
              </a:rPr>
              <a:t>onlnine</a:t>
            </a:r>
            <a:r>
              <a:rPr lang="en-US" sz="2400" baseline="0" dirty="0" smtClean="0">
                <a:solidFill>
                  <a:schemeClr val="tx2">
                    <a:lumMod val="75000"/>
                  </a:schemeClr>
                </a:solidFill>
                <a:latin typeface="Arial Body"/>
              </a:rPr>
              <a:t> FAFSA form - </a:t>
            </a:r>
            <a:r>
              <a:rPr lang="en-US" sz="2400" dirty="0" smtClean="0">
                <a:solidFill>
                  <a:schemeClr val="tx2">
                    <a:lumMod val="75000"/>
                  </a:schemeClr>
                </a:solidFill>
                <a:latin typeface="Arial Body"/>
              </a:rPr>
              <a:t>excellent instructions are provided.</a:t>
            </a:r>
          </a:p>
        </p:txBody>
      </p:sp>
      <p:sp>
        <p:nvSpPr>
          <p:cNvPr id="1146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D2B9675-39CE-44F9-BA09-E30C1FED4D8E}" type="slidenum">
              <a:rPr lang="en-US" smtClean="0">
                <a:latin typeface="Arial" pitchFamily="34" charset="0"/>
              </a:rPr>
              <a:pPr/>
              <a:t>28</a:t>
            </a:fld>
            <a:endParaRPr lang="en-US" smtClean="0">
              <a:latin typeface="Arial" pitchFamily="34" charset="0"/>
            </a:endParaRPr>
          </a:p>
        </p:txBody>
      </p:sp>
    </p:spTree>
    <p:extLst>
      <p:ext uri="{BB962C8B-B14F-4D97-AF65-F5344CB8AC3E}">
        <p14:creationId xmlns:p14="http://schemas.microsoft.com/office/powerpoint/2010/main" val="1607994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US" dirty="0" smtClean="0"/>
              <a:t>Talk about IRS Data Retrieval System and using this option when completing the FAFSA:</a:t>
            </a:r>
          </a:p>
          <a:p>
            <a:pPr>
              <a:defRPr/>
            </a:pPr>
            <a:endParaRPr lang="en-US" dirty="0" smtClean="0"/>
          </a:p>
          <a:p>
            <a:pPr>
              <a:defRPr/>
            </a:pPr>
            <a:endParaRPr lang="en-US" dirty="0" smtClean="0"/>
          </a:p>
          <a:p>
            <a:pPr>
              <a:defRPr/>
            </a:pPr>
            <a:endParaRPr lang="en-US" dirty="0" smtClean="0"/>
          </a:p>
          <a:p>
            <a:pPr>
              <a:defRPr/>
            </a:pPr>
            <a:r>
              <a:rPr lang="en-US" sz="1000" b="1" i="1" dirty="0">
                <a:solidFill>
                  <a:srgbClr val="FF0000"/>
                </a:solidFill>
                <a:latin typeface="Arial" pitchFamily="34" charset="0"/>
                <a:cs typeface="Arial" pitchFamily="34" charset="0"/>
              </a:rPr>
              <a:t>(from the FSA Handbook for 1314- Chapter 2 page 13)</a:t>
            </a:r>
            <a:r>
              <a:rPr lang="en-US" sz="1000" i="1" dirty="0">
                <a:latin typeface="Arial" pitchFamily="34" charset="0"/>
                <a:cs typeface="Arial" pitchFamily="34" charset="0"/>
              </a:rPr>
              <a:t/>
            </a:r>
            <a:br>
              <a:rPr lang="en-US" sz="1000" i="1" dirty="0">
                <a:latin typeface="Arial" pitchFamily="34" charset="0"/>
                <a:cs typeface="Arial" pitchFamily="34" charset="0"/>
              </a:rPr>
            </a:br>
            <a:endParaRPr lang="en-US" sz="1000" i="1" dirty="0">
              <a:latin typeface="Arial" pitchFamily="34" charset="0"/>
              <a:cs typeface="Arial" pitchFamily="34" charset="0"/>
            </a:endParaRPr>
          </a:p>
          <a:p>
            <a:pPr>
              <a:buFont typeface="Arial" pitchFamily="34" charset="0"/>
              <a:buChar char="•"/>
              <a:defRPr/>
            </a:pPr>
            <a:r>
              <a:rPr lang="en-US" sz="1000" dirty="0">
                <a:latin typeface="Arial" pitchFamily="34" charset="0"/>
                <a:cs typeface="Arial" pitchFamily="34" charset="0"/>
              </a:rPr>
              <a:t>IRS Data Retrieval allows students and parents who are using FAFSA on the Web and who have already submitted their federal tax return to</a:t>
            </a:r>
          </a:p>
          <a:p>
            <a:pPr>
              <a:defRPr/>
            </a:pPr>
            <a:r>
              <a:rPr lang="en-US" sz="1000" dirty="0" smtClean="0">
                <a:latin typeface="Arial" pitchFamily="34" charset="0"/>
                <a:cs typeface="Arial" pitchFamily="34" charset="0"/>
              </a:rPr>
              <a:t>electronically </a:t>
            </a:r>
            <a:r>
              <a:rPr lang="en-US" sz="1000" dirty="0">
                <a:latin typeface="Arial" pitchFamily="34" charset="0"/>
                <a:cs typeface="Arial" pitchFamily="34" charset="0"/>
              </a:rPr>
              <a:t>retrieve their tax data from the IRS database.</a:t>
            </a:r>
          </a:p>
          <a:p>
            <a:pPr>
              <a:defRPr/>
            </a:pPr>
            <a:endParaRPr lang="en-US" sz="1000" dirty="0">
              <a:latin typeface="Arial" pitchFamily="34" charset="0"/>
              <a:cs typeface="Arial" pitchFamily="34" charset="0"/>
            </a:endParaRPr>
          </a:p>
          <a:p>
            <a:pPr>
              <a:buFont typeface="Arial" pitchFamily="34" charset="0"/>
              <a:buChar char="•"/>
              <a:defRPr/>
            </a:pPr>
            <a:r>
              <a:rPr lang="en-US" sz="1000" dirty="0">
                <a:latin typeface="Arial" pitchFamily="34" charset="0"/>
                <a:cs typeface="Arial" pitchFamily="34" charset="0"/>
              </a:rPr>
              <a:t>The ISIR will show data was imported and if it was altered at a later date by the taxpayer</a:t>
            </a:r>
            <a:r>
              <a:rPr lang="en-US" sz="1000" dirty="0" smtClean="0">
                <a:latin typeface="Arial" pitchFamily="34" charset="0"/>
                <a:cs typeface="Arial" pitchFamily="34" charset="0"/>
              </a:rPr>
              <a:t>.</a:t>
            </a:r>
            <a:endParaRPr lang="en-US" sz="1000" dirty="0">
              <a:latin typeface="Arial" pitchFamily="34" charset="0"/>
              <a:cs typeface="Arial" pitchFamily="34" charset="0"/>
            </a:endParaRPr>
          </a:p>
          <a:p>
            <a:pPr>
              <a:defRPr/>
            </a:pPr>
            <a:endParaRPr lang="en-US" sz="1000" dirty="0">
              <a:latin typeface="Arial" pitchFamily="34" charset="0"/>
              <a:cs typeface="Arial" pitchFamily="34" charset="0"/>
            </a:endParaRPr>
          </a:p>
        </p:txBody>
      </p:sp>
      <p:sp>
        <p:nvSpPr>
          <p:cNvPr id="1085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DEA8545-B199-4D43-B684-7FB4034BDEC6}" type="slidenum">
              <a:rPr lang="en-US" smtClean="0">
                <a:latin typeface="Arial" pitchFamily="34" charset="0"/>
              </a:rPr>
              <a:pPr/>
              <a:t>29</a:t>
            </a:fld>
            <a:endParaRPr lang="en-US" smtClean="0">
              <a:latin typeface="Arial" pitchFamily="34" charset="0"/>
            </a:endParaRPr>
          </a:p>
        </p:txBody>
      </p:sp>
    </p:spTree>
    <p:extLst>
      <p:ext uri="{BB962C8B-B14F-4D97-AF65-F5344CB8AC3E}">
        <p14:creationId xmlns:p14="http://schemas.microsoft.com/office/powerpoint/2010/main" val="34842453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1146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D2B9675-39CE-44F9-BA09-E30C1FED4D8E}" type="slidenum">
              <a:rPr lang="en-US" smtClean="0">
                <a:latin typeface="Arial" pitchFamily="34" charset="0"/>
              </a:rPr>
              <a:pPr/>
              <a:t>30</a:t>
            </a:fld>
            <a:endParaRPr lang="en-US" smtClean="0">
              <a:latin typeface="Arial" pitchFamily="34" charset="0"/>
            </a:endParaRPr>
          </a:p>
        </p:txBody>
      </p:sp>
    </p:spTree>
    <p:extLst>
      <p:ext uri="{BB962C8B-B14F-4D97-AF65-F5344CB8AC3E}">
        <p14:creationId xmlns:p14="http://schemas.microsoft.com/office/powerpoint/2010/main" val="248571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So what is the “FAFSA” we are talking about?   Since we’ll be referring to it throughout this presentation – here</a:t>
            </a:r>
            <a:r>
              <a:rPr lang="en-US" baseline="0" dirty="0" smtClean="0"/>
              <a:t> it is.</a:t>
            </a:r>
          </a:p>
          <a:p>
            <a:r>
              <a:rPr lang="en-US" baseline="0" dirty="0" smtClean="0"/>
              <a:t/>
            </a:r>
            <a:br>
              <a:rPr lang="en-US" baseline="0" dirty="0" smtClean="0"/>
            </a:br>
            <a:r>
              <a:rPr lang="en-US" baseline="0" dirty="0" smtClean="0"/>
              <a:t>(Read Slide) – “The FAFSA is the starting point for all types of Federal and state aid including grants, student loans, and work-study opportunities.  We’ll talk about the types of aid in a bit.  The FAFSA is NOT a scholarship application –but many scholarships do look at your student’s </a:t>
            </a:r>
            <a:r>
              <a:rPr lang="en-US" baseline="0" dirty="0" err="1" smtClean="0"/>
              <a:t>fafsa</a:t>
            </a:r>
            <a:r>
              <a:rPr lang="en-US" baseline="0" dirty="0" smtClean="0"/>
              <a:t> results because that is how they determine if your student qualifies for any need-based scholarships.</a:t>
            </a:r>
            <a:endParaRPr lang="en-US" dirty="0" smtClean="0"/>
          </a:p>
        </p:txBody>
      </p:sp>
      <p:sp>
        <p:nvSpPr>
          <p:cNvPr id="1034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9AD8184-3A8D-47A9-AD73-C2003EC7EEEC}" type="slidenum">
              <a:rPr lang="en-US" smtClean="0">
                <a:latin typeface="Arial" pitchFamily="34" charset="0"/>
              </a:rPr>
              <a:pPr/>
              <a:t>3</a:t>
            </a:fld>
            <a:endParaRPr lang="en-US" smtClean="0">
              <a:latin typeface="Arial" pitchFamily="34" charset="0"/>
            </a:endParaRPr>
          </a:p>
        </p:txBody>
      </p:sp>
    </p:spTree>
    <p:extLst>
      <p:ext uri="{BB962C8B-B14F-4D97-AF65-F5344CB8AC3E}">
        <p14:creationId xmlns:p14="http://schemas.microsoft.com/office/powerpoint/2010/main" val="18283247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endParaRPr lang="en-US" sz="1000" dirty="0">
              <a:latin typeface="Arial" pitchFamily="34" charset="0"/>
              <a:cs typeface="Arial" pitchFamily="34" charset="0"/>
            </a:endParaRPr>
          </a:p>
        </p:txBody>
      </p:sp>
      <p:sp>
        <p:nvSpPr>
          <p:cNvPr id="1095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90A6312-3353-4619-935E-F9719D1D9540}" type="slidenum">
              <a:rPr lang="en-US" smtClean="0">
                <a:latin typeface="Arial" pitchFamily="34" charset="0"/>
              </a:rPr>
              <a:pPr/>
              <a:t>31</a:t>
            </a:fld>
            <a:endParaRPr lang="en-US" smtClean="0">
              <a:latin typeface="Arial" pitchFamily="34" charset="0"/>
            </a:endParaRPr>
          </a:p>
        </p:txBody>
      </p:sp>
    </p:spTree>
    <p:extLst>
      <p:ext uri="{BB962C8B-B14F-4D97-AF65-F5344CB8AC3E}">
        <p14:creationId xmlns:p14="http://schemas.microsoft.com/office/powerpoint/2010/main" val="8973988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p:spPr>
      </p:sp>
      <p:sp>
        <p:nvSpPr>
          <p:cNvPr id="115715"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dirty="0"/>
              <a:t>The </a:t>
            </a:r>
            <a:r>
              <a:rPr lang="en-US" dirty="0">
                <a:hlinkClick r:id="rId3"/>
              </a:rPr>
              <a:t>2014-2015 </a:t>
            </a:r>
            <a:r>
              <a:rPr lang="en-US" i="1" dirty="0">
                <a:hlinkClick r:id="rId3"/>
              </a:rPr>
              <a:t>FSA Handbook</a:t>
            </a:r>
            <a:r>
              <a:rPr lang="en-US" dirty="0"/>
              <a:t>, page AVG-17 defines an asset as "property the family owns and that has an exchange value. The FAFSA collects current (as of the day of signing the FAFSA) data about cash, savings and checking accounts, investments, businesses, and investment farms</a:t>
            </a:r>
            <a:r>
              <a:rPr lang="en-US" dirty="0" smtClean="0"/>
              <a:t>.“ </a:t>
            </a:r>
          </a:p>
          <a:p>
            <a:endParaRPr lang="en-US" dirty="0" smtClean="0"/>
          </a:p>
          <a:p>
            <a:r>
              <a:rPr lang="en-US" dirty="0" smtClean="0"/>
              <a:t>Define net worth for audience:  Value of Asset minus current debt held against the asset = Net worth</a:t>
            </a:r>
          </a:p>
          <a:p>
            <a:endParaRPr lang="en-US" dirty="0" smtClean="0"/>
          </a:p>
          <a:p>
            <a:r>
              <a:rPr lang="en-US" dirty="0" smtClean="0"/>
              <a:t>Example:  Rental property value = $100,000</a:t>
            </a:r>
          </a:p>
          <a:p>
            <a:r>
              <a:rPr lang="en-US" dirty="0" smtClean="0"/>
              <a:t>Amount owed/borrowed against -   </a:t>
            </a:r>
            <a:r>
              <a:rPr lang="en-US" u="sng" dirty="0" smtClean="0"/>
              <a:t>$ 75,000</a:t>
            </a:r>
            <a:endParaRPr lang="en-US" dirty="0" smtClean="0"/>
          </a:p>
          <a:p>
            <a:r>
              <a:rPr lang="en-US" b="1" dirty="0" smtClean="0"/>
              <a:t>Net Worth                               = $ 25,000</a:t>
            </a:r>
            <a:endParaRPr lang="en-US" b="1" u="sng" dirty="0" smtClean="0"/>
          </a:p>
        </p:txBody>
      </p:sp>
      <p:sp>
        <p:nvSpPr>
          <p:cNvPr id="1157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5497F23-EC90-46B7-B1FD-11C47C1CA980}" type="slidenum">
              <a:rPr lang="en-US" smtClean="0">
                <a:latin typeface="Arial" pitchFamily="34" charset="0"/>
              </a:rPr>
              <a:pPr/>
              <a:t>32</a:t>
            </a:fld>
            <a:endParaRPr lang="en-US" smtClean="0">
              <a:latin typeface="Arial" pitchFamily="34" charset="0"/>
            </a:endParaRPr>
          </a:p>
        </p:txBody>
      </p:sp>
    </p:spTree>
    <p:extLst>
      <p:ext uri="{BB962C8B-B14F-4D97-AF65-F5344CB8AC3E}">
        <p14:creationId xmlns:p14="http://schemas.microsoft.com/office/powerpoint/2010/main" val="3976577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p:spPr>
      </p:sp>
      <p:sp>
        <p:nvSpPr>
          <p:cNvPr id="115715" name="Notes Placeholder 2"/>
          <p:cNvSpPr>
            <a:spLocks noGrp="1"/>
          </p:cNvSpPr>
          <p:nvPr>
            <p:ph type="body" idx="1"/>
          </p:nvPr>
        </p:nvSpPr>
        <p:spPr bwMode="auto">
          <a:noFill/>
        </p:spPr>
        <p:txBody>
          <a:bodyPr wrap="square" numCol="1" anchor="t" anchorCtr="0" compatLnSpc="1">
            <a:prstTxWarp prst="textNoShape">
              <a:avLst/>
            </a:prstTxWarp>
            <a:normAutofit fontScale="70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n-ea"/>
                <a:cs typeface="+mn-cs"/>
              </a:rPr>
              <a:t>Make sure these are recorded accurately – why?  Parental</a:t>
            </a:r>
            <a:r>
              <a:rPr lang="en-US" sz="1200" b="0" i="0" kern="1200" baseline="0" dirty="0" smtClean="0">
                <a:solidFill>
                  <a:schemeClr val="tx1"/>
                </a:solidFill>
                <a:effectLst/>
                <a:latin typeface="+mn-lt"/>
                <a:ea typeface="+mn-ea"/>
                <a:cs typeface="+mn-cs"/>
              </a:rPr>
              <a:t> assets are not considered as strongly when figuring what your family can contribute.  Recording these values under the student side </a:t>
            </a:r>
            <a:r>
              <a:rPr lang="en-US" sz="1200" b="1" i="0" u="sng" kern="1200" baseline="0" dirty="0" smtClean="0">
                <a:solidFill>
                  <a:schemeClr val="tx1"/>
                </a:solidFill>
                <a:effectLst/>
                <a:latin typeface="+mn-lt"/>
                <a:ea typeface="+mn-ea"/>
                <a:cs typeface="+mn-cs"/>
              </a:rPr>
              <a:t>can</a:t>
            </a:r>
            <a:r>
              <a:rPr lang="en-US" sz="1200" b="0" i="0" kern="1200" baseline="0" dirty="0" smtClean="0">
                <a:solidFill>
                  <a:schemeClr val="tx1"/>
                </a:solidFill>
                <a:effectLst/>
                <a:latin typeface="+mn-lt"/>
                <a:ea typeface="+mn-ea"/>
                <a:cs typeface="+mn-cs"/>
              </a:rPr>
              <a:t> mean the difference between the student receiving/not receiving a grant.</a:t>
            </a:r>
            <a:endParaRPr lang="en-US" sz="1200" b="0" i="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i="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What is UGMA or UTMA?</a:t>
            </a:r>
            <a:r>
              <a:rPr lang="en-US" sz="1200" b="0" i="0" kern="1200" baseline="0" dirty="0" smtClean="0">
                <a:solidFill>
                  <a:schemeClr val="tx1"/>
                </a:solidFill>
                <a:effectLst/>
                <a:latin typeface="+mn-lt"/>
                <a:ea typeface="+mn-ea"/>
                <a:cs typeface="+mn-cs"/>
              </a:rPr>
              <a:t>  </a:t>
            </a:r>
          </a:p>
          <a:p>
            <a:r>
              <a:rPr lang="en-US" dirty="0" smtClean="0"/>
              <a:t>UGMA</a:t>
            </a:r>
            <a:r>
              <a:rPr lang="en-US" baseline="0" dirty="0" smtClean="0"/>
              <a:t> = UNIFORM GIFT TO MINORS ACT -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UTMA =UNIFORM TRANSFERS TO MINORS ACT</a:t>
            </a:r>
            <a:endParaRPr lang="en-US" dirty="0" smtClean="0"/>
          </a:p>
          <a:p>
            <a:r>
              <a:rPr lang="en-US" baseline="0" dirty="0" smtClean="0"/>
              <a:t>The most common </a:t>
            </a:r>
            <a:r>
              <a:rPr lang="en-US" b="1" baseline="0" dirty="0" smtClean="0"/>
              <a:t>trust for a minor </a:t>
            </a:r>
            <a:r>
              <a:rPr lang="en-US" baseline="0" dirty="0" smtClean="0"/>
              <a:t>is known as a </a:t>
            </a:r>
            <a:r>
              <a:rPr lang="en-US" b="1" baseline="0" dirty="0" smtClean="0"/>
              <a:t>custodial account (An UGMA or UTMA account).  </a:t>
            </a:r>
          </a:p>
          <a:p>
            <a:r>
              <a:rPr lang="en-US" sz="1200" b="0" i="0" kern="1200" dirty="0" smtClean="0">
                <a:solidFill>
                  <a:schemeClr val="tx1"/>
                </a:solidFill>
                <a:effectLst/>
                <a:latin typeface="+mn-lt"/>
                <a:ea typeface="+mn-ea"/>
                <a:cs typeface="+mn-cs"/>
              </a:rPr>
              <a:t>In most states, minors do not have the right to contract, and so cannot own stocks, bonds, mutual funds, annuities and life insurance policies. In particular, parents cannot simply transfer assets to their minor children, but instead must transfer the assets to a trust. </a:t>
            </a:r>
          </a:p>
          <a:p>
            <a:r>
              <a:rPr lang="en-US" sz="1200" b="1" i="0" kern="1200" dirty="0" smtClean="0">
                <a:solidFill>
                  <a:schemeClr val="tx1"/>
                </a:solidFill>
                <a:effectLst/>
                <a:latin typeface="+mn-lt"/>
                <a:ea typeface="+mn-ea"/>
                <a:cs typeface="+mn-cs"/>
              </a:rPr>
              <a:t>The Uniform Gift to Minors Act (UMGA) </a:t>
            </a:r>
            <a:r>
              <a:rPr lang="en-US" sz="1200" b="0" i="0" kern="1200" dirty="0" smtClean="0">
                <a:solidFill>
                  <a:schemeClr val="tx1"/>
                </a:solidFill>
                <a:effectLst/>
                <a:latin typeface="+mn-lt"/>
                <a:ea typeface="+mn-ea"/>
                <a:cs typeface="+mn-cs"/>
              </a:rPr>
              <a:t>established a simple way for a minor to own securities without requiring the services of an attorney to prepare trust documents or the court appointment of a trustee. The terms of this trust are established by a state statute instead of a trust document.</a:t>
            </a:r>
          </a:p>
          <a:p>
            <a:r>
              <a:rPr lang="en-US" sz="1200" b="1" i="0" kern="1200" dirty="0" smtClean="0">
                <a:solidFill>
                  <a:schemeClr val="tx1"/>
                </a:solidFill>
                <a:effectLst/>
                <a:latin typeface="+mn-lt"/>
                <a:ea typeface="+mn-ea"/>
                <a:cs typeface="+mn-cs"/>
              </a:rPr>
              <a:t>The Uniform Transfer to Minors Act (UTMA) is similar</a:t>
            </a:r>
            <a:r>
              <a:rPr lang="en-US" sz="1200" b="0" i="0" kern="1200" dirty="0" smtClean="0">
                <a:solidFill>
                  <a:schemeClr val="tx1"/>
                </a:solidFill>
                <a:effectLst/>
                <a:latin typeface="+mn-lt"/>
                <a:ea typeface="+mn-ea"/>
                <a:cs typeface="+mn-cs"/>
              </a:rPr>
              <a:t>, but also allows minors to own other types of property, such as real estate, fine art, patents and royalties, and for the transfers to occur through inheritance. UTMA is slightly more flexible than UGMA.</a:t>
            </a:r>
          </a:p>
          <a:p>
            <a:r>
              <a:rPr lang="en-US" b="1" baseline="0" dirty="0" smtClean="0">
                <a:solidFill>
                  <a:srgbClr val="0070C0"/>
                </a:solidFill>
              </a:rPr>
              <a:t>SOURCE:  http://www.finaid.org/savings/ugma.phtml   </a:t>
            </a:r>
          </a:p>
          <a:p>
            <a:endParaRPr lang="en-US" dirty="0" smtClean="0"/>
          </a:p>
          <a:p>
            <a:r>
              <a:rPr lang="en-US" dirty="0" smtClean="0"/>
              <a:t>The</a:t>
            </a:r>
            <a:r>
              <a:rPr lang="en-US" dirty="0"/>
              <a:t> </a:t>
            </a:r>
            <a:r>
              <a:rPr lang="en-US" dirty="0">
                <a:hlinkClick r:id="rId3"/>
              </a:rPr>
              <a:t>2014-2015 </a:t>
            </a:r>
            <a:r>
              <a:rPr lang="en-US" i="1" dirty="0">
                <a:hlinkClick r:id="rId3"/>
              </a:rPr>
              <a:t>FSA Handbook</a:t>
            </a:r>
            <a:r>
              <a:rPr lang="en-US" dirty="0"/>
              <a:t>, page AVG-17 defines an asset as "property the family owns and that has an exchange value. The FAFSA collects current (as of the day of signing the FAFSA) data about cash, savings and checking accounts, investments, businesses, and investment farms."</a:t>
            </a:r>
          </a:p>
          <a:p>
            <a:r>
              <a:rPr lang="en-US" dirty="0"/>
              <a:t>The weeks (or some other time increment) in a time-share can be sold for money, so they would be considered an asset. The value would be the current market value of the weeks owned as of the day information is being provided (as of the day the FAFSA is filed). This amount could be less or more than what was originally paid for the weeks.</a:t>
            </a:r>
          </a:p>
          <a:p>
            <a:r>
              <a:rPr lang="en-US" dirty="0" smtClean="0"/>
              <a:t>Family home – NO – never included (rental homes/property – yes)</a:t>
            </a:r>
          </a:p>
          <a:p>
            <a:r>
              <a:rPr lang="en-US" dirty="0" smtClean="0"/>
              <a:t>Family farm – NO if you reside on, work the farm “materially participate” in its operation, file a schedule F </a:t>
            </a:r>
            <a:r>
              <a:rPr lang="en-US" b="1" u="sng" dirty="0" smtClean="0"/>
              <a:t>or</a:t>
            </a:r>
            <a:r>
              <a:rPr lang="en-US" dirty="0" smtClean="0"/>
              <a:t> it is incorporated and all partners are family members – NO</a:t>
            </a:r>
          </a:p>
          <a:p>
            <a:pPr defTabSz="931774">
              <a:defRPr/>
            </a:pPr>
            <a:r>
              <a:rPr lang="en-US" dirty="0" smtClean="0"/>
              <a:t>Family owned/controlled</a:t>
            </a:r>
            <a:r>
              <a:rPr lang="en-US" baseline="0" dirty="0" smtClean="0"/>
              <a:t> small </a:t>
            </a:r>
            <a:r>
              <a:rPr lang="en-US" dirty="0" smtClean="0"/>
              <a:t>business – (which can include a farm) do not include unless you employ over 100 people!  </a:t>
            </a:r>
          </a:p>
          <a:p>
            <a:endParaRPr lang="en-US" dirty="0" smtClean="0"/>
          </a:p>
          <a:p>
            <a:r>
              <a:rPr lang="en-US" dirty="0" smtClean="0"/>
              <a:t>Define net worth for audience:  Value of Asset minus current debt held against the asset = Net worth</a:t>
            </a:r>
          </a:p>
          <a:p>
            <a:endParaRPr lang="en-US" dirty="0" smtClean="0"/>
          </a:p>
          <a:p>
            <a:r>
              <a:rPr lang="en-US" dirty="0" smtClean="0"/>
              <a:t>Example:  Rental property value = $100,000</a:t>
            </a:r>
          </a:p>
          <a:p>
            <a:r>
              <a:rPr lang="en-US" dirty="0" smtClean="0"/>
              <a:t>Amount owed/borrowed against -   </a:t>
            </a:r>
            <a:r>
              <a:rPr lang="en-US" u="sng" dirty="0" smtClean="0"/>
              <a:t>$ 75,000</a:t>
            </a:r>
            <a:endParaRPr lang="en-US" dirty="0" smtClean="0"/>
          </a:p>
          <a:p>
            <a:r>
              <a:rPr lang="en-US" b="1" dirty="0" smtClean="0"/>
              <a:t>Net Worth                               = $ 25,000</a:t>
            </a:r>
            <a:endParaRPr lang="en-US" b="1" u="sng" dirty="0" smtClean="0"/>
          </a:p>
        </p:txBody>
      </p:sp>
      <p:sp>
        <p:nvSpPr>
          <p:cNvPr id="1157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5497F23-EC90-46B7-B1FD-11C47C1CA980}" type="slidenum">
              <a:rPr lang="en-US" smtClean="0">
                <a:latin typeface="Arial" pitchFamily="34" charset="0"/>
              </a:rPr>
              <a:pPr/>
              <a:t>33</a:t>
            </a:fld>
            <a:endParaRPr lang="en-US" smtClean="0">
              <a:latin typeface="Arial" pitchFamily="34" charset="0"/>
            </a:endParaRPr>
          </a:p>
        </p:txBody>
      </p:sp>
    </p:spTree>
    <p:extLst>
      <p:ext uri="{BB962C8B-B14F-4D97-AF65-F5344CB8AC3E}">
        <p14:creationId xmlns:p14="http://schemas.microsoft.com/office/powerpoint/2010/main" val="35335377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p:spPr>
      </p:sp>
      <p:sp>
        <p:nvSpPr>
          <p:cNvPr id="115715"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0" u="none" dirty="0" smtClean="0"/>
              <a:t>You don’t have to remember all of this.</a:t>
            </a:r>
            <a:r>
              <a:rPr lang="en-US" b="0" u="none" baseline="0" dirty="0" smtClean="0"/>
              <a:t>  When completing the FAFSA online – look to the right of each question – the helpful hints provide excellent information on what to include, what not to include.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0" u="none"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0" u="none" baseline="0" dirty="0" smtClean="0"/>
              <a:t>WHAT IS CSS??? </a:t>
            </a:r>
            <a:r>
              <a:rPr lang="en-US" sz="1200" b="0" i="0" kern="1200" dirty="0" smtClean="0">
                <a:solidFill>
                  <a:schemeClr val="tx1"/>
                </a:solidFill>
                <a:effectLst/>
                <a:latin typeface="+mn-lt"/>
                <a:ea typeface="+mn-ea"/>
                <a:cs typeface="+mn-cs"/>
              </a:rPr>
              <a:t>The College Board’s CSS/Financial Aid PROFILE® is an online application that collects information used by almost 400 colleges and scholarship programs </a:t>
            </a:r>
            <a:r>
              <a:rPr lang="en-US" sz="1200" b="1" i="0" u="none" kern="1200" dirty="0" smtClean="0">
                <a:solidFill>
                  <a:schemeClr val="tx1"/>
                </a:solidFill>
                <a:effectLst/>
                <a:latin typeface="+mn-lt"/>
                <a:ea typeface="+mn-ea"/>
                <a:cs typeface="+mn-cs"/>
              </a:rPr>
              <a:t>to award financial aid from sources outside of the federal government.</a:t>
            </a:r>
            <a:endParaRPr lang="en-US" b="1" u="none" dirty="0" smtClean="0"/>
          </a:p>
        </p:txBody>
      </p:sp>
      <p:sp>
        <p:nvSpPr>
          <p:cNvPr id="1157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5497F23-EC90-46B7-B1FD-11C47C1CA980}" type="slidenum">
              <a:rPr lang="en-US" smtClean="0">
                <a:latin typeface="Arial" pitchFamily="34" charset="0"/>
              </a:rPr>
              <a:pPr/>
              <a:t>34</a:t>
            </a:fld>
            <a:endParaRPr lang="en-US" smtClean="0">
              <a:latin typeface="Arial" pitchFamily="34" charset="0"/>
            </a:endParaRPr>
          </a:p>
        </p:txBody>
      </p:sp>
    </p:spTree>
    <p:extLst>
      <p:ext uri="{BB962C8B-B14F-4D97-AF65-F5344CB8AC3E}">
        <p14:creationId xmlns:p14="http://schemas.microsoft.com/office/powerpoint/2010/main" val="21283798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p:spPr>
      </p:sp>
      <p:sp>
        <p:nvSpPr>
          <p:cNvPr id="116739" name="Notes Placeholder 2"/>
          <p:cNvSpPr>
            <a:spLocks noGrp="1"/>
          </p:cNvSpPr>
          <p:nvPr>
            <p:ph type="body" idx="1"/>
          </p:nvPr>
        </p:nvSpPr>
        <p:spPr bwMode="auto">
          <a:noFill/>
        </p:spPr>
        <p:txBody>
          <a:bodyPr wrap="square" numCol="1" anchor="t" anchorCtr="0" compatLnSpc="1">
            <a:prstTxWarp prst="textNoShape">
              <a:avLst/>
            </a:prstTxWarp>
            <a:normAutofit fontScale="92500"/>
          </a:bodyPr>
          <a:lstStyle/>
          <a:p>
            <a:r>
              <a:rPr lang="en-US" b="1" dirty="0" smtClean="0"/>
              <a:t>YEAR UPDATED for </a:t>
            </a:r>
            <a:r>
              <a:rPr lang="en-US" b="1" dirty="0" smtClean="0">
                <a:solidFill>
                  <a:srgbClr val="FF0000"/>
                </a:solidFill>
              </a:rPr>
              <a:t>2015 – 2016  to</a:t>
            </a:r>
            <a:r>
              <a:rPr lang="en-US" b="1" baseline="0" dirty="0" smtClean="0">
                <a:solidFill>
                  <a:srgbClr val="FF0000"/>
                </a:solidFill>
              </a:rPr>
              <a:t> 1992</a:t>
            </a:r>
            <a:endParaRPr lang="en-US" b="1" dirty="0" smtClean="0">
              <a:solidFill>
                <a:srgbClr val="FF0000"/>
              </a:solidFill>
            </a:endParaRPr>
          </a:p>
          <a:p>
            <a:endParaRPr lang="en-US" dirty="0" smtClean="0"/>
          </a:p>
          <a:p>
            <a:r>
              <a:rPr lang="en-US" b="1" i="1" dirty="0" smtClean="0"/>
              <a:t>What is the definition of an independent student? </a:t>
            </a:r>
          </a:p>
          <a:p>
            <a:r>
              <a:rPr lang="en-US" dirty="0" smtClean="0"/>
              <a:t>Because the EFC formula for a dependent student uses parental data, and the two formulas for independent students do not, the first step in calculating a student’s EFC is to determine his or her dependency status. </a:t>
            </a:r>
            <a:r>
              <a:rPr lang="en-US" b="1" dirty="0" smtClean="0"/>
              <a:t>For the 2015-2016 Award Year, a student is automatically determined to be an independent applicant for federal student aid if he or she meets one or more of the following criteria: </a:t>
            </a:r>
          </a:p>
          <a:p>
            <a:r>
              <a:rPr lang="en-US" dirty="0" smtClean="0"/>
              <a:t>• Student was born before </a:t>
            </a:r>
            <a:r>
              <a:rPr lang="en-US" b="1" dirty="0" smtClean="0">
                <a:solidFill>
                  <a:srgbClr val="FF0000"/>
                </a:solidFill>
              </a:rPr>
              <a:t>January 1, 1992</a:t>
            </a:r>
          </a:p>
          <a:p>
            <a:r>
              <a:rPr lang="en-US" dirty="0" smtClean="0"/>
              <a:t>• Student is married or separated (but not divorced) as of the date of the application. </a:t>
            </a:r>
          </a:p>
          <a:p>
            <a:r>
              <a:rPr lang="en-US" dirty="0" smtClean="0"/>
              <a:t>• At the beginning of the </a:t>
            </a:r>
            <a:r>
              <a:rPr lang="en-US" b="1" dirty="0" smtClean="0">
                <a:solidFill>
                  <a:srgbClr val="FF0000"/>
                </a:solidFill>
              </a:rPr>
              <a:t>2015-2016</a:t>
            </a:r>
            <a:r>
              <a:rPr lang="en-US" dirty="0" smtClean="0"/>
              <a:t> school year, the student will be enrolled in a master’s or doctoral degree program (such as MA, MBA, MD, JD, PhD, </a:t>
            </a:r>
            <a:r>
              <a:rPr lang="en-US" dirty="0" err="1" smtClean="0"/>
              <a:t>EdD</a:t>
            </a:r>
            <a:r>
              <a:rPr lang="en-US" dirty="0" smtClean="0"/>
              <a:t>, or graduate certificate, etc.). </a:t>
            </a:r>
          </a:p>
          <a:p>
            <a:r>
              <a:rPr lang="en-US" dirty="0" smtClean="0"/>
              <a:t>• Student is currently serving on active duty in the U.S. Armed Forces, or is a National Guard or Reserves enlistee called into federal active duty for other than training purposes. </a:t>
            </a:r>
          </a:p>
          <a:p>
            <a:r>
              <a:rPr lang="en-US" dirty="0" smtClean="0"/>
              <a:t>• Student is a veteran of the U.S. Armed Forces (see the definition in the box on page 4). </a:t>
            </a:r>
          </a:p>
          <a:p>
            <a:r>
              <a:rPr lang="en-US" dirty="0" smtClean="0"/>
              <a:t>• Student has one or more children who receive more than half of their support from him or her between July 1, 2015 and June 30, 2016. </a:t>
            </a:r>
          </a:p>
          <a:p>
            <a:r>
              <a:rPr lang="en-US" dirty="0" smtClean="0"/>
              <a:t>• Student has dependent(s) (other than children or spouse) who live with him or her and who receive more than half of their support from the student, now and through June 30, 2016. </a:t>
            </a:r>
          </a:p>
          <a:p>
            <a:endParaRPr lang="en-US" dirty="0" smtClean="0"/>
          </a:p>
        </p:txBody>
      </p:sp>
      <p:sp>
        <p:nvSpPr>
          <p:cNvPr id="1167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7AD6885-74E2-44B6-8458-DEBA4E035659}" type="slidenum">
              <a:rPr lang="en-US" smtClean="0">
                <a:latin typeface="Arial" pitchFamily="34" charset="0"/>
              </a:rPr>
              <a:pPr/>
              <a:t>35</a:t>
            </a:fld>
            <a:endParaRPr lang="en-US" smtClean="0">
              <a:latin typeface="Arial" pitchFamily="34" charset="0"/>
            </a:endParaRPr>
          </a:p>
        </p:txBody>
      </p:sp>
    </p:spTree>
    <p:extLst>
      <p:ext uri="{BB962C8B-B14F-4D97-AF65-F5344CB8AC3E}">
        <p14:creationId xmlns:p14="http://schemas.microsoft.com/office/powerpoint/2010/main" val="13040948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p:spPr>
      </p:sp>
      <p:sp>
        <p:nvSpPr>
          <p:cNvPr id="11776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solidFill>
                  <a:srgbClr val="FF0000"/>
                </a:solidFill>
              </a:rPr>
              <a:t>From:  http://ifap.ed.gov/efcformulaguide/attachments/091312EFCFormulaGuide1314.pdf </a:t>
            </a:r>
          </a:p>
          <a:p>
            <a:endParaRPr lang="en-US" b="1" dirty="0" smtClean="0">
              <a:solidFill>
                <a:srgbClr val="FF0000"/>
              </a:solidFill>
            </a:endParaRPr>
          </a:p>
          <a:p>
            <a:endParaRPr lang="en-US" dirty="0" smtClean="0"/>
          </a:p>
        </p:txBody>
      </p:sp>
      <p:sp>
        <p:nvSpPr>
          <p:cNvPr id="1177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4D3CD5A-8CD2-4313-8777-2CF04582A08B}" type="slidenum">
              <a:rPr lang="en-US" smtClean="0">
                <a:latin typeface="Arial" pitchFamily="34" charset="0"/>
              </a:rPr>
              <a:pPr/>
              <a:t>36</a:t>
            </a:fld>
            <a:endParaRPr lang="en-US" smtClean="0">
              <a:latin typeface="Arial" pitchFamily="34" charset="0"/>
            </a:endParaRPr>
          </a:p>
        </p:txBody>
      </p:sp>
    </p:spTree>
    <p:extLst>
      <p:ext uri="{BB962C8B-B14F-4D97-AF65-F5344CB8AC3E}">
        <p14:creationId xmlns:p14="http://schemas.microsoft.com/office/powerpoint/2010/main" val="32773641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p:spPr>
      </p:sp>
      <p:sp>
        <p:nvSpPr>
          <p:cNvPr id="1187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solidFill>
                  <a:srgbClr val="FF0000"/>
                </a:solidFill>
              </a:rPr>
              <a:t>http://ifap.ed.gov/efcformulaguide/attachments/091913EFCFormulaGuide1415.pdf</a:t>
            </a:r>
          </a:p>
          <a:p>
            <a:endParaRPr lang="en-US" dirty="0" smtClean="0"/>
          </a:p>
        </p:txBody>
      </p:sp>
      <p:sp>
        <p:nvSpPr>
          <p:cNvPr id="1187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FC1911D-7C78-494F-8F67-1AF6BB972D50}" type="slidenum">
              <a:rPr lang="en-US" smtClean="0">
                <a:latin typeface="Arial" pitchFamily="34" charset="0"/>
              </a:rPr>
              <a:pPr/>
              <a:t>37</a:t>
            </a:fld>
            <a:endParaRPr lang="en-US" smtClean="0">
              <a:latin typeface="Arial" pitchFamily="34" charset="0"/>
            </a:endParaRPr>
          </a:p>
        </p:txBody>
      </p:sp>
    </p:spTree>
    <p:extLst>
      <p:ext uri="{BB962C8B-B14F-4D97-AF65-F5344CB8AC3E}">
        <p14:creationId xmlns:p14="http://schemas.microsoft.com/office/powerpoint/2010/main" val="16057139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20000"/>
          </a:bodyPr>
          <a:lstStyle/>
          <a:p>
            <a:pPr>
              <a:defRPr/>
            </a:pPr>
            <a:r>
              <a:rPr lang="en-US" b="1" dirty="0" smtClean="0"/>
              <a:t>New for 2014-2015: (Attachment B, DCL Gen 13-12</a:t>
            </a:r>
          </a:p>
          <a:p>
            <a:pPr>
              <a:defRPr/>
            </a:pPr>
            <a:r>
              <a:rPr lang="en-US" dirty="0" smtClean="0"/>
              <a:t>Beginning with the 2014-2015 FAFSA, a dependent student will be required to include income and other information about both of the student’s legal parents (biological or adoptive) if the parents are living together, regardless of the parents’ marital status or gender</a:t>
            </a:r>
          </a:p>
          <a:p>
            <a:pPr>
              <a:defRPr/>
            </a:pPr>
            <a:endParaRPr lang="en-US" dirty="0" smtClean="0"/>
          </a:p>
          <a:p>
            <a:pPr>
              <a:defRPr/>
            </a:pPr>
            <a:r>
              <a:rPr lang="en-US" dirty="0" smtClean="0"/>
              <a:t>Legal justification;</a:t>
            </a:r>
          </a:p>
          <a:p>
            <a:pPr>
              <a:defRPr/>
            </a:pPr>
            <a:r>
              <a:rPr lang="en-US" dirty="0" smtClean="0"/>
              <a:t>The collection of information from both of a dependent student’s parents is statutorily supported in the section of the Higher Education Act (HEA) that describes the information to be used in the calculation of a dependent student’s expected family contribution (EFC).  HEA section 475 generally includes the terms “parent” and “parents’” and not terms like “mother”, “father”, or “spouse”.</a:t>
            </a:r>
          </a:p>
          <a:p>
            <a:pPr>
              <a:defRPr/>
            </a:pPr>
            <a:endParaRPr lang="en-US" dirty="0" smtClean="0"/>
          </a:p>
          <a:p>
            <a:pPr>
              <a:defRPr/>
            </a:pPr>
            <a:r>
              <a:rPr lang="en-US" dirty="0" smtClean="0"/>
              <a:t>Step-parents:  Some things to consider:</a:t>
            </a:r>
          </a:p>
          <a:p>
            <a:pPr marL="232943" indent="-232943">
              <a:buFontTx/>
              <a:buAutoNum type="arabicPeriod"/>
              <a:defRPr/>
            </a:pPr>
            <a:r>
              <a:rPr lang="en-US" dirty="0" smtClean="0"/>
              <a:t>Even if you provide your financial information on the FAFSA, you are in no way obligated to contribute to your step-child’s educational costs.  Neither is the natural parent for that matter. Of course we hope you can and will help your student.</a:t>
            </a:r>
          </a:p>
          <a:p>
            <a:pPr marL="232943" indent="-232943">
              <a:buFontTx/>
              <a:buAutoNum type="arabicPeriod" startAt="2"/>
              <a:defRPr/>
            </a:pPr>
            <a:r>
              <a:rPr lang="en-US" dirty="0" smtClean="0"/>
              <a:t>If a step-parent refuses to allow a student to provide the step-parent’s financial information for the FAFSA, the financial aid office cannot offer any assistance in the form of Federal, state or other aid.  Your student’s only hope would be non-need based scholarships (because FASFA determines need for most schools)</a:t>
            </a:r>
          </a:p>
          <a:p>
            <a:pPr marL="232943" indent="-232943">
              <a:buFontTx/>
              <a:buAutoNum type="arabicPeriod" startAt="2"/>
              <a:defRPr/>
            </a:pPr>
            <a:r>
              <a:rPr lang="en-US" dirty="0" smtClean="0"/>
              <a:t>The information you provide is confidential and even the student does not need to see this information – you can hand in taxes separately to the financial aid office.</a:t>
            </a:r>
          </a:p>
          <a:p>
            <a:pPr marL="232943" indent="-232943">
              <a:buFontTx/>
              <a:buAutoNum type="arabicPeriod" startAt="2"/>
              <a:defRPr/>
            </a:pPr>
            <a:r>
              <a:rPr lang="en-US" dirty="0" smtClean="0"/>
              <a:t>Ultimate goal – get your step-child the information they need to complete school, graduate and move out!  </a:t>
            </a:r>
            <a:r>
              <a:rPr lang="en-US" b="1" dirty="0" smtClean="0"/>
              <a:t>BOTTOM LINE:  IF YOU WON’T HELP YOUR STUDENT BY PROVIDING YOUR INFORMATION – WE CAN’T HELP YOUR STUDENT WITH FINANCIAL AID TO GET THROUGH SCHOOL.  </a:t>
            </a:r>
            <a:endParaRPr lang="en-US" b="1" dirty="0"/>
          </a:p>
        </p:txBody>
      </p:sp>
      <p:sp>
        <p:nvSpPr>
          <p:cNvPr id="1218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E57C76B-DDD6-4F4B-A47A-4C5534AA3E54}" type="slidenum">
              <a:rPr lang="en-US" smtClean="0">
                <a:latin typeface="Arial" pitchFamily="34" charset="0"/>
              </a:rPr>
              <a:pPr/>
              <a:t>38</a:t>
            </a:fld>
            <a:endParaRPr lang="en-US" smtClean="0">
              <a:latin typeface="Arial" pitchFamily="34" charset="0"/>
            </a:endParaRPr>
          </a:p>
        </p:txBody>
      </p:sp>
    </p:spTree>
    <p:extLst>
      <p:ext uri="{BB962C8B-B14F-4D97-AF65-F5344CB8AC3E}">
        <p14:creationId xmlns:p14="http://schemas.microsoft.com/office/powerpoint/2010/main" val="761785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77500" lnSpcReduction="20000"/>
          </a:bodyPr>
          <a:lstStyle/>
          <a:p>
            <a:pPr>
              <a:defRPr/>
            </a:pPr>
            <a:r>
              <a:rPr lang="en-US" dirty="0" smtClean="0"/>
              <a:t>a dependent student will be required to include income and other information about both of the student’s legal parents (biological or adoptive) if the parents are living together, regardless of the parents’ marital status or gender   For federal student aid purposes a dependent student is one who does not meet one of the qualifications for independent student status in section 480(d) of the Higher Education Act of 1965, as amended.</a:t>
            </a:r>
          </a:p>
          <a:p>
            <a:pPr>
              <a:defRPr/>
            </a:pPr>
            <a:endParaRPr lang="en-US" dirty="0" smtClean="0"/>
          </a:p>
          <a:p>
            <a:pPr>
              <a:defRPr/>
            </a:pPr>
            <a:r>
              <a:rPr lang="en-US" dirty="0" smtClean="0"/>
              <a:t>Collecting parental information from both of a dependent student’s legal parents will result in fair treatment of all families by eliminating longstanding inequities that were based on the legal relationship of the parents (married or not married) rather than on the parents’ relationship with their child.  This change will ensure that limited taxpayer resources are directed to students with the most need, regardless of the student’s parents’ marital status or gender, when those parents reside in the same household.  It also recognizes the diversity of today’s American families.</a:t>
            </a:r>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r>
              <a:rPr lang="en-US" dirty="0" smtClean="0"/>
              <a:t>Step-parents:  Some things to consider:</a:t>
            </a:r>
          </a:p>
          <a:p>
            <a:pPr marL="232943" indent="-232943">
              <a:buFontTx/>
              <a:buAutoNum type="arabicPeriod"/>
              <a:defRPr/>
            </a:pPr>
            <a:r>
              <a:rPr lang="en-US" dirty="0" smtClean="0"/>
              <a:t>Even if you provide your financial information on the FAFSA, you are in no way obligated to contribute to your step-child’s educational costs.  Neither is the natural parent for that matter. Of course we hope you can and will help your student.</a:t>
            </a:r>
          </a:p>
          <a:p>
            <a:pPr marL="232943" indent="-232943">
              <a:buFontTx/>
              <a:buAutoNum type="arabicPeriod" startAt="2"/>
              <a:defRPr/>
            </a:pPr>
            <a:r>
              <a:rPr lang="en-US" dirty="0" smtClean="0"/>
              <a:t>If a step-parent refuses to allow a student to provide the step-parent’s financial information for the FAFSA, the financial aid office cannot offer any assistance in the form of Federal, state or other aid.  Your student’s only hope would be non-need based scholarships (because FASFA determines need for most schools)</a:t>
            </a:r>
          </a:p>
          <a:p>
            <a:pPr marL="232943" indent="-232943">
              <a:buFontTx/>
              <a:buAutoNum type="arabicPeriod" startAt="2"/>
              <a:defRPr/>
            </a:pPr>
            <a:r>
              <a:rPr lang="en-US" dirty="0" smtClean="0"/>
              <a:t>The information you provide is confidential and even the student does not need to see this information – you can hand in taxes separately to the financial aid office.</a:t>
            </a:r>
          </a:p>
          <a:p>
            <a:pPr marL="232943" indent="-232943">
              <a:buFontTx/>
              <a:buAutoNum type="arabicPeriod" startAt="2"/>
              <a:defRPr/>
            </a:pPr>
            <a:r>
              <a:rPr lang="en-US" dirty="0" smtClean="0"/>
              <a:t>Ultimate goal – get your step-child the information they need to complete school, graduate and move out!  </a:t>
            </a:r>
            <a:r>
              <a:rPr lang="en-US" b="1" dirty="0" smtClean="0"/>
              <a:t>BOTTOM LINE:  IF YOU WON’T HELP YOUR STUDENT BY PROVIDING YOUR INFORMATION – WE CAN’T HELP YOUR STUDENT WITH FINANCIAL AID TO GET THROUGH SCHOOL.  </a:t>
            </a:r>
            <a:endParaRPr lang="en-US" b="1" dirty="0"/>
          </a:p>
        </p:txBody>
      </p:sp>
      <p:sp>
        <p:nvSpPr>
          <p:cNvPr id="1228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620098D-C342-4B8D-843F-4E08349FB3E4}" type="slidenum">
              <a:rPr lang="en-US" smtClean="0">
                <a:solidFill>
                  <a:prstClr val="black"/>
                </a:solidFill>
                <a:latin typeface="Arial" pitchFamily="34" charset="0"/>
              </a:rPr>
              <a:pPr/>
              <a:t>39</a:t>
            </a:fld>
            <a:endParaRPr lang="en-US" smtClean="0">
              <a:solidFill>
                <a:prstClr val="black"/>
              </a:solidFill>
              <a:latin typeface="Arial" pitchFamily="34" charset="0"/>
            </a:endParaRPr>
          </a:p>
        </p:txBody>
      </p:sp>
    </p:spTree>
    <p:extLst>
      <p:ext uri="{BB962C8B-B14F-4D97-AF65-F5344CB8AC3E}">
        <p14:creationId xmlns:p14="http://schemas.microsoft.com/office/powerpoint/2010/main" val="4715630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77500" lnSpcReduction="20000"/>
          </a:bodyPr>
          <a:lstStyle/>
          <a:p>
            <a:pPr>
              <a:defRPr/>
            </a:pPr>
            <a:r>
              <a:rPr lang="en-US" dirty="0" smtClean="0"/>
              <a:t>A dependent student will be required to include income and other information about both of the student’s legal parents (biological or adoptive) if the parents are living together, regardless of the parents’ marital status or gender   For federal student aid purposes a dependent student is one who does not meet one of the qualifications for independent student status in section 480(d) of the Higher Education Act of 1965, as amended.</a:t>
            </a:r>
          </a:p>
          <a:p>
            <a:pPr>
              <a:defRPr/>
            </a:pPr>
            <a:endParaRPr lang="en-US" dirty="0" smtClean="0"/>
          </a:p>
          <a:p>
            <a:pPr>
              <a:defRPr/>
            </a:pPr>
            <a:r>
              <a:rPr lang="en-US" dirty="0" smtClean="0"/>
              <a:t>Collecting parental information from both of a dependent student’s legal parents will result in fair treatment of all families by eliminating longstanding inequities that were based on the legal relationship of the parents (married or not married) rather than on the parents’ relationship with their child.  This change will ensure that limited taxpayer resources are directed to students with the most need, regardless of the student’s parents’ marital status or gender, when those parents reside in the same household.  It also recognizes the diversity of today’s American families.</a:t>
            </a:r>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r>
              <a:rPr lang="en-US" dirty="0" smtClean="0"/>
              <a:t>Step-parents:  Some things to consider:</a:t>
            </a:r>
          </a:p>
          <a:p>
            <a:pPr marL="232943" indent="-232943">
              <a:buFontTx/>
              <a:buAutoNum type="arabicPeriod"/>
              <a:defRPr/>
            </a:pPr>
            <a:r>
              <a:rPr lang="en-US" dirty="0" smtClean="0"/>
              <a:t>Even if you provide your financial information on the FAFSA, you are in no way obligated to contribute to your step-child’s educational costs.  Neither is the natural parent for that matter. Of course we hope you can and will help your student.</a:t>
            </a:r>
          </a:p>
          <a:p>
            <a:pPr marL="232943" indent="-232943">
              <a:buFontTx/>
              <a:buAutoNum type="arabicPeriod" startAt="2"/>
              <a:defRPr/>
            </a:pPr>
            <a:r>
              <a:rPr lang="en-US" dirty="0" smtClean="0"/>
              <a:t>If a step-parent refuses to allow a student to provide the step-parent’s financial information for the FAFSA, the financial aid office cannot offer any assistance in the form of Federal, state or other aid.  Your student’s only hope would be non-need based scholarships (because FASFA determines need for most schools)</a:t>
            </a:r>
          </a:p>
          <a:p>
            <a:pPr marL="232943" indent="-232943">
              <a:buFontTx/>
              <a:buAutoNum type="arabicPeriod" startAt="2"/>
              <a:defRPr/>
            </a:pPr>
            <a:r>
              <a:rPr lang="en-US" dirty="0" smtClean="0"/>
              <a:t>The information you provide is confidential and even the student does not need to see this information – you can hand in taxes separately to the financial aid office.</a:t>
            </a:r>
          </a:p>
          <a:p>
            <a:pPr marL="232943" indent="-232943">
              <a:buFontTx/>
              <a:buAutoNum type="arabicPeriod" startAt="2"/>
              <a:defRPr/>
            </a:pPr>
            <a:r>
              <a:rPr lang="en-US" dirty="0" smtClean="0"/>
              <a:t>Ultimate goal – get your step-child the information they need to complete school, graduate and move out!  </a:t>
            </a:r>
            <a:r>
              <a:rPr lang="en-US" b="1" dirty="0" smtClean="0"/>
              <a:t>BOTTOM LINE:  IF YOU WON’T HELP YOUR STUDENT BY PROVIDING YOUR INFORMATION – WE CAN’T HELP YOUR STUDENT WITH FINANCIAL AID TO GET THROUGH SCHOOL.  </a:t>
            </a:r>
            <a:endParaRPr lang="en-US" b="1" dirty="0"/>
          </a:p>
        </p:txBody>
      </p:sp>
      <p:sp>
        <p:nvSpPr>
          <p:cNvPr id="1228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620098D-C342-4B8D-843F-4E08349FB3E4}" type="slidenum">
              <a:rPr lang="en-US" smtClean="0">
                <a:latin typeface="Arial" pitchFamily="34" charset="0"/>
              </a:rPr>
              <a:pPr/>
              <a:t>40</a:t>
            </a:fld>
            <a:endParaRPr lang="en-US" smtClean="0">
              <a:latin typeface="Arial" pitchFamily="34" charset="0"/>
            </a:endParaRPr>
          </a:p>
        </p:txBody>
      </p:sp>
    </p:spTree>
    <p:extLst>
      <p:ext uri="{BB962C8B-B14F-4D97-AF65-F5344CB8AC3E}">
        <p14:creationId xmlns:p14="http://schemas.microsoft.com/office/powerpoint/2010/main" val="4089760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Timelines are a</a:t>
            </a:r>
            <a:r>
              <a:rPr lang="en-US" baseline="0" dirty="0" smtClean="0"/>
              <a:t> general guide to keep you on track for college.  </a:t>
            </a:r>
            <a:endParaRPr lang="en-US" dirty="0" smtClean="0"/>
          </a:p>
          <a:p>
            <a:endParaRPr lang="en-US" dirty="0" smtClean="0"/>
          </a:p>
        </p:txBody>
      </p:sp>
      <p:sp>
        <p:nvSpPr>
          <p:cNvPr id="942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EC06373-12D5-40D8-954B-33FE4166F6B0}" type="slidenum">
              <a:rPr lang="en-US" smtClean="0">
                <a:latin typeface="Arial" pitchFamily="34" charset="0"/>
              </a:rPr>
              <a:pPr/>
              <a:t>4</a:t>
            </a:fld>
            <a:endParaRPr lang="en-US" smtClean="0">
              <a:latin typeface="Arial" pitchFamily="34" charset="0"/>
            </a:endParaRPr>
          </a:p>
        </p:txBody>
      </p:sp>
    </p:spTree>
    <p:extLst>
      <p:ext uri="{BB962C8B-B14F-4D97-AF65-F5344CB8AC3E}">
        <p14:creationId xmlns:p14="http://schemas.microsoft.com/office/powerpoint/2010/main" val="20161971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SOURCE:  http://ifap.ed.gov/efcformulaguide/attachments/091913EFCFormulaGuide1415.pdf</a:t>
            </a:r>
          </a:p>
          <a:p>
            <a:endParaRPr lang="en-US" smtClean="0"/>
          </a:p>
          <a:p>
            <a:r>
              <a:rPr lang="en-US" smtClean="0"/>
              <a:t>For students who do not meet any of the above criteria but who have documented unusual circumstances, a financial aid administrator can override their dependency status from dependent to independent. </a:t>
            </a:r>
          </a:p>
        </p:txBody>
      </p:sp>
      <p:sp>
        <p:nvSpPr>
          <p:cNvPr id="1198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992514A-CA61-4DA7-A3EA-FA439E5AB10F}" type="slidenum">
              <a:rPr lang="en-US" smtClean="0">
                <a:solidFill>
                  <a:prstClr val="black"/>
                </a:solidFill>
                <a:latin typeface="Arial" pitchFamily="34" charset="0"/>
              </a:rPr>
              <a:pPr/>
              <a:t>41</a:t>
            </a:fld>
            <a:endParaRPr lang="en-US" smtClean="0">
              <a:solidFill>
                <a:prstClr val="black"/>
              </a:solidFill>
              <a:latin typeface="Arial" pitchFamily="34" charset="0"/>
            </a:endParaRPr>
          </a:p>
        </p:txBody>
      </p:sp>
    </p:spTree>
    <p:extLst>
      <p:ext uri="{BB962C8B-B14F-4D97-AF65-F5344CB8AC3E}">
        <p14:creationId xmlns:p14="http://schemas.microsoft.com/office/powerpoint/2010/main" val="9593505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208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822C445-AD77-45FC-BEF6-BD8668B8E224}" type="slidenum">
              <a:rPr lang="en-US" smtClean="0">
                <a:solidFill>
                  <a:prstClr val="black"/>
                </a:solidFill>
                <a:latin typeface="Arial" pitchFamily="34" charset="0"/>
              </a:rPr>
              <a:pPr/>
              <a:t>42</a:t>
            </a:fld>
            <a:endParaRPr lang="en-US" smtClean="0">
              <a:solidFill>
                <a:prstClr val="black"/>
              </a:solidFill>
              <a:latin typeface="Arial" pitchFamily="34" charset="0"/>
            </a:endParaRPr>
          </a:p>
        </p:txBody>
      </p:sp>
    </p:spTree>
    <p:extLst>
      <p:ext uri="{BB962C8B-B14F-4D97-AF65-F5344CB8AC3E}">
        <p14:creationId xmlns:p14="http://schemas.microsoft.com/office/powerpoint/2010/main" val="38412577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Universal equation for determining</a:t>
            </a:r>
            <a:r>
              <a:rPr lang="en-US" baseline="0" dirty="0" smtClean="0"/>
              <a:t> financial aid eligibility – need-based aid etc.</a:t>
            </a:r>
            <a:endParaRPr lang="en-US" dirty="0"/>
          </a:p>
        </p:txBody>
      </p:sp>
      <p:sp>
        <p:nvSpPr>
          <p:cNvPr id="4" name="Slide Number Placeholder 3"/>
          <p:cNvSpPr>
            <a:spLocks noGrp="1"/>
          </p:cNvSpPr>
          <p:nvPr>
            <p:ph type="sldNum" sz="quarter" idx="10"/>
          </p:nvPr>
        </p:nvSpPr>
        <p:spPr/>
        <p:txBody>
          <a:bodyPr/>
          <a:lstStyle/>
          <a:p>
            <a:pPr>
              <a:defRPr/>
            </a:pPr>
            <a:fld id="{038EF02E-A80F-4B81-87B9-A46E1D20D206}" type="slidenum">
              <a:rPr lang="en-US" smtClean="0"/>
              <a:pPr>
                <a:defRPr/>
              </a:pPr>
              <a:t>43</a:t>
            </a:fld>
            <a:endParaRPr lang="en-US" dirty="0"/>
          </a:p>
        </p:txBody>
      </p:sp>
    </p:spTree>
    <p:extLst>
      <p:ext uri="{BB962C8B-B14F-4D97-AF65-F5344CB8AC3E}">
        <p14:creationId xmlns:p14="http://schemas.microsoft.com/office/powerpoint/2010/main" val="17898676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p:spPr>
      </p:sp>
      <p:sp>
        <p:nvSpPr>
          <p:cNvPr id="1239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Think of “Cost of Attendance” as a nine-month budget for your student which will take into consideration ALL expenses (not just tuition, books) that the student may incur while away at college.  The financial aid office will in many cases try to meet the cost of attendance with a variety of financial aid offers.</a:t>
            </a:r>
          </a:p>
          <a:p>
            <a:r>
              <a:rPr lang="en-US" dirty="0" smtClean="0"/>
              <a:t/>
            </a:r>
            <a:br>
              <a:rPr lang="en-US" dirty="0" smtClean="0"/>
            </a:br>
            <a:r>
              <a:rPr lang="en-US" b="1" dirty="0" smtClean="0"/>
              <a:t>FINANCIAL</a:t>
            </a:r>
            <a:r>
              <a:rPr lang="en-US" b="1" baseline="0" dirty="0" smtClean="0"/>
              <a:t> AID CANNOT EXCEED COA – exceptions – Pell and Scholarships only</a:t>
            </a:r>
            <a:endParaRPr lang="en-US" b="1" dirty="0" smtClean="0"/>
          </a:p>
          <a:p>
            <a:endParaRPr lang="en-US" dirty="0" smtClean="0"/>
          </a:p>
          <a:p>
            <a:r>
              <a:rPr lang="en-US" dirty="0" smtClean="0"/>
              <a:t>Most colleges do not consider summer school attendance in COA.  That is usually added on later in the year after student determines he/she will attend summer classes.  A separate summer award is determined (if any aid is available) and added to the students academic year award.</a:t>
            </a:r>
          </a:p>
        </p:txBody>
      </p:sp>
      <p:sp>
        <p:nvSpPr>
          <p:cNvPr id="1239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2ADE629-7582-4EF6-8237-A75B5F780207}" type="slidenum">
              <a:rPr lang="en-US" smtClean="0">
                <a:latin typeface="Arial" pitchFamily="34" charset="0"/>
              </a:rPr>
              <a:pPr/>
              <a:t>44</a:t>
            </a:fld>
            <a:endParaRPr lang="en-US" smtClean="0">
              <a:latin typeface="Arial" pitchFamily="34" charset="0"/>
            </a:endParaRPr>
          </a:p>
        </p:txBody>
      </p:sp>
    </p:spTree>
    <p:extLst>
      <p:ext uri="{BB962C8B-B14F-4D97-AF65-F5344CB8AC3E}">
        <p14:creationId xmlns:p14="http://schemas.microsoft.com/office/powerpoint/2010/main" val="39565981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p:spPr>
      </p:sp>
      <p:sp>
        <p:nvSpPr>
          <p:cNvPr id="12493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As we will see when going over types of aid, three is aid based on need and aid based on NO Need.  Financial aid for the student and the parent </a:t>
            </a:r>
            <a:r>
              <a:rPr lang="en-US" b="1" i="1" smtClean="0"/>
              <a:t>may help or even fully cover the Expected Family Contribution</a:t>
            </a:r>
            <a:r>
              <a:rPr lang="en-US" smtClean="0"/>
              <a:t>.  Aid to cover EFC is called “non-need based” because it is not awarded to cover unmet need after EFC is considered.</a:t>
            </a:r>
          </a:p>
          <a:p>
            <a:endParaRPr lang="en-US" smtClean="0"/>
          </a:p>
          <a:p>
            <a:endParaRPr lang="en-US" smtClean="0"/>
          </a:p>
        </p:txBody>
      </p:sp>
      <p:sp>
        <p:nvSpPr>
          <p:cNvPr id="1249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304B388-F3AB-4B29-8C3A-033FB1C1EF54}" type="slidenum">
              <a:rPr lang="en-US" smtClean="0">
                <a:latin typeface="Arial" pitchFamily="34" charset="0"/>
              </a:rPr>
              <a:pPr/>
              <a:t>45</a:t>
            </a:fld>
            <a:endParaRPr lang="en-US" smtClean="0">
              <a:latin typeface="Arial" pitchFamily="34" charset="0"/>
            </a:endParaRPr>
          </a:p>
        </p:txBody>
      </p:sp>
    </p:spTree>
    <p:extLst>
      <p:ext uri="{BB962C8B-B14F-4D97-AF65-F5344CB8AC3E}">
        <p14:creationId xmlns:p14="http://schemas.microsoft.com/office/powerpoint/2010/main" val="33271544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p:spPr>
      </p:sp>
      <p:sp>
        <p:nvSpPr>
          <p:cNvPr id="1259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Source</a:t>
            </a:r>
            <a:r>
              <a:rPr lang="en-US" b="1" baseline="0" dirty="0" smtClean="0"/>
              <a:t>: http://ifap.ed.gov/efcformulaguide/attachments/090214EFCFormulaGuide1516.pdf</a:t>
            </a:r>
            <a:endParaRPr lang="en-US" b="1" dirty="0" smtClean="0"/>
          </a:p>
          <a:p>
            <a:endParaRPr lang="en-US" dirty="0" smtClean="0"/>
          </a:p>
        </p:txBody>
      </p:sp>
      <p:sp>
        <p:nvSpPr>
          <p:cNvPr id="1259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54717F0-6C56-4C58-8C8E-CAA146B03991}" type="slidenum">
              <a:rPr lang="en-US" smtClean="0">
                <a:latin typeface="Arial" pitchFamily="34" charset="0"/>
              </a:rPr>
              <a:pPr/>
              <a:t>46</a:t>
            </a:fld>
            <a:endParaRPr lang="en-US" smtClean="0">
              <a:latin typeface="Arial" pitchFamily="34" charset="0"/>
            </a:endParaRPr>
          </a:p>
        </p:txBody>
      </p:sp>
    </p:spTree>
    <p:extLst>
      <p:ext uri="{BB962C8B-B14F-4D97-AF65-F5344CB8AC3E}">
        <p14:creationId xmlns:p14="http://schemas.microsoft.com/office/powerpoint/2010/main" val="3503876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p:spPr>
      </p:sp>
      <p:sp>
        <p:nvSpPr>
          <p:cNvPr id="12800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Optional Table to Demonstrate IPA for PARENTS – Updated for</a:t>
            </a:r>
            <a:r>
              <a:rPr lang="en-US" b="1" baseline="0" dirty="0" smtClean="0"/>
              <a:t> 2015-2016:</a:t>
            </a:r>
          </a:p>
          <a:p>
            <a:r>
              <a:rPr lang="en-US" b="1" dirty="0" smtClean="0"/>
              <a:t>http://ifap.ed.gov/efcformulaguide/attachments/090214EFCFormulaGuide1516.pdf</a:t>
            </a:r>
          </a:p>
          <a:p>
            <a:endParaRPr lang="en-US" dirty="0" smtClean="0"/>
          </a:p>
          <a:p>
            <a:r>
              <a:rPr lang="en-US" dirty="0" smtClean="0"/>
              <a:t>This table provides a chart of how a portion of income is </a:t>
            </a:r>
            <a:r>
              <a:rPr lang="en-US" b="1" u="sng" dirty="0" smtClean="0"/>
              <a:t>PROTECTED for the parent of a student</a:t>
            </a:r>
            <a:r>
              <a:rPr lang="en-US" dirty="0" smtClean="0"/>
              <a:t>. in this table, for example, a family of FOUR with 2 in college would see an income protection allowance of</a:t>
            </a:r>
            <a:r>
              <a:rPr lang="en-US" b="1" u="sng" dirty="0" smtClean="0"/>
              <a:t> $24,030 </a:t>
            </a:r>
            <a:r>
              <a:rPr lang="en-US" dirty="0" smtClean="0"/>
              <a:t>- </a:t>
            </a:r>
            <a:r>
              <a:rPr lang="en-US" b="1" dirty="0" smtClean="0"/>
              <a:t>This is the amount of income excluded from consideration </a:t>
            </a:r>
            <a:r>
              <a:rPr lang="en-US" dirty="0" smtClean="0"/>
              <a:t>when determining Parent Contribution.  After the exclusion, only a portion is determined available to contribute to education.</a:t>
            </a:r>
          </a:p>
          <a:p>
            <a:endParaRPr lang="en-US" dirty="0" smtClean="0"/>
          </a:p>
          <a:p>
            <a:r>
              <a:rPr lang="en-US" dirty="0" smtClean="0"/>
              <a:t/>
            </a:r>
            <a:br>
              <a:rPr lang="en-US" dirty="0" smtClean="0"/>
            </a:br>
            <a:endParaRPr lang="en-US" dirty="0" smtClean="0"/>
          </a:p>
        </p:txBody>
      </p:sp>
      <p:sp>
        <p:nvSpPr>
          <p:cNvPr id="1280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BEA904F-80CA-4A00-8CF7-656BC2D24F97}" type="slidenum">
              <a:rPr lang="en-US" smtClean="0">
                <a:latin typeface="Arial" pitchFamily="34" charset="0"/>
              </a:rPr>
              <a:pPr/>
              <a:t>47</a:t>
            </a:fld>
            <a:endParaRPr lang="en-US" smtClean="0">
              <a:latin typeface="Arial" pitchFamily="34" charset="0"/>
            </a:endParaRPr>
          </a:p>
        </p:txBody>
      </p:sp>
    </p:spTree>
    <p:extLst>
      <p:ext uri="{BB962C8B-B14F-4D97-AF65-F5344CB8AC3E}">
        <p14:creationId xmlns:p14="http://schemas.microsoft.com/office/powerpoint/2010/main" val="27372468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9" name="Notes Placeholder 2"/>
          <p:cNvSpPr>
            <a:spLocks noGrp="1"/>
          </p:cNvSpPr>
          <p:nvPr>
            <p:ph type="body" idx="1"/>
          </p:nvPr>
        </p:nvSpPr>
        <p:spPr bwMode="auto"/>
        <p:txBody>
          <a:bodyPr wrap="square" numCol="1" anchor="t" anchorCtr="0" compatLnSpc="1">
            <a:prstTxWarp prst="textNoShape">
              <a:avLst/>
            </a:prstTxWarp>
          </a:bodyPr>
          <a:lstStyle/>
          <a:p>
            <a:pPr>
              <a:defRPr/>
            </a:pPr>
            <a:r>
              <a:rPr lang="en-US" dirty="0" smtClean="0"/>
              <a:t>Asset conversion rate for parents of dependent students is </a:t>
            </a:r>
            <a:r>
              <a:rPr lang="en-US" b="1" dirty="0" smtClean="0"/>
              <a:t>12% for 2015-2016 (Verified - No change)</a:t>
            </a:r>
          </a:p>
          <a:p>
            <a:pPr>
              <a:defRPr/>
            </a:pPr>
            <a:r>
              <a:rPr lang="en-US" dirty="0" smtClean="0"/>
              <a:t>Definitions: </a:t>
            </a:r>
          </a:p>
          <a:p>
            <a:pPr>
              <a:defRPr/>
            </a:pPr>
            <a:endParaRPr lang="en-US" dirty="0" smtClean="0"/>
          </a:p>
          <a:p>
            <a:pPr marL="232943" indent="-232943">
              <a:buFontTx/>
              <a:buAutoNum type="arabicPeriod"/>
              <a:defRPr/>
            </a:pPr>
            <a:r>
              <a:rPr lang="en-US" dirty="0" smtClean="0"/>
              <a:t>Net worth of investments :</a:t>
            </a:r>
            <a:r>
              <a:rPr lang="en-US" baseline="0" dirty="0" smtClean="0"/>
              <a:t>  V</a:t>
            </a:r>
            <a:r>
              <a:rPr lang="en-US" dirty="0" smtClean="0"/>
              <a:t>alue – Debt  = Net Worth – Do not include family home as an investment or asset</a:t>
            </a:r>
          </a:p>
          <a:p>
            <a:pPr marL="232943" indent="-232943">
              <a:buFontTx/>
              <a:buAutoNum type="arabicPeriod"/>
              <a:defRPr/>
            </a:pPr>
            <a:r>
              <a:rPr lang="en-US" dirty="0" smtClean="0"/>
              <a:t>Adjusted farm/business worth :  once you figure the net worth of investment farm or business, the net worth gets adjusted to a percentage of total.  For example – for net worth from $1 to $120,000, the adjustment is 40% - so only 40% of the net worth is considered.  (ifap.ed.gov EFC Formula guide Table A4 – p. 18)</a:t>
            </a:r>
          </a:p>
          <a:p>
            <a:pPr marL="232943" indent="-232943">
              <a:buFontTx/>
              <a:buAutoNum type="arabicPeriod"/>
              <a:defRPr/>
            </a:pPr>
            <a:r>
              <a:rPr lang="en-US" dirty="0" smtClean="0"/>
              <a:t>Education Savings &amp; Asset Protection Allowance is an amount determined by the age of the older parent. (see chart next slide)</a:t>
            </a:r>
          </a:p>
          <a:p>
            <a:pPr marL="232943" indent="-232943">
              <a:buFontTx/>
              <a:buAutoNum type="arabicPeriod"/>
              <a:defRPr/>
            </a:pPr>
            <a:r>
              <a:rPr lang="en-US" dirty="0" smtClean="0"/>
              <a:t>Even after the discretionary net worth of assets is determined, the formula uses an “asset conversion rate” to include only a percentage of that discretionary net worth – for parents it is 12%.  </a:t>
            </a:r>
          </a:p>
          <a:p>
            <a:pPr>
              <a:defRPr/>
            </a:pPr>
            <a:endParaRPr lang="en-US" dirty="0" smtClean="0"/>
          </a:p>
          <a:p>
            <a:pPr>
              <a:defRPr/>
            </a:pPr>
            <a:endParaRPr lang="en-US" dirty="0" smtClean="0"/>
          </a:p>
        </p:txBody>
      </p:sp>
      <p:sp>
        <p:nvSpPr>
          <p:cNvPr id="1290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D4D3F8C-8891-459A-907D-1B57CEA7C7F8}" type="slidenum">
              <a:rPr lang="en-US" smtClean="0">
                <a:latin typeface="Arial" pitchFamily="34" charset="0"/>
              </a:rPr>
              <a:pPr/>
              <a:t>48</a:t>
            </a:fld>
            <a:endParaRPr lang="en-US" smtClean="0">
              <a:latin typeface="Arial" pitchFamily="34" charset="0"/>
            </a:endParaRPr>
          </a:p>
        </p:txBody>
      </p:sp>
    </p:spTree>
    <p:extLst>
      <p:ext uri="{BB962C8B-B14F-4D97-AF65-F5344CB8AC3E}">
        <p14:creationId xmlns:p14="http://schemas.microsoft.com/office/powerpoint/2010/main" val="11652282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p:spPr>
      </p:sp>
      <p:sp>
        <p:nvSpPr>
          <p:cNvPr id="133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Updated for year 2015-2016  Income Protection Allowance (IPA). For a dependent student is $6,310  </a:t>
            </a:r>
          </a:p>
          <a:p>
            <a:r>
              <a:rPr lang="en-US" b="1" dirty="0" smtClean="0"/>
              <a:t>2015–2016 EFC FORMULA A : DEPENDENT STUDENT</a:t>
            </a:r>
            <a:r>
              <a:rPr lang="en-US" b="1" baseline="0" dirty="0" smtClean="0"/>
              <a:t> from</a:t>
            </a:r>
          </a:p>
          <a:p>
            <a:r>
              <a:rPr lang="en-US" b="1" dirty="0" smtClean="0"/>
              <a:t>http://ifap.ed.gov/efcformulaguide/attachments/090214EFCFormulaGuide1516.pdf</a:t>
            </a:r>
          </a:p>
          <a:p>
            <a:endParaRPr lang="en-US" b="1" dirty="0" smtClean="0"/>
          </a:p>
        </p:txBody>
      </p:sp>
      <p:sp>
        <p:nvSpPr>
          <p:cNvPr id="133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A93AE44-D9E7-497A-895E-4C088B1D5234}" type="slidenum">
              <a:rPr lang="en-US" smtClean="0">
                <a:latin typeface="Arial" pitchFamily="34" charset="0"/>
              </a:rPr>
              <a:pPr/>
              <a:t>49</a:t>
            </a:fld>
            <a:endParaRPr lang="en-US" smtClean="0">
              <a:latin typeface="Arial" pitchFamily="34" charset="0"/>
            </a:endParaRPr>
          </a:p>
        </p:txBody>
      </p:sp>
    </p:spTree>
    <p:extLst>
      <p:ext uri="{BB962C8B-B14F-4D97-AF65-F5344CB8AC3E}">
        <p14:creationId xmlns:p14="http://schemas.microsoft.com/office/powerpoint/2010/main" val="40304132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p:spPr>
      </p:sp>
      <p:sp>
        <p:nvSpPr>
          <p:cNvPr id="1320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Updated for 2015-2016</a:t>
            </a:r>
            <a:r>
              <a:rPr lang="en-US" b="1" baseline="0" dirty="0" smtClean="0"/>
              <a:t> </a:t>
            </a:r>
            <a:r>
              <a:rPr lang="en-US" b="1" dirty="0" smtClean="0"/>
              <a:t>Asset conversion rate for dependent students is 50%</a:t>
            </a:r>
          </a:p>
          <a:p>
            <a:r>
              <a:rPr lang="en-US" dirty="0" smtClean="0"/>
              <a:t>2015-2016 </a:t>
            </a:r>
            <a:r>
              <a:rPr lang="en-US" dirty="0"/>
              <a:t>- The IPA for the dependent student is </a:t>
            </a:r>
            <a:r>
              <a:rPr lang="en-US" dirty="0" smtClean="0"/>
              <a:t>$6,310. </a:t>
            </a:r>
            <a:r>
              <a:rPr lang="en-US" dirty="0"/>
              <a:t>AND INCOME ASSESSMENT IS .50</a:t>
            </a:r>
          </a:p>
          <a:p>
            <a:r>
              <a:rPr lang="en-US" dirty="0"/>
              <a:t>SOURCE</a:t>
            </a:r>
            <a:r>
              <a:rPr lang="en-US" dirty="0" smtClean="0"/>
              <a:t>:  http://ifap.ed.gov/efcformulaguide/attachments/090214EFCFormulaGuide1516.pdf</a:t>
            </a:r>
          </a:p>
          <a:p>
            <a:endParaRPr lang="en-US" dirty="0" smtClean="0"/>
          </a:p>
          <a:p>
            <a:r>
              <a:rPr lang="en-US" dirty="0" smtClean="0"/>
              <a:t>EXCLUSIONS</a:t>
            </a:r>
            <a:r>
              <a:rPr lang="en-US" baseline="0" dirty="0" smtClean="0"/>
              <a:t> INCLUDE FEDERAL AND STATE TAXES PAID, SS TAXES PAID, WORKSTUDY EARNINGS</a:t>
            </a:r>
            <a:endParaRPr lang="en-US" dirty="0" smtClean="0"/>
          </a:p>
        </p:txBody>
      </p:sp>
      <p:sp>
        <p:nvSpPr>
          <p:cNvPr id="132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689B965-B078-4287-BF3A-1D8287CF1BFA}" type="slidenum">
              <a:rPr lang="en-US" smtClean="0">
                <a:latin typeface="Arial" pitchFamily="34" charset="0"/>
              </a:rPr>
              <a:pPr/>
              <a:t>50</a:t>
            </a:fld>
            <a:endParaRPr lang="en-US" smtClean="0">
              <a:latin typeface="Arial" pitchFamily="34" charset="0"/>
            </a:endParaRPr>
          </a:p>
        </p:txBody>
      </p:sp>
    </p:spTree>
    <p:extLst>
      <p:ext uri="{BB962C8B-B14F-4D97-AF65-F5344CB8AC3E}">
        <p14:creationId xmlns:p14="http://schemas.microsoft.com/office/powerpoint/2010/main" val="1797181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952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B62BE20-79C1-41EC-B058-76C936F3589B}" type="slidenum">
              <a:rPr lang="en-US" smtClean="0">
                <a:latin typeface="Arial" pitchFamily="34" charset="0"/>
              </a:rPr>
              <a:pPr/>
              <a:t>5</a:t>
            </a:fld>
            <a:endParaRPr lang="en-US" smtClean="0">
              <a:latin typeface="Arial" pitchFamily="34" charset="0"/>
            </a:endParaRPr>
          </a:p>
        </p:txBody>
      </p:sp>
    </p:spTree>
    <p:extLst>
      <p:ext uri="{BB962C8B-B14F-4D97-AF65-F5344CB8AC3E}">
        <p14:creationId xmlns:p14="http://schemas.microsoft.com/office/powerpoint/2010/main" val="40250182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p:spPr>
      </p:sp>
      <p:sp>
        <p:nvSpPr>
          <p:cNvPr id="1320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solidFill>
                  <a:srgbClr val="FF0000"/>
                </a:solidFill>
              </a:rPr>
              <a:t>Same for 2015-2016</a:t>
            </a:r>
          </a:p>
          <a:p>
            <a:r>
              <a:rPr lang="en-US" b="1" dirty="0" smtClean="0">
                <a:solidFill>
                  <a:srgbClr val="FF0000"/>
                </a:solidFill>
              </a:rPr>
              <a:t>http://ifap.ed.gov/efcformulaguide/attachments/090214EFCFormulaGuide1516.pdf</a:t>
            </a:r>
          </a:p>
          <a:p>
            <a:endParaRPr lang="en-US" b="1" dirty="0" smtClean="0">
              <a:solidFill>
                <a:srgbClr val="FF0000"/>
              </a:solidFill>
            </a:endParaRPr>
          </a:p>
          <a:p>
            <a:r>
              <a:rPr lang="en-US" b="1" dirty="0" smtClean="0">
                <a:solidFill>
                  <a:srgbClr val="FF0000"/>
                </a:solidFill>
              </a:rPr>
              <a:t>NOTE:  If the family’s income is low enough, no assets are considered.</a:t>
            </a:r>
          </a:p>
        </p:txBody>
      </p:sp>
      <p:sp>
        <p:nvSpPr>
          <p:cNvPr id="132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689B965-B078-4287-BF3A-1D8287CF1BFA}" type="slidenum">
              <a:rPr lang="en-US" smtClean="0">
                <a:latin typeface="Arial" pitchFamily="34" charset="0"/>
              </a:rPr>
              <a:pPr/>
              <a:t>51</a:t>
            </a:fld>
            <a:endParaRPr lang="en-US" smtClean="0">
              <a:latin typeface="Arial" pitchFamily="34" charset="0"/>
            </a:endParaRPr>
          </a:p>
        </p:txBody>
      </p:sp>
    </p:spTree>
    <p:extLst>
      <p:ext uri="{BB962C8B-B14F-4D97-AF65-F5344CB8AC3E}">
        <p14:creationId xmlns:p14="http://schemas.microsoft.com/office/powerpoint/2010/main" val="29781052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b="1" dirty="0" smtClean="0"/>
              <a:t>So we talked about COA </a:t>
            </a:r>
            <a:r>
              <a:rPr lang="en-US" dirty="0" smtClean="0"/>
              <a:t>– all the elements that go into creating a “budget” for your students’ nine months at school.</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We talked about EFC </a:t>
            </a:r>
            <a:r>
              <a:rPr lang="en-US" dirty="0" smtClean="0"/>
              <a:t>– how it is determined using formulas to determine what portion of student and parents’ assets and income is available to contribute towards educational costs. </a:t>
            </a:r>
            <a:r>
              <a:rPr lang="en-US" b="1" dirty="0" smtClean="0"/>
              <a:t>EFC – don’t pull out the checkbook yet – common misunderstanding is that parents must write a check for the EFC.  </a:t>
            </a:r>
            <a:r>
              <a:rPr lang="en-US" dirty="0" smtClean="0"/>
              <a:t>Not necessarily so – as we’ll explain.  Also remember that COA includes many variable factors  - living expenses transportation, etc. Both parent and student can work to control these costs so out of pocket expenses can be reduced.</a:t>
            </a:r>
          </a:p>
          <a:p>
            <a:endParaRPr lang="en-US" dirty="0" smtClean="0"/>
          </a:p>
          <a:p>
            <a:endParaRPr lang="en-US" dirty="0" smtClean="0"/>
          </a:p>
          <a:p>
            <a:r>
              <a:rPr lang="en-US" b="1" dirty="0" smtClean="0"/>
              <a:t> If you take the COA minus the EFC, you get “financial need,”  </a:t>
            </a:r>
            <a:r>
              <a:rPr lang="en-US" dirty="0" smtClean="0"/>
              <a:t>This formula is used by every financial aid office when determining what they can award to your student in need-based aid.</a:t>
            </a:r>
          </a:p>
          <a:p>
            <a:endParaRPr lang="en-US" b="1" dirty="0" smtClean="0"/>
          </a:p>
          <a:p>
            <a:r>
              <a:rPr lang="en-US" b="1" dirty="0" smtClean="0"/>
              <a:t>The Need Calculation </a:t>
            </a:r>
            <a:r>
              <a:rPr lang="en-US" dirty="0" smtClean="0"/>
              <a:t>– explain about difference between need-based and non-need based aid – explain we will discuss the different types of need and non-need based aid in the section on types of aid.</a:t>
            </a:r>
          </a:p>
          <a:p>
            <a:endParaRPr lang="en-US" dirty="0" smtClean="0"/>
          </a:p>
        </p:txBody>
      </p:sp>
      <p:sp>
        <p:nvSpPr>
          <p:cNvPr id="1361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50E9BE0-6D74-4F73-A924-66352560A9D7}" type="slidenum">
              <a:rPr lang="en-US" smtClean="0">
                <a:latin typeface="Arial" pitchFamily="34" charset="0"/>
              </a:rPr>
              <a:pPr/>
              <a:t>52</a:t>
            </a:fld>
            <a:endParaRPr lang="en-US" smtClean="0">
              <a:latin typeface="Arial" pitchFamily="34" charset="0"/>
            </a:endParaRPr>
          </a:p>
        </p:txBody>
      </p:sp>
    </p:spTree>
    <p:extLst>
      <p:ext uri="{BB962C8B-B14F-4D97-AF65-F5344CB8AC3E}">
        <p14:creationId xmlns:p14="http://schemas.microsoft.com/office/powerpoint/2010/main" val="14673129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p:spPr>
      </p:sp>
      <p:sp>
        <p:nvSpPr>
          <p:cNvPr id="1402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Chart to show how Need varies based on the cost of the school.  Next chart shows this in a different way.</a:t>
            </a:r>
          </a:p>
          <a:p>
            <a:endParaRPr lang="en-US" dirty="0" smtClean="0"/>
          </a:p>
          <a:p>
            <a:r>
              <a:rPr lang="en-US" dirty="0" smtClean="0"/>
              <a:t>COST OF ATTENDANCE</a:t>
            </a:r>
            <a:r>
              <a:rPr lang="en-US" baseline="0" dirty="0" smtClean="0"/>
              <a:t> IS VARIABLE – “SCHOOL A” = High Cost, School B = Mid-range cost, School “C” = Lower cost</a:t>
            </a:r>
          </a:p>
          <a:p>
            <a:r>
              <a:rPr lang="en-US" baseline="0" dirty="0" smtClean="0"/>
              <a:t>When you subtract “EFC” from COA at each school, the difference is the NEED – and it will vary by school because your starting COA is different at each school.  </a:t>
            </a:r>
          </a:p>
        </p:txBody>
      </p:sp>
      <p:sp>
        <p:nvSpPr>
          <p:cNvPr id="1402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3120F13-0F92-401A-8E02-2F05A52E63D9}" type="slidenum">
              <a:rPr lang="en-US" smtClean="0">
                <a:solidFill>
                  <a:prstClr val="black"/>
                </a:solidFill>
                <a:latin typeface="Arial" pitchFamily="34" charset="0"/>
              </a:rPr>
              <a:pPr/>
              <a:t>53</a:t>
            </a:fld>
            <a:endParaRPr lang="en-US" smtClean="0">
              <a:solidFill>
                <a:prstClr val="black"/>
              </a:solidFill>
              <a:latin typeface="Arial" pitchFamily="34" charset="0"/>
            </a:endParaRPr>
          </a:p>
        </p:txBody>
      </p:sp>
    </p:spTree>
    <p:extLst>
      <p:ext uri="{BB962C8B-B14F-4D97-AF65-F5344CB8AC3E}">
        <p14:creationId xmlns:p14="http://schemas.microsoft.com/office/powerpoint/2010/main" val="1371707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Where you go to school is</a:t>
            </a:r>
            <a:r>
              <a:rPr lang="en-US" baseline="0" dirty="0" smtClean="0"/>
              <a:t> the biggest determining factor on how much you will spend</a:t>
            </a:r>
            <a:r>
              <a:rPr lang="en-US" b="1" baseline="0" dirty="0" smtClean="0"/>
              <a:t>.  Tuition costs </a:t>
            </a:r>
            <a:r>
              <a:rPr lang="en-US" baseline="0" dirty="0" smtClean="0"/>
              <a:t>are what make the biggest difference in cost of attendance.</a:t>
            </a:r>
            <a:endParaRPr lang="en-US" dirty="0"/>
          </a:p>
        </p:txBody>
      </p:sp>
      <p:sp>
        <p:nvSpPr>
          <p:cNvPr id="4" name="Slide Number Placeholder 3"/>
          <p:cNvSpPr>
            <a:spLocks noGrp="1"/>
          </p:cNvSpPr>
          <p:nvPr>
            <p:ph type="sldNum" sz="quarter" idx="10"/>
          </p:nvPr>
        </p:nvSpPr>
        <p:spPr/>
        <p:txBody>
          <a:bodyPr/>
          <a:lstStyle/>
          <a:p>
            <a:pPr>
              <a:defRPr/>
            </a:pPr>
            <a:fld id="{038EF02E-A80F-4B81-87B9-A46E1D20D206}" type="slidenum">
              <a:rPr lang="en-US" smtClean="0">
                <a:solidFill>
                  <a:prstClr val="black"/>
                </a:solidFill>
              </a:rPr>
              <a:pPr>
                <a:defRPr/>
              </a:pPr>
              <a:t>54</a:t>
            </a:fld>
            <a:endParaRPr lang="en-US" dirty="0">
              <a:solidFill>
                <a:prstClr val="black"/>
              </a:solidFill>
            </a:endParaRPr>
          </a:p>
        </p:txBody>
      </p:sp>
    </p:spTree>
    <p:extLst>
      <p:ext uri="{BB962C8B-B14F-4D97-AF65-F5344CB8AC3E}">
        <p14:creationId xmlns:p14="http://schemas.microsoft.com/office/powerpoint/2010/main" val="24822249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p:spPr>
      </p:sp>
      <p:sp>
        <p:nvSpPr>
          <p:cNvPr id="141315"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10000"/>
          </a:bodyPr>
          <a:lstStyle/>
          <a:p>
            <a:r>
              <a:rPr lang="en-US" b="1" dirty="0" smtClean="0"/>
              <a:t>*UPDATED ESTIMATED PELL AMOUNT FOR 2015-2016  IS </a:t>
            </a:r>
            <a:r>
              <a:rPr lang="en-US" b="1" u="sng" dirty="0" smtClean="0"/>
              <a:t>BUDGETED</a:t>
            </a:r>
            <a:r>
              <a:rPr lang="en-US" b="1" dirty="0" smtClean="0"/>
              <a:t> AT $5,830 – BUT:  P</a:t>
            </a:r>
            <a:r>
              <a:rPr lang="en-US" dirty="0"/>
              <a:t>ell charts won’t be released until after the 1</a:t>
            </a:r>
            <a:r>
              <a:rPr lang="en-US" baseline="30000" dirty="0"/>
              <a:t>st</a:t>
            </a:r>
            <a:r>
              <a:rPr lang="en-US" dirty="0"/>
              <a:t>of the year.  With year 3 of sequestration, Pell grants are not protected, </a:t>
            </a:r>
            <a:endParaRPr lang="en-US" b="1" dirty="0" smtClean="0"/>
          </a:p>
          <a:p>
            <a:r>
              <a:rPr lang="en-US" b="1" dirty="0" smtClean="0"/>
              <a:t>SOURCE:  http://www2.ed.gov/about/overview/budget/budget14/justifications/q-sfa.pdf</a:t>
            </a:r>
          </a:p>
          <a:p>
            <a:endParaRPr lang="en-US" b="1" dirty="0" smtClean="0"/>
          </a:p>
          <a:p>
            <a:r>
              <a:rPr lang="en-US" b="1" dirty="0" smtClean="0"/>
              <a:t>NOTE:  PELL, EFC are same from school to school – all driven</a:t>
            </a:r>
            <a:r>
              <a:rPr lang="en-US" b="1" baseline="0" dirty="0" smtClean="0"/>
              <a:t> by FAFSA formula.</a:t>
            </a:r>
            <a:endParaRPr lang="en-US" b="1" dirty="0" smtClean="0"/>
          </a:p>
          <a:p>
            <a:endParaRPr lang="en-US" b="1" dirty="0" smtClean="0"/>
          </a:p>
          <a:p>
            <a:r>
              <a:rPr lang="en-US" b="1" dirty="0" smtClean="0"/>
              <a:t>School ONE – PRIVATE, HIGHER COST</a:t>
            </a:r>
            <a:r>
              <a:rPr lang="en-US" b="1" baseline="0" dirty="0" smtClean="0"/>
              <a:t> SCHOOL: (Example Carroll, UGF, ROCKY)  Parents can apply for $6,170 in PLUS loan to cover UNMET NEED not covered by </a:t>
            </a:r>
            <a:r>
              <a:rPr lang="en-US" b="1" baseline="0" dirty="0" err="1" smtClean="0"/>
              <a:t>Unsub</a:t>
            </a:r>
            <a:r>
              <a:rPr lang="en-US" b="1" baseline="0" dirty="0" smtClean="0"/>
              <a:t> Stafford loan of $2,000</a:t>
            </a:r>
          </a:p>
          <a:p>
            <a:endParaRPr lang="en-US" b="1" baseline="0" dirty="0" smtClean="0"/>
          </a:p>
          <a:p>
            <a:r>
              <a:rPr lang="en-US" b="1" baseline="0" dirty="0" smtClean="0"/>
              <a:t>School TWO:  Mid-range, four year public state school (example UM, MSU)  - Supplemental Grant amount is smaller  than school 1 but so is COA, so parent would only need to borrow $3,170 to cover unmet need after student takes out $2,000 </a:t>
            </a:r>
            <a:r>
              <a:rPr lang="en-US" b="1" baseline="0" dirty="0" err="1" smtClean="0"/>
              <a:t>Unusb</a:t>
            </a:r>
            <a:endParaRPr lang="en-US" b="1" baseline="0" dirty="0" smtClean="0"/>
          </a:p>
          <a:p>
            <a:endParaRPr lang="en-US" b="1" baseline="0" dirty="0" smtClean="0"/>
          </a:p>
          <a:p>
            <a:r>
              <a:rPr lang="en-US" b="1" baseline="0" dirty="0" smtClean="0"/>
              <a:t>School THREE – Low cost such as 2 year community or tech school (Example FVCC, MCC, Two year schools):  Why does student not qualify for the UNSUB?  Why does the parent not qualify for the PLUS Loan?</a:t>
            </a:r>
            <a:endParaRPr lang="en-US" b="1" dirty="0" smtClean="0"/>
          </a:p>
          <a:p>
            <a:endParaRPr lang="en-US" b="1" dirty="0" smtClean="0"/>
          </a:p>
          <a:p>
            <a:r>
              <a:rPr lang="en-US" dirty="0" smtClean="0"/>
              <a:t>Go through example; point out that student won’t get full amount of loan at the lowest cost school because “need” has been met – COA is 12,000 and $12,000 has been awarded in aid – </a:t>
            </a:r>
            <a:r>
              <a:rPr lang="en-US" b="1" dirty="0" smtClean="0"/>
              <a:t>can’t award over cost of attendance.  </a:t>
            </a:r>
          </a:p>
        </p:txBody>
      </p:sp>
      <p:sp>
        <p:nvSpPr>
          <p:cNvPr id="1413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2A89568-8828-4E70-B62F-90FD8F2A1B25}" type="slidenum">
              <a:rPr lang="en-US" smtClean="0">
                <a:solidFill>
                  <a:prstClr val="black"/>
                </a:solidFill>
                <a:latin typeface="Arial" pitchFamily="34" charset="0"/>
              </a:rPr>
              <a:pPr/>
              <a:t>55</a:t>
            </a:fld>
            <a:endParaRPr lang="en-US" smtClean="0">
              <a:solidFill>
                <a:prstClr val="black"/>
              </a:solidFill>
              <a:latin typeface="Arial" pitchFamily="34" charset="0"/>
            </a:endParaRPr>
          </a:p>
        </p:txBody>
      </p:sp>
    </p:spTree>
    <p:extLst>
      <p:ext uri="{BB962C8B-B14F-4D97-AF65-F5344CB8AC3E}">
        <p14:creationId xmlns:p14="http://schemas.microsoft.com/office/powerpoint/2010/main" val="342270069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2339"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b="1" dirty="0" smtClean="0"/>
              <a:t>In this scenario, the student is not eligible for Pell grant, but note that other types of aid can still be awarded.  ALSO:  </a:t>
            </a:r>
          </a:p>
          <a:p>
            <a:endParaRPr lang="en-US" dirty="0" smtClean="0"/>
          </a:p>
          <a:p>
            <a:r>
              <a:rPr lang="en-US" b="1" dirty="0" smtClean="0"/>
              <a:t>NOTE that at School A</a:t>
            </a:r>
            <a:r>
              <a:rPr lang="en-US" dirty="0" smtClean="0"/>
              <a:t> – there may still be institutional grants offered at a private school even if student is not Pell eligible.  Also, note:  </a:t>
            </a:r>
          </a:p>
          <a:p>
            <a:endParaRPr lang="en-US" dirty="0" smtClean="0"/>
          </a:p>
          <a:p>
            <a:r>
              <a:rPr lang="en-US" b="1" dirty="0" smtClean="0"/>
              <a:t>School B</a:t>
            </a:r>
            <a:r>
              <a:rPr lang="en-US" dirty="0" smtClean="0"/>
              <a:t>:  At a public university or college, it is unlikely that any additional grant funds would be offered to non-Pell eligible student.  In this case, the Parent Plus loan covers $4,000 of the unmet need AND the full $6,000 of the EFC.</a:t>
            </a:r>
          </a:p>
          <a:p>
            <a:endParaRPr lang="en-US" dirty="0" smtClean="0"/>
          </a:p>
          <a:p>
            <a:r>
              <a:rPr lang="en-US" b="1" dirty="0" smtClean="0"/>
              <a:t>School C:</a:t>
            </a:r>
            <a:r>
              <a:rPr lang="en-US" dirty="0" smtClean="0"/>
              <a:t>  Both the Unsubsidized loan and the Parent Plus loan in this case help cover the remaining unmet need </a:t>
            </a:r>
            <a:r>
              <a:rPr lang="en-US" b="1" u="sng" dirty="0" smtClean="0"/>
              <a:t>and the </a:t>
            </a:r>
            <a:r>
              <a:rPr lang="en-US" dirty="0" smtClean="0"/>
              <a:t>Expected Family Contribution amount.  Remember when we talked about that need formula – COA – EFC = NEED – both </a:t>
            </a:r>
            <a:r>
              <a:rPr lang="en-US" dirty="0" err="1" smtClean="0"/>
              <a:t>Unsub</a:t>
            </a:r>
            <a:r>
              <a:rPr lang="en-US" dirty="0" smtClean="0"/>
              <a:t> loans and parent loans are NON-NEED based aid that can be used to cover EFC for the family.</a:t>
            </a:r>
          </a:p>
          <a:p>
            <a:endParaRPr lang="en-US" dirty="0" smtClean="0"/>
          </a:p>
        </p:txBody>
      </p:sp>
      <p:sp>
        <p:nvSpPr>
          <p:cNvPr id="1423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DCA566E-58BF-4819-A7D4-02BC72164416}" type="slidenum">
              <a:rPr lang="en-US" smtClean="0">
                <a:solidFill>
                  <a:prstClr val="black"/>
                </a:solidFill>
                <a:latin typeface="Arial" pitchFamily="34" charset="0"/>
              </a:rPr>
              <a:pPr/>
              <a:t>56</a:t>
            </a:fld>
            <a:endParaRPr lang="en-US" smtClean="0">
              <a:solidFill>
                <a:prstClr val="black"/>
              </a:solidFill>
              <a:latin typeface="Arial" pitchFamily="34" charset="0"/>
            </a:endParaRPr>
          </a:p>
        </p:txBody>
      </p:sp>
    </p:spTree>
    <p:extLst>
      <p:ext uri="{BB962C8B-B14F-4D97-AF65-F5344CB8AC3E}">
        <p14:creationId xmlns:p14="http://schemas.microsoft.com/office/powerpoint/2010/main" val="28613190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Companion Slide with Slide #54 – have parents/students look at</a:t>
            </a:r>
            <a:r>
              <a:rPr lang="en-US" b="1" baseline="0" dirty="0" smtClean="0"/>
              <a:t> both slides to see how PLUS and UNSUB can work together to meet any remaining need + EFC</a:t>
            </a:r>
            <a:endParaRPr lang="en-US" b="1" dirty="0"/>
          </a:p>
        </p:txBody>
      </p:sp>
      <p:sp>
        <p:nvSpPr>
          <p:cNvPr id="4" name="Slide Number Placeholder 3"/>
          <p:cNvSpPr>
            <a:spLocks noGrp="1"/>
          </p:cNvSpPr>
          <p:nvPr>
            <p:ph type="sldNum" sz="quarter" idx="10"/>
          </p:nvPr>
        </p:nvSpPr>
        <p:spPr/>
        <p:txBody>
          <a:bodyPr/>
          <a:lstStyle/>
          <a:p>
            <a:pPr>
              <a:defRPr/>
            </a:pPr>
            <a:fld id="{038EF02E-A80F-4B81-87B9-A46E1D20D206}" type="slidenum">
              <a:rPr lang="en-US" smtClean="0">
                <a:solidFill>
                  <a:prstClr val="black"/>
                </a:solidFill>
              </a:rPr>
              <a:pPr>
                <a:defRPr/>
              </a:pPr>
              <a:t>57</a:t>
            </a:fld>
            <a:endParaRPr lang="en-US" dirty="0">
              <a:solidFill>
                <a:prstClr val="black"/>
              </a:solidFill>
            </a:endParaRPr>
          </a:p>
        </p:txBody>
      </p:sp>
    </p:spTree>
    <p:extLst>
      <p:ext uri="{BB962C8B-B14F-4D97-AF65-F5344CB8AC3E}">
        <p14:creationId xmlns:p14="http://schemas.microsoft.com/office/powerpoint/2010/main" val="22244411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 much</a:t>
            </a:r>
            <a:r>
              <a:rPr lang="en-US" baseline="0" dirty="0" smtClean="0"/>
              <a:t> math?  Check your school’s website for their Net Price Calculator to help you figure the actual costs for your student’s education.</a:t>
            </a:r>
            <a:endParaRPr lang="en-US" dirty="0"/>
          </a:p>
        </p:txBody>
      </p:sp>
      <p:sp>
        <p:nvSpPr>
          <p:cNvPr id="4" name="Slide Number Placeholder 3"/>
          <p:cNvSpPr>
            <a:spLocks noGrp="1"/>
          </p:cNvSpPr>
          <p:nvPr>
            <p:ph type="sldNum" sz="quarter" idx="10"/>
          </p:nvPr>
        </p:nvSpPr>
        <p:spPr/>
        <p:txBody>
          <a:bodyPr/>
          <a:lstStyle/>
          <a:p>
            <a:pPr>
              <a:defRPr/>
            </a:pPr>
            <a:fld id="{038EF02E-A80F-4B81-87B9-A46E1D20D206}" type="slidenum">
              <a:rPr lang="en-US" smtClean="0">
                <a:solidFill>
                  <a:prstClr val="black"/>
                </a:solidFill>
              </a:rPr>
              <a:pPr>
                <a:defRPr/>
              </a:pPr>
              <a:t>58</a:t>
            </a:fld>
            <a:endParaRPr lang="en-US" dirty="0">
              <a:solidFill>
                <a:prstClr val="black"/>
              </a:solidFill>
            </a:endParaRPr>
          </a:p>
        </p:txBody>
      </p:sp>
    </p:spTree>
    <p:extLst>
      <p:ext uri="{BB962C8B-B14F-4D97-AF65-F5344CB8AC3E}">
        <p14:creationId xmlns:p14="http://schemas.microsoft.com/office/powerpoint/2010/main" val="11622088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p:spPr>
      </p:sp>
      <p:sp>
        <p:nvSpPr>
          <p:cNvPr id="1433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143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A946B2D-D34A-4D6A-BC6A-A1DE1FA5AE5E}" type="slidenum">
              <a:rPr lang="en-US" smtClean="0">
                <a:latin typeface="Arial" pitchFamily="34" charset="0"/>
              </a:rPr>
              <a:pPr/>
              <a:t>59</a:t>
            </a:fld>
            <a:endParaRPr lang="en-US" smtClean="0">
              <a:latin typeface="Arial" pitchFamily="34" charset="0"/>
            </a:endParaRPr>
          </a:p>
        </p:txBody>
      </p:sp>
    </p:spTree>
    <p:extLst>
      <p:ext uri="{BB962C8B-B14F-4D97-AF65-F5344CB8AC3E}">
        <p14:creationId xmlns:p14="http://schemas.microsoft.com/office/powerpoint/2010/main" val="12984705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p:spPr>
      </p:sp>
      <p:sp>
        <p:nvSpPr>
          <p:cNvPr id="144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1443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319F2CB-BEAC-4D16-9B78-F3201ECCA37E}" type="slidenum">
              <a:rPr lang="en-US" smtClean="0">
                <a:latin typeface="Arial" pitchFamily="34" charset="0"/>
              </a:rPr>
              <a:pPr/>
              <a:t>60</a:t>
            </a:fld>
            <a:endParaRPr lang="en-US" smtClean="0">
              <a:latin typeface="Arial" pitchFamily="34" charset="0"/>
            </a:endParaRPr>
          </a:p>
        </p:txBody>
      </p:sp>
    </p:spTree>
    <p:extLst>
      <p:ext uri="{BB962C8B-B14F-4D97-AF65-F5344CB8AC3E}">
        <p14:creationId xmlns:p14="http://schemas.microsoft.com/office/powerpoint/2010/main" val="7778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Check your College or university’s website for specific deadlines.  Deadlines</a:t>
            </a:r>
            <a:r>
              <a:rPr lang="en-US" baseline="0" dirty="0" smtClean="0"/>
              <a:t> are generally inflexible and exceptions are not usually made.</a:t>
            </a:r>
            <a:endParaRPr lang="en-US" dirty="0" smtClean="0"/>
          </a:p>
          <a:p>
            <a:pPr eaLnBrk="1" hangingPunct="1">
              <a:spcBef>
                <a:spcPct val="0"/>
              </a:spcBef>
            </a:pPr>
            <a:r>
              <a:rPr lang="en-US" dirty="0" smtClean="0"/>
              <a:t/>
            </a:r>
            <a:br>
              <a:rPr lang="en-US" dirty="0" smtClean="0"/>
            </a:br>
            <a:endParaRPr lang="en-US" dirty="0" smtClean="0"/>
          </a:p>
        </p:txBody>
      </p:sp>
      <p:sp>
        <p:nvSpPr>
          <p:cNvPr id="962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01F674E-E878-4BA7-8451-2FE09249F1C1}" type="slidenum">
              <a:rPr lang="en-US" smtClean="0">
                <a:latin typeface="Arial" pitchFamily="34" charset="0"/>
              </a:rPr>
              <a:pPr/>
              <a:t>6</a:t>
            </a:fld>
            <a:endParaRPr lang="en-US" smtClean="0">
              <a:latin typeface="Arial" pitchFamily="34" charset="0"/>
            </a:endParaRPr>
          </a:p>
        </p:txBody>
      </p:sp>
    </p:spTree>
    <p:extLst>
      <p:ext uri="{BB962C8B-B14F-4D97-AF65-F5344CB8AC3E}">
        <p14:creationId xmlns:p14="http://schemas.microsoft.com/office/powerpoint/2010/main" val="266147973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As you can see, financial aid can come from a variety of sources and there are many different TYPES of financial aid out there.</a:t>
            </a:r>
          </a:p>
        </p:txBody>
      </p:sp>
      <p:sp>
        <p:nvSpPr>
          <p:cNvPr id="1024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639E1A7-F7F3-43BA-86DA-AB00F0AC06AD}" type="slidenum">
              <a:rPr lang="en-US" smtClean="0">
                <a:latin typeface="Arial" pitchFamily="34" charset="0"/>
              </a:rPr>
              <a:pPr/>
              <a:t>61</a:t>
            </a:fld>
            <a:endParaRPr lang="en-US" smtClean="0">
              <a:latin typeface="Arial" pitchFamily="34" charset="0"/>
            </a:endParaRPr>
          </a:p>
        </p:txBody>
      </p:sp>
    </p:spTree>
    <p:extLst>
      <p:ext uri="{BB962C8B-B14F-4D97-AF65-F5344CB8AC3E}">
        <p14:creationId xmlns:p14="http://schemas.microsoft.com/office/powerpoint/2010/main" val="203917565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p:spPr>
      </p:sp>
      <p:sp>
        <p:nvSpPr>
          <p:cNvPr id="145411"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dirty="0" smtClean="0"/>
              <a:t>PELL _ Largest Federal Grant program – no limit on funds t</a:t>
            </a:r>
            <a:r>
              <a:rPr lang="en-US" baseline="0" dirty="0" smtClean="0"/>
              <a:t>o the extent that if you qualify, it does not matter if you are an early applicant or not.  </a:t>
            </a:r>
            <a:endParaRPr lang="en-US" dirty="0" smtClean="0"/>
          </a:p>
          <a:p>
            <a:endParaRPr lang="en-US" dirty="0" smtClean="0"/>
          </a:p>
          <a:p>
            <a:r>
              <a:rPr lang="en-US" dirty="0" smtClean="0"/>
              <a:t>Income component for student on Baker Grant:   Greater than </a:t>
            </a:r>
            <a:r>
              <a:rPr lang="en-US" b="1" dirty="0" smtClean="0"/>
              <a:t>$3,625</a:t>
            </a:r>
            <a:r>
              <a:rPr lang="en-US" dirty="0" smtClean="0"/>
              <a:t>– derived by taking 500 hours worked x federal minimum wage of </a:t>
            </a:r>
            <a:r>
              <a:rPr lang="en-US" b="1" dirty="0" smtClean="0"/>
              <a:t>$7.25/hour = $3625.</a:t>
            </a:r>
          </a:p>
          <a:p>
            <a:endParaRPr lang="en-US" b="1" dirty="0" smtClean="0"/>
          </a:p>
          <a:p>
            <a:r>
              <a:rPr lang="en-US" b="1" dirty="0" smtClean="0"/>
              <a:t>Maximum EFC will be 2500 plus the maximum Pell Grant award for 2014-2015 (ESTIMATED</a:t>
            </a:r>
            <a:r>
              <a:rPr lang="en-US" b="1" baseline="0" dirty="0" smtClean="0"/>
              <a:t> @ $5,785 - </a:t>
            </a:r>
            <a:r>
              <a:rPr lang="en-US" b="1" dirty="0" smtClean="0"/>
              <a:t>then Max EFC for Baker will be 8285.)  Awarded to students who</a:t>
            </a:r>
            <a:r>
              <a:rPr lang="en-US" b="1" baseline="0" dirty="0" smtClean="0"/>
              <a:t> had earnings of $3,625 or greater in 2013!</a:t>
            </a:r>
            <a:endParaRPr lang="en-US" b="1" dirty="0" smtClean="0"/>
          </a:p>
          <a:p>
            <a:endParaRPr lang="en-US" b="1" dirty="0" smtClean="0"/>
          </a:p>
          <a:p>
            <a:r>
              <a:rPr lang="en-US" b="1" dirty="0" smtClean="0"/>
              <a:t>FSEOG:  </a:t>
            </a:r>
            <a:r>
              <a:rPr lang="en-US" dirty="0" smtClean="0"/>
              <a:t>Must be Pell eligible and show financial need; priority award. Awarded to the neediest and earliest</a:t>
            </a:r>
            <a:r>
              <a:rPr lang="en-US" baseline="0" dirty="0" smtClean="0"/>
              <a:t> applicants</a:t>
            </a:r>
            <a:endParaRPr lang="en-US" dirty="0" smtClean="0"/>
          </a:p>
          <a:p>
            <a:r>
              <a:rPr lang="en-US" b="1" dirty="0" smtClean="0"/>
              <a:t>MHEG:  </a:t>
            </a:r>
            <a:r>
              <a:rPr lang="en-US" dirty="0" smtClean="0"/>
              <a:t>Must show exceptional financial need as determined by the FAFSA. This program is funded by the state of Montana and is matched with federal funds</a:t>
            </a:r>
          </a:p>
          <a:p>
            <a:r>
              <a:rPr lang="en-US" b="1" dirty="0" smtClean="0"/>
              <a:t>Baker grant </a:t>
            </a:r>
            <a:r>
              <a:rPr lang="en-US" dirty="0" smtClean="0"/>
              <a:t>info above</a:t>
            </a:r>
          </a:p>
          <a:p>
            <a:r>
              <a:rPr lang="en-US" b="1" dirty="0" smtClean="0"/>
              <a:t>Access Grant  - </a:t>
            </a:r>
            <a:r>
              <a:rPr lang="en-US" dirty="0" smtClean="0"/>
              <a:t>private funding through SAF </a:t>
            </a:r>
            <a:r>
              <a:rPr lang="en-US" b="1" dirty="0" smtClean="0"/>
              <a:t>- </a:t>
            </a:r>
            <a:r>
              <a:rPr lang="en-US" dirty="0" smtClean="0"/>
              <a:t>Award amounts vary by individual need and are determined by the financial aid office</a:t>
            </a:r>
            <a:r>
              <a:rPr lang="en-US" b="1" dirty="0" smtClean="0"/>
              <a:t> </a:t>
            </a:r>
          </a:p>
        </p:txBody>
      </p:sp>
      <p:sp>
        <p:nvSpPr>
          <p:cNvPr id="1454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8431727-6599-49C8-BD60-B4D34DDBA930}" type="slidenum">
              <a:rPr lang="en-US" smtClean="0">
                <a:latin typeface="Arial" pitchFamily="34" charset="0"/>
              </a:rPr>
              <a:pPr/>
              <a:t>63</a:t>
            </a:fld>
            <a:endParaRPr lang="en-US" smtClean="0">
              <a:latin typeface="Arial" pitchFamily="34" charset="0"/>
            </a:endParaRPr>
          </a:p>
        </p:txBody>
      </p:sp>
    </p:spTree>
    <p:extLst>
      <p:ext uri="{BB962C8B-B14F-4D97-AF65-F5344CB8AC3E}">
        <p14:creationId xmlns:p14="http://schemas.microsoft.com/office/powerpoint/2010/main" val="5973511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p:spPr>
      </p:sp>
      <p:sp>
        <p:nvSpPr>
          <p:cNvPr id="1464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Remember</a:t>
            </a:r>
            <a:r>
              <a:rPr lang="en-US" baseline="0" dirty="0" smtClean="0"/>
              <a:t> we talked about “INCOME EXCLUSIONS?”  </a:t>
            </a:r>
            <a:r>
              <a:rPr lang="en-US" baseline="0" dirty="0" err="1" smtClean="0"/>
              <a:t>Workstudy</a:t>
            </a:r>
            <a:r>
              <a:rPr lang="en-US" baseline="0" dirty="0" smtClean="0"/>
              <a:t> earnings are an income exclusion!</a:t>
            </a:r>
            <a:endParaRPr lang="en-US" dirty="0" smtClean="0"/>
          </a:p>
        </p:txBody>
      </p:sp>
      <p:sp>
        <p:nvSpPr>
          <p:cNvPr id="1464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6B52DD7-4CEF-4911-94B3-73F3238E160B}" type="slidenum">
              <a:rPr lang="en-US" smtClean="0">
                <a:latin typeface="Arial" pitchFamily="34" charset="0"/>
              </a:rPr>
              <a:pPr/>
              <a:t>65</a:t>
            </a:fld>
            <a:endParaRPr lang="en-US" smtClean="0">
              <a:latin typeface="Arial" pitchFamily="34" charset="0"/>
            </a:endParaRPr>
          </a:p>
        </p:txBody>
      </p:sp>
    </p:spTree>
    <p:extLst>
      <p:ext uri="{BB962C8B-B14F-4D97-AF65-F5344CB8AC3E}">
        <p14:creationId xmlns:p14="http://schemas.microsoft.com/office/powerpoint/2010/main" val="9977470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38EF02E-A80F-4B81-87B9-A46E1D20D206}" type="slidenum">
              <a:rPr lang="en-US" smtClean="0"/>
              <a:pPr>
                <a:defRPr/>
              </a:pPr>
              <a:t>68</a:t>
            </a:fld>
            <a:endParaRPr lang="en-US" dirty="0"/>
          </a:p>
        </p:txBody>
      </p:sp>
    </p:spTree>
    <p:extLst>
      <p:ext uri="{BB962C8B-B14F-4D97-AF65-F5344CB8AC3E}">
        <p14:creationId xmlns:p14="http://schemas.microsoft.com/office/powerpoint/2010/main" val="23420744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p:spPr>
      </p:sp>
      <p:sp>
        <p:nvSpPr>
          <p:cNvPr id="1474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47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4295C2C-5C31-4192-995C-73B387141AE5}" type="slidenum">
              <a:rPr lang="en-US" smtClean="0">
                <a:latin typeface="Arial" pitchFamily="34" charset="0"/>
              </a:rPr>
              <a:pPr/>
              <a:t>69</a:t>
            </a:fld>
            <a:endParaRPr lang="en-US" smtClean="0">
              <a:latin typeface="Arial" pitchFamily="34" charset="0"/>
            </a:endParaRPr>
          </a:p>
        </p:txBody>
      </p:sp>
    </p:spTree>
    <p:extLst>
      <p:ext uri="{BB962C8B-B14F-4D97-AF65-F5344CB8AC3E}">
        <p14:creationId xmlns:p14="http://schemas.microsoft.com/office/powerpoint/2010/main" val="324637165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38EF02E-A80F-4B81-87B9-A46E1D20D206}" type="slidenum">
              <a:rPr lang="en-US" smtClean="0"/>
              <a:pPr>
                <a:defRPr/>
              </a:pPr>
              <a:t>70</a:t>
            </a:fld>
            <a:endParaRPr lang="en-US" dirty="0"/>
          </a:p>
        </p:txBody>
      </p:sp>
    </p:spTree>
    <p:extLst>
      <p:ext uri="{BB962C8B-B14F-4D97-AF65-F5344CB8AC3E}">
        <p14:creationId xmlns:p14="http://schemas.microsoft.com/office/powerpoint/2010/main" val="31235524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p:spPr>
      </p:sp>
      <p:sp>
        <p:nvSpPr>
          <p:cNvPr id="1484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1484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DC0E06B-DBCA-413A-90D4-69F574DE01A6}" type="slidenum">
              <a:rPr lang="en-US" smtClean="0">
                <a:latin typeface="Arial" pitchFamily="34" charset="0"/>
              </a:rPr>
              <a:pPr/>
              <a:t>71</a:t>
            </a:fld>
            <a:endParaRPr lang="en-US" smtClean="0">
              <a:latin typeface="Arial" pitchFamily="34" charset="0"/>
            </a:endParaRPr>
          </a:p>
        </p:txBody>
      </p:sp>
    </p:spTree>
    <p:extLst>
      <p:ext uri="{BB962C8B-B14F-4D97-AF65-F5344CB8AC3E}">
        <p14:creationId xmlns:p14="http://schemas.microsoft.com/office/powerpoint/2010/main" val="71510161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p:spPr>
      </p:sp>
      <p:sp>
        <p:nvSpPr>
          <p:cNvPr id="1495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Students whose parents are denied</a:t>
            </a:r>
            <a:r>
              <a:rPr lang="en-US" baseline="0" dirty="0" smtClean="0"/>
              <a:t> a PLUS should check with their Financial Aid office to see if they can obtain additional UNSUB loans – ONLY IF NEEDED .</a:t>
            </a:r>
            <a:endParaRPr lang="en-US" dirty="0" smtClean="0"/>
          </a:p>
        </p:txBody>
      </p:sp>
      <p:sp>
        <p:nvSpPr>
          <p:cNvPr id="1495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9AF73BA-DDF4-4CFF-9516-469CD1B8D6FD}" type="slidenum">
              <a:rPr lang="en-US" smtClean="0">
                <a:latin typeface="Arial" pitchFamily="34" charset="0"/>
              </a:rPr>
              <a:pPr/>
              <a:t>72</a:t>
            </a:fld>
            <a:endParaRPr lang="en-US" smtClean="0">
              <a:latin typeface="Arial" pitchFamily="34" charset="0"/>
            </a:endParaRPr>
          </a:p>
        </p:txBody>
      </p:sp>
    </p:spTree>
    <p:extLst>
      <p:ext uri="{BB962C8B-B14F-4D97-AF65-F5344CB8AC3E}">
        <p14:creationId xmlns:p14="http://schemas.microsoft.com/office/powerpoint/2010/main" val="85522868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p:spPr>
      </p:sp>
      <p:sp>
        <p:nvSpPr>
          <p:cNvPr id="15053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Updated for 2015-2016</a:t>
            </a:r>
            <a:endParaRPr lang="en-US" b="1" baseline="0" dirty="0" smtClean="0"/>
          </a:p>
          <a:p>
            <a:endParaRPr lang="en-US" dirty="0" smtClean="0"/>
          </a:p>
          <a:p>
            <a:endParaRPr lang="en-US" dirty="0" smtClean="0"/>
          </a:p>
        </p:txBody>
      </p:sp>
      <p:sp>
        <p:nvSpPr>
          <p:cNvPr id="1505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DA10D0C-EFB9-4142-AD58-1FBCA8F62BFC}" type="slidenum">
              <a:rPr lang="en-US" smtClean="0">
                <a:latin typeface="Arial" pitchFamily="34" charset="0"/>
              </a:rPr>
              <a:pPr/>
              <a:t>73</a:t>
            </a:fld>
            <a:endParaRPr lang="en-US" smtClean="0">
              <a:latin typeface="Arial" pitchFamily="34" charset="0"/>
            </a:endParaRPr>
          </a:p>
        </p:txBody>
      </p:sp>
    </p:spTree>
    <p:extLst>
      <p:ext uri="{BB962C8B-B14F-4D97-AF65-F5344CB8AC3E}">
        <p14:creationId xmlns:p14="http://schemas.microsoft.com/office/powerpoint/2010/main" val="8139147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p:spPr>
      </p:sp>
      <p:sp>
        <p:nvSpPr>
          <p:cNvPr id="1515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Change in SUB loan term:  Interest begins to accrue upon date student leaves school – and throughout grace period.</a:t>
            </a:r>
          </a:p>
        </p:txBody>
      </p:sp>
      <p:sp>
        <p:nvSpPr>
          <p:cNvPr id="151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0F0BB0E-D860-43DD-8726-1BC4E9933B15}" type="slidenum">
              <a:rPr lang="en-US" smtClean="0">
                <a:latin typeface="Arial" pitchFamily="34" charset="0"/>
              </a:rPr>
              <a:pPr/>
              <a:t>74</a:t>
            </a:fld>
            <a:endParaRPr lang="en-US" smtClean="0">
              <a:latin typeface="Arial" pitchFamily="34" charset="0"/>
            </a:endParaRPr>
          </a:p>
        </p:txBody>
      </p:sp>
    </p:spTree>
    <p:extLst>
      <p:ext uri="{BB962C8B-B14F-4D97-AF65-F5344CB8AC3E}">
        <p14:creationId xmlns:p14="http://schemas.microsoft.com/office/powerpoint/2010/main" val="1896815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065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476525C-D905-4C38-B84D-11B0F548B0AD}" type="slidenum">
              <a:rPr lang="en-US" smtClean="0">
                <a:latin typeface="Arial" pitchFamily="34" charset="0"/>
              </a:rPr>
              <a:pPr/>
              <a:t>7</a:t>
            </a:fld>
            <a:endParaRPr lang="en-US" smtClean="0">
              <a:latin typeface="Arial" pitchFamily="34" charset="0"/>
            </a:endParaRPr>
          </a:p>
        </p:txBody>
      </p:sp>
    </p:spTree>
    <p:extLst>
      <p:ext uri="{BB962C8B-B14F-4D97-AF65-F5344CB8AC3E}">
        <p14:creationId xmlns:p14="http://schemas.microsoft.com/office/powerpoint/2010/main" val="23017720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p:spPr>
      </p:sp>
      <p:sp>
        <p:nvSpPr>
          <p:cNvPr id="152579" name="Notes Placeholder 2"/>
          <p:cNvSpPr>
            <a:spLocks noGrp="1"/>
          </p:cNvSpPr>
          <p:nvPr>
            <p:ph type="body" idx="1"/>
          </p:nvPr>
        </p:nvSpPr>
        <p:spPr bwMode="auto">
          <a:noFill/>
        </p:spPr>
        <p:txBody>
          <a:bodyPr wrap="square" numCol="1" anchor="t" anchorCtr="0" compatLnSpc="1">
            <a:prstTxWarp prst="textNoShape">
              <a:avLst/>
            </a:prstTxWarp>
          </a:bodyPr>
          <a:lstStyle/>
          <a:p>
            <a:pPr defTabSz="931774">
              <a:defRPr/>
            </a:pPr>
            <a:r>
              <a:rPr lang="en-US" b="1" dirty="0" smtClean="0"/>
              <a:t>UPDATED for 2015-2016</a:t>
            </a:r>
            <a:r>
              <a:rPr lang="en-US" b="1" baseline="0" dirty="0" smtClean="0"/>
              <a:t>  </a:t>
            </a:r>
            <a:r>
              <a:rPr lang="en-US" b="1" dirty="0" smtClean="0"/>
              <a:t>Source: </a:t>
            </a:r>
            <a:r>
              <a:rPr lang="en-US" baseline="0" dirty="0" smtClean="0">
                <a:sym typeface="Wingdings" pitchFamily="2" charset="2"/>
              </a:rPr>
              <a:t>https://studentaid.ed.gov/types/loans/plus#other-than-interest</a:t>
            </a:r>
            <a:r>
              <a:rPr lang="en-US" b="1" dirty="0" smtClean="0"/>
              <a:t/>
            </a:r>
            <a:br>
              <a:rPr lang="en-US" b="1" dirty="0" smtClean="0"/>
            </a:br>
            <a:r>
              <a:rPr lang="en-US" b="1" dirty="0" smtClean="0"/>
              <a:t>Parent receives</a:t>
            </a:r>
            <a:r>
              <a:rPr lang="en-US" b="1" baseline="0" dirty="0" smtClean="0"/>
              <a:t> 95.708% (approximately!  </a:t>
            </a:r>
            <a:r>
              <a:rPr lang="en-US" b="1" baseline="0" dirty="0" smtClean="0">
                <a:sym typeface="Wingdings" pitchFamily="2" charset="2"/>
              </a:rPr>
              <a:t>  But repays 100% of loan)</a:t>
            </a:r>
          </a:p>
          <a:p>
            <a:endParaRPr lang="en-US" dirty="0" smtClean="0"/>
          </a:p>
        </p:txBody>
      </p:sp>
      <p:sp>
        <p:nvSpPr>
          <p:cNvPr id="1525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3AFA14F-2474-4352-89D9-2FD9B099BAD3}" type="slidenum">
              <a:rPr lang="en-US" smtClean="0">
                <a:latin typeface="Arial" pitchFamily="34" charset="0"/>
              </a:rPr>
              <a:pPr/>
              <a:t>75</a:t>
            </a:fld>
            <a:endParaRPr lang="en-US" smtClean="0">
              <a:latin typeface="Arial" pitchFamily="34" charset="0"/>
            </a:endParaRPr>
          </a:p>
        </p:txBody>
      </p:sp>
    </p:spTree>
    <p:extLst>
      <p:ext uri="{BB962C8B-B14F-4D97-AF65-F5344CB8AC3E}">
        <p14:creationId xmlns:p14="http://schemas.microsoft.com/office/powerpoint/2010/main" val="290193588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Loans disburse in equal payments over two semesters or 3 quarters – ½ fall, ½ spring </a:t>
            </a:r>
            <a:r>
              <a:rPr lang="en-US" b="1" u="sng" dirty="0" smtClean="0"/>
              <a:t>or</a:t>
            </a:r>
            <a:r>
              <a:rPr lang="en-US" dirty="0" smtClean="0"/>
              <a:t> 1/3 fall, 1/3 winter, 1/3 spring quarter</a:t>
            </a:r>
          </a:p>
          <a:p>
            <a:r>
              <a:rPr lang="en-US" dirty="0" smtClean="0"/>
              <a:t>Disbursed first to school, then refund is sent to student or parent</a:t>
            </a:r>
          </a:p>
          <a:p>
            <a:endParaRPr lang="en-US" dirty="0" smtClean="0"/>
          </a:p>
        </p:txBody>
      </p:sp>
      <p:sp>
        <p:nvSpPr>
          <p:cNvPr id="1536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B8786EE-3DDA-4438-901E-4B90F5001300}" type="slidenum">
              <a:rPr lang="en-US" smtClean="0">
                <a:latin typeface="Arial" pitchFamily="34" charset="0"/>
              </a:rPr>
              <a:pPr/>
              <a:t>76</a:t>
            </a:fld>
            <a:endParaRPr lang="en-US" smtClean="0">
              <a:latin typeface="Arial" pitchFamily="34" charset="0"/>
            </a:endParaRPr>
          </a:p>
        </p:txBody>
      </p:sp>
    </p:spTree>
    <p:extLst>
      <p:ext uri="{BB962C8B-B14F-4D97-AF65-F5344CB8AC3E}">
        <p14:creationId xmlns:p14="http://schemas.microsoft.com/office/powerpoint/2010/main" val="37781072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p:spPr>
      </p:sp>
      <p:sp>
        <p:nvSpPr>
          <p:cNvPr id="154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154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D4CFC42-A820-4391-A9B1-BB892BC51C94}" type="slidenum">
              <a:rPr lang="en-US" smtClean="0">
                <a:latin typeface="Arial" pitchFamily="34" charset="0"/>
              </a:rPr>
              <a:pPr/>
              <a:t>77</a:t>
            </a:fld>
            <a:endParaRPr lang="en-US" smtClean="0">
              <a:latin typeface="Arial" pitchFamily="34" charset="0"/>
            </a:endParaRPr>
          </a:p>
        </p:txBody>
      </p:sp>
    </p:spTree>
    <p:extLst>
      <p:ext uri="{BB962C8B-B14F-4D97-AF65-F5344CB8AC3E}">
        <p14:creationId xmlns:p14="http://schemas.microsoft.com/office/powerpoint/2010/main" val="8794367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As mentioned before, scholarships are the only type of aid base</a:t>
            </a:r>
            <a:r>
              <a:rPr lang="en-US" baseline="0" dirty="0" smtClean="0"/>
              <a:t>d on merit – something your student does particularly well whether that is grades, test scores, etc.  There are several other types of scholarships, however.</a:t>
            </a:r>
            <a:endParaRPr lang="en-US" dirty="0" smtClean="0"/>
          </a:p>
        </p:txBody>
      </p:sp>
      <p:sp>
        <p:nvSpPr>
          <p:cNvPr id="1024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639E1A7-F7F3-43BA-86DA-AB00F0AC06AD}" type="slidenum">
              <a:rPr lang="en-US" smtClean="0">
                <a:latin typeface="Arial" pitchFamily="34" charset="0"/>
              </a:rPr>
              <a:pPr/>
              <a:t>79</a:t>
            </a:fld>
            <a:endParaRPr lang="en-US" smtClean="0">
              <a:latin typeface="Arial" pitchFamily="34" charset="0"/>
            </a:endParaRPr>
          </a:p>
        </p:txBody>
      </p:sp>
    </p:spTree>
    <p:extLst>
      <p:ext uri="{BB962C8B-B14F-4D97-AF65-F5344CB8AC3E}">
        <p14:creationId xmlns:p14="http://schemas.microsoft.com/office/powerpoint/2010/main" val="382838628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p:spPr>
      </p:sp>
      <p:sp>
        <p:nvSpPr>
          <p:cNvPr id="1556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Examples: Merit – based on GPA, test scores, school performance</a:t>
            </a:r>
          </a:p>
          <a:p>
            <a:r>
              <a:rPr lang="en-US" dirty="0" smtClean="0"/>
              <a:t>Institutional – can be any criteria set by donor or school – based on major, what county you’re from, academics, need, etc.  </a:t>
            </a:r>
          </a:p>
          <a:p>
            <a:r>
              <a:rPr lang="en-US" dirty="0" smtClean="0"/>
              <a:t>Activities – 4-H, sports, music, etc.</a:t>
            </a:r>
          </a:p>
          <a:p>
            <a:r>
              <a:rPr lang="en-US" dirty="0" smtClean="0"/>
              <a:t>Community – Church, local business, Elks, etc. </a:t>
            </a:r>
          </a:p>
          <a:p>
            <a:endParaRPr lang="en-US" dirty="0" smtClean="0"/>
          </a:p>
        </p:txBody>
      </p:sp>
      <p:sp>
        <p:nvSpPr>
          <p:cNvPr id="1556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C399839-40F1-4F77-A869-B9D328BD7835}" type="slidenum">
              <a:rPr lang="en-US" smtClean="0">
                <a:latin typeface="Arial" pitchFamily="34" charset="0"/>
              </a:rPr>
              <a:pPr/>
              <a:t>80</a:t>
            </a:fld>
            <a:endParaRPr lang="en-US" smtClean="0">
              <a:latin typeface="Arial" pitchFamily="34" charset="0"/>
            </a:endParaRPr>
          </a:p>
        </p:txBody>
      </p:sp>
    </p:spTree>
    <p:extLst>
      <p:ext uri="{BB962C8B-B14F-4D97-AF65-F5344CB8AC3E}">
        <p14:creationId xmlns:p14="http://schemas.microsoft.com/office/powerpoint/2010/main" val="233094732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p:spPr>
      </p:sp>
      <p:sp>
        <p:nvSpPr>
          <p:cNvPr id="1597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Focus attention first on institutional scholarships, next on high school guidance counselors for local and civic awards  Internet searches are valuable but only after focusing first on the most fruitful avenues – the college itself and the local community scholarships</a:t>
            </a:r>
          </a:p>
        </p:txBody>
      </p:sp>
      <p:sp>
        <p:nvSpPr>
          <p:cNvPr id="159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1A76BA9-6304-41D1-A965-429C3D2F3B7A}" type="slidenum">
              <a:rPr lang="en-US" smtClean="0">
                <a:latin typeface="Arial" pitchFamily="34" charset="0"/>
              </a:rPr>
              <a:pPr/>
              <a:t>81</a:t>
            </a:fld>
            <a:endParaRPr lang="en-US" smtClean="0">
              <a:latin typeface="Arial" pitchFamily="34" charset="0"/>
            </a:endParaRPr>
          </a:p>
        </p:txBody>
      </p:sp>
    </p:spTree>
    <p:extLst>
      <p:ext uri="{BB962C8B-B14F-4D97-AF65-F5344CB8AC3E}">
        <p14:creationId xmlns:p14="http://schemas.microsoft.com/office/powerpoint/2010/main" val="47158251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10000"/>
          </a:bodyPr>
          <a:lstStyle/>
          <a:p>
            <a:pPr>
              <a:defRPr/>
            </a:pPr>
            <a:r>
              <a:rPr lang="en-US" b="1" dirty="0" smtClean="0"/>
              <a:t>ELIGIBLE CAMPUSES:  all two-year and four-year public schools and the community colleges (no tribal, no private colleges eligible)</a:t>
            </a:r>
          </a:p>
          <a:p>
            <a:pPr>
              <a:defRPr/>
            </a:pPr>
            <a:endParaRPr lang="en-US" dirty="0" smtClean="0"/>
          </a:p>
          <a:p>
            <a:pPr>
              <a:defRPr/>
            </a:pPr>
            <a:r>
              <a:rPr lang="en-US" dirty="0" smtClean="0"/>
              <a:t>U of M - Missoula</a:t>
            </a:r>
          </a:p>
          <a:p>
            <a:pPr>
              <a:defRPr/>
            </a:pPr>
            <a:r>
              <a:rPr lang="en-US" dirty="0" smtClean="0"/>
              <a:t>Missoula</a:t>
            </a:r>
            <a:r>
              <a:rPr lang="en-US" baseline="0" dirty="0" smtClean="0"/>
              <a:t> College – UM</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U of M - Western</a:t>
            </a:r>
          </a:p>
          <a:p>
            <a:pPr>
              <a:defRPr/>
            </a:pPr>
            <a:r>
              <a:rPr lang="en-US" dirty="0" smtClean="0"/>
              <a:t>Helena</a:t>
            </a:r>
            <a:r>
              <a:rPr lang="en-US" baseline="0" dirty="0" smtClean="0"/>
              <a:t> College U of M</a:t>
            </a:r>
            <a:endParaRPr lang="en-US" dirty="0" smtClean="0"/>
          </a:p>
          <a:p>
            <a:pPr>
              <a:defRPr/>
            </a:pPr>
            <a:r>
              <a:rPr lang="en-US" dirty="0" smtClean="0"/>
              <a:t>MSU – Bozeman</a:t>
            </a:r>
          </a:p>
          <a:p>
            <a:pPr>
              <a:defRPr/>
            </a:pPr>
            <a:r>
              <a:rPr lang="en-US" dirty="0" smtClean="0"/>
              <a:t>Gallatin</a:t>
            </a:r>
            <a:r>
              <a:rPr lang="en-US" baseline="0" dirty="0" smtClean="0"/>
              <a:t> College MSU Bozeman</a:t>
            </a:r>
            <a:endParaRPr lang="en-US" dirty="0" smtClean="0"/>
          </a:p>
          <a:p>
            <a:pPr>
              <a:defRPr/>
            </a:pPr>
            <a:r>
              <a:rPr lang="en-US" dirty="0" smtClean="0"/>
              <a:t>MSU - Billings</a:t>
            </a:r>
          </a:p>
          <a:p>
            <a:pPr>
              <a:defRPr/>
            </a:pPr>
            <a:r>
              <a:rPr lang="en-US" dirty="0" smtClean="0"/>
              <a:t>City College at Montana State</a:t>
            </a:r>
            <a:r>
              <a:rPr lang="en-US" baseline="0" dirty="0" smtClean="0"/>
              <a:t> University Billings</a:t>
            </a:r>
            <a:endParaRPr lang="en-US" dirty="0" smtClean="0"/>
          </a:p>
          <a:p>
            <a:pPr>
              <a:defRPr/>
            </a:pPr>
            <a:r>
              <a:rPr lang="en-US" dirty="0" smtClean="0"/>
              <a:t>MSU - Northern</a:t>
            </a:r>
          </a:p>
          <a:p>
            <a:pPr>
              <a:defRPr/>
            </a:pPr>
            <a:r>
              <a:rPr lang="en-US" dirty="0" smtClean="0"/>
              <a:t>Great Falls College</a:t>
            </a:r>
            <a:r>
              <a:rPr lang="en-US" baseline="0" dirty="0" smtClean="0"/>
              <a:t> MSU</a:t>
            </a:r>
            <a:endParaRPr lang="en-US" dirty="0" smtClean="0"/>
          </a:p>
          <a:p>
            <a:pPr>
              <a:defRPr/>
            </a:pPr>
            <a:r>
              <a:rPr lang="en-US" dirty="0" smtClean="0"/>
              <a:t>Montana Tech</a:t>
            </a:r>
          </a:p>
          <a:p>
            <a:pPr>
              <a:defRPr/>
            </a:pPr>
            <a:r>
              <a:rPr lang="en-US" dirty="0" smtClean="0"/>
              <a:t>Highlands</a:t>
            </a:r>
            <a:r>
              <a:rPr lang="en-US" baseline="0" dirty="0" smtClean="0"/>
              <a:t> College of MT Tech</a:t>
            </a:r>
            <a:endParaRPr lang="en-US" dirty="0" smtClean="0"/>
          </a:p>
          <a:p>
            <a:pPr>
              <a:defRPr/>
            </a:pPr>
            <a:r>
              <a:rPr lang="en-US" dirty="0" smtClean="0"/>
              <a:t>Dawson CC</a:t>
            </a:r>
          </a:p>
          <a:p>
            <a:pPr>
              <a:defRPr/>
            </a:pPr>
            <a:r>
              <a:rPr lang="en-US" dirty="0" smtClean="0"/>
              <a:t>Flathead Valley CC</a:t>
            </a:r>
          </a:p>
          <a:p>
            <a:pPr>
              <a:defRPr/>
            </a:pPr>
            <a:r>
              <a:rPr lang="en-US" dirty="0" smtClean="0"/>
              <a:t>Miles CC</a:t>
            </a:r>
          </a:p>
          <a:p>
            <a:pPr>
              <a:defRPr/>
            </a:pPr>
            <a:r>
              <a:rPr lang="en-US" dirty="0" smtClean="0"/>
              <a:t> </a:t>
            </a:r>
          </a:p>
          <a:p>
            <a:pPr>
              <a:defRPr/>
            </a:pPr>
            <a:r>
              <a:rPr lang="en-US" dirty="0" smtClean="0"/>
              <a:t> </a:t>
            </a:r>
          </a:p>
          <a:p>
            <a:pPr>
              <a:defRPr/>
            </a:pPr>
            <a:endParaRPr lang="en-US" dirty="0"/>
          </a:p>
        </p:txBody>
      </p:sp>
      <p:sp>
        <p:nvSpPr>
          <p:cNvPr id="156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69B5505-BAE2-4275-AAFC-B9CF251A2288}" type="slidenum">
              <a:rPr lang="en-US" smtClean="0">
                <a:latin typeface="Arial" pitchFamily="34" charset="0"/>
              </a:rPr>
              <a:pPr/>
              <a:t>82</a:t>
            </a:fld>
            <a:endParaRPr lang="en-US" smtClean="0">
              <a:latin typeface="Arial" pitchFamily="34" charset="0"/>
            </a:endParaRPr>
          </a:p>
        </p:txBody>
      </p:sp>
    </p:spTree>
    <p:extLst>
      <p:ext uri="{BB962C8B-B14F-4D97-AF65-F5344CB8AC3E}">
        <p14:creationId xmlns:p14="http://schemas.microsoft.com/office/powerpoint/2010/main" val="201961352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p:spPr>
      </p:sp>
      <p:sp>
        <p:nvSpPr>
          <p:cNvPr id="1576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Updated</a:t>
            </a:r>
          </a:p>
          <a:p>
            <a:endParaRPr lang="en-US" b="1" dirty="0" smtClean="0"/>
          </a:p>
          <a:p>
            <a:r>
              <a:rPr lang="en-US" b="1" dirty="0" smtClean="0"/>
              <a:t>MUS Honors scholarship </a:t>
            </a:r>
            <a:r>
              <a:rPr lang="en-US" dirty="0" smtClean="0"/>
              <a:t>can only be used to attend four-year Public or two-year community colleges </a:t>
            </a:r>
          </a:p>
          <a:p>
            <a:r>
              <a:rPr lang="en-US" b="1" dirty="0" smtClean="0"/>
              <a:t>Governors Merit and Merit-at-Large </a:t>
            </a:r>
            <a:r>
              <a:rPr lang="en-US" dirty="0" smtClean="0"/>
              <a:t>can be used at four year Public, two-year community college or tribal colleges</a:t>
            </a:r>
          </a:p>
          <a:p>
            <a:r>
              <a:rPr lang="en-US" b="1" dirty="0" smtClean="0"/>
              <a:t>THESE SCHOLARSHIPS CANNOT BE USED AT PRIVATE COLLEGES</a:t>
            </a:r>
          </a:p>
          <a:p>
            <a:endParaRPr lang="en-US" dirty="0" smtClean="0"/>
          </a:p>
        </p:txBody>
      </p:sp>
      <p:sp>
        <p:nvSpPr>
          <p:cNvPr id="1577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2193997-AF71-4EA8-A8F7-77C70A2D892F}" type="slidenum">
              <a:rPr lang="en-US" smtClean="0">
                <a:latin typeface="Arial" pitchFamily="34" charset="0"/>
              </a:rPr>
              <a:pPr/>
              <a:t>83</a:t>
            </a:fld>
            <a:endParaRPr lang="en-US" smtClean="0">
              <a:latin typeface="Arial" pitchFamily="34" charset="0"/>
            </a:endParaRPr>
          </a:p>
        </p:txBody>
      </p:sp>
    </p:spTree>
    <p:extLst>
      <p:ext uri="{BB962C8B-B14F-4D97-AF65-F5344CB8AC3E}">
        <p14:creationId xmlns:p14="http://schemas.microsoft.com/office/powerpoint/2010/main" val="15951799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38EF02E-A80F-4B81-87B9-A46E1D20D206}" type="slidenum">
              <a:rPr lang="en-US" smtClean="0"/>
              <a:pPr>
                <a:defRPr/>
              </a:pPr>
              <a:t>84</a:t>
            </a:fld>
            <a:endParaRPr lang="en-US" dirty="0"/>
          </a:p>
        </p:txBody>
      </p:sp>
    </p:spTree>
    <p:extLst>
      <p:ext uri="{BB962C8B-B14F-4D97-AF65-F5344CB8AC3E}">
        <p14:creationId xmlns:p14="http://schemas.microsoft.com/office/powerpoint/2010/main" val="69547866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38EF02E-A80F-4B81-87B9-A46E1D20D206}" type="slidenum">
              <a:rPr lang="en-US" smtClean="0"/>
              <a:pPr>
                <a:defRPr/>
              </a:pPr>
              <a:t>85</a:t>
            </a:fld>
            <a:endParaRPr lang="en-US" dirty="0"/>
          </a:p>
        </p:txBody>
      </p:sp>
    </p:spTree>
    <p:extLst>
      <p:ext uri="{BB962C8B-B14F-4D97-AF65-F5344CB8AC3E}">
        <p14:creationId xmlns:p14="http://schemas.microsoft.com/office/powerpoint/2010/main" val="2969920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priority</a:t>
            </a:r>
            <a:r>
              <a:rPr lang="en-US" baseline="0" dirty="0" smtClean="0"/>
              <a:t> date for filing the FAFSA is set so that limited funds can be equitably awarded.  For students with the highest need, additional aid is available and is awarded from the neediest student on up and from the earliest applicant  on up – until funds are depleted.</a:t>
            </a:r>
          </a:p>
          <a:p>
            <a:r>
              <a:rPr lang="en-US" baseline="0" dirty="0" smtClean="0"/>
              <a:t/>
            </a:r>
            <a:br>
              <a:rPr lang="en-US" baseline="0" dirty="0" smtClean="0"/>
            </a:br>
            <a:endParaRPr lang="en-US" dirty="0"/>
          </a:p>
        </p:txBody>
      </p:sp>
      <p:sp>
        <p:nvSpPr>
          <p:cNvPr id="4" name="Slide Number Placeholder 3"/>
          <p:cNvSpPr>
            <a:spLocks noGrp="1"/>
          </p:cNvSpPr>
          <p:nvPr>
            <p:ph type="sldNum" sz="quarter" idx="10"/>
          </p:nvPr>
        </p:nvSpPr>
        <p:spPr/>
        <p:txBody>
          <a:bodyPr/>
          <a:lstStyle/>
          <a:p>
            <a:pPr>
              <a:defRPr/>
            </a:pPr>
            <a:fld id="{038EF02E-A80F-4B81-87B9-A46E1D20D206}" type="slidenum">
              <a:rPr lang="en-US" smtClean="0"/>
              <a:pPr>
                <a:defRPr/>
              </a:pPr>
              <a:t>8</a:t>
            </a:fld>
            <a:endParaRPr lang="en-US" dirty="0"/>
          </a:p>
        </p:txBody>
      </p:sp>
    </p:spTree>
    <p:extLst>
      <p:ext uri="{BB962C8B-B14F-4D97-AF65-F5344CB8AC3E}">
        <p14:creationId xmlns:p14="http://schemas.microsoft.com/office/powerpoint/2010/main" val="333591143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bwMode="auto">
          <a:noFill/>
          <a:ln>
            <a:solidFill>
              <a:srgbClr val="000000"/>
            </a:solidFill>
            <a:miter lim="800000"/>
            <a:headEnd/>
            <a:tailEnd/>
          </a:ln>
        </p:spPr>
      </p:sp>
      <p:sp>
        <p:nvSpPr>
          <p:cNvPr id="1648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Limited Funds, priority deadlines – check with agencies!</a:t>
            </a:r>
          </a:p>
          <a:p>
            <a:r>
              <a:rPr lang="en-US" b="1" dirty="0" smtClean="0"/>
              <a:t>HHS </a:t>
            </a:r>
            <a:r>
              <a:rPr lang="en-US" dirty="0" smtClean="0"/>
              <a:t>– Nursing Scholarships, Housing</a:t>
            </a:r>
          </a:p>
          <a:p>
            <a:r>
              <a:rPr lang="en-US" b="1" dirty="0" smtClean="0"/>
              <a:t>VA </a:t>
            </a:r>
            <a:r>
              <a:rPr lang="en-US" dirty="0" smtClean="0"/>
              <a:t>– Dependent benefits – check with VA rep – or student’s own VA benefits if a Veteran</a:t>
            </a:r>
          </a:p>
          <a:p>
            <a:r>
              <a:rPr lang="en-US" b="1" dirty="0" smtClean="0"/>
              <a:t>BIA Grants </a:t>
            </a:r>
            <a:r>
              <a:rPr lang="en-US" dirty="0" smtClean="0"/>
              <a:t>– For undergrad students who are members of a tribe which is eligible for BIA funding – must demonstrate financial need, complete FAFSA, and complete separate grant app.  Check with the individual agencies eligible:  Blackfeet, Crow, Fort Belknap (Fort Belknap College now called “</a:t>
            </a:r>
            <a:r>
              <a:rPr lang="en-US" dirty="0" err="1" smtClean="0"/>
              <a:t>Aaniiih</a:t>
            </a:r>
            <a:r>
              <a:rPr lang="en-US" dirty="0" smtClean="0"/>
              <a:t> </a:t>
            </a:r>
            <a:r>
              <a:rPr lang="en-US" dirty="0" err="1" smtClean="0"/>
              <a:t>Nakoda</a:t>
            </a:r>
            <a:r>
              <a:rPr lang="en-US" dirty="0" smtClean="0"/>
              <a:t>” tribal agency name may also have changed), Fort Peck, Northern Cheyenne, and Wind River (Arapaho and Shoshone) </a:t>
            </a:r>
          </a:p>
          <a:p>
            <a:r>
              <a:rPr lang="en-US" b="1" dirty="0" smtClean="0"/>
              <a:t>BIE</a:t>
            </a:r>
            <a:r>
              <a:rPr lang="en-US" dirty="0" smtClean="0"/>
              <a:t> – Bureau of Indian Education – check for Scholarships and grants for Native Americans at http://www.bie.edu/ParentsStudents/Grants/index.htm </a:t>
            </a:r>
          </a:p>
          <a:p>
            <a:r>
              <a:rPr lang="en-US" b="1" dirty="0" smtClean="0"/>
              <a:t>Tribal assistance </a:t>
            </a:r>
            <a:r>
              <a:rPr lang="en-US" dirty="0" smtClean="0"/>
              <a:t>– check with Tribe – must be enrolled member, funding is limited, have to apply early to be considered – must have completed FAFSA and provide a needs analysis to be considered.  </a:t>
            </a:r>
          </a:p>
          <a:p>
            <a:r>
              <a:rPr lang="en-US" b="1" dirty="0" smtClean="0"/>
              <a:t>Tuition waiver </a:t>
            </a:r>
            <a:r>
              <a:rPr lang="en-US" dirty="0" smtClean="0"/>
              <a:t>– for Montana resident, at least ¼ quantum blood, need-based, some schools have limited amounts or requirements</a:t>
            </a:r>
          </a:p>
          <a:p>
            <a:r>
              <a:rPr lang="en-US" b="1" dirty="0" smtClean="0"/>
              <a:t>Voc-Rehab </a:t>
            </a:r>
            <a:r>
              <a:rPr lang="en-US" dirty="0" smtClean="0"/>
              <a:t>– may provide tuition, book, transportation help for students with  documented disabilities</a:t>
            </a:r>
          </a:p>
          <a:p>
            <a:endParaRPr lang="en-US" dirty="0" smtClean="0"/>
          </a:p>
        </p:txBody>
      </p:sp>
      <p:sp>
        <p:nvSpPr>
          <p:cNvPr id="1648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6C6DBC7-B59C-4F8A-A00B-4FED6A73160D}" type="slidenum">
              <a:rPr lang="en-US" smtClean="0">
                <a:latin typeface="Arial" pitchFamily="34" charset="0"/>
              </a:rPr>
              <a:pPr/>
              <a:t>86</a:t>
            </a:fld>
            <a:endParaRPr lang="en-US" smtClean="0">
              <a:latin typeface="Arial" pitchFamily="34" charset="0"/>
            </a:endParaRPr>
          </a:p>
        </p:txBody>
      </p:sp>
    </p:spTree>
    <p:extLst>
      <p:ext uri="{BB962C8B-B14F-4D97-AF65-F5344CB8AC3E}">
        <p14:creationId xmlns:p14="http://schemas.microsoft.com/office/powerpoint/2010/main" val="316749996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p:spPr>
      </p:sp>
      <p:sp>
        <p:nvSpPr>
          <p:cNvPr id="1658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Check the IRS Publication 970 for Tax credits/deductions</a:t>
            </a:r>
          </a:p>
          <a:p>
            <a:endParaRPr lang="en-US" dirty="0" smtClean="0"/>
          </a:p>
        </p:txBody>
      </p:sp>
      <p:sp>
        <p:nvSpPr>
          <p:cNvPr id="1658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666385B-B367-4184-A149-DD8E31C9D811}" type="slidenum">
              <a:rPr lang="en-US" smtClean="0">
                <a:latin typeface="Arial" pitchFamily="34" charset="0"/>
              </a:rPr>
              <a:pPr/>
              <a:t>87</a:t>
            </a:fld>
            <a:endParaRPr lang="en-US" smtClean="0">
              <a:latin typeface="Arial" pitchFamily="34" charset="0"/>
            </a:endParaRPr>
          </a:p>
        </p:txBody>
      </p:sp>
    </p:spTree>
    <p:extLst>
      <p:ext uri="{BB962C8B-B14F-4D97-AF65-F5344CB8AC3E}">
        <p14:creationId xmlns:p14="http://schemas.microsoft.com/office/powerpoint/2010/main" val="203026436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bwMode="auto">
          <a:noFill/>
          <a:ln>
            <a:solidFill>
              <a:srgbClr val="000000"/>
            </a:solidFill>
            <a:miter lim="800000"/>
            <a:headEnd/>
            <a:tailEnd/>
          </a:ln>
        </p:spPr>
      </p:sp>
      <p:sp>
        <p:nvSpPr>
          <p:cNvPr id="16691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Not Submitting the FAFSA – because you don’t think you’ll qualify – everyone qualifies at least for Federal loans; Also, many need-based scholarships require FAFSA results to determine Financial NEED.</a:t>
            </a:r>
          </a:p>
          <a:p>
            <a:r>
              <a:rPr lang="en-US" smtClean="0"/>
              <a:t>PROCRASTINATION – Priority awards, stress in waiting until last minute.  Have your funding in place BEFORE you leave for school</a:t>
            </a:r>
          </a:p>
          <a:p>
            <a:endParaRPr lang="en-US" smtClean="0"/>
          </a:p>
          <a:p>
            <a:r>
              <a:rPr lang="en-US" smtClean="0"/>
              <a:t>PAYING For Searches – FAFSA Filing assistance – FREE HELP AVAILABLE!!!</a:t>
            </a:r>
          </a:p>
          <a:p>
            <a:r>
              <a:rPr lang="en-US" smtClean="0"/>
              <a:t/>
            </a:r>
            <a:br>
              <a:rPr lang="en-US" smtClean="0"/>
            </a:br>
            <a:r>
              <a:rPr lang="en-US" smtClean="0"/>
              <a:t>ASSUMING – Don’t assume you won’t qualify.  AND don’t assume anything - Ask questions if you don’t understand.  Remember, Financial aid is here to help you and your family.  </a:t>
            </a:r>
          </a:p>
        </p:txBody>
      </p:sp>
      <p:sp>
        <p:nvSpPr>
          <p:cNvPr id="166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5CFA58D-0D6C-4A85-A6F9-53029EC7B900}" type="slidenum">
              <a:rPr lang="en-US" smtClean="0">
                <a:latin typeface="Arial" pitchFamily="34" charset="0"/>
              </a:rPr>
              <a:pPr/>
              <a:t>88</a:t>
            </a:fld>
            <a:endParaRPr lang="en-US" smtClean="0">
              <a:latin typeface="Arial" pitchFamily="34" charset="0"/>
            </a:endParaRPr>
          </a:p>
        </p:txBody>
      </p:sp>
    </p:spTree>
    <p:extLst>
      <p:ext uri="{BB962C8B-B14F-4D97-AF65-F5344CB8AC3E}">
        <p14:creationId xmlns:p14="http://schemas.microsoft.com/office/powerpoint/2010/main" val="258934214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p:spPr>
      </p:sp>
      <p:sp>
        <p:nvSpPr>
          <p:cNvPr id="1679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679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6F23DC2-1406-471C-B013-2C8EEA97C431}" type="slidenum">
              <a:rPr lang="en-US" smtClean="0">
                <a:solidFill>
                  <a:prstClr val="black"/>
                </a:solidFill>
                <a:latin typeface="Arial" pitchFamily="34" charset="0"/>
              </a:rPr>
              <a:pPr/>
              <a:t>89</a:t>
            </a:fld>
            <a:endParaRPr lang="en-US" smtClean="0">
              <a:solidFill>
                <a:prstClr val="black"/>
              </a:solidFill>
              <a:latin typeface="Arial" pitchFamily="34" charset="0"/>
            </a:endParaRPr>
          </a:p>
        </p:txBody>
      </p:sp>
    </p:spTree>
    <p:extLst>
      <p:ext uri="{BB962C8B-B14F-4D97-AF65-F5344CB8AC3E}">
        <p14:creationId xmlns:p14="http://schemas.microsoft.com/office/powerpoint/2010/main" val="2277468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effectLst/>
              </a:rPr>
              <a:t>Check with the college(s) you are interested in attending. You may also want to ask your college about its definition of an priority date - whether it is the date the college receives your FAFSA, or the date your FAFSA is processed.  (from</a:t>
            </a:r>
            <a:r>
              <a:rPr lang="en-US" b="1" baseline="0" dirty="0" smtClean="0">
                <a:effectLst/>
              </a:rPr>
              <a:t> https://fafsa.ed.gov/deadlines.htm#)</a:t>
            </a:r>
            <a:endParaRPr lang="en-US" dirty="0"/>
          </a:p>
        </p:txBody>
      </p:sp>
      <p:sp>
        <p:nvSpPr>
          <p:cNvPr id="4" name="Slide Number Placeholder 3"/>
          <p:cNvSpPr>
            <a:spLocks noGrp="1"/>
          </p:cNvSpPr>
          <p:nvPr>
            <p:ph type="sldNum" sz="quarter" idx="10"/>
          </p:nvPr>
        </p:nvSpPr>
        <p:spPr/>
        <p:txBody>
          <a:bodyPr/>
          <a:lstStyle/>
          <a:p>
            <a:pPr>
              <a:defRPr/>
            </a:pPr>
            <a:fld id="{038EF02E-A80F-4B81-87B9-A46E1D20D206}" type="slidenum">
              <a:rPr lang="en-US" smtClean="0"/>
              <a:pPr>
                <a:defRPr/>
              </a:pPr>
              <a:t>9</a:t>
            </a:fld>
            <a:endParaRPr lang="en-US" dirty="0"/>
          </a:p>
        </p:txBody>
      </p:sp>
    </p:spTree>
    <p:extLst>
      <p:ext uri="{BB962C8B-B14F-4D97-AF65-F5344CB8AC3E}">
        <p14:creationId xmlns:p14="http://schemas.microsoft.com/office/powerpoint/2010/main" val="4171726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3D0E5C5-B227-4C72-8FC3-EC3621AC3D25}" type="datetime1">
              <a:rPr lang="en-US" smtClean="0"/>
              <a:t>10/30/2014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D3E3CB5-51A5-4044-9095-401F890D62CB}"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770C7B2-5E75-4C50-820C-69C55ED6EFB2}" type="datetime1">
              <a:rPr lang="en-US" smtClean="0"/>
              <a:t>10/30/2014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E1BAAD-30CC-40D4-9B10-4EC40C8CE10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3D0E5C5-B227-4C72-8FC3-EC3621AC3D25}" type="datetime1">
              <a:rPr lang="en-US" smtClean="0">
                <a:solidFill>
                  <a:prstClr val="black">
                    <a:tint val="75000"/>
                  </a:prstClr>
                </a:solidFill>
              </a:rPr>
              <a:pPr>
                <a:defRPr/>
              </a:pPr>
              <a:t>10/30/2014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D3E3CB5-51A5-4044-9095-401F890D62CB}"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616872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770C7B2-5E75-4C50-820C-69C55ED6EFB2}" type="datetime1">
              <a:rPr lang="en-US" smtClean="0">
                <a:solidFill>
                  <a:prstClr val="black">
                    <a:tint val="75000"/>
                  </a:prstClr>
                </a:solidFill>
              </a:rPr>
              <a:pPr>
                <a:defRPr/>
              </a:pPr>
              <a:t>10/30/2014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EE1BAAD-30CC-40D4-9B10-4EC40C8CE10F}"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079272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1828800"/>
            <a:ext cx="8229600" cy="1447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3581400"/>
            <a:ext cx="8229600" cy="2544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D0CC83E2-73C5-4C20-B9F3-57813F7F8AA1}" type="datetime1">
              <a:rPr lang="en-US" smtClean="0"/>
              <a:t>10/30/2014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BA4C829-D48E-4B44-A6D3-539C3A81AD42}" type="slidenum">
              <a:rPr lang="en-US"/>
              <a:pPr>
                <a:defRPr/>
              </a:pPr>
              <a:t>‹#›</a:t>
            </a:fld>
            <a:endParaRPr lang="en-US" dirty="0"/>
          </a:p>
        </p:txBody>
      </p:sp>
      <p:pic>
        <p:nvPicPr>
          <p:cNvPr id="2055" name="Picture 2"/>
          <p:cNvPicPr>
            <a:picLocks noChangeAspect="1" noChangeArrowheads="1"/>
          </p:cNvPicPr>
          <p:nvPr userDrawn="1"/>
        </p:nvPicPr>
        <p:blipFill>
          <a:blip r:embed="rId4" cstate="print"/>
          <a:srcRect/>
          <a:stretch>
            <a:fillRect/>
          </a:stretch>
        </p:blipFill>
        <p:spPr bwMode="auto">
          <a:xfrm>
            <a:off x="-9525" y="0"/>
            <a:ext cx="9153525" cy="16859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1828800"/>
            <a:ext cx="8229600" cy="1447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3581402"/>
            <a:ext cx="8229600" cy="2544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mn-lt"/>
              </a:defRPr>
            </a:lvl1pPr>
          </a:lstStyle>
          <a:p>
            <a:pPr>
              <a:defRPr/>
            </a:pPr>
            <a:fld id="{D0CC83E2-73C5-4C20-B9F3-57813F7F8AA1}" type="datetime1">
              <a:rPr lang="en-US" smtClean="0">
                <a:solidFill>
                  <a:prstClr val="black">
                    <a:tint val="75000"/>
                  </a:prstClr>
                </a:solidFill>
              </a:rPr>
              <a:pPr>
                <a:defRPr/>
              </a:pPr>
              <a:t>10/30/2014</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mn-lt"/>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defRPr>
            </a:lvl1pPr>
          </a:lstStyle>
          <a:p>
            <a:pPr>
              <a:defRPr/>
            </a:pPr>
            <a:fld id="{2BA4C829-D48E-4B44-A6D3-539C3A81AD42}" type="slidenum">
              <a:rPr lang="en-US">
                <a:solidFill>
                  <a:prstClr val="black">
                    <a:tint val="75000"/>
                  </a:prstClr>
                </a:solidFill>
              </a:rPr>
              <a:pPr>
                <a:defRPr/>
              </a:pPr>
              <a:t>‹#›</a:t>
            </a:fld>
            <a:endParaRPr lang="en-US" dirty="0">
              <a:solidFill>
                <a:prstClr val="black">
                  <a:tint val="75000"/>
                </a:prstClr>
              </a:solidFill>
            </a:endParaRPr>
          </a:p>
        </p:txBody>
      </p:sp>
      <p:pic>
        <p:nvPicPr>
          <p:cNvPr id="2055" name="Picture 2"/>
          <p:cNvPicPr>
            <a:picLocks noChangeAspect="1" noChangeArrowheads="1"/>
          </p:cNvPicPr>
          <p:nvPr userDrawn="1"/>
        </p:nvPicPr>
        <p:blipFill>
          <a:blip r:embed="rId4" cstate="print"/>
          <a:srcRect/>
          <a:stretch>
            <a:fillRect/>
          </a:stretch>
        </p:blipFill>
        <p:spPr bwMode="auto">
          <a:xfrm>
            <a:off x="-9524" y="2"/>
            <a:ext cx="9153525" cy="1685925"/>
          </a:xfrm>
          <a:prstGeom prst="rect">
            <a:avLst/>
          </a:prstGeom>
          <a:noFill/>
          <a:ln w="9525">
            <a:noFill/>
            <a:miter lim="800000"/>
            <a:headEnd/>
            <a:tailEnd/>
          </a:ln>
        </p:spPr>
      </p:pic>
    </p:spTree>
    <p:extLst>
      <p:ext uri="{BB962C8B-B14F-4D97-AF65-F5344CB8AC3E}">
        <p14:creationId xmlns:p14="http://schemas.microsoft.com/office/powerpoint/2010/main" val="1344315298"/>
      </p:ext>
    </p:extLst>
  </p:cSld>
  <p:clrMap bg1="lt1" tx1="dk1" bg2="lt2" tx2="dk2" accent1="accent1" accent2="accent2" accent3="accent3" accent4="accent4" accent5="accent5" accent6="accent6" hlink="hlink" folHlink="folHlink"/>
  <p:sldLayoutIdLst>
    <p:sldLayoutId id="2147483664" r:id="rId1"/>
    <p:sldLayoutId id="2147483665" r:id="rId2"/>
  </p:sldLayoutIdLst>
  <p:hf hdr="0" ftr="0" dt="0"/>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itchFamily="34" charset="0"/>
        </a:defRPr>
      </a:lvl2pPr>
      <a:lvl3pPr algn="ctr" rtl="0" eaLnBrk="0" fontAlgn="base" hangingPunct="0">
        <a:spcBef>
          <a:spcPct val="0"/>
        </a:spcBef>
        <a:spcAft>
          <a:spcPct val="0"/>
        </a:spcAft>
        <a:defRPr sz="3300">
          <a:solidFill>
            <a:schemeClr val="tx1"/>
          </a:solidFill>
          <a:latin typeface="Calibri" pitchFamily="34" charset="0"/>
        </a:defRPr>
      </a:lvl3pPr>
      <a:lvl4pPr algn="ctr" rtl="0" eaLnBrk="0" fontAlgn="base" hangingPunct="0">
        <a:spcBef>
          <a:spcPct val="0"/>
        </a:spcBef>
        <a:spcAft>
          <a:spcPct val="0"/>
        </a:spcAft>
        <a:defRPr sz="3300">
          <a:solidFill>
            <a:schemeClr val="tx1"/>
          </a:solidFill>
          <a:latin typeface="Calibri" pitchFamily="34" charset="0"/>
        </a:defRPr>
      </a:lvl4pPr>
      <a:lvl5pPr algn="ctr" rtl="0" eaLnBrk="0" fontAlgn="base" hangingPunct="0">
        <a:spcBef>
          <a:spcPct val="0"/>
        </a:spcBef>
        <a:spcAft>
          <a:spcPct val="0"/>
        </a:spcAft>
        <a:defRPr sz="3300">
          <a:solidFill>
            <a:schemeClr val="tx1"/>
          </a:solidFill>
          <a:latin typeface="Calibri" pitchFamily="34" charset="0"/>
        </a:defRPr>
      </a:lvl5pPr>
      <a:lvl6pPr marL="342900" algn="ctr" rtl="0" fontAlgn="base">
        <a:spcBef>
          <a:spcPct val="0"/>
        </a:spcBef>
        <a:spcAft>
          <a:spcPct val="0"/>
        </a:spcAft>
        <a:defRPr sz="3300">
          <a:solidFill>
            <a:schemeClr val="tx1"/>
          </a:solidFill>
          <a:latin typeface="Calibri" pitchFamily="34" charset="0"/>
        </a:defRPr>
      </a:lvl6pPr>
      <a:lvl7pPr marL="685800" algn="ctr" rtl="0" fontAlgn="base">
        <a:spcBef>
          <a:spcPct val="0"/>
        </a:spcBef>
        <a:spcAft>
          <a:spcPct val="0"/>
        </a:spcAft>
        <a:defRPr sz="3300">
          <a:solidFill>
            <a:schemeClr val="tx1"/>
          </a:solidFill>
          <a:latin typeface="Calibri" pitchFamily="34" charset="0"/>
        </a:defRPr>
      </a:lvl7pPr>
      <a:lvl8pPr marL="1028700" algn="ctr" rtl="0" fontAlgn="base">
        <a:spcBef>
          <a:spcPct val="0"/>
        </a:spcBef>
        <a:spcAft>
          <a:spcPct val="0"/>
        </a:spcAft>
        <a:defRPr sz="3300">
          <a:solidFill>
            <a:schemeClr val="tx1"/>
          </a:solidFill>
          <a:latin typeface="Calibri" pitchFamily="34" charset="0"/>
        </a:defRPr>
      </a:lvl8pPr>
      <a:lvl9pPr marL="1371600" algn="ctr" rtl="0" fontAlgn="base">
        <a:spcBef>
          <a:spcPct val="0"/>
        </a:spcBef>
        <a:spcAft>
          <a:spcPct val="0"/>
        </a:spcAft>
        <a:defRPr sz="3300">
          <a:solidFill>
            <a:schemeClr val="tx1"/>
          </a:solidFill>
          <a:latin typeface="Calibri" pitchFamily="34" charset="0"/>
        </a:defRPr>
      </a:lvl9pPr>
    </p:titleStyle>
    <p:bodyStyle>
      <a:lvl1pPr marL="257175" indent="-257175"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itchFamily="34" charset="0"/>
        <a:buChar char="•"/>
        <a:defRPr sz="1800"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commonapp.org/"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www.fafsa.gov/"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www.sss.gov/"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www.pin.ed.gov/"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smartaboutcollege.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fafsa.gov/"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hyperlink" Target="mailto:FAFSAhelp@safmt.org" TargetMode="External"/><Relationship Id="rId5" Type="http://schemas.openxmlformats.org/officeDocument/2006/relationships/image" Target="../media/image9.jpeg"/><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www.irs.gov/"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5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www.fafsa.gov/" TargetMode="External"/><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hyperlink" Target="http://www.fafsa.gov/" TargetMode="External"/><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61.xml"/><Relationship Id="rId1" Type="http://schemas.openxmlformats.org/officeDocument/2006/relationships/slideLayout" Target="../slideLayouts/slideLayout1.xml"/><Relationship Id="rId5" Type="http://schemas.openxmlformats.org/officeDocument/2006/relationships/image" Target="../media/image15.gif"/><Relationship Id="rId4" Type="http://schemas.openxmlformats.org/officeDocument/2006/relationships/image" Target="../media/image14.png"/></Relationships>
</file>

<file path=ppt/slides/_rels/slide64.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hyperlink" Target="http://studentlendinganalytics.com/ratings.html"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 Id="rId6" Type="http://schemas.openxmlformats.org/officeDocument/2006/relationships/hyperlink" Target="http://www.wellsfargo.com/student" TargetMode="External"/><Relationship Id="rId5" Type="http://schemas.openxmlformats.org/officeDocument/2006/relationships/hyperlink" Target="http://www.custudenloans.org/" TargetMode="External"/><Relationship Id="rId4" Type="http://schemas.openxmlformats.org/officeDocument/2006/relationships/hyperlink" Target="http://www.ihelploan.com/" TargetMode="External"/></Relationships>
</file>

<file path=ppt/slides/_rels/slide78.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hyperlink" Target="http://www.smartaboutcollege.org/education-links.jsp" TargetMode="External"/><Relationship Id="rId7" Type="http://schemas.openxmlformats.org/officeDocument/2006/relationships/hyperlink" Target="http://www.fastweb.org/" TargetMode="External"/><Relationship Id="rId2" Type="http://schemas.openxmlformats.org/officeDocument/2006/relationships/notesSlide" Target="../notesSlides/notesSlide75.xml"/><Relationship Id="rId1" Type="http://schemas.openxmlformats.org/officeDocument/2006/relationships/slideLayout" Target="../slideLayouts/slideLayout1.xml"/><Relationship Id="rId6" Type="http://schemas.openxmlformats.org/officeDocument/2006/relationships/hyperlink" Target="https://bigfuture.collegeboard.org/" TargetMode="External"/><Relationship Id="rId5" Type="http://schemas.openxmlformats.org/officeDocument/2006/relationships/hyperlink" Target="http://www.studentaid.ed.gov/" TargetMode="External"/><Relationship Id="rId4" Type="http://schemas.openxmlformats.org/officeDocument/2006/relationships/hyperlink" Target="https://mtcis.intocareers.org/" TargetMode="External"/></Relationships>
</file>

<file path=ppt/slides/_rels/slide82.xml.rels><?xml version="1.0" encoding="UTF-8" standalone="yes"?>
<Relationships xmlns="http://schemas.openxmlformats.org/package/2006/relationships"><Relationship Id="rId3" Type="http://schemas.openxmlformats.org/officeDocument/2006/relationships/hyperlink" Target="http://www.scholarship.mt.gov/" TargetMode="External"/><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www.scholarship.mt.gov/" TargetMode="External"/><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9.xml"/><Relationship Id="rId1" Type="http://schemas.openxmlformats.org/officeDocument/2006/relationships/slideLayout" Target="../slideLayouts/slideLayout2.xml"/><Relationship Id="rId5" Type="http://schemas.openxmlformats.org/officeDocument/2006/relationships/hyperlink" Target="http://www.mus.edu/sfs" TargetMode="External"/><Relationship Id="rId4" Type="http://schemas.openxmlformats.org/officeDocument/2006/relationships/hyperlink" Target="http://www.mus.edu/Prepare" TargetMode="Externa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fafsa.ed.gov/"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50975"/>
          </a:xfrm>
        </p:spPr>
        <p:txBody>
          <a:bodyPr rtlCol="0">
            <a:normAutofit/>
          </a:bodyPr>
          <a:lstStyle/>
          <a:p>
            <a:pPr eaLnBrk="1" fontAlgn="auto" hangingPunct="1">
              <a:spcAft>
                <a:spcPts val="0"/>
              </a:spcAft>
              <a:defRPr/>
            </a:pPr>
            <a:r>
              <a:rPr lang="en-US" b="1" dirty="0" smtClean="0">
                <a:solidFill>
                  <a:schemeClr val="accent3">
                    <a:lumMod val="50000"/>
                  </a:schemeClr>
                </a:solidFill>
                <a:latin typeface="Arial Headings"/>
                <a:cs typeface="Arial" pitchFamily="34" charset="0"/>
              </a:rPr>
              <a:t>What You Need to Know about Financial Aid</a:t>
            </a:r>
            <a:endParaRPr lang="en-US" b="1" dirty="0">
              <a:solidFill>
                <a:schemeClr val="accent3">
                  <a:lumMod val="50000"/>
                </a:schemeClr>
              </a:solidFill>
              <a:latin typeface="Arial Headings"/>
              <a:cs typeface="Arial" pitchFamily="34" charset="0"/>
            </a:endParaRPr>
          </a:p>
        </p:txBody>
      </p:sp>
      <p:sp>
        <p:nvSpPr>
          <p:cNvPr id="3" name="Subtitle 2"/>
          <p:cNvSpPr>
            <a:spLocks noGrp="1"/>
          </p:cNvSpPr>
          <p:nvPr>
            <p:ph type="subTitle" idx="1"/>
          </p:nvPr>
        </p:nvSpPr>
        <p:spPr>
          <a:xfrm>
            <a:off x="914400" y="3810000"/>
            <a:ext cx="8077200" cy="1905000"/>
          </a:xfrm>
        </p:spPr>
        <p:txBody>
          <a:bodyPr rtlCol="0">
            <a:noAutofit/>
          </a:bodyPr>
          <a:lstStyle/>
          <a:p>
            <a:pPr eaLnBrk="1" fontAlgn="auto" hangingPunct="1">
              <a:spcAft>
                <a:spcPts val="0"/>
              </a:spcAft>
              <a:defRPr/>
            </a:pPr>
            <a:r>
              <a:rPr lang="en-US" sz="2600" dirty="0" smtClean="0">
                <a:solidFill>
                  <a:schemeClr val="accent1">
                    <a:lumMod val="50000"/>
                  </a:schemeClr>
                </a:solidFill>
                <a:latin typeface="Arial" pitchFamily="34" charset="0"/>
                <a:cs typeface="Arial" pitchFamily="34" charset="0"/>
              </a:rPr>
              <a:t>This presentation was developed and provided for free by </a:t>
            </a:r>
            <a:r>
              <a:rPr lang="en-US" sz="2600" b="1" i="1" dirty="0" smtClean="0">
                <a:solidFill>
                  <a:schemeClr val="accent1">
                    <a:lumMod val="50000"/>
                  </a:schemeClr>
                </a:solidFill>
                <a:latin typeface="Arial" pitchFamily="34" charset="0"/>
                <a:cs typeface="Arial" pitchFamily="34" charset="0"/>
              </a:rPr>
              <a:t>MASFAA</a:t>
            </a:r>
            <a:r>
              <a:rPr lang="en-US" sz="2600" dirty="0" smtClean="0">
                <a:solidFill>
                  <a:schemeClr val="accent1">
                    <a:lumMod val="50000"/>
                  </a:schemeClr>
                </a:solidFill>
                <a:latin typeface="Arial" pitchFamily="34" charset="0"/>
                <a:cs typeface="Arial" pitchFamily="34" charset="0"/>
              </a:rPr>
              <a:t> –</a:t>
            </a:r>
          </a:p>
          <a:p>
            <a:pPr eaLnBrk="1" fontAlgn="auto" hangingPunct="1">
              <a:spcAft>
                <a:spcPts val="0"/>
              </a:spcAft>
              <a:defRPr/>
            </a:pPr>
            <a:r>
              <a:rPr lang="en-US" sz="2600" dirty="0" smtClean="0">
                <a:solidFill>
                  <a:schemeClr val="accent1">
                    <a:lumMod val="50000"/>
                  </a:schemeClr>
                </a:solidFill>
                <a:latin typeface="Arial" pitchFamily="34" charset="0"/>
                <a:cs typeface="Arial" pitchFamily="34" charset="0"/>
              </a:rPr>
              <a:t>The </a:t>
            </a:r>
            <a:r>
              <a:rPr lang="en-US" sz="2600" b="1" dirty="0" smtClean="0">
                <a:solidFill>
                  <a:schemeClr val="accent1">
                    <a:lumMod val="50000"/>
                  </a:schemeClr>
                </a:solidFill>
                <a:latin typeface="Arial" pitchFamily="34" charset="0"/>
                <a:cs typeface="Arial" pitchFamily="34" charset="0"/>
              </a:rPr>
              <a:t>M</a:t>
            </a:r>
            <a:r>
              <a:rPr lang="en-US" sz="2600" dirty="0" smtClean="0">
                <a:solidFill>
                  <a:schemeClr val="accent1">
                    <a:lumMod val="50000"/>
                  </a:schemeClr>
                </a:solidFill>
                <a:latin typeface="Arial" pitchFamily="34" charset="0"/>
                <a:cs typeface="Arial" pitchFamily="34" charset="0"/>
              </a:rPr>
              <a:t>ontana </a:t>
            </a:r>
            <a:r>
              <a:rPr lang="en-US" sz="2600" b="1" dirty="0" smtClean="0">
                <a:solidFill>
                  <a:schemeClr val="accent1">
                    <a:lumMod val="50000"/>
                  </a:schemeClr>
                </a:solidFill>
                <a:latin typeface="Arial" pitchFamily="34" charset="0"/>
                <a:cs typeface="Arial" pitchFamily="34" charset="0"/>
              </a:rPr>
              <a:t>A</a:t>
            </a:r>
            <a:r>
              <a:rPr lang="en-US" sz="2600" dirty="0" smtClean="0">
                <a:solidFill>
                  <a:schemeClr val="accent1">
                    <a:lumMod val="50000"/>
                  </a:schemeClr>
                </a:solidFill>
                <a:latin typeface="Arial" pitchFamily="34" charset="0"/>
                <a:cs typeface="Arial" pitchFamily="34" charset="0"/>
              </a:rPr>
              <a:t>ssociation of</a:t>
            </a:r>
          </a:p>
          <a:p>
            <a:pPr eaLnBrk="1" fontAlgn="auto" hangingPunct="1">
              <a:spcAft>
                <a:spcPts val="0"/>
              </a:spcAft>
              <a:defRPr/>
            </a:pPr>
            <a:r>
              <a:rPr lang="en-US" sz="2600" b="1" dirty="0" smtClean="0">
                <a:solidFill>
                  <a:schemeClr val="accent1">
                    <a:lumMod val="50000"/>
                  </a:schemeClr>
                </a:solidFill>
                <a:latin typeface="Arial" pitchFamily="34" charset="0"/>
                <a:cs typeface="Arial" pitchFamily="34" charset="0"/>
              </a:rPr>
              <a:t>S</a:t>
            </a:r>
            <a:r>
              <a:rPr lang="en-US" sz="2600" dirty="0" smtClean="0">
                <a:solidFill>
                  <a:schemeClr val="accent1">
                    <a:lumMod val="50000"/>
                  </a:schemeClr>
                </a:solidFill>
                <a:latin typeface="Arial" pitchFamily="34" charset="0"/>
                <a:cs typeface="Arial" pitchFamily="34" charset="0"/>
              </a:rPr>
              <a:t>tudent </a:t>
            </a:r>
            <a:r>
              <a:rPr lang="en-US" sz="2600" b="1" dirty="0" smtClean="0">
                <a:solidFill>
                  <a:schemeClr val="accent1">
                    <a:lumMod val="50000"/>
                  </a:schemeClr>
                </a:solidFill>
                <a:latin typeface="Arial" pitchFamily="34" charset="0"/>
                <a:cs typeface="Arial" pitchFamily="34" charset="0"/>
              </a:rPr>
              <a:t>F</a:t>
            </a:r>
            <a:r>
              <a:rPr lang="en-US" sz="2600" dirty="0" smtClean="0">
                <a:solidFill>
                  <a:schemeClr val="accent1">
                    <a:lumMod val="50000"/>
                  </a:schemeClr>
                </a:solidFill>
                <a:latin typeface="Arial" pitchFamily="34" charset="0"/>
                <a:cs typeface="Arial" pitchFamily="34" charset="0"/>
              </a:rPr>
              <a:t>inancial </a:t>
            </a:r>
            <a:r>
              <a:rPr lang="en-US" sz="2600" b="1" dirty="0" smtClean="0">
                <a:solidFill>
                  <a:schemeClr val="accent1">
                    <a:lumMod val="50000"/>
                  </a:schemeClr>
                </a:solidFill>
                <a:latin typeface="Arial" pitchFamily="34" charset="0"/>
                <a:cs typeface="Arial" pitchFamily="34" charset="0"/>
              </a:rPr>
              <a:t>A</a:t>
            </a:r>
            <a:r>
              <a:rPr lang="en-US" sz="2600" dirty="0" smtClean="0">
                <a:solidFill>
                  <a:schemeClr val="accent1">
                    <a:lumMod val="50000"/>
                  </a:schemeClr>
                </a:solidFill>
                <a:latin typeface="Arial" pitchFamily="34" charset="0"/>
                <a:cs typeface="Arial" pitchFamily="34" charset="0"/>
              </a:rPr>
              <a:t>id </a:t>
            </a:r>
            <a:r>
              <a:rPr lang="en-US" sz="2600" b="1" dirty="0" smtClean="0">
                <a:solidFill>
                  <a:schemeClr val="accent1">
                    <a:lumMod val="50000"/>
                  </a:schemeClr>
                </a:solidFill>
                <a:latin typeface="Arial" pitchFamily="34" charset="0"/>
                <a:cs typeface="Arial" pitchFamily="34" charset="0"/>
              </a:rPr>
              <a:t>A</a:t>
            </a:r>
            <a:r>
              <a:rPr lang="en-US" sz="2600" dirty="0" smtClean="0">
                <a:solidFill>
                  <a:schemeClr val="accent1">
                    <a:lumMod val="50000"/>
                  </a:schemeClr>
                </a:solidFill>
                <a:latin typeface="Arial" pitchFamily="34" charset="0"/>
                <a:cs typeface="Arial" pitchFamily="34" charset="0"/>
              </a:rPr>
              <a:t>dministrators</a:t>
            </a:r>
            <a:endParaRPr lang="en-US" sz="2600" dirty="0">
              <a:solidFill>
                <a:schemeClr val="accent1">
                  <a:lumMod val="50000"/>
                </a:schemeClr>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228600" y="1905000"/>
            <a:ext cx="8763000" cy="990600"/>
          </a:xfrm>
        </p:spPr>
        <p:txBody>
          <a:bodyPr/>
          <a:lstStyle/>
          <a:p>
            <a:pPr eaLnBrk="1" hangingPunct="1">
              <a:defRPr/>
            </a:pPr>
            <a:r>
              <a:rPr lang="en-US" b="1" dirty="0" smtClean="0">
                <a:solidFill>
                  <a:schemeClr val="accent3">
                    <a:lumMod val="50000"/>
                  </a:schemeClr>
                </a:solidFill>
                <a:latin typeface="Arial Headings"/>
              </a:rPr>
              <a:t>Admissions Applications</a:t>
            </a:r>
            <a:br>
              <a:rPr lang="en-US" b="1" dirty="0" smtClean="0">
                <a:solidFill>
                  <a:schemeClr val="accent3">
                    <a:lumMod val="50000"/>
                  </a:schemeClr>
                </a:solidFill>
                <a:latin typeface="Arial Headings"/>
              </a:rPr>
            </a:br>
            <a:r>
              <a:rPr lang="en-US" b="1" dirty="0" smtClean="0">
                <a:solidFill>
                  <a:schemeClr val="accent3">
                    <a:lumMod val="50000"/>
                  </a:schemeClr>
                </a:solidFill>
                <a:latin typeface="Arial Headings"/>
              </a:rPr>
              <a:t>&amp; Requirements</a:t>
            </a:r>
          </a:p>
        </p:txBody>
      </p:sp>
      <p:sp>
        <p:nvSpPr>
          <p:cNvPr id="3" name="Subtitle 2"/>
          <p:cNvSpPr>
            <a:spLocks noGrp="1"/>
          </p:cNvSpPr>
          <p:nvPr>
            <p:ph type="subTitle" idx="1"/>
          </p:nvPr>
        </p:nvSpPr>
        <p:spPr>
          <a:xfrm>
            <a:off x="457200" y="3048000"/>
            <a:ext cx="8077200" cy="3810000"/>
          </a:xfrm>
        </p:spPr>
        <p:txBody>
          <a:bodyPr/>
          <a:lstStyle/>
          <a:p>
            <a:pPr marL="342900" indent="-342900" algn="l" eaLnBrk="1" hangingPunct="1">
              <a:lnSpc>
                <a:spcPct val="80000"/>
              </a:lnSpc>
              <a:buFont typeface="Arial" panose="020B0604020202020204" pitchFamily="34" charset="0"/>
              <a:buChar char="•"/>
              <a:defRPr/>
            </a:pPr>
            <a:r>
              <a:rPr lang="en-US" sz="2400" dirty="0" smtClean="0">
                <a:solidFill>
                  <a:schemeClr val="tx2">
                    <a:lumMod val="75000"/>
                  </a:schemeClr>
                </a:solidFill>
                <a:latin typeface="Arial Body"/>
              </a:rPr>
              <a:t>Many schools require that you apply for admission before they will consider you for scholarships or aid</a:t>
            </a:r>
          </a:p>
          <a:p>
            <a:pPr marL="342900" indent="-342900" algn="l" eaLnBrk="1" hangingPunct="1">
              <a:lnSpc>
                <a:spcPct val="80000"/>
              </a:lnSpc>
              <a:buFont typeface="Arial" panose="020B0604020202020204" pitchFamily="34" charset="0"/>
              <a:buChar char="•"/>
              <a:defRPr/>
            </a:pPr>
            <a:r>
              <a:rPr lang="en-US" sz="2400" dirty="0" smtClean="0">
                <a:solidFill>
                  <a:schemeClr val="tx2">
                    <a:lumMod val="75000"/>
                  </a:schemeClr>
                </a:solidFill>
                <a:latin typeface="Arial Body"/>
              </a:rPr>
              <a:t>Apply for admission; complete the financial aid AND scholarship applications for </a:t>
            </a:r>
            <a:r>
              <a:rPr lang="en-US" sz="2400" u="sng" dirty="0" smtClean="0">
                <a:solidFill>
                  <a:schemeClr val="tx2">
                    <a:lumMod val="75000"/>
                  </a:schemeClr>
                </a:solidFill>
                <a:latin typeface="Arial Body"/>
              </a:rPr>
              <a:t>each</a:t>
            </a:r>
            <a:r>
              <a:rPr lang="en-US" sz="2400" dirty="0" smtClean="0">
                <a:solidFill>
                  <a:schemeClr val="tx2">
                    <a:lumMod val="75000"/>
                  </a:schemeClr>
                </a:solidFill>
                <a:latin typeface="Arial Body"/>
              </a:rPr>
              <a:t> of your top schools you are considering – it’s all about choices!</a:t>
            </a:r>
          </a:p>
          <a:p>
            <a:pPr marL="342900" indent="-342900" algn="l" eaLnBrk="1" hangingPunct="1">
              <a:lnSpc>
                <a:spcPct val="80000"/>
              </a:lnSpc>
              <a:buFont typeface="Arial" panose="020B0604020202020204" pitchFamily="34" charset="0"/>
              <a:buChar char="•"/>
              <a:defRPr/>
            </a:pPr>
            <a:r>
              <a:rPr lang="en-US" sz="2400" dirty="0" smtClean="0">
                <a:solidFill>
                  <a:schemeClr val="tx2">
                    <a:lumMod val="75000"/>
                  </a:schemeClr>
                </a:solidFill>
                <a:latin typeface="Arial Body"/>
              </a:rPr>
              <a:t>Once you make your decision, notify the other schools you will not attend – so funds can be awarded to other students.</a:t>
            </a:r>
          </a:p>
          <a:p>
            <a:pPr marL="342900" indent="-342900" algn="l" eaLnBrk="1" hangingPunct="1">
              <a:lnSpc>
                <a:spcPct val="80000"/>
              </a:lnSpc>
              <a:buFont typeface="Arial" panose="020B0604020202020204" pitchFamily="34" charset="0"/>
              <a:buChar char="•"/>
              <a:defRPr/>
            </a:pPr>
            <a:r>
              <a:rPr lang="en-US" sz="2400" dirty="0" smtClean="0">
                <a:solidFill>
                  <a:schemeClr val="tx2">
                    <a:lumMod val="75000"/>
                  </a:schemeClr>
                </a:solidFill>
                <a:latin typeface="Arial Body"/>
              </a:rPr>
              <a:t>Items that may be required – current and final grade transcripts from high school, immunization records, fees, admissions essays, paperwork for financial aid</a:t>
            </a:r>
            <a:endParaRPr lang="en-US" sz="2400" dirty="0">
              <a:solidFill>
                <a:schemeClr val="tx2">
                  <a:lumMod val="75000"/>
                </a:schemeClr>
              </a:solidFill>
              <a:latin typeface="Arial Body"/>
            </a:endParaRPr>
          </a:p>
          <a:p>
            <a:pPr algn="l" eaLnBrk="1" hangingPunct="1">
              <a:lnSpc>
                <a:spcPct val="80000"/>
              </a:lnSpc>
              <a:defRPr/>
            </a:pPr>
            <a:endParaRPr lang="en-US" sz="2400" dirty="0" smtClean="0">
              <a:solidFill>
                <a:schemeClr val="tx2">
                  <a:lumMod val="75000"/>
                </a:schemeClr>
              </a:solidFill>
              <a:latin typeface="Arial Body"/>
            </a:endParaRPr>
          </a:p>
          <a:p>
            <a:pPr algn="l" eaLnBrk="1" hangingPunct="1">
              <a:lnSpc>
                <a:spcPct val="80000"/>
              </a:lnSpc>
              <a:defRPr/>
            </a:pPr>
            <a:endParaRPr lang="en-US" sz="2400" dirty="0">
              <a:solidFill>
                <a:schemeClr val="tx2">
                  <a:lumMod val="75000"/>
                </a:schemeClr>
              </a:solidFill>
              <a:latin typeface="Arial Body"/>
            </a:endParaRPr>
          </a:p>
          <a:p>
            <a:pPr algn="l" eaLnBrk="1" hangingPunct="1">
              <a:lnSpc>
                <a:spcPct val="80000"/>
              </a:lnSpc>
              <a:defRPr/>
            </a:pPr>
            <a:r>
              <a:rPr lang="en-US" sz="2400" dirty="0" smtClean="0">
                <a:solidFill>
                  <a:schemeClr val="tx2">
                    <a:lumMod val="75000"/>
                  </a:schemeClr>
                </a:solidFill>
                <a:latin typeface="Arial Body"/>
              </a:rPr>
              <a:t>Current transcript through most recent grading period</a:t>
            </a:r>
          </a:p>
          <a:p>
            <a:pPr algn="l" eaLnBrk="1" hangingPunct="1">
              <a:lnSpc>
                <a:spcPct val="80000"/>
              </a:lnSpc>
              <a:buFont typeface="Arial" pitchFamily="34" charset="0"/>
              <a:buChar char="•"/>
              <a:defRPr/>
            </a:pPr>
            <a:r>
              <a:rPr lang="en-US" sz="2400" dirty="0" smtClean="0">
                <a:solidFill>
                  <a:schemeClr val="tx2">
                    <a:lumMod val="75000"/>
                  </a:schemeClr>
                </a:solidFill>
                <a:latin typeface="Arial Body"/>
              </a:rPr>
              <a:t>Follow-up transcript upon graduation </a:t>
            </a:r>
          </a:p>
          <a:p>
            <a:pPr algn="l" eaLnBrk="1" hangingPunct="1">
              <a:lnSpc>
                <a:spcPct val="80000"/>
              </a:lnSpc>
              <a:buFont typeface="Arial" pitchFamily="34" charset="0"/>
              <a:buChar char="•"/>
              <a:defRPr/>
            </a:pPr>
            <a:r>
              <a:rPr lang="en-US" sz="2400" i="1" dirty="0" smtClean="0">
                <a:solidFill>
                  <a:srgbClr val="FF0000"/>
                </a:solidFill>
                <a:latin typeface="Arial Body"/>
              </a:rPr>
              <a:t>Caution:  </a:t>
            </a:r>
            <a:r>
              <a:rPr lang="en-US" sz="2400" dirty="0" smtClean="0">
                <a:solidFill>
                  <a:srgbClr val="FF0000"/>
                </a:solidFill>
                <a:latin typeface="Arial Body"/>
              </a:rPr>
              <a:t>Preliminary Acceptance letter may be with-drawn based on final transcripts - </a:t>
            </a:r>
            <a:r>
              <a:rPr lang="en-US" sz="2400" i="1" dirty="0" smtClean="0">
                <a:solidFill>
                  <a:schemeClr val="tx2">
                    <a:lumMod val="75000"/>
                  </a:schemeClr>
                </a:solidFill>
                <a:latin typeface="Arial Body"/>
              </a:rPr>
              <a:t>No Senior-</a:t>
            </a:r>
            <a:r>
              <a:rPr lang="en-US" sz="2400" i="1" dirty="0" err="1" smtClean="0">
                <a:solidFill>
                  <a:schemeClr val="tx2">
                    <a:lumMod val="75000"/>
                  </a:schemeClr>
                </a:solidFill>
                <a:latin typeface="Arial Body"/>
              </a:rPr>
              <a:t>itis</a:t>
            </a:r>
            <a:r>
              <a:rPr lang="en-US" sz="2400" i="1" dirty="0" smtClean="0">
                <a:solidFill>
                  <a:schemeClr val="tx2">
                    <a:lumMod val="75000"/>
                  </a:schemeClr>
                </a:solidFill>
                <a:latin typeface="Arial Body"/>
              </a:rPr>
              <a:t> allowed</a:t>
            </a:r>
            <a:endParaRPr lang="en-US" sz="2400" dirty="0" smtClean="0">
              <a:solidFill>
                <a:srgbClr val="FF0000"/>
              </a:solidFill>
              <a:latin typeface="Arial Body"/>
            </a:endParaRPr>
          </a:p>
          <a:p>
            <a:pPr algn="l" eaLnBrk="1" hangingPunct="1">
              <a:lnSpc>
                <a:spcPct val="80000"/>
              </a:lnSpc>
              <a:buFont typeface="Arial" pitchFamily="34" charset="0"/>
              <a:buChar char="•"/>
              <a:defRPr/>
            </a:pPr>
            <a:r>
              <a:rPr lang="en-US" sz="2400" dirty="0" smtClean="0">
                <a:solidFill>
                  <a:schemeClr val="tx2">
                    <a:lumMod val="75000"/>
                  </a:schemeClr>
                </a:solidFill>
                <a:latin typeface="Arial Body"/>
              </a:rPr>
              <a:t>SAT/ACT test scores, college-specific placement tests (Compass, etc.) – Check your school’s requirements</a:t>
            </a:r>
          </a:p>
          <a:p>
            <a:pPr algn="l" eaLnBrk="1" hangingPunct="1">
              <a:lnSpc>
                <a:spcPct val="80000"/>
              </a:lnSpc>
              <a:buFont typeface="Arial" pitchFamily="34" charset="0"/>
              <a:buChar char="•"/>
              <a:defRPr/>
            </a:pPr>
            <a:r>
              <a:rPr lang="en-US" sz="2400" dirty="0" smtClean="0">
                <a:solidFill>
                  <a:schemeClr val="tx2">
                    <a:lumMod val="75000"/>
                  </a:schemeClr>
                </a:solidFill>
                <a:latin typeface="Arial Body"/>
              </a:rPr>
              <a:t>Repeat scores – most schools use highest score</a:t>
            </a:r>
          </a:p>
          <a:p>
            <a:pPr algn="l" eaLnBrk="1" hangingPunct="1">
              <a:lnSpc>
                <a:spcPct val="80000"/>
              </a:lnSpc>
              <a:buFont typeface="Arial" pitchFamily="34" charset="0"/>
              <a:buChar char="•"/>
              <a:defRPr/>
            </a:pPr>
            <a:r>
              <a:rPr lang="en-US" sz="2400" dirty="0" smtClean="0">
                <a:solidFill>
                  <a:schemeClr val="tx2">
                    <a:lumMod val="75000"/>
                  </a:schemeClr>
                </a:solidFill>
                <a:latin typeface="Arial Body"/>
              </a:rPr>
              <a:t>Immunization records – MMR Standard, others</a:t>
            </a:r>
          </a:p>
          <a:p>
            <a:pPr algn="l" eaLnBrk="1" hangingPunct="1">
              <a:lnSpc>
                <a:spcPct val="80000"/>
              </a:lnSpc>
              <a:buFont typeface="Arial" pitchFamily="34" charset="0"/>
              <a:buChar char="•"/>
              <a:defRPr/>
            </a:pPr>
            <a:r>
              <a:rPr lang="en-US" sz="2400" dirty="0" smtClean="0">
                <a:solidFill>
                  <a:schemeClr val="tx2">
                    <a:lumMod val="75000"/>
                  </a:schemeClr>
                </a:solidFill>
                <a:latin typeface="Arial Body"/>
              </a:rPr>
              <a:t>Essays for admission?</a:t>
            </a:r>
          </a:p>
          <a:p>
            <a:pPr algn="l" eaLnBrk="1" hangingPunct="1">
              <a:lnSpc>
                <a:spcPct val="80000"/>
              </a:lnSpc>
              <a:defRPr/>
            </a:pPr>
            <a:r>
              <a:rPr lang="en-US" sz="2400" dirty="0" smtClean="0">
                <a:solidFill>
                  <a:schemeClr val="tx2">
                    <a:lumMod val="75000"/>
                  </a:schemeClr>
                </a:solidFill>
                <a:latin typeface="Arial Body"/>
              </a:rPr>
              <a:t>	</a:t>
            </a: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609600" y="1905000"/>
            <a:ext cx="7772400" cy="990600"/>
          </a:xfrm>
        </p:spPr>
        <p:txBody>
          <a:bodyPr/>
          <a:lstStyle/>
          <a:p>
            <a:pPr eaLnBrk="1" hangingPunct="1">
              <a:defRPr/>
            </a:pPr>
            <a:r>
              <a:rPr lang="en-US" b="1" dirty="0" smtClean="0">
                <a:solidFill>
                  <a:schemeClr val="accent3">
                    <a:lumMod val="50000"/>
                  </a:schemeClr>
                </a:solidFill>
                <a:latin typeface="Arial Headings"/>
              </a:rPr>
              <a:t>Admissions Applications</a:t>
            </a:r>
            <a:br>
              <a:rPr lang="en-US" b="1" dirty="0" smtClean="0">
                <a:solidFill>
                  <a:schemeClr val="accent3">
                    <a:lumMod val="50000"/>
                  </a:schemeClr>
                </a:solidFill>
                <a:latin typeface="Arial Headings"/>
              </a:rPr>
            </a:br>
            <a:r>
              <a:rPr lang="en-US" b="1" dirty="0" smtClean="0">
                <a:solidFill>
                  <a:schemeClr val="accent3">
                    <a:lumMod val="50000"/>
                  </a:schemeClr>
                </a:solidFill>
                <a:latin typeface="Arial Headings"/>
              </a:rPr>
              <a:t>&amp; Requirements</a:t>
            </a:r>
          </a:p>
        </p:txBody>
      </p:sp>
      <p:sp>
        <p:nvSpPr>
          <p:cNvPr id="3" name="Subtitle 2"/>
          <p:cNvSpPr>
            <a:spLocks noGrp="1"/>
          </p:cNvSpPr>
          <p:nvPr>
            <p:ph type="subTitle" idx="1"/>
          </p:nvPr>
        </p:nvSpPr>
        <p:spPr>
          <a:xfrm>
            <a:off x="457200" y="3048000"/>
            <a:ext cx="8077200" cy="3810000"/>
          </a:xfrm>
        </p:spPr>
        <p:txBody>
          <a:bodyPr/>
          <a:lstStyle/>
          <a:p>
            <a:pPr algn="l" eaLnBrk="1" hangingPunct="1">
              <a:lnSpc>
                <a:spcPct val="80000"/>
              </a:lnSpc>
              <a:defRPr/>
            </a:pPr>
            <a:r>
              <a:rPr lang="en-US" sz="2400" b="1" dirty="0" smtClean="0">
                <a:solidFill>
                  <a:schemeClr val="tx2">
                    <a:lumMod val="50000"/>
                  </a:schemeClr>
                </a:solidFill>
                <a:latin typeface="Arial" panose="020B0604020202020204" pitchFamily="34" charset="0"/>
                <a:cs typeface="Arial" panose="020B0604020202020204" pitchFamily="34" charset="0"/>
              </a:rPr>
              <a:t>Common Application</a:t>
            </a:r>
          </a:p>
          <a:p>
            <a:pPr marL="342900" indent="-342900" algn="l" eaLnBrk="1" hangingPunct="1">
              <a:lnSpc>
                <a:spcPct val="80000"/>
              </a:lnSpc>
              <a:buFont typeface="Arial" panose="020B0604020202020204" pitchFamily="34" charset="0"/>
              <a:buChar char="•"/>
              <a:defRPr/>
            </a:pPr>
            <a:r>
              <a:rPr lang="en-US" sz="2400" dirty="0">
                <a:solidFill>
                  <a:schemeClr val="tx2">
                    <a:lumMod val="50000"/>
                  </a:schemeClr>
                </a:solidFill>
                <a:latin typeface="Arial" panose="020B0604020202020204" pitchFamily="34" charset="0"/>
                <a:cs typeface="Arial" panose="020B0604020202020204" pitchFamily="34" charset="0"/>
              </a:rPr>
              <a:t>A</a:t>
            </a:r>
            <a:r>
              <a:rPr lang="en-US" sz="2400" dirty="0" smtClean="0">
                <a:solidFill>
                  <a:schemeClr val="tx2">
                    <a:lumMod val="50000"/>
                  </a:schemeClr>
                </a:solidFill>
                <a:latin typeface="Arial" panose="020B0604020202020204" pitchFamily="34" charset="0"/>
                <a:cs typeface="Arial" panose="020B0604020202020204" pitchFamily="34" charset="0"/>
              </a:rPr>
              <a:t> </a:t>
            </a:r>
            <a:r>
              <a:rPr lang="en-US" sz="2400" dirty="0">
                <a:solidFill>
                  <a:schemeClr val="tx2">
                    <a:lumMod val="50000"/>
                  </a:schemeClr>
                </a:solidFill>
                <a:latin typeface="Arial" panose="020B0604020202020204" pitchFamily="34" charset="0"/>
                <a:cs typeface="Arial" panose="020B0604020202020204" pitchFamily="34" charset="0"/>
              </a:rPr>
              <a:t>not-for-profit membership organization that provides online </a:t>
            </a:r>
            <a:r>
              <a:rPr lang="en-US" sz="2400" dirty="0" smtClean="0">
                <a:solidFill>
                  <a:schemeClr val="tx2">
                    <a:lumMod val="50000"/>
                  </a:schemeClr>
                </a:solidFill>
                <a:latin typeface="Arial" panose="020B0604020202020204" pitchFamily="34" charset="0"/>
                <a:cs typeface="Arial" panose="020B0604020202020204" pitchFamily="34" charset="0"/>
              </a:rPr>
              <a:t>admissions services</a:t>
            </a:r>
          </a:p>
          <a:p>
            <a:pPr marL="342900" indent="-342900" algn="l" eaLnBrk="1" hangingPunct="1">
              <a:lnSpc>
                <a:spcPct val="80000"/>
              </a:lnSpc>
              <a:buFont typeface="Arial" panose="020B0604020202020204" pitchFamily="34" charset="0"/>
              <a:buChar char="•"/>
              <a:defRPr/>
            </a:pPr>
            <a:r>
              <a:rPr lang="en-US" sz="2400" dirty="0" smtClean="0">
                <a:solidFill>
                  <a:schemeClr val="tx2">
                    <a:lumMod val="50000"/>
                  </a:schemeClr>
                </a:solidFill>
                <a:latin typeface="Arial" panose="020B0604020202020204" pitchFamily="34" charset="0"/>
                <a:cs typeface="Arial" panose="020B0604020202020204" pitchFamily="34" charset="0"/>
                <a:hlinkClick r:id="rId3"/>
              </a:rPr>
              <a:t>https://www.commonapp.org</a:t>
            </a:r>
            <a:endParaRPr lang="en-US" sz="2400" dirty="0">
              <a:solidFill>
                <a:schemeClr val="tx2">
                  <a:lumMod val="50000"/>
                </a:schemeClr>
              </a:solidFill>
              <a:latin typeface="Arial" panose="020B0604020202020204" pitchFamily="34" charset="0"/>
              <a:cs typeface="Arial" panose="020B0604020202020204" pitchFamily="34" charset="0"/>
            </a:endParaRPr>
          </a:p>
          <a:p>
            <a:pPr marL="342900" indent="-342900" algn="l" eaLnBrk="1" hangingPunct="1">
              <a:lnSpc>
                <a:spcPct val="80000"/>
              </a:lnSpc>
              <a:buFont typeface="Arial" panose="020B0604020202020204" pitchFamily="34" charset="0"/>
              <a:buChar char="•"/>
              <a:defRPr/>
            </a:pPr>
            <a:r>
              <a:rPr lang="en-US" sz="2400" dirty="0" smtClean="0">
                <a:solidFill>
                  <a:schemeClr val="tx2">
                    <a:lumMod val="50000"/>
                  </a:schemeClr>
                </a:solidFill>
                <a:latin typeface="Arial" panose="020B0604020202020204" pitchFamily="34" charset="0"/>
                <a:cs typeface="Arial" panose="020B0604020202020204" pitchFamily="34" charset="0"/>
              </a:rPr>
              <a:t>Often used by private, prestigious colleges such as Whitman, Whitworth, PLU, Purdue, Harvard</a:t>
            </a:r>
          </a:p>
          <a:p>
            <a:pPr marL="342900" indent="-342900" algn="l" eaLnBrk="1" hangingPunct="1">
              <a:lnSpc>
                <a:spcPct val="80000"/>
              </a:lnSpc>
              <a:buFont typeface="Arial" panose="020B0604020202020204" pitchFamily="34" charset="0"/>
              <a:buChar char="•"/>
              <a:defRPr/>
            </a:pPr>
            <a:r>
              <a:rPr lang="en-US" sz="2400" dirty="0">
                <a:solidFill>
                  <a:schemeClr val="tx2">
                    <a:lumMod val="50000"/>
                  </a:schemeClr>
                </a:solidFill>
                <a:latin typeface="Arial" panose="020B0604020202020204" pitchFamily="34" charset="0"/>
                <a:cs typeface="Arial" panose="020B0604020202020204" pitchFamily="34" charset="0"/>
              </a:rPr>
              <a:t>Not common in Montana: Carroll, University of Great Falls utilize this </a:t>
            </a:r>
            <a:r>
              <a:rPr lang="en-US" sz="2400" dirty="0" smtClean="0">
                <a:solidFill>
                  <a:schemeClr val="tx2">
                    <a:lumMod val="50000"/>
                  </a:schemeClr>
                </a:solidFill>
                <a:latin typeface="Arial" panose="020B0604020202020204" pitchFamily="34" charset="0"/>
                <a:cs typeface="Arial" panose="020B0604020202020204" pitchFamily="34" charset="0"/>
              </a:rPr>
              <a:t>service</a:t>
            </a:r>
          </a:p>
          <a:p>
            <a:pPr marL="457200" indent="-457200" algn="l" eaLnBrk="1" hangingPunct="1">
              <a:lnSpc>
                <a:spcPct val="80000"/>
              </a:lnSpc>
              <a:buFont typeface="Arial" pitchFamily="34" charset="0"/>
              <a:buChar char="•"/>
              <a:defRPr/>
            </a:pPr>
            <a:r>
              <a:rPr lang="en-US" sz="2400" dirty="0" smtClean="0">
                <a:solidFill>
                  <a:schemeClr val="tx2">
                    <a:lumMod val="50000"/>
                  </a:schemeClr>
                </a:solidFill>
                <a:latin typeface="Arial" panose="020B0604020202020204" pitchFamily="34" charset="0"/>
                <a:cs typeface="Arial" panose="020B0604020202020204" pitchFamily="34" charset="0"/>
              </a:rPr>
              <a:t>Usually for high achieving students</a:t>
            </a:r>
          </a:p>
          <a:p>
            <a:pPr marL="457200" indent="-457200" algn="l" eaLnBrk="1" hangingPunct="1">
              <a:lnSpc>
                <a:spcPct val="80000"/>
              </a:lnSpc>
              <a:buFont typeface="Arial" pitchFamily="34" charset="0"/>
              <a:buChar char="•"/>
              <a:defRPr/>
            </a:pPr>
            <a:r>
              <a:rPr lang="en-US" sz="2400" dirty="0">
                <a:solidFill>
                  <a:schemeClr val="tx2">
                    <a:lumMod val="50000"/>
                  </a:schemeClr>
                </a:solidFill>
                <a:latin typeface="Arial" panose="020B0604020202020204" pitchFamily="34" charset="0"/>
                <a:cs typeface="Arial" panose="020B0604020202020204" pitchFamily="34" charset="0"/>
              </a:rPr>
              <a:t>Search for Colleges” </a:t>
            </a:r>
            <a:r>
              <a:rPr lang="en-US" sz="2400" dirty="0" smtClean="0">
                <a:solidFill>
                  <a:schemeClr val="tx2">
                    <a:lumMod val="50000"/>
                  </a:schemeClr>
                </a:solidFill>
                <a:latin typeface="Arial" panose="020B0604020202020204" pitchFamily="34" charset="0"/>
                <a:cs typeface="Arial" panose="020B0604020202020204" pitchFamily="34" charset="0"/>
              </a:rPr>
              <a:t>feature identifies </a:t>
            </a:r>
            <a:r>
              <a:rPr lang="en-US" sz="2400" dirty="0">
                <a:solidFill>
                  <a:schemeClr val="tx2">
                    <a:lumMod val="50000"/>
                  </a:schemeClr>
                </a:solidFill>
                <a:latin typeface="Arial" panose="020B0604020202020204" pitchFamily="34" charset="0"/>
                <a:cs typeface="Arial" panose="020B0604020202020204" pitchFamily="34" charset="0"/>
              </a:rPr>
              <a:t>participating schools</a:t>
            </a:r>
          </a:p>
          <a:p>
            <a:pPr marL="457200" indent="-457200" algn="l" eaLnBrk="1" hangingPunct="1">
              <a:lnSpc>
                <a:spcPct val="80000"/>
              </a:lnSpc>
              <a:buFont typeface="Arial" pitchFamily="34" charset="0"/>
              <a:buChar char="•"/>
              <a:defRPr/>
            </a:pPr>
            <a:endParaRPr lang="en-US" sz="2400" dirty="0" smtClean="0">
              <a:solidFill>
                <a:schemeClr val="tx2">
                  <a:lumMod val="50000"/>
                </a:schemeClr>
              </a:solidFill>
              <a:latin typeface="Arial" panose="020B0604020202020204" pitchFamily="34" charset="0"/>
              <a:cs typeface="Arial" panose="020B0604020202020204" pitchFamily="34" charset="0"/>
            </a:endParaRPr>
          </a:p>
          <a:p>
            <a:pPr marL="457200" indent="-457200" algn="l" eaLnBrk="1" hangingPunct="1">
              <a:lnSpc>
                <a:spcPct val="80000"/>
              </a:lnSpc>
              <a:buFont typeface="Arial" pitchFamily="34" charset="0"/>
              <a:buChar char="•"/>
              <a:defRPr/>
            </a:pPr>
            <a:endParaRPr lang="en-US" sz="2400" dirty="0" smtClean="0">
              <a:solidFill>
                <a:schemeClr val="tx2">
                  <a:lumMod val="50000"/>
                </a:schemeClr>
              </a:solidFill>
              <a:latin typeface="Arial Body"/>
            </a:endParaRPr>
          </a:p>
          <a:p>
            <a:pPr algn="l" eaLnBrk="1" hangingPunct="1">
              <a:lnSpc>
                <a:spcPct val="80000"/>
              </a:lnSpc>
              <a:defRPr/>
            </a:pPr>
            <a:endParaRPr lang="en-US" sz="2400" dirty="0" smtClean="0">
              <a:solidFill>
                <a:schemeClr val="tx2">
                  <a:lumMod val="75000"/>
                </a:schemeClr>
              </a:solidFill>
              <a:latin typeface="Arial Body"/>
            </a:endParaRPr>
          </a:p>
          <a:p>
            <a:pPr algn="l" eaLnBrk="1" hangingPunct="1">
              <a:lnSpc>
                <a:spcPct val="80000"/>
              </a:lnSpc>
              <a:defRPr/>
            </a:pPr>
            <a:r>
              <a:rPr lang="en-US" sz="2400" dirty="0" smtClean="0">
                <a:solidFill>
                  <a:schemeClr val="tx2">
                    <a:lumMod val="75000"/>
                  </a:schemeClr>
                </a:solidFill>
                <a:latin typeface="Arial Body"/>
              </a:rPr>
              <a:t>	</a:t>
            </a: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541283" y="1742199"/>
            <a:ext cx="8001000" cy="1066800"/>
          </a:xfrm>
        </p:spPr>
        <p:txBody>
          <a:bodyPr/>
          <a:lstStyle/>
          <a:p>
            <a:pPr eaLnBrk="1" hangingPunct="1">
              <a:defRPr/>
            </a:pPr>
            <a:r>
              <a:rPr lang="en-US" b="1" dirty="0">
                <a:solidFill>
                  <a:schemeClr val="accent3">
                    <a:lumMod val="50000"/>
                  </a:schemeClr>
                </a:solidFill>
                <a:latin typeface="Arial Headings"/>
              </a:rPr>
              <a:t>Admissions Applications</a:t>
            </a:r>
            <a:br>
              <a:rPr lang="en-US" b="1" dirty="0">
                <a:solidFill>
                  <a:schemeClr val="accent3">
                    <a:lumMod val="50000"/>
                  </a:schemeClr>
                </a:solidFill>
                <a:latin typeface="Arial Headings"/>
              </a:rPr>
            </a:br>
            <a:r>
              <a:rPr lang="en-US" b="1" dirty="0">
                <a:solidFill>
                  <a:schemeClr val="accent3">
                    <a:lumMod val="50000"/>
                  </a:schemeClr>
                </a:solidFill>
                <a:latin typeface="Arial Headings"/>
              </a:rPr>
              <a:t>&amp; Requirements</a:t>
            </a:r>
            <a:endParaRPr lang="en-US" b="1" dirty="0" smtClean="0">
              <a:solidFill>
                <a:schemeClr val="accent3">
                  <a:lumMod val="50000"/>
                </a:schemeClr>
              </a:solidFill>
              <a:latin typeface="Arial Headings"/>
            </a:endParaRPr>
          </a:p>
        </p:txBody>
      </p:sp>
      <p:sp>
        <p:nvSpPr>
          <p:cNvPr id="3" name="Subtitle 2"/>
          <p:cNvSpPr>
            <a:spLocks noGrp="1"/>
          </p:cNvSpPr>
          <p:nvPr>
            <p:ph type="subTitle" idx="1"/>
          </p:nvPr>
        </p:nvSpPr>
        <p:spPr>
          <a:xfrm>
            <a:off x="-30217" y="2895600"/>
            <a:ext cx="9144000" cy="4316849"/>
          </a:xfrm>
        </p:spPr>
        <p:txBody>
          <a:bodyPr/>
          <a:lstStyle/>
          <a:p>
            <a:pPr algn="l"/>
            <a:r>
              <a:rPr lang="en-US" sz="2600" b="1" dirty="0" smtClean="0">
                <a:solidFill>
                  <a:schemeClr val="tx2">
                    <a:lumMod val="75000"/>
                  </a:schemeClr>
                </a:solidFill>
                <a:latin typeface="Arial Body"/>
              </a:rPr>
              <a:t>Keep track of your paperwork – you’ll get a LOT of it!</a:t>
            </a:r>
          </a:p>
          <a:p>
            <a:pPr lvl="1" algn="l">
              <a:buFont typeface="Arial" pitchFamily="34" charset="0"/>
              <a:buChar char="•"/>
            </a:pPr>
            <a:r>
              <a:rPr lang="en-US" sz="2600" dirty="0" smtClean="0">
                <a:solidFill>
                  <a:schemeClr val="tx2">
                    <a:lumMod val="75000"/>
                  </a:schemeClr>
                </a:solidFill>
                <a:latin typeface="Arial Body"/>
              </a:rPr>
              <a:t>Set up </a:t>
            </a:r>
            <a:r>
              <a:rPr lang="en-US" sz="2600" dirty="0">
                <a:solidFill>
                  <a:schemeClr val="tx2">
                    <a:lumMod val="75000"/>
                  </a:schemeClr>
                </a:solidFill>
                <a:latin typeface="Arial Body"/>
              </a:rPr>
              <a:t>an email account just for scholarships, </a:t>
            </a:r>
            <a:r>
              <a:rPr lang="en-US" sz="2600" dirty="0" smtClean="0">
                <a:solidFill>
                  <a:schemeClr val="tx2">
                    <a:lumMod val="75000"/>
                  </a:schemeClr>
                </a:solidFill>
                <a:latin typeface="Arial Body"/>
              </a:rPr>
              <a:t>college correspondence, </a:t>
            </a:r>
            <a:r>
              <a:rPr lang="en-US" sz="2600" dirty="0">
                <a:solidFill>
                  <a:schemeClr val="tx2">
                    <a:lumMod val="75000"/>
                  </a:schemeClr>
                </a:solidFill>
                <a:latin typeface="Arial Body"/>
              </a:rPr>
              <a:t>etc.</a:t>
            </a:r>
          </a:p>
          <a:p>
            <a:pPr lvl="1" algn="l">
              <a:buFont typeface="Arial" pitchFamily="34" charset="0"/>
              <a:buChar char="•"/>
            </a:pPr>
            <a:r>
              <a:rPr lang="en-US" sz="2600" dirty="0" smtClean="0">
                <a:solidFill>
                  <a:schemeClr val="tx2">
                    <a:lumMod val="75000"/>
                  </a:schemeClr>
                </a:solidFill>
                <a:latin typeface="Arial Body"/>
              </a:rPr>
              <a:t>Create a file for each college you are considering</a:t>
            </a:r>
          </a:p>
          <a:p>
            <a:pPr lvl="1" algn="l">
              <a:buFont typeface="Arial" pitchFamily="34" charset="0"/>
              <a:buChar char="•"/>
            </a:pPr>
            <a:r>
              <a:rPr lang="en-US" sz="2600" dirty="0" smtClean="0">
                <a:solidFill>
                  <a:schemeClr val="tx2">
                    <a:lumMod val="75000"/>
                  </a:schemeClr>
                </a:solidFill>
                <a:latin typeface="Arial Body"/>
              </a:rPr>
              <a:t>Separate each file into categories – Admissions,  </a:t>
            </a:r>
          </a:p>
          <a:p>
            <a:pPr lvl="1" algn="l"/>
            <a:r>
              <a:rPr lang="en-US" sz="2600" dirty="0" smtClean="0">
                <a:solidFill>
                  <a:schemeClr val="tx2">
                    <a:lumMod val="75000"/>
                  </a:schemeClr>
                </a:solidFill>
                <a:latin typeface="Arial Body"/>
              </a:rPr>
              <a:t>  Financial Aid, Scholarship Apps, Housing, etc.</a:t>
            </a:r>
          </a:p>
          <a:p>
            <a:pPr lvl="1" algn="l">
              <a:buFont typeface="Arial" pitchFamily="34" charset="0"/>
              <a:buChar char="•"/>
            </a:pPr>
            <a:r>
              <a:rPr lang="en-US" sz="2600" dirty="0" smtClean="0">
                <a:solidFill>
                  <a:schemeClr val="tx2">
                    <a:lumMod val="75000"/>
                  </a:schemeClr>
                </a:solidFill>
                <a:latin typeface="Arial Body"/>
              </a:rPr>
              <a:t>Return forms, applications, payments to the correct office</a:t>
            </a:r>
          </a:p>
          <a:p>
            <a:pPr lvl="1" algn="l">
              <a:buFont typeface="Arial" pitchFamily="34" charset="0"/>
              <a:buChar char="•"/>
            </a:pPr>
            <a:r>
              <a:rPr lang="en-US" sz="2600" dirty="0">
                <a:solidFill>
                  <a:schemeClr val="tx2">
                    <a:lumMod val="75000"/>
                  </a:schemeClr>
                </a:solidFill>
                <a:latin typeface="Arial Body"/>
              </a:rPr>
              <a:t>Keep copies of everything you </a:t>
            </a:r>
            <a:r>
              <a:rPr lang="en-US" sz="2600" dirty="0" smtClean="0">
                <a:solidFill>
                  <a:schemeClr val="tx2">
                    <a:lumMod val="75000"/>
                  </a:schemeClr>
                </a:solidFill>
                <a:latin typeface="Arial Body"/>
              </a:rPr>
              <a:t>send – electronic or paper</a:t>
            </a:r>
            <a:endParaRPr lang="en-US" sz="2600" dirty="0">
              <a:solidFill>
                <a:schemeClr val="tx2">
                  <a:lumMod val="75000"/>
                </a:schemeClr>
              </a:solidFill>
              <a:latin typeface="Arial Body"/>
            </a:endParaRPr>
          </a:p>
          <a:p>
            <a:pPr lvl="1" algn="l">
              <a:buFont typeface="Arial" pitchFamily="34" charset="0"/>
              <a:buChar char="•"/>
            </a:pPr>
            <a:endParaRPr lang="en-US" sz="2600" dirty="0" smtClean="0">
              <a:solidFill>
                <a:schemeClr val="tx2">
                  <a:lumMod val="75000"/>
                </a:schemeClr>
              </a:solidFill>
              <a:latin typeface="Arial Body"/>
            </a:endParaRPr>
          </a:p>
          <a:p>
            <a:pPr marL="457200" indent="-457200" algn="l" eaLnBrk="1" hangingPunct="1">
              <a:lnSpc>
                <a:spcPct val="80000"/>
              </a:lnSpc>
              <a:buFont typeface="Arial" pitchFamily="34" charset="0"/>
              <a:buChar char="•"/>
              <a:defRPr/>
            </a:pPr>
            <a:endParaRPr lang="en-US" sz="2400" dirty="0" smtClean="0">
              <a:solidFill>
                <a:schemeClr val="tx2">
                  <a:lumMod val="75000"/>
                </a:schemeClr>
              </a:solidFill>
              <a:latin typeface="Arial Body"/>
            </a:endParaRPr>
          </a:p>
          <a:p>
            <a:pPr algn="l" eaLnBrk="1" hangingPunct="1">
              <a:lnSpc>
                <a:spcPct val="80000"/>
              </a:lnSpc>
              <a:defRPr/>
            </a:pPr>
            <a:endParaRPr lang="en-US" sz="2400" dirty="0" smtClean="0">
              <a:solidFill>
                <a:schemeClr val="tx2">
                  <a:lumMod val="75000"/>
                </a:schemeClr>
              </a:solidFill>
              <a:latin typeface="Arial Body"/>
            </a:endParaRPr>
          </a:p>
          <a:p>
            <a:pPr algn="l" eaLnBrk="1" hangingPunct="1">
              <a:lnSpc>
                <a:spcPct val="80000"/>
              </a:lnSpc>
              <a:defRPr/>
            </a:pPr>
            <a:r>
              <a:rPr lang="en-US" sz="2400" dirty="0" smtClean="0">
                <a:solidFill>
                  <a:schemeClr val="tx2">
                    <a:lumMod val="75000"/>
                  </a:schemeClr>
                </a:solidFill>
                <a:latin typeface="Arial Body"/>
              </a:rPr>
              <a:t>	</a:t>
            </a: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762000" y="1600200"/>
            <a:ext cx="7772400" cy="838200"/>
          </a:xfrm>
        </p:spPr>
        <p:txBody>
          <a:bodyPr/>
          <a:lstStyle/>
          <a:p>
            <a:pPr eaLnBrk="1" hangingPunct="1">
              <a:defRPr/>
            </a:pPr>
            <a:r>
              <a:rPr lang="en-US" sz="3600" b="1" dirty="0" smtClean="0">
                <a:solidFill>
                  <a:schemeClr val="accent3">
                    <a:lumMod val="50000"/>
                  </a:schemeClr>
                </a:solidFill>
                <a:latin typeface="Arial Headings"/>
              </a:rPr>
              <a:t>About the FAFSA</a:t>
            </a:r>
          </a:p>
        </p:txBody>
      </p:sp>
      <p:sp>
        <p:nvSpPr>
          <p:cNvPr id="3" name="Subtitle 2"/>
          <p:cNvSpPr>
            <a:spLocks noGrp="1"/>
          </p:cNvSpPr>
          <p:nvPr>
            <p:ph type="subTitle" idx="1"/>
          </p:nvPr>
        </p:nvSpPr>
        <p:spPr>
          <a:xfrm>
            <a:off x="3048000" y="2438400"/>
            <a:ext cx="2667000" cy="533400"/>
          </a:xfrm>
        </p:spPr>
        <p:txBody>
          <a:bodyPr/>
          <a:lstStyle/>
          <a:p>
            <a:pPr algn="l" eaLnBrk="1" hangingPunct="1">
              <a:buFont typeface="Arial" charset="0"/>
              <a:buNone/>
              <a:defRPr/>
            </a:pPr>
            <a:r>
              <a:rPr lang="en-US" sz="2600" b="1" dirty="0" smtClean="0">
                <a:solidFill>
                  <a:schemeClr val="accent1">
                    <a:lumMod val="75000"/>
                  </a:schemeClr>
                </a:solidFill>
                <a:latin typeface="Arial Body"/>
                <a:hlinkClick r:id="rId3"/>
              </a:rPr>
              <a:t>www.fafsa.gov</a:t>
            </a:r>
            <a:endParaRPr lang="en-US" sz="2600" b="1" dirty="0" smtClean="0">
              <a:solidFill>
                <a:schemeClr val="accent1">
                  <a:lumMod val="75000"/>
                </a:schemeClr>
              </a:solidFill>
              <a:latin typeface="Arial Body"/>
            </a:endParaRPr>
          </a:p>
          <a:p>
            <a:pPr lvl="2" algn="l" eaLnBrk="1" hangingPunct="1">
              <a:buFont typeface="Arial" charset="0"/>
              <a:buNone/>
              <a:defRPr/>
            </a:pPr>
            <a:endParaRPr lang="en-US" sz="2600" b="1" dirty="0" smtClean="0">
              <a:solidFill>
                <a:schemeClr val="tx2">
                  <a:lumMod val="75000"/>
                </a:schemeClr>
              </a:solidFill>
              <a:latin typeface="Arial Body"/>
            </a:endParaRPr>
          </a:p>
        </p:txBody>
      </p:sp>
      <p:pic>
        <p:nvPicPr>
          <p:cNvPr id="14340" name="Picture 4" descr="MCj01047520000[1]"/>
          <p:cNvPicPr>
            <a:picLocks noChangeAspect="1" noChangeArrowheads="1"/>
          </p:cNvPicPr>
          <p:nvPr/>
        </p:nvPicPr>
        <p:blipFill>
          <a:blip r:embed="rId4" cstate="print"/>
          <a:srcRect/>
          <a:stretch>
            <a:fillRect/>
          </a:stretch>
        </p:blipFill>
        <p:spPr bwMode="auto">
          <a:xfrm>
            <a:off x="6659563" y="2667000"/>
            <a:ext cx="2484437" cy="2586038"/>
          </a:xfrm>
          <a:prstGeom prst="rect">
            <a:avLst/>
          </a:prstGeom>
          <a:noFill/>
          <a:ln w="9525">
            <a:noFill/>
            <a:miter lim="800000"/>
            <a:headEnd/>
            <a:tailEnd/>
          </a:ln>
        </p:spPr>
      </p:pic>
      <p:sp>
        <p:nvSpPr>
          <p:cNvPr id="6" name="TextBox 5"/>
          <p:cNvSpPr txBox="1"/>
          <p:nvPr/>
        </p:nvSpPr>
        <p:spPr>
          <a:xfrm>
            <a:off x="762000" y="5257800"/>
            <a:ext cx="6845272" cy="1477328"/>
          </a:xfrm>
          <a:prstGeom prst="rect">
            <a:avLst/>
          </a:prstGeom>
          <a:noFill/>
        </p:spPr>
        <p:txBody>
          <a:bodyPr wrap="none" rtlCol="0">
            <a:spAutoFit/>
          </a:bodyPr>
          <a:lstStyle/>
          <a:p>
            <a:pPr algn="ctr"/>
            <a:r>
              <a:rPr lang="en-US" sz="7200" dirty="0" smtClean="0">
                <a:hlinkClick r:id="rId3"/>
              </a:rPr>
              <a:t>www.fafsa.gov</a:t>
            </a:r>
            <a:endParaRPr lang="en-US" sz="7200" dirty="0" smtClean="0"/>
          </a:p>
          <a:p>
            <a:endParaRPr lang="en-US" dirty="0"/>
          </a:p>
        </p:txBody>
      </p:sp>
      <p:sp>
        <p:nvSpPr>
          <p:cNvPr id="7" name="TextBox 6"/>
          <p:cNvSpPr txBox="1"/>
          <p:nvPr/>
        </p:nvSpPr>
        <p:spPr>
          <a:xfrm rot="2527877">
            <a:off x="175339" y="3078255"/>
            <a:ext cx="3399200" cy="923330"/>
          </a:xfrm>
          <a:prstGeom prst="rect">
            <a:avLst/>
          </a:prstGeom>
          <a:noFill/>
        </p:spPr>
        <p:txBody>
          <a:bodyPr wrap="none" rtlCol="0">
            <a:spAutoFit/>
          </a:bodyPr>
          <a:lstStyle/>
          <a:p>
            <a:r>
              <a:rPr lang="en-US" sz="3600" b="1" dirty="0" smtClean="0">
                <a:hlinkClick r:id="rId3"/>
              </a:rPr>
              <a:t>www.fafsa.gov</a:t>
            </a:r>
            <a:endParaRPr lang="en-US" sz="3600" b="1" dirty="0" smtClean="0"/>
          </a:p>
          <a:p>
            <a:endParaRPr lang="en-US" dirty="0"/>
          </a:p>
        </p:txBody>
      </p:sp>
      <p:sp>
        <p:nvSpPr>
          <p:cNvPr id="8" name="TextBox 7"/>
          <p:cNvSpPr txBox="1"/>
          <p:nvPr/>
        </p:nvSpPr>
        <p:spPr>
          <a:xfrm rot="20117506">
            <a:off x="3851080" y="3338518"/>
            <a:ext cx="3037178" cy="861774"/>
          </a:xfrm>
          <a:prstGeom prst="rect">
            <a:avLst/>
          </a:prstGeom>
          <a:noFill/>
        </p:spPr>
        <p:txBody>
          <a:bodyPr wrap="none" rtlCol="0">
            <a:spAutoFit/>
          </a:bodyPr>
          <a:lstStyle/>
          <a:p>
            <a:r>
              <a:rPr lang="en-US" sz="3200" b="1" dirty="0" smtClean="0">
                <a:hlinkClick r:id="rId3"/>
              </a:rPr>
              <a:t>www.fafsa.gov</a:t>
            </a:r>
            <a:endParaRPr lang="en-US" sz="3200" b="1" dirty="0" smtClean="0"/>
          </a:p>
          <a:p>
            <a:endParaRPr lang="en-US" dirty="0"/>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pPr>
                <a:defRPr/>
              </a:pPr>
              <a:t>13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1000"/>
                                        <p:tgtEl>
                                          <p:spTgt spid="3">
                                            <p:txEl>
                                              <p:pRg st="0" end="0"/>
                                            </p:txEl>
                                          </p:spTgt>
                                        </p:tgtEl>
                                      </p:cBhvr>
                                    </p:animEffect>
                                  </p:childTnLst>
                                </p:cTn>
                              </p:par>
                            </p:childTnLst>
                          </p:cTn>
                        </p:par>
                        <p:par>
                          <p:cTn id="8" fill="hold">
                            <p:stCondLst>
                              <p:cond delay="1000"/>
                            </p:stCondLst>
                            <p:childTnLst>
                              <p:par>
                                <p:cTn id="9" presetID="26" presetClass="emph" presetSubtype="0" fill="hold" nodeType="afterEffect">
                                  <p:stCondLst>
                                    <p:cond delay="0"/>
                                  </p:stCondLst>
                                  <p:childTnLst>
                                    <p:animEffect transition="out" filter="fade">
                                      <p:cBhvr>
                                        <p:cTn id="10" dur="1000" tmFilter="0, 0; .2, .5; .8, .5; 1, 0"/>
                                        <p:tgtEl>
                                          <p:spTgt spid="3">
                                            <p:txEl>
                                              <p:pRg st="0" end="0"/>
                                            </p:txEl>
                                          </p:spTgt>
                                        </p:tgtEl>
                                      </p:cBhvr>
                                    </p:animEffect>
                                    <p:animScale>
                                      <p:cBhvr>
                                        <p:cTn id="11" dur="500" autoRev="1" fill="hold"/>
                                        <p:tgtEl>
                                          <p:spTgt spid="3">
                                            <p:txEl>
                                              <p:pRg st="0" end="0"/>
                                            </p:txEl>
                                          </p:spTgt>
                                        </p:tgtEl>
                                      </p:cBhvr>
                                      <p:by x="105000" y="105000"/>
                                    </p:animScale>
                                  </p:childTnLst>
                                </p:cTn>
                              </p:par>
                            </p:childTnLst>
                          </p:cTn>
                        </p:par>
                        <p:par>
                          <p:cTn id="12" fill="hold">
                            <p:stCondLst>
                              <p:cond delay="2000"/>
                            </p:stCondLst>
                            <p:childTnLst>
                              <p:par>
                                <p:cTn id="13" presetID="2" presetClass="entr" presetSubtype="1" fill="hold"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2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20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4000"/>
                            </p:stCondLst>
                            <p:childTnLst>
                              <p:par>
                                <p:cTn id="18" presetID="5" presetClass="entr" presetSubtype="10" fill="hold" grpId="0" nodeType="afterEffect">
                                  <p:stCondLst>
                                    <p:cond delay="50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checkerboard(across)">
                                      <p:cBhvr>
                                        <p:cTn id="20" dur="3000"/>
                                        <p:tgtEl>
                                          <p:spTgt spid="7">
                                            <p:txEl>
                                              <p:pRg st="0" end="0"/>
                                            </p:txEl>
                                          </p:spTgt>
                                        </p:tgtEl>
                                      </p:cBhvr>
                                    </p:animEffect>
                                  </p:childTnLst>
                                </p:cTn>
                              </p:par>
                            </p:childTnLst>
                          </p:cTn>
                        </p:par>
                        <p:par>
                          <p:cTn id="21" fill="hold">
                            <p:stCondLst>
                              <p:cond delay="7500"/>
                            </p:stCondLst>
                            <p:childTnLst>
                              <p:par>
                                <p:cTn id="22" presetID="26" presetClass="emph" presetSubtype="0" fill="hold" grpId="1" nodeType="afterEffect">
                                  <p:stCondLst>
                                    <p:cond delay="0"/>
                                  </p:stCondLst>
                                  <p:childTnLst>
                                    <p:animEffect transition="out" filter="fade">
                                      <p:cBhvr>
                                        <p:cTn id="23" dur="1000" tmFilter="0, 0; .2, .5; .8, .5; 1, 0"/>
                                        <p:tgtEl>
                                          <p:spTgt spid="8"/>
                                        </p:tgtEl>
                                      </p:cBhvr>
                                    </p:animEffect>
                                    <p:animScale>
                                      <p:cBhvr>
                                        <p:cTn id="24" dur="500" autoRev="1" fill="hold"/>
                                        <p:tgtEl>
                                          <p:spTgt spid="8"/>
                                        </p:tgtEl>
                                      </p:cBhvr>
                                      <p:by x="105000" y="105000"/>
                                    </p:animScale>
                                  </p:childTnLst>
                                </p:cTn>
                              </p:par>
                            </p:childTnLst>
                          </p:cTn>
                        </p:par>
                        <p:par>
                          <p:cTn id="25" fill="hold">
                            <p:stCondLst>
                              <p:cond delay="8500"/>
                            </p:stCondLst>
                            <p:childTnLst>
                              <p:par>
                                <p:cTn id="26" presetID="6" presetClass="emph" presetSubtype="0" fill="hold" nodeType="afterEffect">
                                  <p:stCondLst>
                                    <p:cond delay="0"/>
                                  </p:stCondLst>
                                  <p:childTnLst>
                                    <p:animScale>
                                      <p:cBhvr>
                                        <p:cTn id="27" dur="2000" fill="hold"/>
                                        <p:tgtEl>
                                          <p:spTgt spid="6">
                                            <p:txEl>
                                              <p:pRg st="0" end="0"/>
                                            </p:txEl>
                                          </p:spTgt>
                                        </p:tgtEl>
                                      </p:cBhvr>
                                      <p:by x="150000" y="150000"/>
                                    </p:animScale>
                                  </p:childTnLst>
                                </p:cTn>
                              </p:par>
                            </p:childTnLst>
                          </p:cTn>
                        </p:par>
                        <p:par>
                          <p:cTn id="28" fill="hold">
                            <p:stCondLst>
                              <p:cond delay="10500"/>
                            </p:stCondLst>
                            <p:childTnLst>
                              <p:par>
                                <p:cTn id="29" presetID="26" presetClass="emph" presetSubtype="0" fill="hold" grpId="2" nodeType="afterEffect">
                                  <p:stCondLst>
                                    <p:cond delay="0"/>
                                  </p:stCondLst>
                                  <p:childTnLst>
                                    <p:animEffect transition="out" filter="fade">
                                      <p:cBhvr>
                                        <p:cTn id="30" dur="500" tmFilter="0, 0; .2, .5; .8, .5; 1, 0"/>
                                        <p:tgtEl>
                                          <p:spTgt spid="8"/>
                                        </p:tgtEl>
                                      </p:cBhvr>
                                    </p:animEffect>
                                    <p:animScale>
                                      <p:cBhvr>
                                        <p:cTn id="31" dur="250" autoRev="1" fill="hold"/>
                                        <p:tgtEl>
                                          <p:spTgt spid="8"/>
                                        </p:tgtEl>
                                      </p:cBhvr>
                                      <p:by x="105000" y="105000"/>
                                    </p:animScale>
                                  </p:childTnLst>
                                </p:cTn>
                              </p:par>
                            </p:childTnLst>
                          </p:cTn>
                        </p:par>
                        <p:par>
                          <p:cTn id="32" fill="hold">
                            <p:stCondLst>
                              <p:cond delay="11000"/>
                            </p:stCondLst>
                            <p:childTnLst>
                              <p:par>
                                <p:cTn id="33" presetID="5" presetClass="entr" presetSubtype="1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checkerboard(across)">
                                      <p:cBhvr>
                                        <p:cTn id="35" dur="1000"/>
                                        <p:tgtEl>
                                          <p:spTgt spid="8"/>
                                        </p:tgtEl>
                                      </p:cBhvr>
                                    </p:animEffect>
                                  </p:childTnLst>
                                </p:cTn>
                              </p:par>
                            </p:childTnLst>
                          </p:cTn>
                        </p:par>
                        <p:par>
                          <p:cTn id="36" fill="hold">
                            <p:stCondLst>
                              <p:cond delay="12000"/>
                            </p:stCondLst>
                            <p:childTnLst>
                              <p:par>
                                <p:cTn id="37" presetID="6" presetClass="emph" presetSubtype="0" fill="hold" nodeType="afterEffect">
                                  <p:stCondLst>
                                    <p:cond delay="0"/>
                                  </p:stCondLst>
                                  <p:childTnLst>
                                    <p:animScale>
                                      <p:cBhvr>
                                        <p:cTn id="38" dur="2000" fill="hold"/>
                                        <p:tgtEl>
                                          <p:spTgt spid="1434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allAtOnce"/>
      <p:bldP spid="8" grpId="0"/>
      <p:bldP spid="8" grpId="1"/>
      <p:bldP spid="8" grpId="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152400" y="1600201"/>
            <a:ext cx="7772400" cy="1219200"/>
          </a:xfrm>
        </p:spPr>
        <p:txBody>
          <a:bodyPr/>
          <a:lstStyle/>
          <a:p>
            <a:pPr eaLnBrk="1" hangingPunct="1">
              <a:defRPr/>
            </a:pPr>
            <a:r>
              <a:rPr lang="en-US" sz="3600" b="1" dirty="0" smtClean="0">
                <a:solidFill>
                  <a:schemeClr val="accent3">
                    <a:lumMod val="50000"/>
                  </a:schemeClr>
                </a:solidFill>
                <a:latin typeface="Arial Headings"/>
              </a:rPr>
              <a:t>About the FAFSA</a:t>
            </a:r>
            <a:br>
              <a:rPr lang="en-US" sz="3600" b="1" dirty="0" smtClean="0">
                <a:solidFill>
                  <a:schemeClr val="accent3">
                    <a:lumMod val="50000"/>
                  </a:schemeClr>
                </a:solidFill>
                <a:latin typeface="Arial Headings"/>
              </a:rPr>
            </a:br>
            <a:r>
              <a:rPr lang="en-US" sz="3600" b="1" dirty="0" smtClean="0">
                <a:solidFill>
                  <a:schemeClr val="accent3">
                    <a:lumMod val="50000"/>
                  </a:schemeClr>
                </a:solidFill>
                <a:latin typeface="Arial Headings"/>
              </a:rPr>
              <a:t>Applying for Different Types of Aid</a:t>
            </a:r>
          </a:p>
        </p:txBody>
      </p:sp>
      <p:sp>
        <p:nvSpPr>
          <p:cNvPr id="3" name="Subtitle 2"/>
          <p:cNvSpPr>
            <a:spLocks noGrp="1"/>
          </p:cNvSpPr>
          <p:nvPr>
            <p:ph type="subTitle" idx="1"/>
          </p:nvPr>
        </p:nvSpPr>
        <p:spPr>
          <a:xfrm>
            <a:off x="381000" y="2971800"/>
            <a:ext cx="8382000" cy="1752600"/>
          </a:xfrm>
        </p:spPr>
        <p:txBody>
          <a:bodyPr/>
          <a:lstStyle/>
          <a:p>
            <a:pPr algn="l" eaLnBrk="1" hangingPunct="1">
              <a:buFont typeface="Arial" pitchFamily="34" charset="0"/>
              <a:buChar char="•"/>
              <a:defRPr/>
            </a:pPr>
            <a:r>
              <a:rPr lang="en-US" sz="2400" b="1" i="1" dirty="0" smtClean="0">
                <a:solidFill>
                  <a:schemeClr val="tx2">
                    <a:lumMod val="75000"/>
                  </a:schemeClr>
                </a:solidFill>
                <a:latin typeface="Arial Body"/>
              </a:rPr>
              <a:t>USE THE </a:t>
            </a:r>
            <a:r>
              <a:rPr lang="en-US" sz="2400" b="1" i="1" u="sng" dirty="0" smtClean="0">
                <a:solidFill>
                  <a:schemeClr val="tx2">
                    <a:lumMod val="75000"/>
                  </a:schemeClr>
                </a:solidFill>
                <a:latin typeface="Arial Body"/>
              </a:rPr>
              <a:t>FAFSA</a:t>
            </a:r>
            <a:r>
              <a:rPr lang="en-US" sz="2400" b="1" i="1" dirty="0" smtClean="0">
                <a:solidFill>
                  <a:schemeClr val="tx2">
                    <a:lumMod val="75000"/>
                  </a:schemeClr>
                </a:solidFill>
                <a:latin typeface="Arial Body"/>
              </a:rPr>
              <a:t> FOR </a:t>
            </a:r>
            <a:r>
              <a:rPr lang="en-US" sz="2400" dirty="0" smtClean="0">
                <a:solidFill>
                  <a:schemeClr val="tx2">
                    <a:lumMod val="75000"/>
                  </a:schemeClr>
                </a:solidFill>
                <a:latin typeface="Arial Body"/>
              </a:rPr>
              <a:t>: </a:t>
            </a:r>
          </a:p>
          <a:p>
            <a:pPr lvl="1" algn="l" eaLnBrk="1" hangingPunct="1">
              <a:buFont typeface="Arial" pitchFamily="34" charset="0"/>
              <a:buChar char="•"/>
              <a:defRPr/>
            </a:pPr>
            <a:r>
              <a:rPr lang="en-US" sz="2400" dirty="0" smtClean="0">
                <a:solidFill>
                  <a:schemeClr val="tx2">
                    <a:lumMod val="75000"/>
                  </a:schemeClr>
                </a:solidFill>
                <a:latin typeface="Arial Body"/>
              </a:rPr>
              <a:t>Grants – Free or “gift” aid</a:t>
            </a:r>
          </a:p>
          <a:p>
            <a:pPr lvl="1" algn="l" eaLnBrk="1" hangingPunct="1">
              <a:buFont typeface="Arial" pitchFamily="34" charset="0"/>
              <a:buChar char="•"/>
              <a:defRPr/>
            </a:pPr>
            <a:r>
              <a:rPr lang="en-US" sz="2400" dirty="0" smtClean="0">
                <a:solidFill>
                  <a:schemeClr val="tx2">
                    <a:lumMod val="75000"/>
                  </a:schemeClr>
                </a:solidFill>
                <a:latin typeface="Arial Body"/>
              </a:rPr>
              <a:t>Work Study – Self- help – must be earned</a:t>
            </a:r>
          </a:p>
          <a:p>
            <a:pPr lvl="1" algn="l" eaLnBrk="1" hangingPunct="1">
              <a:buFont typeface="Arial" pitchFamily="34" charset="0"/>
              <a:buChar char="•"/>
              <a:defRPr/>
            </a:pPr>
            <a:r>
              <a:rPr lang="en-US" sz="2400" dirty="0" smtClean="0">
                <a:solidFill>
                  <a:schemeClr val="tx2">
                    <a:lumMod val="75000"/>
                  </a:schemeClr>
                </a:solidFill>
                <a:latin typeface="Arial Body"/>
              </a:rPr>
              <a:t>Loans – Self-help – must be repaid</a:t>
            </a:r>
          </a:p>
          <a:p>
            <a:pPr algn="l" eaLnBrk="1" hangingPunct="1">
              <a:buFont typeface="Arial" pitchFamily="34" charset="0"/>
              <a:buChar char="•"/>
              <a:defRPr/>
            </a:pPr>
            <a:r>
              <a:rPr lang="en-US" sz="2400" b="1" i="1" dirty="0" smtClean="0">
                <a:solidFill>
                  <a:schemeClr val="tx2">
                    <a:lumMod val="75000"/>
                  </a:schemeClr>
                </a:solidFill>
                <a:latin typeface="Arial Body"/>
              </a:rPr>
              <a:t>USE SEPARATE APPLICATION FOR:</a:t>
            </a:r>
          </a:p>
          <a:p>
            <a:pPr lvl="1" algn="l" eaLnBrk="1" hangingPunct="1">
              <a:buFont typeface="Arial" pitchFamily="34" charset="0"/>
              <a:buChar char="•"/>
              <a:defRPr/>
            </a:pPr>
            <a:r>
              <a:rPr lang="en-US" sz="2400" dirty="0" smtClean="0">
                <a:solidFill>
                  <a:schemeClr val="tx2">
                    <a:lumMod val="75000"/>
                  </a:schemeClr>
                </a:solidFill>
                <a:latin typeface="Arial Body"/>
              </a:rPr>
              <a:t>Scholarships</a:t>
            </a:r>
          </a:p>
          <a:p>
            <a:pPr lvl="1" algn="l" eaLnBrk="1" hangingPunct="1">
              <a:buFont typeface="Arial" pitchFamily="34" charset="0"/>
              <a:buChar char="•"/>
              <a:defRPr/>
            </a:pPr>
            <a:r>
              <a:rPr lang="en-US" sz="2400" dirty="0" smtClean="0">
                <a:solidFill>
                  <a:schemeClr val="tx2">
                    <a:lumMod val="75000"/>
                  </a:schemeClr>
                </a:solidFill>
                <a:latin typeface="Arial Body"/>
              </a:rPr>
              <a:t>Waivers</a:t>
            </a:r>
          </a:p>
          <a:p>
            <a:pPr lvl="1" algn="l" eaLnBrk="1" hangingPunct="1">
              <a:buFont typeface="Arial" pitchFamily="34" charset="0"/>
              <a:buChar char="•"/>
              <a:defRPr/>
            </a:pPr>
            <a:r>
              <a:rPr lang="en-US" sz="2400" dirty="0" smtClean="0">
                <a:solidFill>
                  <a:schemeClr val="tx2">
                    <a:lumMod val="75000"/>
                  </a:schemeClr>
                </a:solidFill>
                <a:latin typeface="Arial Body"/>
              </a:rPr>
              <a:t>Follow the process at </a:t>
            </a:r>
            <a:r>
              <a:rPr lang="en-US" sz="2400" i="1" dirty="0" smtClean="0">
                <a:solidFill>
                  <a:schemeClr val="tx2">
                    <a:lumMod val="75000"/>
                  </a:schemeClr>
                </a:solidFill>
                <a:latin typeface="Arial Body"/>
              </a:rPr>
              <a:t>your</a:t>
            </a:r>
            <a:r>
              <a:rPr lang="en-US" sz="2400" dirty="0" smtClean="0">
                <a:solidFill>
                  <a:schemeClr val="tx2">
                    <a:lumMod val="75000"/>
                  </a:schemeClr>
                </a:solidFill>
                <a:latin typeface="Arial Body"/>
              </a:rPr>
              <a:t> school</a:t>
            </a:r>
          </a:p>
          <a:p>
            <a:pPr eaLnBrk="1" hangingPunct="1">
              <a:buFont typeface="Arial" charset="0"/>
              <a:buNone/>
              <a:defRPr/>
            </a:pPr>
            <a:endParaRPr lang="en-US" dirty="0"/>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609600" y="1752600"/>
            <a:ext cx="7772400" cy="1470025"/>
          </a:xfrm>
        </p:spPr>
        <p:txBody>
          <a:bodyPr/>
          <a:lstStyle/>
          <a:p>
            <a:pPr eaLnBrk="1" hangingPunct="1">
              <a:defRPr/>
            </a:pPr>
            <a:r>
              <a:rPr lang="en-US" sz="3600" b="1" dirty="0" smtClean="0">
                <a:solidFill>
                  <a:schemeClr val="accent3">
                    <a:lumMod val="50000"/>
                  </a:schemeClr>
                </a:solidFill>
                <a:latin typeface="Arial Headings"/>
              </a:rPr>
              <a:t>About the FAFSA – </a:t>
            </a:r>
            <a:br>
              <a:rPr lang="en-US" sz="3600" b="1" dirty="0" smtClean="0">
                <a:solidFill>
                  <a:schemeClr val="accent3">
                    <a:lumMod val="50000"/>
                  </a:schemeClr>
                </a:solidFill>
                <a:latin typeface="Arial Headings"/>
              </a:rPr>
            </a:br>
            <a:r>
              <a:rPr lang="en-US" sz="3600" b="1" dirty="0" smtClean="0">
                <a:solidFill>
                  <a:schemeClr val="accent3">
                    <a:lumMod val="50000"/>
                  </a:schemeClr>
                </a:solidFill>
                <a:latin typeface="Arial Headings"/>
              </a:rPr>
              <a:t>Federal Financial Aid Eligibility</a:t>
            </a:r>
          </a:p>
        </p:txBody>
      </p:sp>
      <p:sp>
        <p:nvSpPr>
          <p:cNvPr id="3" name="Subtitle 2"/>
          <p:cNvSpPr>
            <a:spLocks noGrp="1"/>
          </p:cNvSpPr>
          <p:nvPr>
            <p:ph type="subTitle" idx="1"/>
          </p:nvPr>
        </p:nvSpPr>
        <p:spPr>
          <a:xfrm>
            <a:off x="228600" y="3200400"/>
            <a:ext cx="8686800" cy="3352800"/>
          </a:xfrm>
        </p:spPr>
        <p:txBody>
          <a:bodyPr/>
          <a:lstStyle/>
          <a:p>
            <a:pPr lvl="1" algn="l" eaLnBrk="1" hangingPunct="1">
              <a:defRPr/>
            </a:pPr>
            <a:r>
              <a:rPr lang="en-US" sz="2600" b="1" dirty="0" smtClean="0">
                <a:solidFill>
                  <a:schemeClr val="tx2">
                    <a:lumMod val="75000"/>
                  </a:schemeClr>
                </a:solidFill>
                <a:latin typeface="Arial" pitchFamily="34" charset="0"/>
                <a:cs typeface="Arial" pitchFamily="34" charset="0"/>
              </a:rPr>
              <a:t>Requirements</a:t>
            </a:r>
            <a:endParaRPr lang="en-US" sz="2600" dirty="0" smtClean="0">
              <a:solidFill>
                <a:schemeClr val="tx2">
                  <a:lumMod val="75000"/>
                </a:schemeClr>
              </a:solidFill>
              <a:latin typeface="Arial" pitchFamily="34" charset="0"/>
              <a:cs typeface="Arial" pitchFamily="34" charset="0"/>
            </a:endParaRPr>
          </a:p>
          <a:p>
            <a:pPr lvl="1" algn="l" eaLnBrk="1" hangingPunct="1">
              <a:buFont typeface="Arial" pitchFamily="34" charset="0"/>
              <a:buChar char="•"/>
              <a:defRPr/>
            </a:pPr>
            <a:r>
              <a:rPr lang="en-US" sz="2600" dirty="0" smtClean="0">
                <a:solidFill>
                  <a:schemeClr val="tx2">
                    <a:lumMod val="75000"/>
                  </a:schemeClr>
                </a:solidFill>
                <a:latin typeface="Arial" pitchFamily="34" charset="0"/>
                <a:cs typeface="Arial" pitchFamily="34" charset="0"/>
              </a:rPr>
              <a:t>Be a U.S. citizen or eligible non-citizen </a:t>
            </a:r>
          </a:p>
          <a:p>
            <a:pPr lvl="1" algn="l" eaLnBrk="1" hangingPunct="1">
              <a:buFont typeface="Arial" pitchFamily="34" charset="0"/>
              <a:buChar char="•"/>
              <a:defRPr/>
            </a:pPr>
            <a:r>
              <a:rPr lang="en-US" sz="2600" dirty="0" smtClean="0">
                <a:solidFill>
                  <a:schemeClr val="tx2">
                    <a:lumMod val="75000"/>
                  </a:schemeClr>
                </a:solidFill>
                <a:latin typeface="Arial" pitchFamily="34" charset="0"/>
                <a:cs typeface="Arial" pitchFamily="34" charset="0"/>
              </a:rPr>
              <a:t>Have a valid Social Security number </a:t>
            </a:r>
          </a:p>
          <a:p>
            <a:pPr lvl="1" algn="l" eaLnBrk="1" hangingPunct="1">
              <a:buFont typeface="Arial" pitchFamily="34" charset="0"/>
              <a:buChar char="•"/>
              <a:defRPr/>
            </a:pPr>
            <a:r>
              <a:rPr lang="en-US" sz="2600" dirty="0" smtClean="0">
                <a:solidFill>
                  <a:schemeClr val="tx2">
                    <a:lumMod val="75000"/>
                  </a:schemeClr>
                </a:solidFill>
                <a:latin typeface="Arial" pitchFamily="34" charset="0"/>
                <a:cs typeface="Arial" pitchFamily="34" charset="0"/>
              </a:rPr>
              <a:t>Males 18 years and older must register with Selective Service (see </a:t>
            </a:r>
            <a:r>
              <a:rPr lang="en-US" sz="2600" dirty="0" smtClean="0">
                <a:solidFill>
                  <a:schemeClr val="tx2">
                    <a:lumMod val="75000"/>
                  </a:schemeClr>
                </a:solidFill>
                <a:latin typeface="Arial" pitchFamily="34" charset="0"/>
                <a:cs typeface="Arial" pitchFamily="34" charset="0"/>
                <a:hlinkClick r:id="rId3"/>
              </a:rPr>
              <a:t>www.sss.gov</a:t>
            </a:r>
            <a:r>
              <a:rPr lang="en-US" sz="2600" dirty="0" smtClean="0">
                <a:solidFill>
                  <a:schemeClr val="tx2">
                    <a:lumMod val="75000"/>
                  </a:schemeClr>
                </a:solidFill>
                <a:latin typeface="Arial" pitchFamily="34" charset="0"/>
                <a:cs typeface="Arial" pitchFamily="34" charset="0"/>
              </a:rPr>
              <a:t> for more information) </a:t>
            </a:r>
          </a:p>
          <a:p>
            <a:pPr lvl="1" algn="l" eaLnBrk="1" hangingPunct="1">
              <a:buFont typeface="Arial" pitchFamily="34" charset="0"/>
              <a:buChar char="•"/>
              <a:defRPr/>
            </a:pPr>
            <a:r>
              <a:rPr lang="en-US" sz="2600" dirty="0" smtClean="0">
                <a:solidFill>
                  <a:schemeClr val="tx2">
                    <a:lumMod val="75000"/>
                  </a:schemeClr>
                </a:solidFill>
                <a:latin typeface="Arial" pitchFamily="34" charset="0"/>
                <a:cs typeface="Arial" pitchFamily="34" charset="0"/>
              </a:rPr>
              <a:t>Can register for Selective Service on the  FAFSA</a:t>
            </a: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pPr>
                <a:defRPr/>
              </a:pPr>
              <a:t>15</a:t>
            </a:fld>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609600" y="1752600"/>
            <a:ext cx="7772400" cy="838200"/>
          </a:xfrm>
        </p:spPr>
        <p:txBody>
          <a:bodyPr/>
          <a:lstStyle/>
          <a:p>
            <a:pPr eaLnBrk="1" hangingPunct="1">
              <a:defRPr/>
            </a:pPr>
            <a:r>
              <a:rPr lang="en-US" sz="3600" b="1" dirty="0" smtClean="0">
                <a:solidFill>
                  <a:schemeClr val="accent3">
                    <a:lumMod val="50000"/>
                  </a:schemeClr>
                </a:solidFill>
                <a:latin typeface="Arial Headings"/>
              </a:rPr>
              <a:t>About the FAFSA – Eligibility</a:t>
            </a:r>
          </a:p>
        </p:txBody>
      </p:sp>
      <p:sp>
        <p:nvSpPr>
          <p:cNvPr id="3" name="Subtitle 2"/>
          <p:cNvSpPr>
            <a:spLocks noGrp="1"/>
          </p:cNvSpPr>
          <p:nvPr>
            <p:ph type="subTitle" idx="1"/>
          </p:nvPr>
        </p:nvSpPr>
        <p:spPr>
          <a:xfrm>
            <a:off x="228600" y="2667000"/>
            <a:ext cx="8686800" cy="4038600"/>
          </a:xfrm>
        </p:spPr>
        <p:txBody>
          <a:bodyPr/>
          <a:lstStyle/>
          <a:p>
            <a:pPr lvl="1" algn="l" eaLnBrk="1" hangingPunct="1">
              <a:defRPr/>
            </a:pPr>
            <a:r>
              <a:rPr lang="en-US" sz="2600" b="1" dirty="0" smtClean="0">
                <a:solidFill>
                  <a:schemeClr val="tx2">
                    <a:lumMod val="75000"/>
                  </a:schemeClr>
                </a:solidFill>
                <a:latin typeface="Arial" pitchFamily="34" charset="0"/>
                <a:cs typeface="Arial" pitchFamily="34" charset="0"/>
              </a:rPr>
              <a:t>Requirements, continued</a:t>
            </a:r>
            <a:endParaRPr lang="en-US" sz="2600" dirty="0" smtClean="0">
              <a:solidFill>
                <a:schemeClr val="tx2">
                  <a:lumMod val="75000"/>
                </a:schemeClr>
              </a:solidFill>
              <a:latin typeface="Arial" pitchFamily="34" charset="0"/>
              <a:cs typeface="Arial" pitchFamily="34" charset="0"/>
            </a:endParaRPr>
          </a:p>
          <a:p>
            <a:pPr lvl="1" algn="l" eaLnBrk="1" hangingPunct="1">
              <a:buFont typeface="Arial" pitchFamily="34" charset="0"/>
              <a:buChar char="•"/>
              <a:defRPr/>
            </a:pPr>
            <a:r>
              <a:rPr lang="en-US" sz="2600" dirty="0" smtClean="0">
                <a:solidFill>
                  <a:schemeClr val="tx2">
                    <a:lumMod val="75000"/>
                  </a:schemeClr>
                </a:solidFill>
                <a:latin typeface="Arial" pitchFamily="34" charset="0"/>
                <a:cs typeface="Arial" pitchFamily="34" charset="0"/>
              </a:rPr>
              <a:t>High school diploma, General Education Development (GED), </a:t>
            </a:r>
            <a:r>
              <a:rPr lang="en-US" sz="2600" dirty="0" err="1" smtClean="0">
                <a:solidFill>
                  <a:schemeClr val="tx2">
                    <a:lumMod val="75000"/>
                  </a:schemeClr>
                </a:solidFill>
                <a:latin typeface="Arial" pitchFamily="34" charset="0"/>
                <a:cs typeface="Arial" pitchFamily="34" charset="0"/>
              </a:rPr>
              <a:t>HiSet</a:t>
            </a:r>
            <a:r>
              <a:rPr lang="en-US" sz="2600" dirty="0" smtClean="0">
                <a:solidFill>
                  <a:schemeClr val="tx2">
                    <a:lumMod val="75000"/>
                  </a:schemeClr>
                </a:solidFill>
                <a:latin typeface="Arial" pitchFamily="34" charset="0"/>
                <a:cs typeface="Arial" pitchFamily="34" charset="0"/>
              </a:rPr>
              <a:t>, or other accepted graduation equivalency</a:t>
            </a:r>
          </a:p>
          <a:p>
            <a:pPr lvl="1" algn="l" eaLnBrk="1" hangingPunct="1">
              <a:buFont typeface="Arial" pitchFamily="34" charset="0"/>
              <a:buChar char="•"/>
              <a:defRPr/>
            </a:pPr>
            <a:r>
              <a:rPr lang="en-US" sz="2600" dirty="0" smtClean="0">
                <a:solidFill>
                  <a:schemeClr val="tx2">
                    <a:lumMod val="75000"/>
                  </a:schemeClr>
                </a:solidFill>
                <a:latin typeface="Arial" pitchFamily="34" charset="0"/>
                <a:cs typeface="Arial" pitchFamily="34" charset="0"/>
              </a:rPr>
              <a:t>Be enrolled or accepted for enrollment as a regular student working toward a degree or certificate in an eligible program at a school that participates in the federal student aid programs</a:t>
            </a: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pPr>
                <a:defRPr/>
              </a:pPr>
              <a:t>16</a:t>
            </a:fld>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371600" y="2057400"/>
            <a:ext cx="6286500" cy="628650"/>
          </a:xfrm>
        </p:spPr>
        <p:txBody>
          <a:bodyPr/>
          <a:lstStyle/>
          <a:p>
            <a:pPr eaLnBrk="1" hangingPunct="1">
              <a:defRPr/>
            </a:pPr>
            <a:r>
              <a:rPr lang="en-US" b="1" dirty="0" smtClean="0">
                <a:solidFill>
                  <a:schemeClr val="accent3">
                    <a:lumMod val="50000"/>
                  </a:schemeClr>
                </a:solidFill>
                <a:latin typeface="Arial Headings"/>
              </a:rPr>
              <a:t>About the FAFSA - Eligibility</a:t>
            </a:r>
          </a:p>
        </p:txBody>
      </p:sp>
      <p:sp>
        <p:nvSpPr>
          <p:cNvPr id="3" name="Subtitle 2"/>
          <p:cNvSpPr>
            <a:spLocks noGrp="1"/>
          </p:cNvSpPr>
          <p:nvPr>
            <p:ph type="subTitle" idx="1"/>
          </p:nvPr>
        </p:nvSpPr>
        <p:spPr>
          <a:xfrm>
            <a:off x="150312" y="2703869"/>
            <a:ext cx="8993688" cy="4017608"/>
          </a:xfrm>
        </p:spPr>
        <p:txBody>
          <a:bodyPr/>
          <a:lstStyle/>
          <a:p>
            <a:pPr marL="685800" lvl="1" indent="-342900" algn="l" eaLnBrk="1" hangingPunct="1">
              <a:lnSpc>
                <a:spcPct val="80000"/>
              </a:lnSpc>
              <a:defRPr/>
            </a:pPr>
            <a:r>
              <a:rPr lang="en-US" sz="2400" b="1" dirty="0">
                <a:solidFill>
                  <a:schemeClr val="accent1">
                    <a:lumMod val="50000"/>
                  </a:schemeClr>
                </a:solidFill>
                <a:latin typeface="Arial" panose="020B0604020202020204" pitchFamily="34" charset="0"/>
                <a:cs typeface="Arial" panose="020B0604020202020204" pitchFamily="34" charset="0"/>
              </a:rPr>
              <a:t>Withdrawing from School vs. Dropping Out</a:t>
            </a:r>
          </a:p>
          <a:p>
            <a:pPr marL="685800" lvl="1" indent="-342900" algn="l" eaLnBrk="1" hangingPunct="1">
              <a:lnSpc>
                <a:spcPct val="80000"/>
              </a:lnSpc>
              <a:buFont typeface="Arial" pitchFamily="34" charset="0"/>
              <a:buChar char="•"/>
              <a:defRPr/>
            </a:pPr>
            <a:r>
              <a:rPr lang="en-US" sz="2400" dirty="0">
                <a:solidFill>
                  <a:schemeClr val="accent1">
                    <a:lumMod val="50000"/>
                  </a:schemeClr>
                </a:solidFill>
                <a:latin typeface="Arial" panose="020B0604020202020204" pitchFamily="34" charset="0"/>
                <a:cs typeface="Arial" panose="020B0604020202020204" pitchFamily="34" charset="0"/>
              </a:rPr>
              <a:t>Always go through official drop/withdrawal process – don’t just stop going to class</a:t>
            </a:r>
          </a:p>
          <a:p>
            <a:pPr marL="685800" lvl="1" indent="-342900" algn="l" eaLnBrk="1" hangingPunct="1">
              <a:lnSpc>
                <a:spcPct val="80000"/>
              </a:lnSpc>
              <a:buFont typeface="Arial" pitchFamily="34" charset="0"/>
              <a:buChar char="•"/>
              <a:defRPr/>
            </a:pPr>
            <a:r>
              <a:rPr lang="en-US" sz="2400" dirty="0">
                <a:solidFill>
                  <a:schemeClr val="accent1">
                    <a:lumMod val="50000"/>
                  </a:schemeClr>
                </a:solidFill>
                <a:latin typeface="Arial" panose="020B0604020202020204" pitchFamily="34" charset="0"/>
                <a:cs typeface="Arial" panose="020B0604020202020204" pitchFamily="34" charset="0"/>
              </a:rPr>
              <a:t>Federal regulations may require repayment of some or ALL financial aid if you drop classes or  “unofficially” withdraw</a:t>
            </a:r>
          </a:p>
          <a:p>
            <a:pPr marL="685800" lvl="1" indent="-342900" algn="l" eaLnBrk="1" hangingPunct="1">
              <a:lnSpc>
                <a:spcPct val="80000"/>
              </a:lnSpc>
              <a:buFont typeface="Arial" pitchFamily="34" charset="0"/>
              <a:buChar char="•"/>
              <a:defRPr/>
            </a:pPr>
            <a:r>
              <a:rPr lang="en-US" sz="2400" dirty="0">
                <a:solidFill>
                  <a:schemeClr val="accent1">
                    <a:lumMod val="50000"/>
                  </a:schemeClr>
                </a:solidFill>
                <a:latin typeface="Arial" panose="020B0604020202020204" pitchFamily="34" charset="0"/>
                <a:cs typeface="Arial" panose="020B0604020202020204" pitchFamily="34" charset="0"/>
              </a:rPr>
              <a:t>“I” Incomplete and “W” Withdrawal grades MAY affect future Financial Aid eligibility</a:t>
            </a:r>
          </a:p>
          <a:p>
            <a:pPr marL="685800" lvl="1" indent="-342900" algn="l" eaLnBrk="1" hangingPunct="1">
              <a:lnSpc>
                <a:spcPct val="80000"/>
              </a:lnSpc>
              <a:buFont typeface="Arial" pitchFamily="34" charset="0"/>
              <a:buChar char="•"/>
              <a:defRPr/>
            </a:pPr>
            <a:r>
              <a:rPr lang="en-US" sz="2400" dirty="0">
                <a:solidFill>
                  <a:schemeClr val="accent1">
                    <a:lumMod val="50000"/>
                  </a:schemeClr>
                </a:solidFill>
                <a:latin typeface="Arial" panose="020B0604020202020204" pitchFamily="34" charset="0"/>
                <a:cs typeface="Arial" panose="020B0604020202020204" pitchFamily="34" charset="0"/>
              </a:rPr>
              <a:t>Academic and financial aid appeal processes may be </a:t>
            </a:r>
            <a:r>
              <a:rPr lang="en-US" sz="2400" dirty="0" smtClean="0">
                <a:solidFill>
                  <a:schemeClr val="accent1">
                    <a:lumMod val="50000"/>
                  </a:schemeClr>
                </a:solidFill>
                <a:latin typeface="Arial" panose="020B0604020202020204" pitchFamily="34" charset="0"/>
                <a:cs typeface="Arial" panose="020B0604020202020204" pitchFamily="34" charset="0"/>
              </a:rPr>
              <a:t>available</a:t>
            </a:r>
          </a:p>
          <a:p>
            <a:pPr marL="685800" lvl="1" indent="-342900" algn="l" eaLnBrk="1" hangingPunct="1">
              <a:lnSpc>
                <a:spcPct val="80000"/>
              </a:lnSpc>
              <a:buFont typeface="Arial" pitchFamily="34" charset="0"/>
              <a:buChar char="•"/>
              <a:defRPr/>
            </a:pPr>
            <a:r>
              <a:rPr lang="en-US" sz="2400" dirty="0" smtClean="0">
                <a:solidFill>
                  <a:schemeClr val="accent1">
                    <a:lumMod val="50000"/>
                  </a:schemeClr>
                </a:solidFill>
                <a:latin typeface="Arial" panose="020B0604020202020204" pitchFamily="34" charset="0"/>
                <a:cs typeface="Arial" panose="020B0604020202020204" pitchFamily="34" charset="0"/>
              </a:rPr>
              <a:t>Check with Financial Aid office before dropping or withdrawing so you know how it will affect you</a:t>
            </a:r>
            <a:endParaRPr lang="en-US" sz="2400" dirty="0">
              <a:solidFill>
                <a:schemeClr val="tx2">
                  <a:lumMod val="75000"/>
                </a:schemeClr>
              </a:solidFill>
              <a:latin typeface="Arial" panose="020B0604020202020204" pitchFamily="34" charset="0"/>
              <a:cs typeface="Arial" panose="020B0604020202020204" pitchFamily="34" charset="0"/>
            </a:endParaRPr>
          </a:p>
          <a:p>
            <a:pPr algn="l" eaLnBrk="1" hangingPunct="1">
              <a:lnSpc>
                <a:spcPct val="80000"/>
              </a:lnSpc>
              <a:buFont typeface="Arial" pitchFamily="34" charset="0"/>
              <a:buChar char="•"/>
              <a:defRPr/>
            </a:pPr>
            <a:endParaRPr lang="en-US" sz="1500" dirty="0">
              <a:solidFill>
                <a:schemeClr val="tx2">
                  <a:lumMod val="75000"/>
                </a:schemeClr>
              </a:solidFill>
              <a:latin typeface="Arial Body"/>
            </a:endParaRP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solidFill>
                  <a:prstClr val="black">
                    <a:tint val="75000"/>
                  </a:prstClr>
                </a:solidFill>
              </a:rPr>
              <a:pPr>
                <a:defRPr/>
              </a:pPr>
              <a:t>17</a:t>
            </a:fld>
            <a:endParaRPr lang="en-US" dirty="0">
              <a:solidFill>
                <a:prstClr val="black">
                  <a:tint val="75000"/>
                </a:prstClr>
              </a:solidFill>
            </a:endParaRPr>
          </a:p>
        </p:txBody>
      </p:sp>
    </p:spTree>
    <p:extLst>
      <p:ext uri="{BB962C8B-B14F-4D97-AF65-F5344CB8AC3E}">
        <p14:creationId xmlns:p14="http://schemas.microsoft.com/office/powerpoint/2010/main" val="4082204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lstStyle/>
          <a:p>
            <a:pPr>
              <a:defRPr/>
            </a:pPr>
            <a:r>
              <a:rPr lang="en-US" sz="3600" b="1" dirty="0" smtClean="0">
                <a:solidFill>
                  <a:schemeClr val="accent3">
                    <a:lumMod val="50000"/>
                  </a:schemeClr>
                </a:solidFill>
                <a:latin typeface="Arial Headings"/>
              </a:rPr>
              <a:t>About the FAFSA -</a:t>
            </a:r>
            <a:br>
              <a:rPr lang="en-US" sz="3600" b="1" dirty="0" smtClean="0">
                <a:solidFill>
                  <a:schemeClr val="accent3">
                    <a:lumMod val="50000"/>
                  </a:schemeClr>
                </a:solidFill>
                <a:latin typeface="Arial Headings"/>
              </a:rPr>
            </a:br>
            <a:r>
              <a:rPr lang="en-US" sz="3600" b="1" dirty="0" smtClean="0">
                <a:solidFill>
                  <a:schemeClr val="accent3">
                    <a:lumMod val="50000"/>
                  </a:schemeClr>
                </a:solidFill>
                <a:latin typeface="Arial Headings"/>
              </a:rPr>
              <a:t>The Philosophy</a:t>
            </a:r>
            <a:br>
              <a:rPr lang="en-US" sz="3600" b="1" dirty="0" smtClean="0">
                <a:solidFill>
                  <a:schemeClr val="accent3">
                    <a:lumMod val="50000"/>
                  </a:schemeClr>
                </a:solidFill>
                <a:latin typeface="Arial Headings"/>
              </a:rPr>
            </a:br>
            <a:r>
              <a:rPr lang="en-US" sz="2800" b="1" dirty="0" smtClean="0">
                <a:solidFill>
                  <a:schemeClr val="accent3">
                    <a:lumMod val="50000"/>
                  </a:schemeClr>
                </a:solidFill>
                <a:latin typeface="Arial Headings"/>
              </a:rPr>
              <a:t>(Why Is All This Information Needed?)</a:t>
            </a:r>
            <a:endParaRPr lang="en-US" sz="2800" dirty="0">
              <a:solidFill>
                <a:schemeClr val="accent3">
                  <a:lumMod val="50000"/>
                </a:schemeClr>
              </a:solidFill>
              <a:latin typeface="Arial Headings"/>
            </a:endParaRPr>
          </a:p>
        </p:txBody>
      </p:sp>
      <p:sp>
        <p:nvSpPr>
          <p:cNvPr id="3" name="Subtitle 2"/>
          <p:cNvSpPr>
            <a:spLocks noGrp="1"/>
          </p:cNvSpPr>
          <p:nvPr>
            <p:ph type="subTitle" idx="1"/>
          </p:nvPr>
        </p:nvSpPr>
        <p:spPr>
          <a:xfrm>
            <a:off x="381000" y="2971800"/>
            <a:ext cx="8382000" cy="2590800"/>
          </a:xfrm>
        </p:spPr>
        <p:txBody>
          <a:bodyPr/>
          <a:lstStyle/>
          <a:p>
            <a:pPr algn="l" eaLnBrk="1" hangingPunct="1">
              <a:buFont typeface="Arial" pitchFamily="34" charset="0"/>
              <a:buChar char="•"/>
              <a:defRPr/>
            </a:pPr>
            <a:endParaRPr lang="en-US" sz="2400" dirty="0" smtClean="0">
              <a:solidFill>
                <a:schemeClr val="tx2">
                  <a:lumMod val="75000"/>
                </a:schemeClr>
              </a:solidFill>
              <a:latin typeface="Arial Body"/>
            </a:endParaRPr>
          </a:p>
          <a:p>
            <a:pPr algn="l" eaLnBrk="1" hangingPunct="1">
              <a:buFont typeface="Arial" pitchFamily="34" charset="0"/>
              <a:buChar char="•"/>
              <a:defRPr/>
            </a:pPr>
            <a:r>
              <a:rPr lang="en-US" sz="2400" dirty="0" smtClean="0">
                <a:solidFill>
                  <a:schemeClr val="tx2">
                    <a:lumMod val="75000"/>
                  </a:schemeClr>
                </a:solidFill>
                <a:latin typeface="Arial Body"/>
              </a:rPr>
              <a:t>Parents and students are primarily responsible for paying for higher education.</a:t>
            </a:r>
          </a:p>
          <a:p>
            <a:pPr algn="l" eaLnBrk="1" hangingPunct="1">
              <a:buFont typeface="Arial" pitchFamily="34" charset="0"/>
              <a:buChar char="•"/>
              <a:defRPr/>
            </a:pPr>
            <a:r>
              <a:rPr lang="en-US" sz="2400" dirty="0" smtClean="0">
                <a:solidFill>
                  <a:schemeClr val="tx2">
                    <a:lumMod val="75000"/>
                  </a:schemeClr>
                </a:solidFill>
                <a:latin typeface="Arial Body"/>
              </a:rPr>
              <a:t>Families are evaluated in their present financial condition.</a:t>
            </a:r>
          </a:p>
          <a:p>
            <a:pPr algn="l" eaLnBrk="1" hangingPunct="1">
              <a:buFont typeface="Arial" pitchFamily="34" charset="0"/>
              <a:buChar char="•"/>
              <a:defRPr/>
            </a:pPr>
            <a:r>
              <a:rPr lang="en-US" sz="2400" dirty="0" smtClean="0">
                <a:solidFill>
                  <a:schemeClr val="tx2">
                    <a:lumMod val="75000"/>
                  </a:schemeClr>
                </a:solidFill>
                <a:latin typeface="Arial Body"/>
              </a:rPr>
              <a:t>A family’s ability to pay is evaluated in an equitable and consistent manner.</a:t>
            </a:r>
          </a:p>
          <a:p>
            <a:pPr eaLnBrk="1" hangingPunct="1">
              <a:buFont typeface="Arial" charset="0"/>
              <a:buNone/>
              <a:defRPr/>
            </a:pPr>
            <a:endParaRPr lang="en-US" sz="2400" b="1" i="1" dirty="0" smtClean="0">
              <a:solidFill>
                <a:schemeClr val="tx2">
                  <a:lumMod val="75000"/>
                </a:schemeClr>
              </a:solidFill>
              <a:latin typeface="Arial Body"/>
            </a:endParaRPr>
          </a:p>
          <a:p>
            <a:pPr eaLnBrk="1" hangingPunct="1">
              <a:buFont typeface="Arial" charset="0"/>
              <a:buNone/>
              <a:defRPr/>
            </a:pPr>
            <a:r>
              <a:rPr lang="en-US" sz="2400" b="1" i="1" dirty="0" smtClean="0">
                <a:solidFill>
                  <a:schemeClr val="tx2">
                    <a:lumMod val="75000"/>
                  </a:schemeClr>
                </a:solidFill>
                <a:latin typeface="Arial Body"/>
              </a:rPr>
              <a:t>Special situations can be considered</a:t>
            </a:r>
          </a:p>
          <a:p>
            <a:pPr algn="l">
              <a:buFont typeface="Arial" charset="0"/>
              <a:buNone/>
              <a:defRPr/>
            </a:pPr>
            <a:endParaRPr lang="en-US" sz="2400" dirty="0">
              <a:solidFill>
                <a:schemeClr val="tx2">
                  <a:lumMod val="75000"/>
                </a:schemeClr>
              </a:solidFill>
              <a:latin typeface="Arial Body"/>
            </a:endParaRP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685800" y="1752600"/>
            <a:ext cx="7772400" cy="838200"/>
          </a:xfrm>
        </p:spPr>
        <p:txBody>
          <a:bodyPr/>
          <a:lstStyle/>
          <a:p>
            <a:pPr eaLnBrk="1" hangingPunct="1">
              <a:defRPr/>
            </a:pPr>
            <a:r>
              <a:rPr lang="en-US" sz="3600" b="1" dirty="0" smtClean="0">
                <a:solidFill>
                  <a:schemeClr val="accent3">
                    <a:lumMod val="50000"/>
                  </a:schemeClr>
                </a:solidFill>
                <a:latin typeface="Arial Headings"/>
              </a:rPr>
              <a:t>About the FAFSA -</a:t>
            </a:r>
            <a:br>
              <a:rPr lang="en-US" sz="3600" b="1" dirty="0" smtClean="0">
                <a:solidFill>
                  <a:schemeClr val="accent3">
                    <a:lumMod val="50000"/>
                  </a:schemeClr>
                </a:solidFill>
                <a:latin typeface="Arial Headings"/>
              </a:rPr>
            </a:br>
            <a:r>
              <a:rPr lang="en-US" sz="3600" b="1" dirty="0" smtClean="0">
                <a:solidFill>
                  <a:schemeClr val="accent3">
                    <a:lumMod val="50000"/>
                  </a:schemeClr>
                </a:solidFill>
                <a:latin typeface="Arial Headings"/>
              </a:rPr>
              <a:t>The Process</a:t>
            </a:r>
          </a:p>
        </p:txBody>
      </p:sp>
      <p:grpSp>
        <p:nvGrpSpPr>
          <p:cNvPr id="18435" name="Group 4"/>
          <p:cNvGrpSpPr>
            <a:grpSpLocks/>
          </p:cNvGrpSpPr>
          <p:nvPr/>
        </p:nvGrpSpPr>
        <p:grpSpPr bwMode="auto">
          <a:xfrm>
            <a:off x="1219200" y="2667000"/>
            <a:ext cx="6508750" cy="4190728"/>
            <a:chOff x="960" y="768"/>
            <a:chExt cx="4600" cy="3186"/>
          </a:xfrm>
        </p:grpSpPr>
        <p:sp>
          <p:nvSpPr>
            <p:cNvPr id="18436" name="Line 5"/>
            <p:cNvSpPr>
              <a:spLocks noChangeShapeType="1"/>
            </p:cNvSpPr>
            <p:nvPr/>
          </p:nvSpPr>
          <p:spPr bwMode="auto">
            <a:xfrm>
              <a:off x="4030" y="3259"/>
              <a:ext cx="0" cy="288"/>
            </a:xfrm>
            <a:prstGeom prst="line">
              <a:avLst/>
            </a:prstGeom>
            <a:noFill/>
            <a:ln w="38100">
              <a:solidFill>
                <a:srgbClr val="008080"/>
              </a:solidFill>
              <a:round/>
              <a:headEnd/>
              <a:tailEnd type="triangle" w="med" len="med"/>
            </a:ln>
          </p:spPr>
          <p:txBody>
            <a:bodyPr/>
            <a:lstStyle/>
            <a:p>
              <a:endParaRPr lang="en-US"/>
            </a:p>
          </p:txBody>
        </p:sp>
        <p:grpSp>
          <p:nvGrpSpPr>
            <p:cNvPr id="18437" name="Group 6"/>
            <p:cNvGrpSpPr>
              <a:grpSpLocks/>
            </p:cNvGrpSpPr>
            <p:nvPr/>
          </p:nvGrpSpPr>
          <p:grpSpPr bwMode="auto">
            <a:xfrm>
              <a:off x="960" y="768"/>
              <a:ext cx="4600" cy="3186"/>
              <a:chOff x="960" y="768"/>
              <a:chExt cx="4600" cy="3186"/>
            </a:xfrm>
          </p:grpSpPr>
          <p:sp>
            <p:nvSpPr>
              <p:cNvPr id="14342" name="AutoShape 7"/>
              <p:cNvSpPr>
                <a:spLocks noChangeArrowheads="1"/>
              </p:cNvSpPr>
              <p:nvPr/>
            </p:nvSpPr>
            <p:spPr bwMode="auto">
              <a:xfrm>
                <a:off x="1056" y="816"/>
                <a:ext cx="1728" cy="573"/>
              </a:xfrm>
              <a:prstGeom prst="flowChartAlternateProcess">
                <a:avLst/>
              </a:prstGeom>
              <a:solidFill>
                <a:srgbClr val="FF99CC"/>
              </a:solidFill>
              <a:ln w="9525">
                <a:solidFill>
                  <a:schemeClr val="tx1"/>
                </a:solidFill>
                <a:miter lim="800000"/>
                <a:headEnd/>
                <a:tailEnd/>
              </a:ln>
              <a:effectLst>
                <a:outerShdw dist="35921" dir="2700000" algn="ctr" rotWithShape="0">
                  <a:srgbClr val="FFFFCC">
                    <a:alpha val="50000"/>
                  </a:srgbClr>
                </a:outerShdw>
              </a:effectLst>
            </p:spPr>
            <p:txBody>
              <a:bodyPr wrap="none" anchor="ctr"/>
              <a:lstStyle/>
              <a:p>
                <a:pPr algn="ctr" eaLnBrk="0" hangingPunct="0">
                  <a:defRPr/>
                </a:pPr>
                <a:r>
                  <a:rPr lang="en-US" b="1" dirty="0"/>
                  <a:t>Fill out and submit </a:t>
                </a:r>
              </a:p>
              <a:p>
                <a:pPr algn="ctr" eaLnBrk="0" hangingPunct="0">
                  <a:defRPr/>
                </a:pPr>
                <a:r>
                  <a:rPr lang="en-US" b="1" dirty="0"/>
                  <a:t>FAFSA</a:t>
                </a:r>
                <a:endParaRPr lang="en-US" dirty="0"/>
              </a:p>
            </p:txBody>
          </p:sp>
          <p:sp>
            <p:nvSpPr>
              <p:cNvPr id="18439" name="AutoShape 8"/>
              <p:cNvSpPr>
                <a:spLocks noChangeArrowheads="1"/>
              </p:cNvSpPr>
              <p:nvPr/>
            </p:nvSpPr>
            <p:spPr bwMode="auto">
              <a:xfrm>
                <a:off x="3264" y="768"/>
                <a:ext cx="2064" cy="672"/>
              </a:xfrm>
              <a:prstGeom prst="flowChartAlternateProcess">
                <a:avLst/>
              </a:prstGeom>
              <a:solidFill>
                <a:srgbClr val="FF99CC"/>
              </a:solidFill>
              <a:ln w="9525">
                <a:solidFill>
                  <a:schemeClr val="tx1"/>
                </a:solidFill>
                <a:miter lim="800000"/>
                <a:headEnd/>
                <a:tailEnd/>
              </a:ln>
            </p:spPr>
            <p:txBody>
              <a:bodyPr wrap="none" anchor="ctr"/>
              <a:lstStyle/>
              <a:p>
                <a:pPr algn="ctr" eaLnBrk="0" hangingPunct="0"/>
                <a:r>
                  <a:rPr lang="en-US" b="1"/>
                  <a:t>Federal processor </a:t>
                </a:r>
              </a:p>
              <a:p>
                <a:pPr algn="ctr" eaLnBrk="0" hangingPunct="0"/>
                <a:r>
                  <a:rPr lang="en-US" b="1"/>
                  <a:t>will determine Expected </a:t>
                </a:r>
              </a:p>
              <a:p>
                <a:pPr algn="ctr" eaLnBrk="0" hangingPunct="0"/>
                <a:r>
                  <a:rPr lang="en-US" b="1"/>
                  <a:t>Family Contribution</a:t>
                </a:r>
                <a:endParaRPr lang="en-US"/>
              </a:p>
            </p:txBody>
          </p:sp>
          <p:sp>
            <p:nvSpPr>
              <p:cNvPr id="18440" name="AutoShape 9"/>
              <p:cNvSpPr>
                <a:spLocks noChangeArrowheads="1"/>
              </p:cNvSpPr>
              <p:nvPr/>
            </p:nvSpPr>
            <p:spPr bwMode="auto">
              <a:xfrm>
                <a:off x="960" y="1824"/>
                <a:ext cx="1488" cy="576"/>
              </a:xfrm>
              <a:prstGeom prst="flowChartAlternateProcess">
                <a:avLst/>
              </a:prstGeom>
              <a:solidFill>
                <a:srgbClr val="FF99CC"/>
              </a:solidFill>
              <a:ln w="9525">
                <a:solidFill>
                  <a:schemeClr val="tx1"/>
                </a:solidFill>
                <a:miter lim="800000"/>
                <a:headEnd/>
                <a:tailEnd/>
              </a:ln>
            </p:spPr>
            <p:txBody>
              <a:bodyPr wrap="none" anchor="ctr"/>
              <a:lstStyle/>
              <a:p>
                <a:pPr algn="ctr" eaLnBrk="0" hangingPunct="0"/>
                <a:r>
                  <a:rPr lang="en-US" b="1"/>
                  <a:t>School receives </a:t>
                </a:r>
              </a:p>
              <a:p>
                <a:pPr algn="ctr" eaLnBrk="0" hangingPunct="0"/>
                <a:r>
                  <a:rPr lang="en-US" b="1"/>
                  <a:t>FAFSA info</a:t>
                </a:r>
                <a:endParaRPr lang="en-US"/>
              </a:p>
            </p:txBody>
          </p:sp>
          <p:sp>
            <p:nvSpPr>
              <p:cNvPr id="18441" name="AutoShape 10"/>
              <p:cNvSpPr>
                <a:spLocks noChangeArrowheads="1"/>
              </p:cNvSpPr>
              <p:nvPr/>
            </p:nvSpPr>
            <p:spPr bwMode="auto">
              <a:xfrm>
                <a:off x="3840" y="1824"/>
                <a:ext cx="1536" cy="576"/>
              </a:xfrm>
              <a:prstGeom prst="flowChartAlternateProcess">
                <a:avLst/>
              </a:prstGeom>
              <a:solidFill>
                <a:srgbClr val="FF99CC"/>
              </a:solidFill>
              <a:ln w="9525">
                <a:solidFill>
                  <a:schemeClr val="tx1"/>
                </a:solidFill>
                <a:miter lim="800000"/>
                <a:headEnd/>
                <a:tailEnd/>
              </a:ln>
            </p:spPr>
            <p:txBody>
              <a:bodyPr wrap="none" anchor="ctr"/>
              <a:lstStyle/>
              <a:p>
                <a:pPr algn="ctr" eaLnBrk="0" hangingPunct="0"/>
                <a:r>
                  <a:rPr lang="en-US" b="1"/>
                  <a:t>School determines</a:t>
                </a:r>
              </a:p>
              <a:p>
                <a:pPr algn="ctr" eaLnBrk="0" hangingPunct="0"/>
                <a:r>
                  <a:rPr lang="en-US" b="1"/>
                  <a:t>need</a:t>
                </a:r>
                <a:endParaRPr lang="en-US"/>
              </a:p>
            </p:txBody>
          </p:sp>
          <p:sp>
            <p:nvSpPr>
              <p:cNvPr id="18442" name="AutoShape 11"/>
              <p:cNvSpPr>
                <a:spLocks noChangeArrowheads="1"/>
              </p:cNvSpPr>
              <p:nvPr/>
            </p:nvSpPr>
            <p:spPr bwMode="auto">
              <a:xfrm>
                <a:off x="1344" y="2592"/>
                <a:ext cx="1536" cy="768"/>
              </a:xfrm>
              <a:prstGeom prst="flowChartAlternateProcess">
                <a:avLst/>
              </a:prstGeom>
              <a:solidFill>
                <a:srgbClr val="FF99CC"/>
              </a:solidFill>
              <a:ln w="9525">
                <a:solidFill>
                  <a:schemeClr val="tx1"/>
                </a:solidFill>
                <a:miter lim="800000"/>
                <a:headEnd/>
                <a:tailEnd/>
              </a:ln>
            </p:spPr>
            <p:txBody>
              <a:bodyPr wrap="none" anchor="ctr"/>
              <a:lstStyle/>
              <a:p>
                <a:pPr algn="ctr" eaLnBrk="0" hangingPunct="0"/>
                <a:endParaRPr lang="en-US" b="1"/>
              </a:p>
              <a:p>
                <a:pPr algn="ctr" eaLnBrk="0" hangingPunct="0"/>
                <a:r>
                  <a:rPr lang="en-US" b="1"/>
                  <a:t>School creates</a:t>
                </a:r>
              </a:p>
              <a:p>
                <a:pPr algn="ctr" eaLnBrk="0" hangingPunct="0"/>
                <a:r>
                  <a:rPr lang="en-US" b="1"/>
                  <a:t>Financial Aid</a:t>
                </a:r>
              </a:p>
              <a:p>
                <a:pPr algn="ctr" eaLnBrk="0" hangingPunct="0"/>
                <a:r>
                  <a:rPr lang="en-US" b="1"/>
                  <a:t>Award Package</a:t>
                </a:r>
                <a:r>
                  <a:rPr lang="en-US"/>
                  <a:t> </a:t>
                </a:r>
              </a:p>
              <a:p>
                <a:pPr algn="ctr" eaLnBrk="0" hangingPunct="0"/>
                <a:endParaRPr lang="en-US"/>
              </a:p>
            </p:txBody>
          </p:sp>
          <p:sp>
            <p:nvSpPr>
              <p:cNvPr id="18443" name="AutoShape 12"/>
              <p:cNvSpPr>
                <a:spLocks noChangeArrowheads="1"/>
              </p:cNvSpPr>
              <p:nvPr/>
            </p:nvSpPr>
            <p:spPr bwMode="auto">
              <a:xfrm>
                <a:off x="3216" y="2688"/>
                <a:ext cx="1584" cy="576"/>
              </a:xfrm>
              <a:prstGeom prst="flowChartAlternateProcess">
                <a:avLst/>
              </a:prstGeom>
              <a:solidFill>
                <a:srgbClr val="FF99CC"/>
              </a:solidFill>
              <a:ln w="9525">
                <a:solidFill>
                  <a:schemeClr val="tx1"/>
                </a:solidFill>
                <a:miter lim="800000"/>
                <a:headEnd/>
                <a:tailEnd/>
              </a:ln>
            </p:spPr>
            <p:txBody>
              <a:bodyPr wrap="none" anchor="ctr"/>
              <a:lstStyle/>
              <a:p>
                <a:pPr algn="ctr" eaLnBrk="0" hangingPunct="0"/>
                <a:r>
                  <a:rPr lang="en-US" b="1"/>
                  <a:t>Student receives</a:t>
                </a:r>
              </a:p>
              <a:p>
                <a:pPr algn="ctr" eaLnBrk="0" hangingPunct="0"/>
                <a:r>
                  <a:rPr lang="en-US" b="1"/>
                  <a:t>Award Letter</a:t>
                </a:r>
                <a:endParaRPr lang="en-US"/>
              </a:p>
            </p:txBody>
          </p:sp>
          <p:cxnSp>
            <p:nvCxnSpPr>
              <p:cNvPr id="18444" name="AutoShape 13"/>
              <p:cNvCxnSpPr>
                <a:cxnSpLocks noChangeShapeType="1"/>
                <a:stCxn id="14342" idx="3"/>
                <a:endCxn id="18439" idx="1"/>
              </p:cNvCxnSpPr>
              <p:nvPr/>
            </p:nvCxnSpPr>
            <p:spPr bwMode="auto">
              <a:xfrm>
                <a:off x="2784" y="1104"/>
                <a:ext cx="480" cy="0"/>
              </a:xfrm>
              <a:prstGeom prst="straightConnector1">
                <a:avLst/>
              </a:prstGeom>
              <a:noFill/>
              <a:ln w="38100">
                <a:solidFill>
                  <a:srgbClr val="008080"/>
                </a:solidFill>
                <a:round/>
                <a:headEnd/>
                <a:tailEnd type="triangle" w="med" len="med"/>
              </a:ln>
            </p:spPr>
          </p:cxnSp>
          <p:cxnSp>
            <p:nvCxnSpPr>
              <p:cNvPr id="18445" name="AutoShape 14"/>
              <p:cNvCxnSpPr>
                <a:cxnSpLocks noChangeShapeType="1"/>
                <a:stCxn id="18439" idx="2"/>
                <a:endCxn id="18440" idx="1"/>
              </p:cNvCxnSpPr>
              <p:nvPr/>
            </p:nvCxnSpPr>
            <p:spPr bwMode="auto">
              <a:xfrm rot="5400000">
                <a:off x="2292" y="108"/>
                <a:ext cx="672" cy="3336"/>
              </a:xfrm>
              <a:prstGeom prst="bentConnector4">
                <a:avLst>
                  <a:gd name="adj1" fmla="val 28569"/>
                  <a:gd name="adj2" fmla="val 104315"/>
                </a:avLst>
              </a:prstGeom>
              <a:noFill/>
              <a:ln w="38100">
                <a:solidFill>
                  <a:srgbClr val="008080"/>
                </a:solidFill>
                <a:miter lim="800000"/>
                <a:headEnd/>
                <a:tailEnd type="triangle" w="med" len="med"/>
              </a:ln>
            </p:spPr>
          </p:cxnSp>
          <p:cxnSp>
            <p:nvCxnSpPr>
              <p:cNvPr id="18446" name="AutoShape 15"/>
              <p:cNvCxnSpPr>
                <a:cxnSpLocks noChangeShapeType="1"/>
                <a:stCxn id="18440" idx="3"/>
                <a:endCxn id="18441" idx="1"/>
              </p:cNvCxnSpPr>
              <p:nvPr/>
            </p:nvCxnSpPr>
            <p:spPr bwMode="auto">
              <a:xfrm>
                <a:off x="2448" y="2112"/>
                <a:ext cx="1392" cy="0"/>
              </a:xfrm>
              <a:prstGeom prst="straightConnector1">
                <a:avLst/>
              </a:prstGeom>
              <a:noFill/>
              <a:ln w="38100">
                <a:solidFill>
                  <a:srgbClr val="008080"/>
                </a:solidFill>
                <a:round/>
                <a:headEnd/>
                <a:tailEnd type="triangle" w="med" len="med"/>
              </a:ln>
            </p:spPr>
          </p:cxnSp>
          <p:cxnSp>
            <p:nvCxnSpPr>
              <p:cNvPr id="18447" name="AutoShape 16"/>
              <p:cNvCxnSpPr>
                <a:cxnSpLocks noChangeShapeType="1"/>
                <a:stCxn id="18441" idx="2"/>
                <a:endCxn id="18442" idx="1"/>
              </p:cNvCxnSpPr>
              <p:nvPr/>
            </p:nvCxnSpPr>
            <p:spPr bwMode="auto">
              <a:xfrm rot="5400000">
                <a:off x="2688" y="1056"/>
                <a:ext cx="576" cy="3264"/>
              </a:xfrm>
              <a:prstGeom prst="bentConnector4">
                <a:avLst>
                  <a:gd name="adj1" fmla="val 16667"/>
                  <a:gd name="adj2" fmla="val 104412"/>
                </a:avLst>
              </a:prstGeom>
              <a:noFill/>
              <a:ln w="38100">
                <a:solidFill>
                  <a:srgbClr val="008080"/>
                </a:solidFill>
                <a:miter lim="800000"/>
                <a:headEnd/>
                <a:tailEnd type="triangle" w="med" len="med"/>
              </a:ln>
            </p:spPr>
          </p:cxnSp>
          <p:cxnSp>
            <p:nvCxnSpPr>
              <p:cNvPr id="18448" name="AutoShape 17"/>
              <p:cNvCxnSpPr>
                <a:cxnSpLocks noChangeShapeType="1"/>
                <a:endCxn id="18443" idx="1"/>
              </p:cNvCxnSpPr>
              <p:nvPr/>
            </p:nvCxnSpPr>
            <p:spPr bwMode="auto">
              <a:xfrm>
                <a:off x="2880" y="2976"/>
                <a:ext cx="336" cy="0"/>
              </a:xfrm>
              <a:prstGeom prst="straightConnector1">
                <a:avLst/>
              </a:prstGeom>
              <a:noFill/>
              <a:ln w="38100">
                <a:solidFill>
                  <a:srgbClr val="008080"/>
                </a:solidFill>
                <a:round/>
                <a:headEnd/>
                <a:tailEnd type="triangle" w="med" len="med"/>
              </a:ln>
            </p:spPr>
          </p:cxnSp>
          <p:sp>
            <p:nvSpPr>
              <p:cNvPr id="18449" name="AutoShape 18"/>
              <p:cNvSpPr>
                <a:spLocks noChangeArrowheads="1"/>
              </p:cNvSpPr>
              <p:nvPr/>
            </p:nvSpPr>
            <p:spPr bwMode="auto">
              <a:xfrm>
                <a:off x="3976" y="3378"/>
                <a:ext cx="1584" cy="576"/>
              </a:xfrm>
              <a:prstGeom prst="flowChartAlternateProcess">
                <a:avLst/>
              </a:prstGeom>
              <a:solidFill>
                <a:srgbClr val="FF99CC"/>
              </a:solidFill>
              <a:ln w="9525">
                <a:solidFill>
                  <a:schemeClr val="tx1"/>
                </a:solidFill>
                <a:miter lim="800000"/>
                <a:headEnd/>
                <a:tailEnd/>
              </a:ln>
            </p:spPr>
            <p:txBody>
              <a:bodyPr wrap="none" anchor="ctr"/>
              <a:lstStyle/>
              <a:p>
                <a:pPr algn="ctr" eaLnBrk="0" hangingPunct="0"/>
                <a:r>
                  <a:rPr lang="en-US" b="1" dirty="0"/>
                  <a:t>Student responds </a:t>
                </a:r>
              </a:p>
              <a:p>
                <a:pPr algn="ctr" eaLnBrk="0" hangingPunct="0"/>
                <a:r>
                  <a:rPr lang="en-US" b="1" dirty="0"/>
                  <a:t>to Award Letter</a:t>
                </a:r>
                <a:endParaRPr lang="en-US" dirty="0"/>
              </a:p>
            </p:txBody>
          </p:sp>
          <p:sp>
            <p:nvSpPr>
              <p:cNvPr id="18450" name="Text Box 19"/>
              <p:cNvSpPr txBox="1">
                <a:spLocks noChangeArrowheads="1"/>
              </p:cNvSpPr>
              <p:nvPr/>
            </p:nvSpPr>
            <p:spPr bwMode="auto">
              <a:xfrm>
                <a:off x="2544" y="1824"/>
                <a:ext cx="1248" cy="250"/>
              </a:xfrm>
              <a:prstGeom prst="rect">
                <a:avLst/>
              </a:prstGeom>
              <a:noFill/>
              <a:ln w="9525">
                <a:noFill/>
                <a:miter lim="800000"/>
                <a:headEnd/>
                <a:tailEnd/>
              </a:ln>
            </p:spPr>
            <p:txBody>
              <a:bodyPr>
                <a:spAutoFit/>
              </a:bodyPr>
              <a:lstStyle/>
              <a:p>
                <a:pPr algn="ctr">
                  <a:spcBef>
                    <a:spcPct val="50000"/>
                  </a:spcBef>
                </a:pPr>
                <a:r>
                  <a:rPr lang="en-US" sz="2000" b="1" i="1"/>
                  <a:t>(Verification)</a:t>
                </a:r>
              </a:p>
            </p:txBody>
          </p:sp>
        </p:grpSp>
      </p:grpSp>
      <p:sp>
        <p:nvSpPr>
          <p:cNvPr id="2" name="Slide Number Placeholder 1"/>
          <p:cNvSpPr>
            <a:spLocks noGrp="1"/>
          </p:cNvSpPr>
          <p:nvPr>
            <p:ph type="sldNum" sz="quarter" idx="12"/>
          </p:nvPr>
        </p:nvSpPr>
        <p:spPr/>
        <p:txBody>
          <a:bodyPr/>
          <a:lstStyle/>
          <a:p>
            <a:pPr>
              <a:defRPr/>
            </a:pPr>
            <a:fld id="{6D3E3CB5-51A5-4044-9095-401F890D62CB}" type="slidenum">
              <a:rPr lang="en-US" smtClean="0"/>
              <a:pPr>
                <a:defRPr/>
              </a:pPr>
              <a:t>19</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914400"/>
          </a:xfrm>
        </p:spPr>
        <p:txBody>
          <a:bodyPr rtlCol="0">
            <a:normAutofit/>
          </a:bodyPr>
          <a:lstStyle/>
          <a:p>
            <a:pPr eaLnBrk="1" fontAlgn="auto" hangingPunct="1">
              <a:spcAft>
                <a:spcPts val="0"/>
              </a:spcAft>
              <a:defRPr/>
            </a:pPr>
            <a:r>
              <a:rPr lang="en-US" b="1" dirty="0" smtClean="0">
                <a:solidFill>
                  <a:schemeClr val="accent3">
                    <a:lumMod val="50000"/>
                  </a:schemeClr>
                </a:solidFill>
                <a:latin typeface="Arial Headings"/>
              </a:rPr>
              <a:t>Overview</a:t>
            </a:r>
            <a:endParaRPr lang="en-US" b="1" dirty="0">
              <a:solidFill>
                <a:schemeClr val="accent3">
                  <a:lumMod val="50000"/>
                </a:schemeClr>
              </a:solidFill>
              <a:latin typeface="Arial Headings"/>
            </a:endParaRPr>
          </a:p>
        </p:txBody>
      </p:sp>
      <p:sp>
        <p:nvSpPr>
          <p:cNvPr id="3" name="Subtitle 2"/>
          <p:cNvSpPr>
            <a:spLocks noGrp="1"/>
          </p:cNvSpPr>
          <p:nvPr>
            <p:ph type="subTitle" idx="1"/>
          </p:nvPr>
        </p:nvSpPr>
        <p:spPr>
          <a:xfrm>
            <a:off x="533400" y="2667000"/>
            <a:ext cx="8305800" cy="4191000"/>
          </a:xfrm>
        </p:spPr>
        <p:txBody>
          <a:bodyPr rtlCol="0">
            <a:noAutofit/>
          </a:bodyPr>
          <a:lstStyle/>
          <a:p>
            <a:pPr algn="l" eaLnBrk="1" fontAlgn="auto" hangingPunct="1">
              <a:spcAft>
                <a:spcPts val="0"/>
              </a:spcAft>
              <a:buFont typeface="Arial" pitchFamily="34" charset="0"/>
              <a:buChar char="•"/>
              <a:defRPr/>
            </a:pPr>
            <a:r>
              <a:rPr lang="en-US" sz="2600" dirty="0" smtClean="0">
                <a:solidFill>
                  <a:schemeClr val="accent1">
                    <a:lumMod val="50000"/>
                  </a:schemeClr>
                </a:solidFill>
                <a:latin typeface="Arial" panose="020B0604020202020204" pitchFamily="34" charset="0"/>
                <a:cs typeface="Arial" panose="020B0604020202020204" pitchFamily="34" charset="0"/>
              </a:rPr>
              <a:t>First What is the </a:t>
            </a:r>
            <a:r>
              <a:rPr lang="en-US" sz="2600" b="1" i="1" dirty="0" smtClean="0">
                <a:solidFill>
                  <a:schemeClr val="accent1">
                    <a:lumMod val="50000"/>
                  </a:schemeClr>
                </a:solidFill>
                <a:latin typeface="Arial" panose="020B0604020202020204" pitchFamily="34" charset="0"/>
                <a:cs typeface="Arial" panose="020B0604020202020204" pitchFamily="34" charset="0"/>
              </a:rPr>
              <a:t>“FAFSA?”</a:t>
            </a:r>
          </a:p>
          <a:p>
            <a:pPr algn="l" eaLnBrk="1" fontAlgn="auto" hangingPunct="1">
              <a:spcAft>
                <a:spcPts val="0"/>
              </a:spcAft>
              <a:buFont typeface="Arial" pitchFamily="34" charset="0"/>
              <a:buChar char="•"/>
              <a:defRPr/>
            </a:pPr>
            <a:r>
              <a:rPr lang="en-US" sz="2600" dirty="0" smtClean="0">
                <a:solidFill>
                  <a:schemeClr val="accent1">
                    <a:lumMod val="50000"/>
                  </a:schemeClr>
                </a:solidFill>
                <a:latin typeface="Arial" panose="020B0604020202020204" pitchFamily="34" charset="0"/>
                <a:cs typeface="Arial" panose="020B0604020202020204" pitchFamily="34" charset="0"/>
              </a:rPr>
              <a:t>Timelines, Deadlines and Priority </a:t>
            </a:r>
            <a:r>
              <a:rPr lang="en-US" sz="2600" dirty="0">
                <a:solidFill>
                  <a:schemeClr val="accent1">
                    <a:lumMod val="50000"/>
                  </a:schemeClr>
                </a:solidFill>
                <a:latin typeface="Arial" panose="020B0604020202020204" pitchFamily="34" charset="0"/>
                <a:cs typeface="Arial" panose="020B0604020202020204" pitchFamily="34" charset="0"/>
              </a:rPr>
              <a:t>D</a:t>
            </a:r>
            <a:r>
              <a:rPr lang="en-US" sz="2600" dirty="0" smtClean="0">
                <a:solidFill>
                  <a:schemeClr val="accent1">
                    <a:lumMod val="50000"/>
                  </a:schemeClr>
                </a:solidFill>
                <a:latin typeface="Arial" panose="020B0604020202020204" pitchFamily="34" charset="0"/>
                <a:cs typeface="Arial" panose="020B0604020202020204" pitchFamily="34" charset="0"/>
              </a:rPr>
              <a:t>ates</a:t>
            </a:r>
          </a:p>
          <a:p>
            <a:pPr algn="l" eaLnBrk="1" fontAlgn="auto" hangingPunct="1">
              <a:spcAft>
                <a:spcPts val="0"/>
              </a:spcAft>
              <a:buFont typeface="Arial" pitchFamily="34" charset="0"/>
              <a:buChar char="•"/>
              <a:defRPr/>
            </a:pPr>
            <a:r>
              <a:rPr lang="en-US" sz="2600" dirty="0" smtClean="0">
                <a:solidFill>
                  <a:schemeClr val="accent1">
                    <a:lumMod val="50000"/>
                  </a:schemeClr>
                </a:solidFill>
                <a:latin typeface="Arial" panose="020B0604020202020204" pitchFamily="34" charset="0"/>
                <a:cs typeface="Arial" panose="020B0604020202020204" pitchFamily="34" charset="0"/>
              </a:rPr>
              <a:t>Admissions applications &amp; requirements </a:t>
            </a:r>
          </a:p>
          <a:p>
            <a:pPr algn="l" eaLnBrk="1" fontAlgn="auto" hangingPunct="1">
              <a:spcAft>
                <a:spcPts val="0"/>
              </a:spcAft>
              <a:buFont typeface="Arial" pitchFamily="34" charset="0"/>
              <a:buChar char="•"/>
              <a:defRPr/>
            </a:pPr>
            <a:r>
              <a:rPr lang="en-US" sz="2600" dirty="0" smtClean="0">
                <a:solidFill>
                  <a:schemeClr val="accent1">
                    <a:lumMod val="50000"/>
                  </a:schemeClr>
                </a:solidFill>
                <a:latin typeface="Arial" panose="020B0604020202020204" pitchFamily="34" charset="0"/>
                <a:cs typeface="Arial" panose="020B0604020202020204" pitchFamily="34" charset="0"/>
              </a:rPr>
              <a:t>All about the FAFSA, FAFSA PIN</a:t>
            </a:r>
          </a:p>
          <a:p>
            <a:pPr algn="l" eaLnBrk="1" fontAlgn="auto" hangingPunct="1">
              <a:spcAft>
                <a:spcPts val="0"/>
              </a:spcAft>
              <a:buFont typeface="Arial" pitchFamily="34" charset="0"/>
              <a:buChar char="•"/>
              <a:defRPr/>
            </a:pPr>
            <a:r>
              <a:rPr lang="en-US" sz="2600" dirty="0" smtClean="0">
                <a:solidFill>
                  <a:schemeClr val="accent1">
                    <a:lumMod val="50000"/>
                  </a:schemeClr>
                </a:solidFill>
                <a:latin typeface="Arial" panose="020B0604020202020204" pitchFamily="34" charset="0"/>
                <a:cs typeface="Arial" panose="020B0604020202020204" pitchFamily="34" charset="0"/>
              </a:rPr>
              <a:t>Types of Financial Aid</a:t>
            </a:r>
          </a:p>
          <a:p>
            <a:pPr algn="l" eaLnBrk="1" fontAlgn="auto" hangingPunct="1">
              <a:spcAft>
                <a:spcPts val="0"/>
              </a:spcAft>
              <a:buFont typeface="Arial" pitchFamily="34" charset="0"/>
              <a:buChar char="•"/>
              <a:defRPr/>
            </a:pPr>
            <a:r>
              <a:rPr lang="en-US" sz="2600" dirty="0" smtClean="0">
                <a:solidFill>
                  <a:schemeClr val="accent1">
                    <a:lumMod val="50000"/>
                  </a:schemeClr>
                </a:solidFill>
                <a:latin typeface="Arial" panose="020B0604020202020204" pitchFamily="34" charset="0"/>
                <a:cs typeface="Arial" panose="020B0604020202020204" pitchFamily="34" charset="0"/>
              </a:rPr>
              <a:t>Additional Resources</a:t>
            </a:r>
          </a:p>
          <a:p>
            <a:pPr algn="l" eaLnBrk="1" fontAlgn="auto" hangingPunct="1">
              <a:spcAft>
                <a:spcPts val="0"/>
              </a:spcAft>
              <a:buFont typeface="Arial" pitchFamily="34" charset="0"/>
              <a:buChar char="•"/>
              <a:defRPr/>
            </a:pPr>
            <a:r>
              <a:rPr lang="en-US" sz="2600" dirty="0" smtClean="0">
                <a:solidFill>
                  <a:schemeClr val="accent1">
                    <a:lumMod val="50000"/>
                  </a:schemeClr>
                </a:solidFill>
                <a:latin typeface="Arial" panose="020B0604020202020204" pitchFamily="34" charset="0"/>
                <a:cs typeface="Arial" panose="020B0604020202020204" pitchFamily="34" charset="0"/>
              </a:rPr>
              <a:t>Common Mistakes to Avoid</a:t>
            </a: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1066800"/>
          </a:xfrm>
        </p:spPr>
        <p:txBody>
          <a:bodyPr/>
          <a:lstStyle/>
          <a:p>
            <a:pPr>
              <a:defRPr/>
            </a:pPr>
            <a:r>
              <a:rPr lang="en-US" sz="3600" b="1" dirty="0" smtClean="0">
                <a:solidFill>
                  <a:schemeClr val="accent3">
                    <a:lumMod val="50000"/>
                  </a:schemeClr>
                </a:solidFill>
                <a:latin typeface="Arial Headings"/>
              </a:rPr>
              <a:t>About the FAFSA - </a:t>
            </a:r>
            <a:r>
              <a:rPr lang="en-US" sz="3600" b="1" dirty="0" smtClean="0">
                <a:solidFill>
                  <a:schemeClr val="accent3">
                    <a:lumMod val="50000"/>
                  </a:schemeClr>
                </a:solidFill>
                <a:latin typeface="Arial Headings"/>
                <a:cs typeface="Arial" pitchFamily="34" charset="0"/>
              </a:rPr>
              <a:t>The Process</a:t>
            </a:r>
            <a:endParaRPr lang="en-US" sz="3600" b="1" dirty="0">
              <a:solidFill>
                <a:schemeClr val="accent3">
                  <a:lumMod val="50000"/>
                </a:schemeClr>
              </a:solidFill>
              <a:latin typeface="Arial Headings"/>
              <a:cs typeface="Arial" pitchFamily="34" charset="0"/>
            </a:endParaRPr>
          </a:p>
        </p:txBody>
      </p:sp>
      <p:sp>
        <p:nvSpPr>
          <p:cNvPr id="3" name="Subtitle 2"/>
          <p:cNvSpPr>
            <a:spLocks noGrp="1"/>
          </p:cNvSpPr>
          <p:nvPr>
            <p:ph type="subTitle" idx="1"/>
          </p:nvPr>
        </p:nvSpPr>
        <p:spPr/>
        <p:txBody>
          <a:bodyPr/>
          <a:lstStyle/>
          <a:p>
            <a:pPr>
              <a:defRPr/>
            </a:pPr>
            <a:endParaRPr lang="en-US" dirty="0"/>
          </a:p>
        </p:txBody>
      </p:sp>
      <p:pic>
        <p:nvPicPr>
          <p:cNvPr id="19460" name="Picture 2"/>
          <p:cNvPicPr>
            <a:picLocks noChangeAspect="1" noChangeArrowheads="1"/>
          </p:cNvPicPr>
          <p:nvPr/>
        </p:nvPicPr>
        <p:blipFill>
          <a:blip r:embed="rId3" cstate="print"/>
          <a:srcRect/>
          <a:stretch>
            <a:fillRect/>
          </a:stretch>
        </p:blipFill>
        <p:spPr bwMode="auto">
          <a:xfrm>
            <a:off x="152400" y="2819400"/>
            <a:ext cx="8621713" cy="3609975"/>
          </a:xfrm>
          <a:prstGeom prst="rect">
            <a:avLst/>
          </a:prstGeom>
          <a:noFill/>
          <a:ln w="25400">
            <a:noFill/>
            <a:miter lim="800000"/>
            <a:headEnd/>
            <a:tailEnd/>
          </a:ln>
        </p:spPr>
      </p:pic>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20</a:t>
            </a:fld>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685800" y="1676401"/>
            <a:ext cx="7772400" cy="990600"/>
          </a:xfrm>
        </p:spPr>
        <p:txBody>
          <a:bodyPr/>
          <a:lstStyle/>
          <a:p>
            <a:pPr eaLnBrk="1" hangingPunct="1">
              <a:defRPr/>
            </a:pPr>
            <a:r>
              <a:rPr lang="en-US" sz="3600" b="1" dirty="0" smtClean="0">
                <a:solidFill>
                  <a:schemeClr val="accent3">
                    <a:lumMod val="50000"/>
                  </a:schemeClr>
                </a:solidFill>
                <a:latin typeface="Arial Headings"/>
                <a:cs typeface="Arial" pitchFamily="34" charset="0"/>
              </a:rPr>
              <a:t>About the FAFSA </a:t>
            </a:r>
            <a:br>
              <a:rPr lang="en-US" sz="3600" b="1" dirty="0" smtClean="0">
                <a:solidFill>
                  <a:schemeClr val="accent3">
                    <a:lumMod val="50000"/>
                  </a:schemeClr>
                </a:solidFill>
                <a:latin typeface="Arial Headings"/>
                <a:cs typeface="Arial" pitchFamily="34" charset="0"/>
              </a:rPr>
            </a:br>
            <a:r>
              <a:rPr lang="en-US" sz="3600" b="1" dirty="0" smtClean="0">
                <a:solidFill>
                  <a:schemeClr val="accent3">
                    <a:lumMod val="50000"/>
                  </a:schemeClr>
                </a:solidFill>
                <a:latin typeface="Arial Headings"/>
              </a:rPr>
              <a:t>PIN Registration</a:t>
            </a:r>
          </a:p>
        </p:txBody>
      </p:sp>
      <p:sp>
        <p:nvSpPr>
          <p:cNvPr id="3" name="Subtitle 2"/>
          <p:cNvSpPr>
            <a:spLocks noGrp="1"/>
          </p:cNvSpPr>
          <p:nvPr>
            <p:ph type="subTitle" idx="1"/>
          </p:nvPr>
        </p:nvSpPr>
        <p:spPr>
          <a:xfrm>
            <a:off x="381000" y="2712028"/>
            <a:ext cx="8382000" cy="3917372"/>
          </a:xfrm>
        </p:spPr>
        <p:txBody>
          <a:bodyPr/>
          <a:lstStyle/>
          <a:p>
            <a:pPr marL="342900" indent="-342900" algn="l" eaLnBrk="1" hangingPunct="1">
              <a:spcBef>
                <a:spcPct val="30000"/>
              </a:spcBef>
              <a:buClr>
                <a:srgbClr val="9933FF"/>
              </a:buClr>
              <a:buSzPct val="81000"/>
              <a:buFont typeface="Arial" pitchFamily="34" charset="0"/>
              <a:buChar char="•"/>
              <a:defRPr/>
            </a:pPr>
            <a:r>
              <a:rPr lang="en-US" sz="2400" dirty="0" smtClean="0">
                <a:solidFill>
                  <a:schemeClr val="accent1">
                    <a:lumMod val="50000"/>
                  </a:schemeClr>
                </a:solidFill>
                <a:latin typeface="Arial Body"/>
              </a:rPr>
              <a:t>PIN numbers can be obtained anytime – </a:t>
            </a:r>
            <a:endParaRPr lang="en-US" sz="2400" dirty="0">
              <a:solidFill>
                <a:schemeClr val="accent1">
                  <a:lumMod val="50000"/>
                </a:schemeClr>
              </a:solidFill>
              <a:latin typeface="Arial Body"/>
            </a:endParaRPr>
          </a:p>
          <a:p>
            <a:pPr algn="l" eaLnBrk="1" hangingPunct="1">
              <a:spcBef>
                <a:spcPct val="30000"/>
              </a:spcBef>
              <a:buClr>
                <a:srgbClr val="9933FF"/>
              </a:buClr>
              <a:buSzPct val="81000"/>
              <a:defRPr/>
            </a:pPr>
            <a:r>
              <a:rPr lang="en-US" sz="2400" dirty="0">
                <a:solidFill>
                  <a:schemeClr val="accent1">
                    <a:lumMod val="50000"/>
                  </a:schemeClr>
                </a:solidFill>
                <a:latin typeface="Arial Body"/>
              </a:rPr>
              <a:t> </a:t>
            </a:r>
            <a:r>
              <a:rPr lang="en-US" sz="2400" dirty="0" smtClean="0">
                <a:solidFill>
                  <a:schemeClr val="accent1">
                    <a:lumMod val="50000"/>
                  </a:schemeClr>
                </a:solidFill>
                <a:latin typeface="Arial Body"/>
              </a:rPr>
              <a:t>   even while completing the FAFSA online                          </a:t>
            </a:r>
          </a:p>
          <a:p>
            <a:pPr algn="l" eaLnBrk="1" hangingPunct="1">
              <a:spcBef>
                <a:spcPct val="30000"/>
              </a:spcBef>
              <a:buClr>
                <a:srgbClr val="9933FF"/>
              </a:buClr>
              <a:buSzPct val="81000"/>
              <a:defRPr/>
            </a:pPr>
            <a:r>
              <a:rPr lang="en-US" sz="2400" dirty="0" smtClean="0">
                <a:solidFill>
                  <a:schemeClr val="accent1">
                    <a:lumMod val="50000"/>
                  </a:schemeClr>
                </a:solidFill>
                <a:latin typeface="Arial Body"/>
              </a:rPr>
              <a:t>Web site: </a:t>
            </a:r>
            <a:r>
              <a:rPr lang="en-US" sz="2400" u="sng" dirty="0" smtClean="0">
                <a:solidFill>
                  <a:schemeClr val="accent1">
                    <a:lumMod val="50000"/>
                  </a:schemeClr>
                </a:solidFill>
                <a:latin typeface="Arial Body"/>
                <a:hlinkClick r:id="rId3"/>
              </a:rPr>
              <a:t>www.pin.ed.gov</a:t>
            </a:r>
            <a:endParaRPr lang="en-US" sz="2400" u="sng" dirty="0" smtClean="0">
              <a:solidFill>
                <a:schemeClr val="accent1">
                  <a:lumMod val="50000"/>
                </a:schemeClr>
              </a:solidFill>
              <a:latin typeface="Arial Body"/>
            </a:endParaRPr>
          </a:p>
          <a:p>
            <a:pPr marL="342900" indent="-342900" algn="l" eaLnBrk="1" hangingPunct="1">
              <a:spcBef>
                <a:spcPct val="30000"/>
              </a:spcBef>
              <a:buClr>
                <a:srgbClr val="9933FF"/>
              </a:buClr>
              <a:buSzPct val="81000"/>
              <a:buFont typeface="Arial" pitchFamily="34" charset="0"/>
              <a:buChar char="•"/>
              <a:defRPr/>
            </a:pPr>
            <a:r>
              <a:rPr lang="en-US" sz="2400" dirty="0" smtClean="0">
                <a:solidFill>
                  <a:schemeClr val="accent1">
                    <a:lumMod val="50000"/>
                  </a:schemeClr>
                </a:solidFill>
                <a:latin typeface="Arial Body"/>
              </a:rPr>
              <a:t>Both student and one parent need a PIN</a:t>
            </a:r>
          </a:p>
          <a:p>
            <a:pPr marL="342900" indent="-342900" algn="l" eaLnBrk="1" hangingPunct="1">
              <a:lnSpc>
                <a:spcPct val="90000"/>
              </a:lnSpc>
              <a:spcBef>
                <a:spcPct val="30000"/>
              </a:spcBef>
              <a:buClr>
                <a:srgbClr val="9933FF"/>
              </a:buClr>
              <a:buSzPct val="81000"/>
              <a:buFont typeface="Arial" pitchFamily="34" charset="0"/>
              <a:buChar char="•"/>
              <a:defRPr/>
            </a:pPr>
            <a:r>
              <a:rPr lang="en-US" sz="2400" dirty="0" smtClean="0">
                <a:solidFill>
                  <a:schemeClr val="accent1">
                    <a:lumMod val="50000"/>
                  </a:schemeClr>
                </a:solidFill>
                <a:latin typeface="Arial Body"/>
              </a:rPr>
              <a:t>PIN is used for FAFSA, MPN,                                           NSLDS access – legal, electronic online signature</a:t>
            </a:r>
          </a:p>
          <a:p>
            <a:pPr marL="342900" indent="-342900" algn="l" eaLnBrk="1" hangingPunct="1">
              <a:lnSpc>
                <a:spcPct val="90000"/>
              </a:lnSpc>
              <a:spcBef>
                <a:spcPct val="30000"/>
              </a:spcBef>
              <a:buClr>
                <a:srgbClr val="9933FF"/>
              </a:buClr>
              <a:buSzPct val="81000"/>
              <a:buFont typeface="Arial" pitchFamily="34" charset="0"/>
              <a:buChar char="•"/>
              <a:defRPr/>
            </a:pPr>
            <a:r>
              <a:rPr lang="en-US" sz="2400" dirty="0" smtClean="0">
                <a:solidFill>
                  <a:schemeClr val="accent1">
                    <a:lumMod val="50000"/>
                  </a:schemeClr>
                </a:solidFill>
                <a:latin typeface="Arial Body"/>
              </a:rPr>
              <a:t>Do not share your PIN with anyone</a:t>
            </a:r>
          </a:p>
          <a:p>
            <a:pPr marL="342900" indent="-342900" algn="l" eaLnBrk="1" hangingPunct="1">
              <a:lnSpc>
                <a:spcPct val="90000"/>
              </a:lnSpc>
              <a:spcBef>
                <a:spcPct val="30000"/>
              </a:spcBef>
              <a:buClr>
                <a:srgbClr val="9933FF"/>
              </a:buClr>
              <a:buSzPct val="81000"/>
              <a:buFont typeface="Arial" pitchFamily="34" charset="0"/>
              <a:buChar char="•"/>
              <a:defRPr/>
            </a:pPr>
            <a:r>
              <a:rPr lang="en-US" sz="2400" dirty="0" smtClean="0">
                <a:solidFill>
                  <a:schemeClr val="accent1">
                    <a:lumMod val="50000"/>
                  </a:schemeClr>
                </a:solidFill>
                <a:latin typeface="Arial Body"/>
              </a:rPr>
              <a:t>Last year the PIN will be used – </a:t>
            </a:r>
            <a:r>
              <a:rPr lang="en-US" sz="2400" b="1" dirty="0" smtClean="0">
                <a:solidFill>
                  <a:schemeClr val="accent1">
                    <a:lumMod val="50000"/>
                  </a:schemeClr>
                </a:solidFill>
                <a:latin typeface="Arial Body"/>
              </a:rPr>
              <a:t>changes coming April 2015</a:t>
            </a:r>
          </a:p>
        </p:txBody>
      </p:sp>
      <p:pic>
        <p:nvPicPr>
          <p:cNvPr id="22532" name="Picture 5"/>
          <p:cNvPicPr>
            <a:picLocks noChangeAspect="1" noChangeArrowheads="1"/>
          </p:cNvPicPr>
          <p:nvPr/>
        </p:nvPicPr>
        <p:blipFill>
          <a:blip r:embed="rId4" cstate="print"/>
          <a:srcRect/>
          <a:stretch>
            <a:fillRect/>
          </a:stretch>
        </p:blipFill>
        <p:spPr bwMode="auto">
          <a:xfrm>
            <a:off x="6400800" y="2611272"/>
            <a:ext cx="2743200" cy="201279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6D3E3CB5-51A5-4044-9095-401F890D62CB}"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01948" y="1828800"/>
            <a:ext cx="4959178" cy="1446550"/>
          </a:xfrm>
          <a:prstGeom prst="rect">
            <a:avLst/>
          </a:prstGeom>
        </p:spPr>
        <p:txBody>
          <a:bodyPr wrap="none">
            <a:spAutoFit/>
          </a:bodyPr>
          <a:lstStyle/>
          <a:p>
            <a:pPr algn="ctr">
              <a:defRPr/>
            </a:pPr>
            <a:r>
              <a:rPr lang="en-US" sz="4400" b="1" dirty="0" smtClean="0">
                <a:solidFill>
                  <a:schemeClr val="accent3">
                    <a:lumMod val="50000"/>
                  </a:schemeClr>
                </a:solidFill>
                <a:latin typeface="Arial Headings"/>
                <a:cs typeface="Arial" pitchFamily="34" charset="0"/>
              </a:rPr>
              <a:t>About the FAFSA </a:t>
            </a:r>
          </a:p>
          <a:p>
            <a:pPr algn="ctr">
              <a:defRPr/>
            </a:pPr>
            <a:r>
              <a:rPr lang="en-US" sz="4400" b="1" dirty="0" smtClean="0">
                <a:solidFill>
                  <a:schemeClr val="accent3">
                    <a:lumMod val="50000"/>
                  </a:schemeClr>
                </a:solidFill>
              </a:rPr>
              <a:t>PIN </a:t>
            </a:r>
            <a:r>
              <a:rPr lang="en-US" sz="4400" b="1" dirty="0">
                <a:solidFill>
                  <a:schemeClr val="accent3">
                    <a:lumMod val="50000"/>
                  </a:schemeClr>
                </a:solidFill>
              </a:rPr>
              <a:t>Help</a:t>
            </a:r>
            <a:endParaRPr lang="en-US" sz="4400" dirty="0">
              <a:solidFill>
                <a:schemeClr val="accent3">
                  <a:lumMod val="50000"/>
                </a:schemeClr>
              </a:solidFill>
            </a:endParaRPr>
          </a:p>
        </p:txBody>
      </p:sp>
      <p:sp>
        <p:nvSpPr>
          <p:cNvPr id="4" name="Rectangle 3"/>
          <p:cNvSpPr/>
          <p:nvPr/>
        </p:nvSpPr>
        <p:spPr>
          <a:xfrm>
            <a:off x="4419600" y="3429000"/>
            <a:ext cx="4572000" cy="2092325"/>
          </a:xfrm>
          <a:prstGeom prst="rect">
            <a:avLst/>
          </a:prstGeom>
        </p:spPr>
        <p:txBody>
          <a:bodyPr>
            <a:spAutoFit/>
          </a:bodyPr>
          <a:lstStyle/>
          <a:p>
            <a:pPr>
              <a:defRPr/>
            </a:pPr>
            <a:r>
              <a:rPr lang="en-US" sz="2600" dirty="0">
                <a:hlinkClick r:id="rId2"/>
              </a:rPr>
              <a:t>www.smartaboutcollege.org</a:t>
            </a:r>
            <a:endParaRPr lang="en-US" sz="2600" dirty="0"/>
          </a:p>
          <a:p>
            <a:pPr>
              <a:buFont typeface="Arial" pitchFamily="34" charset="0"/>
              <a:buChar char="•"/>
              <a:defRPr/>
            </a:pPr>
            <a:r>
              <a:rPr lang="en-US" sz="2600" dirty="0">
                <a:solidFill>
                  <a:schemeClr val="accent1">
                    <a:lumMod val="75000"/>
                  </a:schemeClr>
                </a:solidFill>
              </a:rPr>
              <a:t>Video instruction available</a:t>
            </a:r>
          </a:p>
          <a:p>
            <a:pPr>
              <a:buFont typeface="Arial" pitchFamily="34" charset="0"/>
              <a:buChar char="•"/>
              <a:defRPr/>
            </a:pPr>
            <a:r>
              <a:rPr lang="en-US" sz="2600" dirty="0">
                <a:solidFill>
                  <a:schemeClr val="accent1">
                    <a:lumMod val="75000"/>
                  </a:schemeClr>
                </a:solidFill>
              </a:rPr>
              <a:t>Who needs a PIN?</a:t>
            </a:r>
          </a:p>
          <a:p>
            <a:pPr>
              <a:buFont typeface="Arial" pitchFamily="34" charset="0"/>
              <a:buChar char="•"/>
              <a:defRPr/>
            </a:pPr>
            <a:r>
              <a:rPr lang="en-US" sz="2600" dirty="0">
                <a:solidFill>
                  <a:schemeClr val="accent1">
                    <a:lumMod val="75000"/>
                  </a:schemeClr>
                </a:solidFill>
              </a:rPr>
              <a:t>Steps to apply for your PIN</a:t>
            </a:r>
            <a:r>
              <a:rPr lang="en-US" sz="2600" dirty="0"/>
              <a:t/>
            </a:r>
            <a:br>
              <a:rPr lang="en-US" sz="2600" dirty="0"/>
            </a:br>
            <a:endParaRPr lang="en-US" sz="2600" dirty="0"/>
          </a:p>
        </p:txBody>
      </p:sp>
      <p:pic>
        <p:nvPicPr>
          <p:cNvPr id="23556" name="Picture 6"/>
          <p:cNvPicPr>
            <a:picLocks noChangeAspect="1" noChangeArrowheads="1"/>
          </p:cNvPicPr>
          <p:nvPr/>
        </p:nvPicPr>
        <p:blipFill>
          <a:blip r:embed="rId3" cstate="print"/>
          <a:srcRect/>
          <a:stretch>
            <a:fillRect/>
          </a:stretch>
        </p:blipFill>
        <p:spPr bwMode="auto">
          <a:xfrm>
            <a:off x="152400" y="3352800"/>
            <a:ext cx="3924300" cy="29622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BEE1BAAD-30CC-40D4-9B10-4EC40C8CE10F}" type="slidenum">
              <a:rPr lang="en-US" smtClean="0"/>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1"/>
            <a:ext cx="7772400" cy="1219200"/>
          </a:xfrm>
        </p:spPr>
        <p:txBody>
          <a:bodyPr/>
          <a:lstStyle/>
          <a:p>
            <a:pPr>
              <a:defRPr/>
            </a:pPr>
            <a:r>
              <a:rPr lang="en-US" sz="3600" b="1" dirty="0" smtClean="0">
                <a:solidFill>
                  <a:schemeClr val="accent3">
                    <a:lumMod val="50000"/>
                  </a:schemeClr>
                </a:solidFill>
                <a:latin typeface="Arial Headings"/>
              </a:rPr>
              <a:t>About the FAFSA</a:t>
            </a:r>
            <a:br>
              <a:rPr lang="en-US" sz="3600" b="1" dirty="0" smtClean="0">
                <a:solidFill>
                  <a:schemeClr val="accent3">
                    <a:lumMod val="50000"/>
                  </a:schemeClr>
                </a:solidFill>
                <a:latin typeface="Arial Headings"/>
              </a:rPr>
            </a:br>
            <a:r>
              <a:rPr lang="en-US" sz="3600" b="1" dirty="0" smtClean="0">
                <a:solidFill>
                  <a:schemeClr val="accent3">
                    <a:lumMod val="50000"/>
                  </a:schemeClr>
                </a:solidFill>
                <a:latin typeface="Arial Headings"/>
              </a:rPr>
              <a:t>FAFSA Options</a:t>
            </a:r>
            <a:endParaRPr lang="en-US" sz="3600" b="1" dirty="0">
              <a:solidFill>
                <a:schemeClr val="accent3">
                  <a:lumMod val="50000"/>
                </a:schemeClr>
              </a:solidFill>
              <a:latin typeface="Arial Headings"/>
            </a:endParaRPr>
          </a:p>
        </p:txBody>
      </p:sp>
      <p:sp>
        <p:nvSpPr>
          <p:cNvPr id="3" name="Subtitle 2"/>
          <p:cNvSpPr>
            <a:spLocks noGrp="1"/>
          </p:cNvSpPr>
          <p:nvPr>
            <p:ph type="subTitle" idx="1"/>
          </p:nvPr>
        </p:nvSpPr>
        <p:spPr>
          <a:xfrm>
            <a:off x="457200" y="3048000"/>
            <a:ext cx="8077200" cy="3505200"/>
          </a:xfrm>
        </p:spPr>
        <p:txBody>
          <a:bodyPr/>
          <a:lstStyle/>
          <a:p>
            <a:pPr algn="l">
              <a:buFont typeface="Arial" pitchFamily="34" charset="0"/>
              <a:buChar char="•"/>
              <a:defRPr/>
            </a:pPr>
            <a:r>
              <a:rPr lang="en-US" sz="2400" dirty="0" smtClean="0">
                <a:solidFill>
                  <a:schemeClr val="tx2">
                    <a:lumMod val="75000"/>
                  </a:schemeClr>
                </a:solidFill>
                <a:latin typeface="Arial Body"/>
              </a:rPr>
              <a:t>Complete online @ </a:t>
            </a:r>
            <a:r>
              <a:rPr lang="en-US" sz="2400" dirty="0" smtClean="0">
                <a:solidFill>
                  <a:schemeClr val="tx2">
                    <a:lumMod val="75000"/>
                  </a:schemeClr>
                </a:solidFill>
                <a:latin typeface="Arial Body"/>
                <a:hlinkClick r:id="rId3"/>
              </a:rPr>
              <a:t>www.fafsa.gov</a:t>
            </a:r>
            <a:r>
              <a:rPr lang="en-US" sz="2400" dirty="0" smtClean="0">
                <a:solidFill>
                  <a:schemeClr val="tx2">
                    <a:lumMod val="75000"/>
                  </a:schemeClr>
                </a:solidFill>
                <a:latin typeface="Arial Body"/>
              </a:rPr>
              <a:t>.  Use this FREE site ONLY! </a:t>
            </a:r>
          </a:p>
          <a:p>
            <a:pPr algn="l">
              <a:buFont typeface="Arial" pitchFamily="34" charset="0"/>
              <a:buChar char="•"/>
              <a:defRPr/>
            </a:pPr>
            <a:r>
              <a:rPr lang="en-US" sz="2400" dirty="0" smtClean="0">
                <a:solidFill>
                  <a:schemeClr val="tx2">
                    <a:lumMod val="75000"/>
                  </a:schemeClr>
                </a:solidFill>
                <a:latin typeface="Arial Body"/>
              </a:rPr>
              <a:t>May complete the FOTW worksheet first to use as “cheat sheet” when completing the on-line application.</a:t>
            </a:r>
          </a:p>
          <a:p>
            <a:pPr algn="l">
              <a:buFont typeface="Arial" pitchFamily="34" charset="0"/>
              <a:buChar char="•"/>
              <a:defRPr/>
            </a:pPr>
            <a:r>
              <a:rPr lang="en-US" sz="2400" dirty="0" smtClean="0">
                <a:solidFill>
                  <a:schemeClr val="tx2">
                    <a:lumMod val="75000"/>
                  </a:schemeClr>
                </a:solidFill>
                <a:latin typeface="Arial Body"/>
              </a:rPr>
              <a:t>Students may call 1-800-4FEDAID (1-800-433-3243) to request a paper application or can print the pdf at </a:t>
            </a:r>
            <a:r>
              <a:rPr lang="en-US" sz="2400" dirty="0" smtClean="0">
                <a:solidFill>
                  <a:schemeClr val="tx2">
                    <a:lumMod val="75000"/>
                  </a:schemeClr>
                </a:solidFill>
                <a:latin typeface="Arial Body"/>
                <a:hlinkClick r:id="rId3"/>
              </a:rPr>
              <a:t>www.fafsa.gov</a:t>
            </a:r>
            <a:r>
              <a:rPr lang="en-US" sz="2400" dirty="0">
                <a:solidFill>
                  <a:schemeClr val="tx2">
                    <a:lumMod val="75000"/>
                  </a:schemeClr>
                </a:solidFill>
                <a:latin typeface="Arial Body"/>
              </a:rPr>
              <a:t> </a:t>
            </a:r>
            <a:r>
              <a:rPr lang="en-US" sz="2400" dirty="0" smtClean="0">
                <a:solidFill>
                  <a:schemeClr val="tx2">
                    <a:lumMod val="75000"/>
                  </a:schemeClr>
                </a:solidFill>
                <a:latin typeface="Arial Body"/>
              </a:rPr>
              <a:t>– NOT RECOMMENDED</a:t>
            </a:r>
          </a:p>
          <a:p>
            <a:pPr algn="l">
              <a:buFont typeface="Arial" pitchFamily="34" charset="0"/>
              <a:buChar char="•"/>
              <a:defRPr/>
            </a:pPr>
            <a:r>
              <a:rPr lang="en-US" sz="2400" dirty="0" smtClean="0">
                <a:solidFill>
                  <a:schemeClr val="tx2">
                    <a:lumMod val="75000"/>
                  </a:schemeClr>
                </a:solidFill>
                <a:latin typeface="Arial Body"/>
              </a:rPr>
              <a:t>FAFSA4caster provides an estimate of eligibility for federal aid (Juniors and younger)</a:t>
            </a:r>
            <a:endParaRPr lang="en-US" sz="2400" dirty="0">
              <a:solidFill>
                <a:schemeClr val="tx2">
                  <a:lumMod val="75000"/>
                </a:schemeClr>
              </a:solidFill>
              <a:latin typeface="Arial Body"/>
            </a:endParaRP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GM LOGO FC.jpg"/>
          <p:cNvPicPr>
            <a:picLocks noChangeAspect="1"/>
          </p:cNvPicPr>
          <p:nvPr/>
        </p:nvPicPr>
        <p:blipFill>
          <a:blip r:embed="rId3" cstate="print"/>
          <a:stretch>
            <a:fillRect/>
          </a:stretch>
        </p:blipFill>
        <p:spPr>
          <a:xfrm>
            <a:off x="223520" y="2328010"/>
            <a:ext cx="2438400" cy="3645988"/>
          </a:xfrm>
          <a:prstGeom prst="rect">
            <a:avLst/>
          </a:prstGeom>
        </p:spPr>
      </p:pic>
      <p:sp>
        <p:nvSpPr>
          <p:cNvPr id="3" name="Subtitle 2"/>
          <p:cNvSpPr>
            <a:spLocks noGrp="1"/>
          </p:cNvSpPr>
          <p:nvPr>
            <p:ph type="subTitle" idx="1"/>
          </p:nvPr>
        </p:nvSpPr>
        <p:spPr>
          <a:xfrm>
            <a:off x="1752600" y="2224958"/>
            <a:ext cx="6705600" cy="1251865"/>
          </a:xfrm>
        </p:spPr>
        <p:txBody>
          <a:bodyPr>
            <a:normAutofit fontScale="62500" lnSpcReduction="20000"/>
          </a:bodyPr>
          <a:lstStyle/>
          <a:p>
            <a:r>
              <a:rPr lang="en-US" sz="3400" dirty="0" smtClean="0">
                <a:solidFill>
                  <a:schemeClr val="accent1">
                    <a:lumMod val="50000"/>
                  </a:schemeClr>
                </a:solidFill>
                <a:latin typeface="Arial" panose="020B0604020202020204" pitchFamily="34" charset="0"/>
                <a:cs typeface="Arial" panose="020B0604020202020204" pitchFamily="34" charset="0"/>
              </a:rPr>
              <a:t>Get FREE help completing the Free </a:t>
            </a:r>
          </a:p>
          <a:p>
            <a:r>
              <a:rPr lang="en-US" sz="3400" dirty="0" smtClean="0">
                <a:solidFill>
                  <a:schemeClr val="accent1">
                    <a:lumMod val="50000"/>
                  </a:schemeClr>
                </a:solidFill>
                <a:latin typeface="Arial" panose="020B0604020202020204" pitchFamily="34" charset="0"/>
                <a:cs typeface="Arial" panose="020B0604020202020204" pitchFamily="34" charset="0"/>
              </a:rPr>
              <a:t>Application for Federal Student Aid (FAFSA)!</a:t>
            </a:r>
          </a:p>
          <a:p>
            <a:pPr marL="1376363" lvl="2" indent="-231775" algn="l">
              <a:buFont typeface="Arial" pitchFamily="34" charset="0"/>
              <a:buChar char="•"/>
            </a:pPr>
            <a:r>
              <a:rPr lang="en-US" dirty="0" smtClean="0">
                <a:solidFill>
                  <a:schemeClr val="accent1">
                    <a:lumMod val="50000"/>
                  </a:schemeClr>
                </a:solidFill>
                <a:latin typeface="Arial" panose="020B0604020202020204" pitchFamily="34" charset="0"/>
                <a:cs typeface="Arial" panose="020B0604020202020204" pitchFamily="34" charset="0"/>
              </a:rPr>
              <a:t>Step-by-step videos</a:t>
            </a:r>
          </a:p>
          <a:p>
            <a:pPr marL="1376363" lvl="2" indent="-231775" algn="l">
              <a:buFont typeface="Arial" pitchFamily="34" charset="0"/>
              <a:buChar char="•"/>
            </a:pPr>
            <a:r>
              <a:rPr lang="en-US" dirty="0" smtClean="0">
                <a:solidFill>
                  <a:schemeClr val="accent1">
                    <a:lumMod val="50000"/>
                  </a:schemeClr>
                </a:solidFill>
                <a:latin typeface="Arial" panose="020B0604020202020204" pitchFamily="34" charset="0"/>
                <a:cs typeface="Arial" panose="020B0604020202020204" pitchFamily="34" charset="0"/>
              </a:rPr>
              <a:t>Questions answered by FAFSA experts</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1442720" y="1479079"/>
            <a:ext cx="6629400" cy="914400"/>
          </a:xfrm>
        </p:spPr>
        <p:txBody>
          <a:bodyPr>
            <a:noAutofit/>
          </a:bodyPr>
          <a:lstStyle/>
          <a:p>
            <a:r>
              <a:rPr lang="en-US" dirty="0" smtClean="0">
                <a:solidFill>
                  <a:schemeClr val="accent3">
                    <a:lumMod val="50000"/>
                  </a:schemeClr>
                </a:solidFill>
                <a:latin typeface="Arial" panose="020B0604020202020204" pitchFamily="34" charset="0"/>
                <a:cs typeface="Arial" panose="020B0604020202020204" pitchFamily="34" charset="0"/>
              </a:rPr>
              <a:t>  SmartAboutCollege.org</a:t>
            </a:r>
            <a:endParaRPr lang="en-US" dirty="0">
              <a:solidFill>
                <a:schemeClr val="accent3">
                  <a:lumMod val="50000"/>
                </a:schemeClr>
              </a:solidFill>
              <a:latin typeface="Arial" panose="020B0604020202020204" pitchFamily="34" charset="0"/>
              <a:cs typeface="Arial" panose="020B0604020202020204" pitchFamily="34" charset="0"/>
            </a:endParaRPr>
          </a:p>
        </p:txBody>
      </p:sp>
      <p:pic>
        <p:nvPicPr>
          <p:cNvPr id="8" name="Picture 7" descr="f_logo.jpg"/>
          <p:cNvPicPr>
            <a:picLocks noChangeAspect="1"/>
          </p:cNvPicPr>
          <p:nvPr/>
        </p:nvPicPr>
        <p:blipFill>
          <a:blip r:embed="rId4" cstate="print"/>
          <a:stretch>
            <a:fillRect/>
          </a:stretch>
        </p:blipFill>
        <p:spPr>
          <a:xfrm>
            <a:off x="685800" y="6205407"/>
            <a:ext cx="304800" cy="304800"/>
          </a:xfrm>
          <a:prstGeom prst="rect">
            <a:avLst/>
          </a:prstGeom>
        </p:spPr>
      </p:pic>
      <p:pic>
        <p:nvPicPr>
          <p:cNvPr id="10" name="Picture 9" descr="twitter-bird-white-on-blue.jpg"/>
          <p:cNvPicPr>
            <a:picLocks noChangeAspect="1"/>
          </p:cNvPicPr>
          <p:nvPr/>
        </p:nvPicPr>
        <p:blipFill>
          <a:blip r:embed="rId5" cstate="print"/>
          <a:stretch>
            <a:fillRect/>
          </a:stretch>
        </p:blipFill>
        <p:spPr>
          <a:xfrm>
            <a:off x="6098540" y="6379402"/>
            <a:ext cx="304800" cy="304800"/>
          </a:xfrm>
          <a:prstGeom prst="rect">
            <a:avLst/>
          </a:prstGeom>
        </p:spPr>
      </p:pic>
      <p:sp>
        <p:nvSpPr>
          <p:cNvPr id="11" name="TextBox 10"/>
          <p:cNvSpPr txBox="1"/>
          <p:nvPr/>
        </p:nvSpPr>
        <p:spPr>
          <a:xfrm>
            <a:off x="381000" y="6117792"/>
            <a:ext cx="8382000" cy="523220"/>
          </a:xfrm>
          <a:prstGeom prst="rect">
            <a:avLst/>
          </a:prstGeom>
          <a:noFill/>
        </p:spPr>
        <p:txBody>
          <a:bodyPr wrap="square" rtlCol="0">
            <a:spAutoFit/>
          </a:bodyPr>
          <a:lstStyle/>
          <a:p>
            <a:pPr algn="ctr"/>
            <a:r>
              <a:rPr lang="en-US" sz="1400" dirty="0" smtClean="0">
                <a:solidFill>
                  <a:schemeClr val="bg1">
                    <a:lumMod val="50000"/>
                  </a:schemeClr>
                </a:solidFill>
              </a:rPr>
              <a:t>  </a:t>
            </a:r>
            <a:r>
              <a:rPr lang="en-US" sz="1400" dirty="0" smtClean="0">
                <a:solidFill>
                  <a:schemeClr val="accent1">
                    <a:lumMod val="50000"/>
                  </a:schemeClr>
                </a:solidFill>
              </a:rPr>
              <a:t>| FAFSA-What’s in it for me?   Web | SmartAboutCollege.org/CGM    Call | (877) COLG4ME</a:t>
            </a:r>
          </a:p>
          <a:p>
            <a:pPr algn="ctr"/>
            <a:r>
              <a:rPr lang="en-US" sz="1400" dirty="0" smtClean="0">
                <a:solidFill>
                  <a:schemeClr val="accent1">
                    <a:lumMod val="50000"/>
                  </a:schemeClr>
                </a:solidFill>
              </a:rPr>
              <a:t>Email | </a:t>
            </a:r>
            <a:r>
              <a:rPr lang="en-US" sz="1400" dirty="0" smtClean="0">
                <a:solidFill>
                  <a:schemeClr val="accent1">
                    <a:lumMod val="50000"/>
                  </a:schemeClr>
                </a:solidFill>
                <a:hlinkClick r:id="rId6"/>
              </a:rPr>
              <a:t>FAFSAhelp@safmt.org</a:t>
            </a:r>
            <a:r>
              <a:rPr lang="en-US" sz="1400" dirty="0" smtClean="0">
                <a:solidFill>
                  <a:schemeClr val="accent1">
                    <a:lumMod val="50000"/>
                  </a:schemeClr>
                </a:solidFill>
              </a:rPr>
              <a:t>   Text | FAFSAHELP to 41411           | @</a:t>
            </a:r>
            <a:r>
              <a:rPr lang="en-US" sz="1400" dirty="0" err="1" smtClean="0">
                <a:solidFill>
                  <a:schemeClr val="accent1">
                    <a:lumMod val="50000"/>
                  </a:schemeClr>
                </a:solidFill>
              </a:rPr>
              <a:t>GetFAFSAHelp</a:t>
            </a:r>
            <a:endParaRPr lang="en-US" sz="1400" dirty="0">
              <a:solidFill>
                <a:schemeClr val="accent1">
                  <a:lumMod val="50000"/>
                </a:schemeClr>
              </a:solidFill>
            </a:endParaRPr>
          </a:p>
        </p:txBody>
      </p:sp>
      <p:sp>
        <p:nvSpPr>
          <p:cNvPr id="12" name="TextBox 11"/>
          <p:cNvSpPr txBox="1"/>
          <p:nvPr/>
        </p:nvSpPr>
        <p:spPr>
          <a:xfrm>
            <a:off x="1455420" y="3738433"/>
            <a:ext cx="7548880" cy="1908215"/>
          </a:xfrm>
          <a:prstGeom prst="rect">
            <a:avLst/>
          </a:prstGeom>
          <a:noFill/>
        </p:spPr>
        <p:txBody>
          <a:bodyPr wrap="square" rtlCol="0">
            <a:spAutoFit/>
          </a:bodyPr>
          <a:lstStyle/>
          <a:p>
            <a:pPr lvl="2">
              <a:tabLst>
                <a:tab pos="230188" algn="l"/>
                <a:tab pos="346075" algn="l"/>
              </a:tabLst>
            </a:pPr>
            <a:r>
              <a:rPr lang="en-US" sz="2000" baseline="30000" dirty="0">
                <a:solidFill>
                  <a:schemeClr val="accent1">
                    <a:lumMod val="50000"/>
                  </a:schemeClr>
                </a:solidFill>
              </a:rPr>
              <a:t>Y</a:t>
            </a:r>
            <a:r>
              <a:rPr lang="en-US" sz="2000" baseline="30000" dirty="0" smtClean="0">
                <a:solidFill>
                  <a:schemeClr val="accent1">
                    <a:lumMod val="50000"/>
                  </a:schemeClr>
                </a:solidFill>
              </a:rPr>
              <a:t>ou’ll need the following to fill out the FAFSA:(for both students and parents):</a:t>
            </a:r>
          </a:p>
          <a:p>
            <a:pPr lvl="2">
              <a:tabLst>
                <a:tab pos="230188" algn="l"/>
                <a:tab pos="346075" algn="l"/>
              </a:tabLst>
            </a:pPr>
            <a:r>
              <a:rPr lang="en-US" sz="2000" baseline="30000" dirty="0" smtClean="0">
                <a:solidFill>
                  <a:schemeClr val="accent1">
                    <a:lumMod val="50000"/>
                  </a:schemeClr>
                </a:solidFill>
              </a:rPr>
              <a:t>•</a:t>
            </a:r>
            <a:r>
              <a:rPr lang="en-US" sz="2000" dirty="0" smtClean="0">
                <a:solidFill>
                  <a:schemeClr val="accent1">
                    <a:lumMod val="50000"/>
                  </a:schemeClr>
                </a:solidFill>
              </a:rPr>
              <a:t> </a:t>
            </a:r>
            <a:r>
              <a:rPr lang="en-US" sz="2000" baseline="30000" dirty="0" smtClean="0">
                <a:solidFill>
                  <a:schemeClr val="accent1">
                    <a:lumMod val="50000"/>
                  </a:schemeClr>
                </a:solidFill>
              </a:rPr>
              <a:t>Federal Student Aid PIN — to obtain PIN, log on to pin.ed.gov</a:t>
            </a:r>
          </a:p>
          <a:p>
            <a:pPr lvl="2">
              <a:tabLst>
                <a:tab pos="230188" algn="l"/>
                <a:tab pos="346075" algn="l"/>
              </a:tabLst>
            </a:pPr>
            <a:r>
              <a:rPr lang="en-US" sz="2000" baseline="30000" dirty="0" smtClean="0">
                <a:solidFill>
                  <a:schemeClr val="accent1">
                    <a:lumMod val="50000"/>
                  </a:schemeClr>
                </a:solidFill>
              </a:rPr>
              <a:t>• Correct Social Security numbers</a:t>
            </a:r>
          </a:p>
          <a:p>
            <a:pPr lvl="2">
              <a:tabLst>
                <a:tab pos="230188" algn="l"/>
                <a:tab pos="346075" algn="l"/>
              </a:tabLst>
            </a:pPr>
            <a:r>
              <a:rPr lang="en-US" sz="2000" baseline="30000" dirty="0" smtClean="0">
                <a:solidFill>
                  <a:schemeClr val="accent1">
                    <a:lumMod val="50000"/>
                  </a:schemeClr>
                </a:solidFill>
              </a:rPr>
              <a:t>• Federal tax returns  </a:t>
            </a:r>
          </a:p>
          <a:p>
            <a:pPr lvl="2">
              <a:tabLst>
                <a:tab pos="230188" algn="l"/>
                <a:tab pos="346075" algn="l"/>
              </a:tabLst>
            </a:pPr>
            <a:r>
              <a:rPr lang="en-US" sz="2000" baseline="30000" dirty="0" smtClean="0">
                <a:solidFill>
                  <a:schemeClr val="accent1">
                    <a:lumMod val="50000"/>
                  </a:schemeClr>
                </a:solidFill>
              </a:rPr>
              <a:t>• W-2s, tribal income, other aid information  (TANF, child support, other benefits)</a:t>
            </a:r>
          </a:p>
          <a:p>
            <a:pPr lvl="2">
              <a:tabLst>
                <a:tab pos="230188" algn="l"/>
                <a:tab pos="346075" algn="l"/>
              </a:tabLst>
            </a:pPr>
            <a:r>
              <a:rPr lang="en-US" sz="2000" baseline="30000" dirty="0" smtClean="0">
                <a:solidFill>
                  <a:schemeClr val="accent1">
                    <a:lumMod val="50000"/>
                  </a:schemeClr>
                </a:solidFill>
              </a:rPr>
              <a:t>• Additional asset information (money market funds, stocks, other investments)</a:t>
            </a:r>
          </a:p>
          <a:p>
            <a:pPr lvl="2">
              <a:tabLst>
                <a:tab pos="230188" algn="l"/>
                <a:tab pos="346075" algn="l"/>
              </a:tabLst>
            </a:pPr>
            <a:r>
              <a:rPr lang="en-US" sz="2000" baseline="30000" dirty="0" smtClean="0">
                <a:solidFill>
                  <a:schemeClr val="accent1">
                    <a:lumMod val="50000"/>
                  </a:schemeClr>
                </a:solidFill>
              </a:rPr>
              <a:t>• Early application deadline is March 1* for Montana colleges and universities</a:t>
            </a:r>
          </a:p>
          <a:p>
            <a:pPr lvl="2"/>
            <a:r>
              <a:rPr lang="en-US" b="1" baseline="30000" dirty="0" smtClean="0">
                <a:solidFill>
                  <a:schemeClr val="accent1">
                    <a:lumMod val="50000"/>
                  </a:schemeClr>
                </a:solidFill>
              </a:rPr>
              <a:t>     *  The University of Montana early FAFSA deadline is Feb. 15.</a:t>
            </a:r>
            <a:endParaRPr lang="en-US" b="1" dirty="0">
              <a:solidFill>
                <a:schemeClr val="accent1">
                  <a:lumMod val="50000"/>
                </a:schemeClr>
              </a:solidFill>
            </a:endParaRPr>
          </a:p>
        </p:txBody>
      </p:sp>
    </p:spTree>
    <p:extLst>
      <p:ext uri="{BB962C8B-B14F-4D97-AF65-F5344CB8AC3E}">
        <p14:creationId xmlns:p14="http://schemas.microsoft.com/office/powerpoint/2010/main" val="153574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GM LOGO FC.jpg"/>
          <p:cNvPicPr>
            <a:picLocks noChangeAspect="1"/>
          </p:cNvPicPr>
          <p:nvPr/>
        </p:nvPicPr>
        <p:blipFill>
          <a:blip r:embed="rId3" cstate="print"/>
          <a:stretch>
            <a:fillRect/>
          </a:stretch>
        </p:blipFill>
        <p:spPr>
          <a:xfrm>
            <a:off x="152400" y="3048000"/>
            <a:ext cx="2438400" cy="3645988"/>
          </a:xfrm>
          <a:prstGeom prst="rect">
            <a:avLst/>
          </a:prstGeom>
        </p:spPr>
      </p:pic>
      <p:sp>
        <p:nvSpPr>
          <p:cNvPr id="3" name="Subtitle 2"/>
          <p:cNvSpPr>
            <a:spLocks noGrp="1"/>
          </p:cNvSpPr>
          <p:nvPr>
            <p:ph type="subTitle" idx="1"/>
          </p:nvPr>
        </p:nvSpPr>
        <p:spPr>
          <a:xfrm>
            <a:off x="2362200" y="2422067"/>
            <a:ext cx="5410200" cy="1251865"/>
          </a:xfrm>
        </p:spPr>
        <p:txBody>
          <a:bodyPr>
            <a:normAutofit/>
          </a:bodyPr>
          <a:lstStyle/>
          <a:p>
            <a:pPr algn="l"/>
            <a:r>
              <a:rPr lang="en-US" sz="2600" dirty="0" smtClean="0">
                <a:solidFill>
                  <a:schemeClr val="accent1">
                    <a:lumMod val="50000"/>
                  </a:schemeClr>
                </a:solidFill>
                <a:latin typeface="Arial" panose="020B0604020202020204" pitchFamily="34" charset="0"/>
                <a:cs typeface="Arial" panose="020B0604020202020204" pitchFamily="34" charset="0"/>
              </a:rPr>
              <a:t>Coming soon to a school near you!</a:t>
            </a:r>
          </a:p>
        </p:txBody>
      </p:sp>
      <p:sp>
        <p:nvSpPr>
          <p:cNvPr id="2" name="Title 1"/>
          <p:cNvSpPr>
            <a:spLocks noGrp="1"/>
          </p:cNvSpPr>
          <p:nvPr>
            <p:ph type="ctrTitle"/>
          </p:nvPr>
        </p:nvSpPr>
        <p:spPr>
          <a:xfrm>
            <a:off x="1442720" y="1479079"/>
            <a:ext cx="6629400" cy="914400"/>
          </a:xfrm>
        </p:spPr>
        <p:txBody>
          <a:bodyPr>
            <a:noAutofit/>
          </a:bodyPr>
          <a:lstStyle/>
          <a:p>
            <a:r>
              <a:rPr lang="en-US" dirty="0" smtClean="0">
                <a:solidFill>
                  <a:schemeClr val="accent3">
                    <a:lumMod val="50000"/>
                  </a:schemeClr>
                </a:solidFill>
                <a:latin typeface="Arial" panose="020B0604020202020204" pitchFamily="34" charset="0"/>
                <a:cs typeface="Arial" panose="020B0604020202020204" pitchFamily="34" charset="0"/>
              </a:rPr>
              <a:t>  College Goal Montana</a:t>
            </a:r>
            <a:endParaRPr lang="en-US" dirty="0">
              <a:solidFill>
                <a:schemeClr val="accent3">
                  <a:lumMod val="50000"/>
                </a:schemeClr>
              </a:solidFill>
              <a:latin typeface="Arial" panose="020B0604020202020204" pitchFamily="34" charset="0"/>
              <a:cs typeface="Arial" panose="020B0604020202020204" pitchFamily="34" charset="0"/>
            </a:endParaRPr>
          </a:p>
        </p:txBody>
      </p:sp>
      <p:sp>
        <p:nvSpPr>
          <p:cNvPr id="4" name="TextBox 3"/>
          <p:cNvSpPr txBox="1"/>
          <p:nvPr/>
        </p:nvSpPr>
        <p:spPr>
          <a:xfrm>
            <a:off x="2667000" y="3673932"/>
            <a:ext cx="4637808" cy="1692771"/>
          </a:xfrm>
          <a:prstGeom prst="rect">
            <a:avLst/>
          </a:prstGeom>
          <a:noFill/>
        </p:spPr>
        <p:txBody>
          <a:bodyPr wrap="none" rtlCol="0">
            <a:spAutoFit/>
          </a:bodyPr>
          <a:lstStyle/>
          <a:p>
            <a:r>
              <a:rPr lang="en-US" sz="2600" dirty="0" smtClean="0">
                <a:solidFill>
                  <a:schemeClr val="accent1">
                    <a:lumMod val="50000"/>
                  </a:schemeClr>
                </a:solidFill>
              </a:rPr>
              <a:t>DATE:</a:t>
            </a:r>
          </a:p>
          <a:p>
            <a:r>
              <a:rPr lang="en-US" sz="2600" dirty="0" smtClean="0">
                <a:solidFill>
                  <a:schemeClr val="accent1">
                    <a:lumMod val="50000"/>
                  </a:schemeClr>
                </a:solidFill>
              </a:rPr>
              <a:t>TIME:</a:t>
            </a:r>
            <a:br>
              <a:rPr lang="en-US" sz="2600" dirty="0" smtClean="0">
                <a:solidFill>
                  <a:schemeClr val="accent1">
                    <a:lumMod val="50000"/>
                  </a:schemeClr>
                </a:solidFill>
              </a:rPr>
            </a:br>
            <a:r>
              <a:rPr lang="en-US" sz="2600" dirty="0" smtClean="0">
                <a:solidFill>
                  <a:schemeClr val="accent1">
                    <a:lumMod val="50000"/>
                  </a:schemeClr>
                </a:solidFill>
              </a:rPr>
              <a:t>PLACE:</a:t>
            </a:r>
            <a:br>
              <a:rPr lang="en-US" sz="2600" dirty="0" smtClean="0">
                <a:solidFill>
                  <a:schemeClr val="accent1">
                    <a:lumMod val="50000"/>
                  </a:schemeClr>
                </a:solidFill>
              </a:rPr>
            </a:br>
            <a:r>
              <a:rPr lang="en-US" sz="2600" dirty="0" smtClean="0">
                <a:solidFill>
                  <a:schemeClr val="accent1">
                    <a:lumMod val="50000"/>
                  </a:schemeClr>
                </a:solidFill>
              </a:rPr>
              <a:t>For more information, contact:</a:t>
            </a:r>
            <a:endParaRPr lang="en-US" sz="2600" dirty="0">
              <a:solidFill>
                <a:schemeClr val="accent1">
                  <a:lumMod val="50000"/>
                </a:schemeClr>
              </a:solidFill>
            </a:endParaRPr>
          </a:p>
        </p:txBody>
      </p:sp>
    </p:spTree>
    <p:extLst>
      <p:ext uri="{BB962C8B-B14F-4D97-AF65-F5344CB8AC3E}">
        <p14:creationId xmlns:p14="http://schemas.microsoft.com/office/powerpoint/2010/main" val="2658820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1066800"/>
          </a:xfrm>
        </p:spPr>
        <p:txBody>
          <a:bodyPr/>
          <a:lstStyle/>
          <a:p>
            <a:pPr>
              <a:defRPr/>
            </a:pPr>
            <a:r>
              <a:rPr lang="en-US" sz="3600" b="1" dirty="0" smtClean="0">
                <a:solidFill>
                  <a:schemeClr val="accent3">
                    <a:lumMod val="50000"/>
                  </a:schemeClr>
                </a:solidFill>
                <a:latin typeface="Arial Headings"/>
              </a:rPr>
              <a:t>About the FAFSA –</a:t>
            </a:r>
            <a:br>
              <a:rPr lang="en-US" sz="3600" b="1" dirty="0" smtClean="0">
                <a:solidFill>
                  <a:schemeClr val="accent3">
                    <a:lumMod val="50000"/>
                  </a:schemeClr>
                </a:solidFill>
                <a:latin typeface="Arial Headings"/>
              </a:rPr>
            </a:br>
            <a:r>
              <a:rPr lang="en-US" sz="3600" b="1" dirty="0" smtClean="0">
                <a:solidFill>
                  <a:schemeClr val="accent3">
                    <a:lumMod val="50000"/>
                  </a:schemeClr>
                </a:solidFill>
                <a:latin typeface="Arial Headings"/>
              </a:rPr>
              <a:t>Demographic Information</a:t>
            </a:r>
            <a:endParaRPr lang="en-US" sz="3600" b="1" dirty="0">
              <a:solidFill>
                <a:schemeClr val="accent3">
                  <a:lumMod val="50000"/>
                </a:schemeClr>
              </a:solidFill>
              <a:latin typeface="Arial Headings"/>
            </a:endParaRPr>
          </a:p>
        </p:txBody>
      </p:sp>
      <p:sp>
        <p:nvSpPr>
          <p:cNvPr id="3" name="Subtitle 2"/>
          <p:cNvSpPr>
            <a:spLocks noGrp="1"/>
          </p:cNvSpPr>
          <p:nvPr>
            <p:ph type="subTitle" idx="1"/>
          </p:nvPr>
        </p:nvSpPr>
        <p:spPr>
          <a:xfrm>
            <a:off x="0" y="2743200"/>
            <a:ext cx="9144000" cy="4267200"/>
          </a:xfrm>
        </p:spPr>
        <p:txBody>
          <a:bodyPr/>
          <a:lstStyle/>
          <a:p>
            <a:pPr algn="l" eaLnBrk="1" hangingPunct="1">
              <a:lnSpc>
                <a:spcPct val="80000"/>
              </a:lnSpc>
              <a:defRPr/>
            </a:pPr>
            <a:r>
              <a:rPr lang="en-US" sz="2600" b="1" dirty="0" smtClean="0">
                <a:solidFill>
                  <a:schemeClr val="tx2">
                    <a:lumMod val="75000"/>
                  </a:schemeClr>
                </a:solidFill>
                <a:latin typeface="Arial Body"/>
              </a:rPr>
              <a:t>Student/Parent Accuracy </a:t>
            </a:r>
            <a:r>
              <a:rPr lang="en-US" sz="2600" dirty="0" smtClean="0">
                <a:solidFill>
                  <a:schemeClr val="tx2">
                    <a:lumMod val="75000"/>
                  </a:schemeClr>
                </a:solidFill>
                <a:latin typeface="Arial Body"/>
              </a:rPr>
              <a:t>= Faster FAFSA processing</a:t>
            </a:r>
          </a:p>
          <a:p>
            <a:pPr marL="342900" indent="-342900" algn="l" eaLnBrk="1" hangingPunct="1">
              <a:lnSpc>
                <a:spcPct val="80000"/>
              </a:lnSpc>
              <a:buFont typeface="Arial" panose="020B0604020202020204" pitchFamily="34" charset="0"/>
              <a:buChar char="•"/>
              <a:defRPr/>
            </a:pPr>
            <a:r>
              <a:rPr lang="en-US" sz="2600" dirty="0" smtClean="0">
                <a:solidFill>
                  <a:schemeClr val="tx2">
                    <a:lumMod val="75000"/>
                  </a:schemeClr>
                </a:solidFill>
                <a:latin typeface="Arial Body"/>
              </a:rPr>
              <a:t>Use accurate </a:t>
            </a:r>
            <a:r>
              <a:rPr lang="en-US" sz="2600" b="1" dirty="0" smtClean="0">
                <a:solidFill>
                  <a:schemeClr val="tx2">
                    <a:lumMod val="75000"/>
                  </a:schemeClr>
                </a:solidFill>
                <a:latin typeface="Arial Body"/>
              </a:rPr>
              <a:t>SSN </a:t>
            </a:r>
            <a:r>
              <a:rPr lang="en-US" sz="2600" dirty="0" smtClean="0">
                <a:solidFill>
                  <a:schemeClr val="tx2">
                    <a:lumMod val="75000"/>
                  </a:schemeClr>
                </a:solidFill>
                <a:latin typeface="Arial Body"/>
              </a:rPr>
              <a:t>&amp; legal name from </a:t>
            </a:r>
            <a:r>
              <a:rPr lang="en-US" sz="2600" dirty="0">
                <a:solidFill>
                  <a:schemeClr val="tx2">
                    <a:lumMod val="75000"/>
                  </a:schemeClr>
                </a:solidFill>
                <a:latin typeface="Arial Body"/>
              </a:rPr>
              <a:t>Social Security </a:t>
            </a:r>
            <a:r>
              <a:rPr lang="en-US" sz="2600" dirty="0" smtClean="0">
                <a:solidFill>
                  <a:schemeClr val="tx2">
                    <a:lumMod val="75000"/>
                  </a:schemeClr>
                </a:solidFill>
                <a:latin typeface="Arial Body"/>
              </a:rPr>
              <a:t>Card</a:t>
            </a:r>
          </a:p>
          <a:p>
            <a:pPr marL="342900" indent="-342900" algn="l" eaLnBrk="1" hangingPunct="1">
              <a:lnSpc>
                <a:spcPct val="80000"/>
              </a:lnSpc>
              <a:buFont typeface="Arial" panose="020B0604020202020204" pitchFamily="34" charset="0"/>
              <a:buChar char="•"/>
              <a:defRPr/>
            </a:pPr>
            <a:r>
              <a:rPr lang="en-US" sz="2600" dirty="0" smtClean="0">
                <a:solidFill>
                  <a:schemeClr val="tx2">
                    <a:lumMod val="75000"/>
                  </a:schemeClr>
                </a:solidFill>
                <a:latin typeface="Arial Body"/>
              </a:rPr>
              <a:t>List accurate </a:t>
            </a:r>
            <a:r>
              <a:rPr lang="en-US" sz="2600" b="1" dirty="0">
                <a:solidFill>
                  <a:schemeClr val="tx2">
                    <a:lumMod val="75000"/>
                  </a:schemeClr>
                </a:solidFill>
                <a:latin typeface="Arial Body"/>
              </a:rPr>
              <a:t>date of </a:t>
            </a:r>
            <a:r>
              <a:rPr lang="en-US" sz="2600" b="1" dirty="0" smtClean="0">
                <a:solidFill>
                  <a:schemeClr val="tx2">
                    <a:lumMod val="75000"/>
                  </a:schemeClr>
                </a:solidFill>
                <a:latin typeface="Arial Body"/>
              </a:rPr>
              <a:t>birth</a:t>
            </a:r>
          </a:p>
          <a:p>
            <a:pPr marL="342900" indent="-342900" algn="l" eaLnBrk="1" hangingPunct="1">
              <a:lnSpc>
                <a:spcPct val="80000"/>
              </a:lnSpc>
              <a:buFont typeface="Arial" panose="020B0604020202020204" pitchFamily="34" charset="0"/>
              <a:buChar char="•"/>
              <a:defRPr/>
            </a:pPr>
            <a:r>
              <a:rPr lang="en-US" sz="2600" dirty="0" smtClean="0">
                <a:solidFill>
                  <a:schemeClr val="tx2">
                    <a:lumMod val="75000"/>
                  </a:schemeClr>
                </a:solidFill>
                <a:latin typeface="Arial Body"/>
              </a:rPr>
              <a:t>Information is matched with Social Security Administration database; if any data elements are incorrect, your FAFSA will be rejected</a:t>
            </a:r>
          </a:p>
          <a:p>
            <a:pPr marL="342900" indent="-342900" algn="l" eaLnBrk="1" hangingPunct="1">
              <a:lnSpc>
                <a:spcPct val="80000"/>
              </a:lnSpc>
              <a:buFont typeface="Arial" panose="020B0604020202020204" pitchFamily="34" charset="0"/>
              <a:buChar char="•"/>
              <a:defRPr/>
            </a:pPr>
            <a:r>
              <a:rPr lang="en-US" sz="2600" dirty="0" smtClean="0">
                <a:solidFill>
                  <a:schemeClr val="tx2">
                    <a:lumMod val="75000"/>
                  </a:schemeClr>
                </a:solidFill>
                <a:latin typeface="Arial Body"/>
              </a:rPr>
              <a:t>Males – register for Selective Search when you turn 18.  You can register on the FAFSA</a:t>
            </a:r>
          </a:p>
          <a:p>
            <a:pPr marL="800100" lvl="2" indent="-342900" algn="l" eaLnBrk="1" hangingPunct="1">
              <a:lnSpc>
                <a:spcPct val="80000"/>
              </a:lnSpc>
              <a:buFont typeface="Arial" panose="020B0604020202020204" pitchFamily="34" charset="0"/>
              <a:buChar char="•"/>
              <a:defRPr/>
            </a:pPr>
            <a:r>
              <a:rPr lang="en-US" sz="1600" dirty="0">
                <a:solidFill>
                  <a:schemeClr val="tx2">
                    <a:lumMod val="75000"/>
                  </a:schemeClr>
                </a:solidFill>
                <a:latin typeface="Arial Body"/>
              </a:rPr>
              <a:t>Check box for male or female; “Register Me” if you are an unregistered male age 18 – 25</a:t>
            </a:r>
            <a:r>
              <a:rPr lang="en-US" sz="1600" dirty="0" smtClean="0">
                <a:solidFill>
                  <a:schemeClr val="tx2">
                    <a:lumMod val="75000"/>
                  </a:schemeClr>
                </a:solidFill>
                <a:latin typeface="Arial Body"/>
              </a:rPr>
              <a:t>.</a:t>
            </a:r>
            <a:endParaRPr lang="en-US" sz="2600" dirty="0" smtClean="0">
              <a:solidFill>
                <a:schemeClr val="tx2">
                  <a:lumMod val="75000"/>
                </a:schemeClr>
              </a:solidFill>
              <a:latin typeface="Arial Body"/>
            </a:endParaRPr>
          </a:p>
          <a:p>
            <a:pPr marL="342900" indent="-342900" algn="l" eaLnBrk="1" hangingPunct="1">
              <a:lnSpc>
                <a:spcPct val="80000"/>
              </a:lnSpc>
              <a:buFont typeface="Arial" panose="020B0604020202020204" pitchFamily="34" charset="0"/>
              <a:buChar char="•"/>
              <a:defRPr/>
            </a:pPr>
            <a:r>
              <a:rPr lang="en-US" sz="2600" dirty="0" smtClean="0">
                <a:solidFill>
                  <a:schemeClr val="tx2">
                    <a:lumMod val="75000"/>
                  </a:schemeClr>
                </a:solidFill>
                <a:latin typeface="Arial Body"/>
              </a:rPr>
              <a:t>Unregistered males age 18 – 25 are not eligible to receive federal financial aid funds</a:t>
            </a:r>
          </a:p>
          <a:p>
            <a:pPr algn="l" eaLnBrk="1" hangingPunct="1">
              <a:lnSpc>
                <a:spcPct val="80000"/>
              </a:lnSpc>
              <a:buFont typeface="Arial" pitchFamily="34" charset="0"/>
              <a:buChar char="•"/>
              <a:defRPr/>
            </a:pPr>
            <a:endParaRPr lang="en-US" sz="2400" dirty="0" smtClean="0">
              <a:solidFill>
                <a:schemeClr val="tx2">
                  <a:lumMod val="75000"/>
                </a:schemeClr>
              </a:solidFill>
              <a:latin typeface="Arial Body"/>
            </a:endParaRP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676400"/>
            <a:ext cx="7772400" cy="1066800"/>
          </a:xfrm>
        </p:spPr>
        <p:txBody>
          <a:bodyPr/>
          <a:lstStyle/>
          <a:p>
            <a:pPr>
              <a:defRPr/>
            </a:pPr>
            <a:r>
              <a:rPr lang="en-US" b="1" dirty="0" smtClean="0">
                <a:solidFill>
                  <a:schemeClr val="accent3">
                    <a:lumMod val="50000"/>
                  </a:schemeClr>
                </a:solidFill>
                <a:latin typeface="Arial Headings"/>
              </a:rPr>
              <a:t>About the FAFSA</a:t>
            </a:r>
            <a:br>
              <a:rPr lang="en-US" b="1" dirty="0" smtClean="0">
                <a:solidFill>
                  <a:schemeClr val="accent3">
                    <a:lumMod val="50000"/>
                  </a:schemeClr>
                </a:solidFill>
                <a:latin typeface="Arial Headings"/>
              </a:rPr>
            </a:br>
            <a:r>
              <a:rPr lang="en-US" b="1" dirty="0" smtClean="0">
                <a:solidFill>
                  <a:schemeClr val="accent3">
                    <a:lumMod val="50000"/>
                  </a:schemeClr>
                </a:solidFill>
                <a:latin typeface="Arial Headings"/>
              </a:rPr>
              <a:t>School Information</a:t>
            </a:r>
            <a:endParaRPr lang="en-US" b="1" dirty="0">
              <a:solidFill>
                <a:schemeClr val="accent3">
                  <a:lumMod val="50000"/>
                </a:schemeClr>
              </a:solidFill>
              <a:latin typeface="Arial Headings"/>
            </a:endParaRPr>
          </a:p>
        </p:txBody>
      </p:sp>
      <p:sp>
        <p:nvSpPr>
          <p:cNvPr id="3" name="Subtitle 2"/>
          <p:cNvSpPr>
            <a:spLocks noGrp="1"/>
          </p:cNvSpPr>
          <p:nvPr>
            <p:ph type="subTitle" idx="1"/>
          </p:nvPr>
        </p:nvSpPr>
        <p:spPr>
          <a:xfrm>
            <a:off x="228600" y="2895600"/>
            <a:ext cx="8686800" cy="4648200"/>
          </a:xfrm>
        </p:spPr>
        <p:txBody>
          <a:bodyPr/>
          <a:lstStyle/>
          <a:p>
            <a:pPr algn="l" eaLnBrk="1" hangingPunct="1">
              <a:lnSpc>
                <a:spcPct val="80000"/>
              </a:lnSpc>
              <a:defRPr/>
            </a:pPr>
            <a:r>
              <a:rPr lang="en-US" sz="2600" b="1" dirty="0" smtClean="0">
                <a:solidFill>
                  <a:schemeClr val="tx2">
                    <a:lumMod val="75000"/>
                  </a:schemeClr>
                </a:solidFill>
                <a:latin typeface="Arial" panose="020B0604020202020204" pitchFamily="34" charset="0"/>
                <a:cs typeface="Arial" panose="020B0604020202020204" pitchFamily="34" charset="0"/>
              </a:rPr>
              <a:t>School information</a:t>
            </a:r>
          </a:p>
          <a:p>
            <a:pPr lvl="1" algn="l" eaLnBrk="1" hangingPunct="1">
              <a:lnSpc>
                <a:spcPct val="80000"/>
              </a:lnSpc>
              <a:buFont typeface="Arial" pitchFamily="34" charset="0"/>
              <a:buChar char="•"/>
              <a:defRPr/>
            </a:pPr>
            <a:r>
              <a:rPr lang="en-US" sz="2600" dirty="0" smtClean="0">
                <a:solidFill>
                  <a:schemeClr val="tx2">
                    <a:lumMod val="75000"/>
                  </a:schemeClr>
                </a:solidFill>
                <a:latin typeface="Arial" panose="020B0604020202020204" pitchFamily="34" charset="0"/>
                <a:cs typeface="Arial" panose="020B0604020202020204" pitchFamily="34" charset="0"/>
              </a:rPr>
              <a:t>You must list at least one school you’d like to attend</a:t>
            </a:r>
          </a:p>
          <a:p>
            <a:pPr lvl="1" algn="l" eaLnBrk="1" hangingPunct="1">
              <a:lnSpc>
                <a:spcPct val="80000"/>
              </a:lnSpc>
              <a:buFont typeface="Arial" pitchFamily="34" charset="0"/>
              <a:buChar char="•"/>
              <a:defRPr/>
            </a:pPr>
            <a:r>
              <a:rPr lang="en-US" sz="2600" dirty="0" smtClean="0">
                <a:solidFill>
                  <a:schemeClr val="tx2">
                    <a:lumMod val="75000"/>
                  </a:schemeClr>
                </a:solidFill>
                <a:latin typeface="Arial" panose="020B0604020202020204" pitchFamily="34" charset="0"/>
                <a:cs typeface="Arial" panose="020B0604020202020204" pitchFamily="34" charset="0"/>
              </a:rPr>
              <a:t>Up to ten schools can be listed to receive FAFSA information when using the on-line application</a:t>
            </a:r>
          </a:p>
          <a:p>
            <a:pPr lvl="1" algn="l" eaLnBrk="1" hangingPunct="1">
              <a:lnSpc>
                <a:spcPct val="80000"/>
              </a:lnSpc>
              <a:buFont typeface="Arial" pitchFamily="34" charset="0"/>
              <a:buChar char="•"/>
              <a:defRPr/>
            </a:pPr>
            <a:r>
              <a:rPr lang="en-US" sz="2600" dirty="0" smtClean="0">
                <a:solidFill>
                  <a:schemeClr val="tx2">
                    <a:lumMod val="75000"/>
                  </a:schemeClr>
                </a:solidFill>
                <a:latin typeface="Arial" panose="020B0604020202020204" pitchFamily="34" charset="0"/>
                <a:cs typeface="Arial" panose="020B0604020202020204" pitchFamily="34" charset="0"/>
              </a:rPr>
              <a:t>Your FAFSA results will be sent to each school you list</a:t>
            </a:r>
          </a:p>
          <a:p>
            <a:pPr lvl="1" algn="l" eaLnBrk="1" hangingPunct="1">
              <a:lnSpc>
                <a:spcPct val="80000"/>
              </a:lnSpc>
              <a:buFont typeface="Arial" pitchFamily="34" charset="0"/>
              <a:buChar char="•"/>
              <a:defRPr/>
            </a:pPr>
            <a:r>
              <a:rPr lang="en-US" sz="2600" dirty="0" smtClean="0">
                <a:solidFill>
                  <a:schemeClr val="tx2">
                    <a:lumMod val="75000"/>
                  </a:schemeClr>
                </a:solidFill>
                <a:latin typeface="Arial" panose="020B0604020202020204" pitchFamily="34" charset="0"/>
                <a:cs typeface="Arial" panose="020B0604020202020204" pitchFamily="34" charset="0"/>
              </a:rPr>
              <a:t>Follow up with any requests from the school’s financial aid office to complete your file and receive an award notice.</a:t>
            </a:r>
          </a:p>
          <a:p>
            <a:pPr lvl="1" algn="l" eaLnBrk="1" hangingPunct="1">
              <a:lnSpc>
                <a:spcPct val="80000"/>
              </a:lnSpc>
              <a:buFont typeface="Arial" pitchFamily="34" charset="0"/>
              <a:buChar char="•"/>
              <a:defRPr/>
            </a:pPr>
            <a:r>
              <a:rPr lang="en-US" sz="2600" dirty="0" smtClean="0">
                <a:solidFill>
                  <a:schemeClr val="tx2">
                    <a:lumMod val="75000"/>
                  </a:schemeClr>
                </a:solidFill>
                <a:latin typeface="Arial" panose="020B0604020202020204" pitchFamily="34" charset="0"/>
                <a:cs typeface="Arial" panose="020B0604020202020204" pitchFamily="34" charset="0"/>
              </a:rPr>
              <a:t>Notify schools you won’t attend so aid can be distributed to other students.</a:t>
            </a: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27</a:t>
            </a:fld>
            <a:endParaRPr lang="en-US" dirty="0"/>
          </a:p>
        </p:txBody>
      </p:sp>
    </p:spTree>
    <p:extLst>
      <p:ext uri="{BB962C8B-B14F-4D97-AF65-F5344CB8AC3E}">
        <p14:creationId xmlns:p14="http://schemas.microsoft.com/office/powerpoint/2010/main" val="28340065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1066800"/>
          </a:xfrm>
        </p:spPr>
        <p:txBody>
          <a:bodyPr/>
          <a:lstStyle/>
          <a:p>
            <a:pPr>
              <a:defRPr/>
            </a:pPr>
            <a:r>
              <a:rPr lang="en-US" sz="3600" b="1" dirty="0" smtClean="0">
                <a:solidFill>
                  <a:schemeClr val="accent3">
                    <a:lumMod val="50000"/>
                  </a:schemeClr>
                </a:solidFill>
                <a:latin typeface="Arial Headings"/>
              </a:rPr>
              <a:t>About the FAFSA –</a:t>
            </a:r>
            <a:br>
              <a:rPr lang="en-US" sz="3600" b="1" dirty="0" smtClean="0">
                <a:solidFill>
                  <a:schemeClr val="accent3">
                    <a:lumMod val="50000"/>
                  </a:schemeClr>
                </a:solidFill>
                <a:latin typeface="Arial Headings"/>
              </a:rPr>
            </a:br>
            <a:r>
              <a:rPr lang="en-US" sz="3600" b="1" dirty="0" smtClean="0">
                <a:solidFill>
                  <a:schemeClr val="accent3">
                    <a:lumMod val="50000"/>
                  </a:schemeClr>
                </a:solidFill>
                <a:latin typeface="Arial Headings"/>
              </a:rPr>
              <a:t>Tax and Income Information</a:t>
            </a:r>
            <a:endParaRPr lang="en-US" sz="3600" b="1" dirty="0">
              <a:solidFill>
                <a:schemeClr val="accent3">
                  <a:lumMod val="50000"/>
                </a:schemeClr>
              </a:solidFill>
              <a:latin typeface="Arial Headings"/>
            </a:endParaRPr>
          </a:p>
        </p:txBody>
      </p:sp>
      <p:sp>
        <p:nvSpPr>
          <p:cNvPr id="3" name="Subtitle 2"/>
          <p:cNvSpPr>
            <a:spLocks noGrp="1"/>
          </p:cNvSpPr>
          <p:nvPr>
            <p:ph type="subTitle" idx="1"/>
          </p:nvPr>
        </p:nvSpPr>
        <p:spPr>
          <a:xfrm>
            <a:off x="533400" y="2788227"/>
            <a:ext cx="8153400" cy="4038600"/>
          </a:xfrm>
        </p:spPr>
        <p:txBody>
          <a:bodyPr/>
          <a:lstStyle/>
          <a:p>
            <a:pPr algn="l" eaLnBrk="1" hangingPunct="1">
              <a:lnSpc>
                <a:spcPct val="80000"/>
              </a:lnSpc>
              <a:defRPr/>
            </a:pPr>
            <a:r>
              <a:rPr lang="en-US" sz="2400" b="1" dirty="0" smtClean="0">
                <a:solidFill>
                  <a:schemeClr val="tx2">
                    <a:lumMod val="75000"/>
                  </a:schemeClr>
                </a:solidFill>
                <a:latin typeface="Arial Body"/>
              </a:rPr>
              <a:t>Tax information</a:t>
            </a:r>
          </a:p>
          <a:p>
            <a:pPr lvl="1" algn="l" eaLnBrk="1" hangingPunct="1">
              <a:lnSpc>
                <a:spcPct val="80000"/>
              </a:lnSpc>
              <a:buFont typeface="Arial" pitchFamily="34" charset="0"/>
              <a:buChar char="•"/>
              <a:defRPr/>
            </a:pPr>
            <a:r>
              <a:rPr lang="en-US" sz="2400" dirty="0" smtClean="0">
                <a:solidFill>
                  <a:schemeClr val="tx2">
                    <a:lumMod val="75000"/>
                  </a:schemeClr>
                </a:solidFill>
                <a:latin typeface="Arial" panose="020B0604020202020204" pitchFamily="34" charset="0"/>
                <a:cs typeface="Arial" panose="020B0604020202020204" pitchFamily="34" charset="0"/>
              </a:rPr>
              <a:t>Use your </a:t>
            </a:r>
            <a:r>
              <a:rPr lang="en-US" sz="2400" b="1" dirty="0">
                <a:solidFill>
                  <a:srgbClr val="FF0000"/>
                </a:solidFill>
                <a:latin typeface="Arial" panose="020B0604020202020204" pitchFamily="34" charset="0"/>
                <a:cs typeface="Arial" panose="020B0604020202020204" pitchFamily="34" charset="0"/>
              </a:rPr>
              <a:t>2014</a:t>
            </a:r>
            <a:r>
              <a:rPr lang="en-US" sz="2400" dirty="0">
                <a:solidFill>
                  <a:schemeClr val="tx2">
                    <a:lumMod val="75000"/>
                  </a:schemeClr>
                </a:solidFill>
                <a:latin typeface="Arial" panose="020B0604020202020204" pitchFamily="34" charset="0"/>
                <a:cs typeface="Arial" panose="020B0604020202020204" pitchFamily="34" charset="0"/>
              </a:rPr>
              <a:t> Federal tax </a:t>
            </a:r>
            <a:r>
              <a:rPr lang="en-US" sz="2400" dirty="0" smtClean="0">
                <a:solidFill>
                  <a:schemeClr val="tx2">
                    <a:lumMod val="75000"/>
                  </a:schemeClr>
                </a:solidFill>
                <a:latin typeface="Arial" panose="020B0604020202020204" pitchFamily="34" charset="0"/>
                <a:cs typeface="Arial" panose="020B0604020202020204" pitchFamily="34" charset="0"/>
              </a:rPr>
              <a:t>return if complete</a:t>
            </a:r>
          </a:p>
          <a:p>
            <a:pPr lvl="1" algn="l" eaLnBrk="1" hangingPunct="1">
              <a:lnSpc>
                <a:spcPct val="80000"/>
              </a:lnSpc>
              <a:buFont typeface="Arial" pitchFamily="34" charset="0"/>
              <a:buChar char="•"/>
              <a:defRPr/>
            </a:pPr>
            <a:r>
              <a:rPr lang="en-US" sz="2400" dirty="0">
                <a:solidFill>
                  <a:schemeClr val="tx2">
                    <a:lumMod val="75000"/>
                  </a:schemeClr>
                </a:solidFill>
                <a:latin typeface="Arial" panose="020B0604020202020204" pitchFamily="34" charset="0"/>
                <a:cs typeface="Arial" panose="020B0604020202020204" pitchFamily="34" charset="0"/>
              </a:rPr>
              <a:t>All taxed income is </a:t>
            </a:r>
            <a:r>
              <a:rPr lang="en-US" sz="2400" dirty="0" smtClean="0">
                <a:solidFill>
                  <a:schemeClr val="tx2">
                    <a:lumMod val="75000"/>
                  </a:schemeClr>
                </a:solidFill>
                <a:latin typeface="Arial" panose="020B0604020202020204" pitchFamily="34" charset="0"/>
                <a:cs typeface="Arial" panose="020B0604020202020204" pitchFamily="34" charset="0"/>
              </a:rPr>
              <a:t>reported - wages</a:t>
            </a:r>
            <a:r>
              <a:rPr lang="en-US" sz="2400" dirty="0">
                <a:solidFill>
                  <a:schemeClr val="tx2">
                    <a:lumMod val="75000"/>
                  </a:schemeClr>
                </a:solidFill>
                <a:latin typeface="Arial" panose="020B0604020202020204" pitchFamily="34" charset="0"/>
                <a:cs typeface="Arial" panose="020B0604020202020204" pitchFamily="34" charset="0"/>
              </a:rPr>
              <a:t>, salaries, tips, etc.  See FAFSA </a:t>
            </a:r>
            <a:r>
              <a:rPr lang="en-US" sz="2400" dirty="0" smtClean="0">
                <a:solidFill>
                  <a:schemeClr val="tx2">
                    <a:lumMod val="75000"/>
                  </a:schemeClr>
                </a:solidFill>
                <a:latin typeface="Arial" panose="020B0604020202020204" pitchFamily="34" charset="0"/>
                <a:cs typeface="Arial" panose="020B0604020202020204" pitchFamily="34" charset="0"/>
              </a:rPr>
              <a:t>instructions</a:t>
            </a:r>
          </a:p>
          <a:p>
            <a:pPr lvl="1" algn="l" eaLnBrk="1" hangingPunct="1">
              <a:lnSpc>
                <a:spcPct val="80000"/>
              </a:lnSpc>
              <a:buFont typeface="Arial" pitchFamily="34" charset="0"/>
              <a:buChar char="•"/>
              <a:defRPr/>
            </a:pPr>
            <a:r>
              <a:rPr lang="en-US" sz="2400" dirty="0" smtClean="0">
                <a:solidFill>
                  <a:schemeClr val="tx2">
                    <a:lumMod val="75000"/>
                  </a:schemeClr>
                </a:solidFill>
                <a:latin typeface="Arial Body"/>
              </a:rPr>
              <a:t>If you have not filed your </a:t>
            </a:r>
            <a:r>
              <a:rPr lang="en-US" sz="2400" b="1" dirty="0" smtClean="0">
                <a:solidFill>
                  <a:srgbClr val="FF0000"/>
                </a:solidFill>
                <a:latin typeface="Arial Body"/>
              </a:rPr>
              <a:t>2014</a:t>
            </a:r>
            <a:r>
              <a:rPr lang="en-US" sz="2400" dirty="0" smtClean="0">
                <a:solidFill>
                  <a:schemeClr val="tx2">
                    <a:lumMod val="75000"/>
                  </a:schemeClr>
                </a:solidFill>
                <a:latin typeface="Arial Body"/>
              </a:rPr>
              <a:t> returns, you can estimate income using </a:t>
            </a:r>
            <a:r>
              <a:rPr lang="en-US" sz="2400" b="1" dirty="0" smtClean="0">
                <a:solidFill>
                  <a:srgbClr val="FF0000"/>
                </a:solidFill>
                <a:latin typeface="Arial Body"/>
              </a:rPr>
              <a:t>2014</a:t>
            </a:r>
            <a:r>
              <a:rPr lang="en-US" sz="2400" dirty="0" smtClean="0">
                <a:solidFill>
                  <a:schemeClr val="tx2">
                    <a:lumMod val="75000"/>
                  </a:schemeClr>
                </a:solidFill>
                <a:latin typeface="Arial Body"/>
              </a:rPr>
              <a:t> W-2s, final </a:t>
            </a:r>
            <a:r>
              <a:rPr lang="en-US" sz="2400" b="1" dirty="0">
                <a:solidFill>
                  <a:srgbClr val="FF0000"/>
                </a:solidFill>
                <a:latin typeface="Arial Body"/>
              </a:rPr>
              <a:t>2014</a:t>
            </a:r>
            <a:r>
              <a:rPr lang="en-US" sz="2400" dirty="0">
                <a:solidFill>
                  <a:schemeClr val="tx2">
                    <a:lumMod val="75000"/>
                  </a:schemeClr>
                </a:solidFill>
                <a:latin typeface="Arial Body"/>
              </a:rPr>
              <a:t> </a:t>
            </a:r>
            <a:r>
              <a:rPr lang="en-US" sz="2400" dirty="0" smtClean="0">
                <a:solidFill>
                  <a:schemeClr val="tx2">
                    <a:lumMod val="75000"/>
                  </a:schemeClr>
                </a:solidFill>
                <a:latin typeface="Arial Body"/>
              </a:rPr>
              <a:t>paystubs </a:t>
            </a:r>
            <a:r>
              <a:rPr lang="en-US" sz="2400" dirty="0">
                <a:solidFill>
                  <a:schemeClr val="tx2">
                    <a:lumMod val="75000"/>
                  </a:schemeClr>
                </a:solidFill>
                <a:latin typeface="Arial Body"/>
              </a:rPr>
              <a:t>showing YTD </a:t>
            </a:r>
            <a:r>
              <a:rPr lang="en-US" sz="2400" dirty="0" smtClean="0">
                <a:solidFill>
                  <a:schemeClr val="tx2">
                    <a:lumMod val="75000"/>
                  </a:schemeClr>
                </a:solidFill>
                <a:latin typeface="Arial Body"/>
              </a:rPr>
              <a:t>earnings, or last year’s completed federal return;</a:t>
            </a:r>
          </a:p>
          <a:p>
            <a:pPr lvl="1" algn="l" eaLnBrk="1" hangingPunct="1">
              <a:lnSpc>
                <a:spcPct val="80000"/>
              </a:lnSpc>
              <a:buFont typeface="Arial" pitchFamily="34" charset="0"/>
              <a:buChar char="•"/>
              <a:defRPr/>
            </a:pPr>
            <a:r>
              <a:rPr lang="en-US" sz="2400" dirty="0" smtClean="0">
                <a:solidFill>
                  <a:schemeClr val="tx2">
                    <a:lumMod val="75000"/>
                  </a:schemeClr>
                </a:solidFill>
                <a:latin typeface="Arial Body"/>
              </a:rPr>
              <a:t>Update your FAFSA information once taxes are filed.</a:t>
            </a:r>
          </a:p>
          <a:p>
            <a:pPr lvl="1" algn="l" eaLnBrk="1" hangingPunct="1">
              <a:lnSpc>
                <a:spcPct val="80000"/>
              </a:lnSpc>
              <a:buFont typeface="Arial" pitchFamily="34" charset="0"/>
              <a:buChar char="•"/>
              <a:defRPr/>
            </a:pPr>
            <a:r>
              <a:rPr lang="en-US" sz="2400" dirty="0" smtClean="0">
                <a:solidFill>
                  <a:schemeClr val="tx2">
                    <a:lumMod val="75000"/>
                  </a:schemeClr>
                </a:solidFill>
                <a:latin typeface="Arial Body"/>
              </a:rPr>
              <a:t>Use the IRS Data Retrieval tool to guarantee accuracy of information reported.</a:t>
            </a:r>
          </a:p>
          <a:p>
            <a:pPr lvl="1" algn="l" eaLnBrk="1" hangingPunct="1">
              <a:lnSpc>
                <a:spcPct val="80000"/>
              </a:lnSpc>
              <a:buFont typeface="Arial" pitchFamily="34" charset="0"/>
              <a:buChar char="•"/>
              <a:defRPr/>
            </a:pPr>
            <a:endParaRPr lang="en-US" sz="2400" dirty="0" smtClean="0">
              <a:solidFill>
                <a:schemeClr val="tx2">
                  <a:lumMod val="75000"/>
                </a:schemeClr>
              </a:solidFill>
              <a:latin typeface="Arial Body"/>
            </a:endParaRP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28</a:t>
            </a:fld>
            <a:endParaRPr lang="en-US" dirty="0"/>
          </a:p>
        </p:txBody>
      </p:sp>
    </p:spTree>
    <p:extLst>
      <p:ext uri="{BB962C8B-B14F-4D97-AF65-F5344CB8AC3E}">
        <p14:creationId xmlns:p14="http://schemas.microsoft.com/office/powerpoint/2010/main" val="1880704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676400"/>
            <a:ext cx="8382000" cy="1219200"/>
          </a:xfrm>
        </p:spPr>
        <p:txBody>
          <a:bodyPr/>
          <a:lstStyle/>
          <a:p>
            <a:pPr>
              <a:defRPr/>
            </a:pPr>
            <a:r>
              <a:rPr lang="en-US" sz="3600" b="1" dirty="0" smtClean="0">
                <a:solidFill>
                  <a:schemeClr val="accent3">
                    <a:lumMod val="50000"/>
                  </a:schemeClr>
                </a:solidFill>
                <a:latin typeface="Arial" pitchFamily="34" charset="0"/>
                <a:cs typeface="Arial" pitchFamily="34" charset="0"/>
              </a:rPr>
              <a:t>About the FAFSA</a:t>
            </a:r>
            <a:r>
              <a:rPr lang="en-US" sz="4000" b="1" dirty="0" smtClean="0">
                <a:solidFill>
                  <a:schemeClr val="accent3">
                    <a:lumMod val="50000"/>
                  </a:schemeClr>
                </a:solidFill>
                <a:latin typeface="Arial" pitchFamily="34" charset="0"/>
                <a:cs typeface="Arial" pitchFamily="34" charset="0"/>
              </a:rPr>
              <a:t/>
            </a:r>
            <a:br>
              <a:rPr lang="en-US" sz="4000" b="1" dirty="0" smtClean="0">
                <a:solidFill>
                  <a:schemeClr val="accent3">
                    <a:lumMod val="50000"/>
                  </a:schemeClr>
                </a:solidFill>
                <a:latin typeface="Arial" pitchFamily="34" charset="0"/>
                <a:cs typeface="Arial" pitchFamily="34" charset="0"/>
              </a:rPr>
            </a:br>
            <a:r>
              <a:rPr lang="en-US" sz="3200" b="1" dirty="0" smtClean="0">
                <a:solidFill>
                  <a:schemeClr val="accent3">
                    <a:lumMod val="50000"/>
                  </a:schemeClr>
                </a:solidFill>
                <a:latin typeface="Arial" pitchFamily="34" charset="0"/>
                <a:cs typeface="Arial" pitchFamily="34" charset="0"/>
              </a:rPr>
              <a:t>Verification &amp; IRS Data Retrieval System</a:t>
            </a:r>
            <a:endParaRPr lang="en-US" sz="3200" dirty="0"/>
          </a:p>
        </p:txBody>
      </p:sp>
      <p:sp>
        <p:nvSpPr>
          <p:cNvPr id="16387" name="Subtitle 2"/>
          <p:cNvSpPr>
            <a:spLocks noGrp="1"/>
          </p:cNvSpPr>
          <p:nvPr>
            <p:ph type="subTitle" idx="1"/>
          </p:nvPr>
        </p:nvSpPr>
        <p:spPr>
          <a:xfrm>
            <a:off x="609600" y="2819400"/>
            <a:ext cx="8229600" cy="4038600"/>
          </a:xfrm>
        </p:spPr>
        <p:txBody>
          <a:bodyPr/>
          <a:lstStyle/>
          <a:p>
            <a:pPr algn="l">
              <a:buFont typeface="Arial" pitchFamily="34" charset="0"/>
              <a:buChar char="•"/>
              <a:defRPr/>
            </a:pPr>
            <a:r>
              <a:rPr lang="en-US" sz="2300" dirty="0" smtClean="0">
                <a:solidFill>
                  <a:schemeClr val="tx2">
                    <a:lumMod val="75000"/>
                  </a:schemeClr>
                </a:solidFill>
                <a:latin typeface="Arial" pitchFamily="34" charset="0"/>
                <a:cs typeface="Arial" pitchFamily="34" charset="0"/>
              </a:rPr>
              <a:t>Retrieves federal tax data directly from IRS; loads directly into FAFSA</a:t>
            </a:r>
          </a:p>
          <a:p>
            <a:pPr algn="l">
              <a:buFont typeface="Arial" pitchFamily="34" charset="0"/>
              <a:buChar char="•"/>
              <a:defRPr/>
            </a:pPr>
            <a:r>
              <a:rPr lang="en-US" sz="2300" dirty="0" smtClean="0">
                <a:solidFill>
                  <a:schemeClr val="tx2">
                    <a:lumMod val="75000"/>
                  </a:schemeClr>
                </a:solidFill>
                <a:latin typeface="Arial" pitchFamily="34" charset="0"/>
                <a:cs typeface="Arial" pitchFamily="34" charset="0"/>
              </a:rPr>
              <a:t>Results show school that tax data was imported from IRS</a:t>
            </a:r>
          </a:p>
          <a:p>
            <a:pPr algn="l">
              <a:buFont typeface="Arial" pitchFamily="34" charset="0"/>
              <a:buChar char="•"/>
              <a:defRPr/>
            </a:pPr>
            <a:r>
              <a:rPr lang="en-US" sz="2300" dirty="0" smtClean="0">
                <a:solidFill>
                  <a:schemeClr val="tx2">
                    <a:lumMod val="75000"/>
                  </a:schemeClr>
                </a:solidFill>
                <a:latin typeface="Arial" pitchFamily="34" charset="0"/>
                <a:cs typeface="Arial" pitchFamily="34" charset="0"/>
              </a:rPr>
              <a:t>Information imported from IRS needs no further verification</a:t>
            </a:r>
          </a:p>
          <a:p>
            <a:pPr algn="l">
              <a:buFont typeface="Arial" pitchFamily="34" charset="0"/>
              <a:buChar char="•"/>
              <a:defRPr/>
            </a:pPr>
            <a:r>
              <a:rPr lang="en-US" sz="2300" dirty="0" smtClean="0">
                <a:solidFill>
                  <a:schemeClr val="tx2">
                    <a:lumMod val="75000"/>
                  </a:schemeClr>
                </a:solidFill>
                <a:latin typeface="Arial" pitchFamily="34" charset="0"/>
                <a:cs typeface="Arial" pitchFamily="34" charset="0"/>
              </a:rPr>
              <a:t>Voluntary, but if you don’t use IRS data retrieval and are selected for verification, you must provide tax transcript </a:t>
            </a:r>
          </a:p>
          <a:p>
            <a:pPr algn="l">
              <a:buFont typeface="Arial" pitchFamily="34" charset="0"/>
              <a:buChar char="•"/>
              <a:defRPr/>
            </a:pPr>
            <a:r>
              <a:rPr lang="en-US" sz="2300" dirty="0" smtClean="0">
                <a:solidFill>
                  <a:schemeClr val="tx2">
                    <a:lumMod val="75000"/>
                  </a:schemeClr>
                </a:solidFill>
                <a:latin typeface="Arial" pitchFamily="34" charset="0"/>
                <a:cs typeface="Arial" pitchFamily="34" charset="0"/>
              </a:rPr>
              <a:t> Approximately 3 weeks after you electronically file taxes</a:t>
            </a:r>
          </a:p>
          <a:p>
            <a:pPr algn="l">
              <a:buFont typeface="Arial" pitchFamily="34" charset="0"/>
              <a:buChar char="•"/>
              <a:defRPr/>
            </a:pPr>
            <a:r>
              <a:rPr lang="en-US" sz="2300" dirty="0" smtClean="0">
                <a:solidFill>
                  <a:schemeClr val="tx2">
                    <a:lumMod val="75000"/>
                  </a:schemeClr>
                </a:solidFill>
                <a:latin typeface="Arial" pitchFamily="34" charset="0"/>
                <a:cs typeface="Arial" pitchFamily="34" charset="0"/>
              </a:rPr>
              <a:t> First date available ___________________________?</a:t>
            </a:r>
          </a:p>
          <a:p>
            <a:pPr algn="l">
              <a:defRPr/>
            </a:pPr>
            <a:endParaRPr lang="en-US" dirty="0" smtClean="0">
              <a:solidFill>
                <a:schemeClr val="tx1"/>
              </a:solidFill>
            </a:endParaRPr>
          </a:p>
        </p:txBody>
      </p:sp>
      <p:sp>
        <p:nvSpPr>
          <p:cNvPr id="3" name="Slide Number Placeholder 2"/>
          <p:cNvSpPr>
            <a:spLocks noGrp="1"/>
          </p:cNvSpPr>
          <p:nvPr>
            <p:ph type="sldNum" sz="quarter" idx="12"/>
          </p:nvPr>
        </p:nvSpPr>
        <p:spPr/>
        <p:txBody>
          <a:bodyPr/>
          <a:lstStyle/>
          <a:p>
            <a:pPr>
              <a:defRPr/>
            </a:pPr>
            <a:fld id="{6D3E3CB5-51A5-4044-9095-401F890D62CB}" type="slidenum">
              <a:rPr lang="en-US" smtClean="0"/>
              <a:pPr>
                <a:defRPr/>
              </a:pPr>
              <a:t>29</a:t>
            </a:fld>
            <a:endParaRPr lang="en-US" dirty="0"/>
          </a:p>
        </p:txBody>
      </p:sp>
    </p:spTree>
    <p:extLst>
      <p:ext uri="{BB962C8B-B14F-4D97-AF65-F5344CB8AC3E}">
        <p14:creationId xmlns:p14="http://schemas.microsoft.com/office/powerpoint/2010/main" val="2345897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676400"/>
            <a:ext cx="7772400" cy="838200"/>
          </a:xfrm>
        </p:spPr>
        <p:txBody>
          <a:bodyPr/>
          <a:lstStyle/>
          <a:p>
            <a:pPr eaLnBrk="1" hangingPunct="1">
              <a:defRPr/>
            </a:pPr>
            <a:r>
              <a:rPr lang="en-US" sz="3600" b="1" dirty="0" smtClean="0">
                <a:solidFill>
                  <a:schemeClr val="accent3">
                    <a:lumMod val="50000"/>
                  </a:schemeClr>
                </a:solidFill>
                <a:latin typeface="Arial Headings"/>
              </a:rPr>
              <a:t>About the FAFSA – What is it?</a:t>
            </a:r>
          </a:p>
        </p:txBody>
      </p:sp>
      <p:sp>
        <p:nvSpPr>
          <p:cNvPr id="3" name="Subtitle 2"/>
          <p:cNvSpPr>
            <a:spLocks noGrp="1"/>
          </p:cNvSpPr>
          <p:nvPr>
            <p:ph type="subTitle" idx="1"/>
          </p:nvPr>
        </p:nvSpPr>
        <p:spPr>
          <a:xfrm>
            <a:off x="1371600" y="2514600"/>
            <a:ext cx="6400800" cy="4038600"/>
          </a:xfrm>
        </p:spPr>
        <p:txBody>
          <a:bodyPr/>
          <a:lstStyle/>
          <a:p>
            <a:pPr algn="l" eaLnBrk="1" hangingPunct="1">
              <a:buFont typeface="Arial" charset="0"/>
              <a:buNone/>
              <a:defRPr/>
            </a:pPr>
            <a:r>
              <a:rPr lang="en-US" sz="2400" b="1" dirty="0" smtClean="0">
                <a:solidFill>
                  <a:schemeClr val="accent1">
                    <a:lumMod val="75000"/>
                  </a:schemeClr>
                </a:solidFill>
                <a:latin typeface="Arial Body"/>
              </a:rPr>
              <a:t>FAFSA =</a:t>
            </a:r>
          </a:p>
          <a:p>
            <a:pPr lvl="1" algn="l" eaLnBrk="1" hangingPunct="1">
              <a:buFont typeface="Arial" charset="0"/>
              <a:buNone/>
              <a:defRPr/>
            </a:pPr>
            <a:r>
              <a:rPr lang="en-US" sz="2400" b="1" i="1" u="sng" dirty="0" smtClean="0">
                <a:solidFill>
                  <a:schemeClr val="accent1">
                    <a:lumMod val="75000"/>
                  </a:schemeClr>
                </a:solidFill>
                <a:latin typeface="Arial Body"/>
              </a:rPr>
              <a:t>F</a:t>
            </a:r>
            <a:r>
              <a:rPr lang="en-US" sz="2400" b="1" i="1" dirty="0" smtClean="0">
                <a:solidFill>
                  <a:schemeClr val="accent1">
                    <a:lumMod val="75000"/>
                  </a:schemeClr>
                </a:solidFill>
                <a:latin typeface="Arial Body"/>
              </a:rPr>
              <a:t>ree</a:t>
            </a:r>
          </a:p>
          <a:p>
            <a:pPr lvl="1" algn="l" eaLnBrk="1" hangingPunct="1">
              <a:buFont typeface="Arial" charset="0"/>
              <a:buNone/>
              <a:defRPr/>
            </a:pPr>
            <a:r>
              <a:rPr lang="en-US" sz="2400" b="1" i="1" u="sng" dirty="0" smtClean="0">
                <a:solidFill>
                  <a:schemeClr val="accent1">
                    <a:lumMod val="75000"/>
                  </a:schemeClr>
                </a:solidFill>
                <a:latin typeface="Arial Body"/>
              </a:rPr>
              <a:t>A</a:t>
            </a:r>
            <a:r>
              <a:rPr lang="en-US" sz="2400" i="1" dirty="0" smtClean="0">
                <a:solidFill>
                  <a:schemeClr val="accent1">
                    <a:lumMod val="75000"/>
                  </a:schemeClr>
                </a:solidFill>
                <a:latin typeface="Arial Body"/>
              </a:rPr>
              <a:t>pplication</a:t>
            </a:r>
          </a:p>
          <a:p>
            <a:pPr lvl="1" algn="l" eaLnBrk="1" hangingPunct="1">
              <a:buFont typeface="Arial" charset="0"/>
              <a:buNone/>
              <a:defRPr/>
            </a:pPr>
            <a:r>
              <a:rPr lang="en-US" sz="2400" b="1" i="1" u="sng" dirty="0" smtClean="0">
                <a:solidFill>
                  <a:schemeClr val="accent1">
                    <a:lumMod val="75000"/>
                  </a:schemeClr>
                </a:solidFill>
                <a:latin typeface="Arial Body"/>
              </a:rPr>
              <a:t>F</a:t>
            </a:r>
            <a:r>
              <a:rPr lang="en-US" sz="2400" i="1" dirty="0" smtClean="0">
                <a:solidFill>
                  <a:schemeClr val="accent1">
                    <a:lumMod val="75000"/>
                  </a:schemeClr>
                </a:solidFill>
                <a:latin typeface="Arial Body"/>
              </a:rPr>
              <a:t>or</a:t>
            </a:r>
          </a:p>
          <a:p>
            <a:pPr lvl="1" algn="l" eaLnBrk="1" hangingPunct="1">
              <a:buFont typeface="Arial" charset="0"/>
              <a:buNone/>
              <a:defRPr/>
            </a:pPr>
            <a:r>
              <a:rPr lang="en-US" sz="2400" b="1" i="1" u="sng" dirty="0" smtClean="0">
                <a:solidFill>
                  <a:schemeClr val="accent1">
                    <a:lumMod val="75000"/>
                  </a:schemeClr>
                </a:solidFill>
                <a:latin typeface="Arial Body"/>
              </a:rPr>
              <a:t>F</a:t>
            </a:r>
            <a:r>
              <a:rPr lang="en-US" sz="2400" i="1" dirty="0" smtClean="0">
                <a:solidFill>
                  <a:schemeClr val="accent1">
                    <a:lumMod val="75000"/>
                  </a:schemeClr>
                </a:solidFill>
                <a:latin typeface="Arial Body"/>
              </a:rPr>
              <a:t>ederal</a:t>
            </a:r>
          </a:p>
          <a:p>
            <a:pPr lvl="1" algn="l" eaLnBrk="1" hangingPunct="1">
              <a:buFont typeface="Arial" charset="0"/>
              <a:buNone/>
              <a:defRPr/>
            </a:pPr>
            <a:r>
              <a:rPr lang="en-US" sz="2400" b="1" i="1" u="sng" dirty="0" smtClean="0">
                <a:solidFill>
                  <a:schemeClr val="accent1">
                    <a:lumMod val="75000"/>
                  </a:schemeClr>
                </a:solidFill>
                <a:latin typeface="Arial Body"/>
              </a:rPr>
              <a:t>S</a:t>
            </a:r>
            <a:r>
              <a:rPr lang="en-US" sz="2400" i="1" dirty="0" smtClean="0">
                <a:solidFill>
                  <a:schemeClr val="accent1">
                    <a:lumMod val="75000"/>
                  </a:schemeClr>
                </a:solidFill>
                <a:latin typeface="Arial Body"/>
              </a:rPr>
              <a:t>tudent</a:t>
            </a:r>
          </a:p>
          <a:p>
            <a:pPr lvl="1" algn="l" eaLnBrk="1" hangingPunct="1">
              <a:buFont typeface="Arial" charset="0"/>
              <a:buNone/>
              <a:defRPr/>
            </a:pPr>
            <a:r>
              <a:rPr lang="en-US" sz="2400" b="1" i="1" u="sng" dirty="0" smtClean="0">
                <a:solidFill>
                  <a:schemeClr val="accent1">
                    <a:lumMod val="75000"/>
                  </a:schemeClr>
                </a:solidFill>
                <a:latin typeface="Arial Body"/>
              </a:rPr>
              <a:t>A</a:t>
            </a:r>
            <a:r>
              <a:rPr lang="en-US" sz="2400" i="1" dirty="0" smtClean="0">
                <a:solidFill>
                  <a:schemeClr val="accent1">
                    <a:lumMod val="75000"/>
                  </a:schemeClr>
                </a:solidFill>
                <a:latin typeface="Arial Body"/>
              </a:rPr>
              <a:t>id</a:t>
            </a:r>
          </a:p>
          <a:p>
            <a:pPr lvl="2" eaLnBrk="1" hangingPunct="1">
              <a:buFont typeface="Arial" charset="0"/>
              <a:buNone/>
              <a:defRPr/>
            </a:pPr>
            <a:r>
              <a:rPr lang="en-US" dirty="0" smtClean="0">
                <a:solidFill>
                  <a:schemeClr val="accent1">
                    <a:lumMod val="75000"/>
                  </a:schemeClr>
                </a:solidFill>
                <a:latin typeface="Arial Body"/>
              </a:rPr>
              <a:t>Emphasis on the </a:t>
            </a:r>
            <a:r>
              <a:rPr lang="en-US" b="1" i="1" dirty="0" smtClean="0">
                <a:solidFill>
                  <a:schemeClr val="accent1">
                    <a:lumMod val="75000"/>
                  </a:schemeClr>
                </a:solidFill>
                <a:latin typeface="Arial Body"/>
              </a:rPr>
              <a:t>“FREE”</a:t>
            </a:r>
            <a:r>
              <a:rPr lang="en-US" dirty="0" smtClean="0">
                <a:solidFill>
                  <a:schemeClr val="accent1">
                    <a:lumMod val="75000"/>
                  </a:schemeClr>
                </a:solidFill>
                <a:latin typeface="Arial Body"/>
              </a:rPr>
              <a:t> Part</a:t>
            </a:r>
          </a:p>
        </p:txBody>
      </p:sp>
      <p:pic>
        <p:nvPicPr>
          <p:cNvPr id="14340" name="Picture 4" descr="MCj01047520000[1]"/>
          <p:cNvPicPr>
            <a:picLocks noChangeAspect="1" noChangeArrowheads="1"/>
          </p:cNvPicPr>
          <p:nvPr/>
        </p:nvPicPr>
        <p:blipFill>
          <a:blip r:embed="rId3" cstate="print"/>
          <a:srcRect/>
          <a:stretch>
            <a:fillRect/>
          </a:stretch>
        </p:blipFill>
        <p:spPr bwMode="auto">
          <a:xfrm>
            <a:off x="6659563" y="2667000"/>
            <a:ext cx="2484437" cy="2586038"/>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6D3E3CB5-51A5-4044-9095-401F890D62CB}" type="slidenum">
              <a:rPr lang="en-US" smtClean="0"/>
              <a:pPr>
                <a:defRPr/>
              </a:pPr>
              <a:t>3</a:t>
            </a:fld>
            <a:endParaRPr lang="en-US" dirty="0"/>
          </a:p>
        </p:txBody>
      </p:sp>
    </p:spTree>
    <p:extLst>
      <p:ext uri="{BB962C8B-B14F-4D97-AF65-F5344CB8AC3E}">
        <p14:creationId xmlns:p14="http://schemas.microsoft.com/office/powerpoint/2010/main" val="37604879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1066800"/>
          </a:xfrm>
        </p:spPr>
        <p:txBody>
          <a:bodyPr/>
          <a:lstStyle/>
          <a:p>
            <a:pPr>
              <a:defRPr/>
            </a:pPr>
            <a:r>
              <a:rPr lang="en-US" sz="3600" b="1" dirty="0" smtClean="0">
                <a:solidFill>
                  <a:schemeClr val="accent3">
                    <a:lumMod val="50000"/>
                  </a:schemeClr>
                </a:solidFill>
                <a:latin typeface="Arial Headings"/>
              </a:rPr>
              <a:t>About the FAFSA –</a:t>
            </a:r>
            <a:br>
              <a:rPr lang="en-US" sz="3600" b="1" dirty="0" smtClean="0">
                <a:solidFill>
                  <a:schemeClr val="accent3">
                    <a:lumMod val="50000"/>
                  </a:schemeClr>
                </a:solidFill>
                <a:latin typeface="Arial Headings"/>
              </a:rPr>
            </a:br>
            <a:r>
              <a:rPr lang="en-US" sz="3600" b="1" dirty="0" smtClean="0">
                <a:solidFill>
                  <a:schemeClr val="accent3">
                    <a:lumMod val="50000"/>
                  </a:schemeClr>
                </a:solidFill>
                <a:latin typeface="Arial Headings"/>
              </a:rPr>
              <a:t>Tax and Income Information</a:t>
            </a:r>
            <a:endParaRPr lang="en-US" sz="3600" b="1" dirty="0">
              <a:solidFill>
                <a:schemeClr val="accent3">
                  <a:lumMod val="50000"/>
                </a:schemeClr>
              </a:solidFill>
              <a:latin typeface="Arial Headings"/>
            </a:endParaRPr>
          </a:p>
        </p:txBody>
      </p:sp>
      <p:sp>
        <p:nvSpPr>
          <p:cNvPr id="3" name="Subtitle 2"/>
          <p:cNvSpPr>
            <a:spLocks noGrp="1"/>
          </p:cNvSpPr>
          <p:nvPr>
            <p:ph type="subTitle" idx="1"/>
          </p:nvPr>
        </p:nvSpPr>
        <p:spPr>
          <a:xfrm>
            <a:off x="495300" y="2819400"/>
            <a:ext cx="8153400" cy="4038600"/>
          </a:xfrm>
        </p:spPr>
        <p:txBody>
          <a:bodyPr/>
          <a:lstStyle/>
          <a:p>
            <a:pPr algn="l" eaLnBrk="1" hangingPunct="1">
              <a:lnSpc>
                <a:spcPct val="80000"/>
              </a:lnSpc>
              <a:defRPr/>
            </a:pPr>
            <a:r>
              <a:rPr lang="en-US" sz="2400" b="1" dirty="0" smtClean="0">
                <a:solidFill>
                  <a:schemeClr val="tx2">
                    <a:lumMod val="75000"/>
                  </a:schemeClr>
                </a:solidFill>
                <a:latin typeface="Arial Body"/>
              </a:rPr>
              <a:t>Untaxed income</a:t>
            </a:r>
          </a:p>
          <a:p>
            <a:pPr algn="l" eaLnBrk="1" hangingPunct="1">
              <a:lnSpc>
                <a:spcPct val="80000"/>
              </a:lnSpc>
              <a:defRPr/>
            </a:pPr>
            <a:r>
              <a:rPr lang="en-US" sz="2400" b="1" dirty="0" smtClean="0">
                <a:solidFill>
                  <a:schemeClr val="tx2">
                    <a:lumMod val="75000"/>
                  </a:schemeClr>
                </a:solidFill>
                <a:latin typeface="Arial Body"/>
              </a:rPr>
              <a:t>Report</a:t>
            </a:r>
            <a:r>
              <a:rPr lang="en-US" sz="2400" dirty="0" smtClean="0">
                <a:solidFill>
                  <a:schemeClr val="tx2">
                    <a:lumMod val="75000"/>
                  </a:schemeClr>
                </a:solidFill>
                <a:latin typeface="Arial Body"/>
              </a:rPr>
              <a:t> total amounts received in </a:t>
            </a:r>
            <a:r>
              <a:rPr lang="en-US" sz="2400" b="1" dirty="0" smtClean="0">
                <a:solidFill>
                  <a:srgbClr val="FF0000"/>
                </a:solidFill>
                <a:latin typeface="Arial Body"/>
              </a:rPr>
              <a:t>2014</a:t>
            </a:r>
            <a:r>
              <a:rPr lang="en-US" sz="2400" dirty="0" smtClean="0">
                <a:solidFill>
                  <a:schemeClr val="tx2">
                    <a:lumMod val="75000"/>
                  </a:schemeClr>
                </a:solidFill>
                <a:latin typeface="Arial Body"/>
              </a:rPr>
              <a:t> for:</a:t>
            </a:r>
          </a:p>
          <a:p>
            <a:pPr marL="342900" indent="-342900" algn="l" eaLnBrk="1" hangingPunct="1">
              <a:lnSpc>
                <a:spcPct val="80000"/>
              </a:lnSpc>
              <a:buFont typeface="Arial" panose="020B0604020202020204" pitchFamily="34" charset="0"/>
              <a:buChar char="•"/>
              <a:defRPr/>
            </a:pPr>
            <a:r>
              <a:rPr lang="en-US" sz="2400" dirty="0" smtClean="0">
                <a:solidFill>
                  <a:schemeClr val="tx2">
                    <a:lumMod val="75000"/>
                  </a:schemeClr>
                </a:solidFill>
                <a:latin typeface="Arial Body"/>
              </a:rPr>
              <a:t>Child support received</a:t>
            </a:r>
          </a:p>
          <a:p>
            <a:pPr marL="342900" indent="-342900" algn="l" eaLnBrk="1" hangingPunct="1">
              <a:lnSpc>
                <a:spcPct val="80000"/>
              </a:lnSpc>
              <a:buFont typeface="Arial" panose="020B0604020202020204" pitchFamily="34" charset="0"/>
              <a:buChar char="•"/>
              <a:defRPr/>
            </a:pPr>
            <a:r>
              <a:rPr lang="en-US" sz="2400" dirty="0">
                <a:solidFill>
                  <a:schemeClr val="tx2">
                    <a:lumMod val="75000"/>
                  </a:schemeClr>
                </a:solidFill>
                <a:latin typeface="Arial Body"/>
              </a:rPr>
              <a:t>W</a:t>
            </a:r>
            <a:r>
              <a:rPr lang="en-US" sz="2400" dirty="0" smtClean="0">
                <a:solidFill>
                  <a:schemeClr val="tx2">
                    <a:lumMod val="75000"/>
                  </a:schemeClr>
                </a:solidFill>
                <a:latin typeface="Arial Body"/>
              </a:rPr>
              <a:t>orker’s compensation</a:t>
            </a:r>
          </a:p>
          <a:p>
            <a:pPr marL="342900" indent="-342900" algn="l" eaLnBrk="1" hangingPunct="1">
              <a:lnSpc>
                <a:spcPct val="80000"/>
              </a:lnSpc>
              <a:buFont typeface="Arial" panose="020B0604020202020204" pitchFamily="34" charset="0"/>
              <a:buChar char="•"/>
              <a:defRPr/>
            </a:pPr>
            <a:r>
              <a:rPr lang="en-US" sz="2400" dirty="0" smtClean="0">
                <a:solidFill>
                  <a:schemeClr val="tx2">
                    <a:lumMod val="75000"/>
                  </a:schemeClr>
                </a:solidFill>
                <a:latin typeface="Arial Body"/>
              </a:rPr>
              <a:t>Untaxed portions of IRA or pension distributions</a:t>
            </a:r>
            <a:endParaRPr lang="en-US" sz="2400" b="1" dirty="0">
              <a:solidFill>
                <a:srgbClr val="FF0000"/>
              </a:solidFill>
              <a:latin typeface="Arial Body"/>
            </a:endParaRPr>
          </a:p>
          <a:p>
            <a:pPr marL="342900" indent="-342900" algn="l" eaLnBrk="1" hangingPunct="1">
              <a:lnSpc>
                <a:spcPct val="80000"/>
              </a:lnSpc>
              <a:buFont typeface="Arial" panose="020B0604020202020204" pitchFamily="34" charset="0"/>
              <a:buChar char="•"/>
              <a:defRPr/>
            </a:pPr>
            <a:r>
              <a:rPr lang="en-US" sz="2400" dirty="0" smtClean="0">
                <a:solidFill>
                  <a:schemeClr val="tx2">
                    <a:lumMod val="75000"/>
                  </a:schemeClr>
                </a:solidFill>
                <a:latin typeface="Arial Body"/>
              </a:rPr>
              <a:t>Pre-tax or tax-deferred pension &amp; retirement contributions (totals found on W-2 boxes 12a – 12d)</a:t>
            </a:r>
            <a:endParaRPr lang="en-US" sz="2400" dirty="0">
              <a:solidFill>
                <a:schemeClr val="tx2">
                  <a:lumMod val="75000"/>
                </a:schemeClr>
              </a:solidFill>
              <a:latin typeface="Arial Body"/>
            </a:endParaRPr>
          </a:p>
          <a:p>
            <a:pPr algn="l" eaLnBrk="1" hangingPunct="1">
              <a:lnSpc>
                <a:spcPct val="80000"/>
              </a:lnSpc>
              <a:defRPr/>
            </a:pPr>
            <a:r>
              <a:rPr lang="en-US" sz="2400" b="1" dirty="0" smtClean="0">
                <a:solidFill>
                  <a:schemeClr val="tx2">
                    <a:lumMod val="75000"/>
                  </a:schemeClr>
                </a:solidFill>
                <a:latin typeface="Arial Body"/>
              </a:rPr>
              <a:t>Do </a:t>
            </a:r>
            <a:r>
              <a:rPr lang="en-US" sz="2400" b="1" i="1" dirty="0" smtClean="0">
                <a:solidFill>
                  <a:schemeClr val="tx2">
                    <a:lumMod val="75000"/>
                  </a:schemeClr>
                </a:solidFill>
                <a:latin typeface="Arial Body"/>
              </a:rPr>
              <a:t>NOT</a:t>
            </a:r>
            <a:r>
              <a:rPr lang="en-US" sz="2400" b="1" dirty="0" smtClean="0">
                <a:solidFill>
                  <a:schemeClr val="tx2">
                    <a:lumMod val="75000"/>
                  </a:schemeClr>
                </a:solidFill>
                <a:latin typeface="Arial Body"/>
              </a:rPr>
              <a:t> report </a:t>
            </a:r>
            <a:r>
              <a:rPr lang="en-US" sz="2400" dirty="0" smtClean="0">
                <a:solidFill>
                  <a:schemeClr val="tx2">
                    <a:lumMod val="75000"/>
                  </a:schemeClr>
                </a:solidFill>
                <a:latin typeface="Arial Body"/>
              </a:rPr>
              <a:t>SSI, student aid, EIC, Additional Child tax credit, Welfare payments, untaxed SS benefits, combat pay, value of military housing or BAQ housing allowances</a:t>
            </a:r>
          </a:p>
          <a:p>
            <a:pPr marL="342900" indent="-342900" algn="l" eaLnBrk="1" hangingPunct="1">
              <a:lnSpc>
                <a:spcPct val="80000"/>
              </a:lnSpc>
              <a:buFont typeface="Arial" panose="020B0604020202020204" pitchFamily="34" charset="0"/>
              <a:buChar char="•"/>
              <a:defRPr/>
            </a:pPr>
            <a:r>
              <a:rPr lang="en-US" sz="2400" dirty="0" smtClean="0">
                <a:solidFill>
                  <a:schemeClr val="tx2">
                    <a:lumMod val="75000"/>
                  </a:schemeClr>
                </a:solidFill>
                <a:latin typeface="Arial Body"/>
              </a:rPr>
              <a:t>See FAFSA instructions for more information</a:t>
            </a: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30</a:t>
            </a:fld>
            <a:endParaRPr lang="en-US" dirty="0"/>
          </a:p>
        </p:txBody>
      </p:sp>
    </p:spTree>
    <p:extLst>
      <p:ext uri="{BB962C8B-B14F-4D97-AF65-F5344CB8AC3E}">
        <p14:creationId xmlns:p14="http://schemas.microsoft.com/office/powerpoint/2010/main" val="5936570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752600"/>
            <a:ext cx="7772400" cy="917575"/>
          </a:xfrm>
        </p:spPr>
        <p:txBody>
          <a:bodyPr/>
          <a:lstStyle/>
          <a:p>
            <a:pPr lvl="1">
              <a:defRPr/>
            </a:pPr>
            <a:r>
              <a:rPr lang="en-US" sz="3600" b="1" dirty="0" smtClean="0">
                <a:solidFill>
                  <a:schemeClr val="accent3">
                    <a:lumMod val="50000"/>
                  </a:schemeClr>
                </a:solidFill>
                <a:latin typeface="Arial Headings"/>
                <a:cs typeface="Arial" pitchFamily="34" charset="0"/>
              </a:rPr>
              <a:t>About the FAFSA </a:t>
            </a:r>
            <a:r>
              <a:rPr lang="en-US" sz="3600" dirty="0" smtClean="0">
                <a:solidFill>
                  <a:schemeClr val="tx2">
                    <a:lumMod val="75000"/>
                  </a:schemeClr>
                </a:solidFill>
                <a:latin typeface="Arial Headings"/>
              </a:rPr>
              <a:t/>
            </a:r>
            <a:br>
              <a:rPr lang="en-US" sz="3600" dirty="0" smtClean="0">
                <a:solidFill>
                  <a:schemeClr val="tx2">
                    <a:lumMod val="75000"/>
                  </a:schemeClr>
                </a:solidFill>
                <a:latin typeface="Arial Headings"/>
              </a:rPr>
            </a:br>
            <a:r>
              <a:rPr lang="en-US" sz="3600" b="1" dirty="0" smtClean="0">
                <a:solidFill>
                  <a:schemeClr val="accent3">
                    <a:lumMod val="50000"/>
                  </a:schemeClr>
                </a:solidFill>
                <a:latin typeface="Arial Headings"/>
                <a:cs typeface="Arial" pitchFamily="34" charset="0"/>
              </a:rPr>
              <a:t>How to Obtain a Tax Transcript</a:t>
            </a:r>
            <a:endParaRPr lang="en-US" sz="3600" dirty="0">
              <a:latin typeface="Arial Headings"/>
            </a:endParaRPr>
          </a:p>
        </p:txBody>
      </p:sp>
      <p:sp>
        <p:nvSpPr>
          <p:cNvPr id="16387" name="Subtitle 2"/>
          <p:cNvSpPr>
            <a:spLocks noGrp="1"/>
          </p:cNvSpPr>
          <p:nvPr>
            <p:ph type="subTitle" idx="1"/>
          </p:nvPr>
        </p:nvSpPr>
        <p:spPr>
          <a:xfrm>
            <a:off x="609600" y="2819400"/>
            <a:ext cx="7772400" cy="4038600"/>
          </a:xfrm>
        </p:spPr>
        <p:txBody>
          <a:bodyPr/>
          <a:lstStyle/>
          <a:p>
            <a:pPr algn="l">
              <a:buFont typeface="Arial" pitchFamily="34" charset="0"/>
              <a:buChar char="•"/>
              <a:defRPr/>
            </a:pPr>
            <a:r>
              <a:rPr lang="en-US" sz="2400" dirty="0" smtClean="0">
                <a:solidFill>
                  <a:schemeClr val="tx2">
                    <a:lumMod val="75000"/>
                  </a:schemeClr>
                </a:solidFill>
                <a:latin typeface="Arial" pitchFamily="34" charset="0"/>
                <a:cs typeface="Arial" pitchFamily="34" charset="0"/>
              </a:rPr>
              <a:t>For verification purposes, a photocopy of your Federal tax return cannot be accepted.</a:t>
            </a:r>
          </a:p>
          <a:p>
            <a:pPr algn="l">
              <a:buFont typeface="Arial" pitchFamily="34" charset="0"/>
              <a:buChar char="•"/>
              <a:defRPr/>
            </a:pPr>
            <a:r>
              <a:rPr lang="en-US" sz="2400" dirty="0" smtClean="0">
                <a:solidFill>
                  <a:schemeClr val="tx2">
                    <a:lumMod val="75000"/>
                  </a:schemeClr>
                </a:solidFill>
                <a:latin typeface="Arial" pitchFamily="34" charset="0"/>
                <a:cs typeface="Arial" pitchFamily="34" charset="0"/>
              </a:rPr>
              <a:t>Obtain an </a:t>
            </a:r>
            <a:r>
              <a:rPr lang="en-US" sz="2400" i="1" dirty="0" smtClean="0">
                <a:solidFill>
                  <a:schemeClr val="tx2">
                    <a:lumMod val="75000"/>
                  </a:schemeClr>
                </a:solidFill>
                <a:latin typeface="Arial" pitchFamily="34" charset="0"/>
                <a:cs typeface="Arial" pitchFamily="34" charset="0"/>
              </a:rPr>
              <a:t>official tax transcript</a:t>
            </a:r>
            <a:r>
              <a:rPr lang="en-US" sz="2400" dirty="0" smtClean="0">
                <a:solidFill>
                  <a:schemeClr val="tx2">
                    <a:lumMod val="75000"/>
                  </a:schemeClr>
                </a:solidFill>
                <a:latin typeface="Arial" pitchFamily="34" charset="0"/>
                <a:cs typeface="Arial" pitchFamily="34" charset="0"/>
              </a:rPr>
              <a:t> through the IRS:</a:t>
            </a:r>
          </a:p>
          <a:p>
            <a:pPr lvl="1" algn="l">
              <a:buFont typeface="Arial" pitchFamily="34" charset="0"/>
              <a:buChar char="•"/>
              <a:defRPr/>
            </a:pPr>
            <a:r>
              <a:rPr lang="en-US" sz="2000" dirty="0" smtClean="0">
                <a:solidFill>
                  <a:schemeClr val="tx2">
                    <a:lumMod val="75000"/>
                  </a:schemeClr>
                </a:solidFill>
                <a:latin typeface="Arial" pitchFamily="34" charset="0"/>
                <a:cs typeface="Arial" pitchFamily="34" charset="0"/>
              </a:rPr>
              <a:t>By Computer:  online@ </a:t>
            </a:r>
            <a:r>
              <a:rPr lang="en-US" sz="2000" dirty="0" smtClean="0">
                <a:solidFill>
                  <a:schemeClr val="tx2">
                    <a:lumMod val="75000"/>
                  </a:schemeClr>
                </a:solidFill>
                <a:latin typeface="Arial" pitchFamily="34" charset="0"/>
                <a:cs typeface="Arial" pitchFamily="34" charset="0"/>
                <a:hlinkClick r:id="rId3"/>
              </a:rPr>
              <a:t>www.irs.gov</a:t>
            </a:r>
            <a:endParaRPr lang="en-US" sz="2000" dirty="0" smtClean="0">
              <a:solidFill>
                <a:schemeClr val="tx2">
                  <a:lumMod val="75000"/>
                </a:schemeClr>
              </a:solidFill>
              <a:latin typeface="Arial" pitchFamily="34" charset="0"/>
              <a:cs typeface="Arial" pitchFamily="34" charset="0"/>
            </a:endParaRPr>
          </a:p>
          <a:p>
            <a:pPr lvl="1" algn="l">
              <a:buFont typeface="Arial" pitchFamily="34" charset="0"/>
              <a:buChar char="•"/>
              <a:defRPr/>
            </a:pPr>
            <a:r>
              <a:rPr lang="en-US" sz="2000" dirty="0" smtClean="0">
                <a:solidFill>
                  <a:schemeClr val="tx2">
                    <a:lumMod val="75000"/>
                  </a:schemeClr>
                </a:solidFill>
                <a:latin typeface="Arial" pitchFamily="34" charset="0"/>
                <a:cs typeface="Arial" pitchFamily="34" charset="0"/>
              </a:rPr>
              <a:t>By Phone:  1.800.908.9946; follow voice prompts</a:t>
            </a:r>
          </a:p>
          <a:p>
            <a:pPr lvl="1" algn="l">
              <a:buFont typeface="Arial" pitchFamily="34" charset="0"/>
              <a:buChar char="•"/>
              <a:defRPr/>
            </a:pPr>
            <a:r>
              <a:rPr lang="en-US" sz="2000" dirty="0" smtClean="0">
                <a:solidFill>
                  <a:schemeClr val="tx2">
                    <a:lumMod val="75000"/>
                  </a:schemeClr>
                </a:solidFill>
                <a:latin typeface="Arial" pitchFamily="34" charset="0"/>
                <a:cs typeface="Arial" pitchFamily="34" charset="0"/>
              </a:rPr>
              <a:t>By Mail:  Complete and mail Form 4506-T or 4506-T-EZ  (forms available at </a:t>
            </a:r>
            <a:r>
              <a:rPr lang="en-US" sz="2000" dirty="0" smtClean="0">
                <a:solidFill>
                  <a:schemeClr val="tx2">
                    <a:lumMod val="75000"/>
                  </a:schemeClr>
                </a:solidFill>
                <a:latin typeface="Arial" pitchFamily="34" charset="0"/>
                <a:cs typeface="Arial" pitchFamily="34" charset="0"/>
                <a:hlinkClick r:id="rId3"/>
              </a:rPr>
              <a:t>www.irs.gov</a:t>
            </a:r>
            <a:r>
              <a:rPr lang="en-US" sz="2000" dirty="0" smtClean="0">
                <a:solidFill>
                  <a:schemeClr val="tx2">
                    <a:lumMod val="75000"/>
                  </a:schemeClr>
                </a:solidFill>
                <a:latin typeface="Arial" pitchFamily="34" charset="0"/>
                <a:cs typeface="Arial" pitchFamily="34" charset="0"/>
              </a:rPr>
              <a:t>)</a:t>
            </a:r>
          </a:p>
          <a:p>
            <a:pPr lvl="1" algn="l">
              <a:buFont typeface="Arial" pitchFamily="34" charset="0"/>
              <a:buChar char="•"/>
              <a:defRPr/>
            </a:pPr>
            <a:r>
              <a:rPr lang="en-US" sz="2000" dirty="0" smtClean="0">
                <a:solidFill>
                  <a:schemeClr val="tx2">
                    <a:lumMod val="75000"/>
                  </a:schemeClr>
                </a:solidFill>
                <a:latin typeface="Arial" pitchFamily="34" charset="0"/>
                <a:cs typeface="Arial" pitchFamily="34" charset="0"/>
              </a:rPr>
              <a:t>By Foot: Your local IRS office – bring photo id and get in line</a:t>
            </a:r>
          </a:p>
          <a:p>
            <a:pPr lvl="1" algn="l">
              <a:buFont typeface="Arial" pitchFamily="34" charset="0"/>
              <a:buChar char="•"/>
              <a:defRPr/>
            </a:pPr>
            <a:r>
              <a:rPr lang="en-US" sz="2000" dirty="0" smtClean="0">
                <a:solidFill>
                  <a:schemeClr val="tx2">
                    <a:lumMod val="75000"/>
                  </a:schemeClr>
                </a:solidFill>
                <a:latin typeface="Arial" pitchFamily="34" charset="0"/>
                <a:cs typeface="Arial" pitchFamily="34" charset="0"/>
              </a:rPr>
              <a:t>IMPORTANT: A </a:t>
            </a:r>
            <a:r>
              <a:rPr lang="en-US" sz="2000" i="1" dirty="0" smtClean="0">
                <a:solidFill>
                  <a:schemeClr val="tx2">
                    <a:lumMod val="75000"/>
                  </a:schemeClr>
                </a:solidFill>
                <a:latin typeface="Arial" pitchFamily="34" charset="0"/>
                <a:cs typeface="Arial" pitchFamily="34" charset="0"/>
              </a:rPr>
              <a:t>tax</a:t>
            </a:r>
            <a:r>
              <a:rPr lang="en-US" sz="2000" dirty="0" smtClean="0">
                <a:solidFill>
                  <a:schemeClr val="tx2">
                    <a:lumMod val="75000"/>
                  </a:schemeClr>
                </a:solidFill>
                <a:latin typeface="Arial" pitchFamily="34" charset="0"/>
                <a:cs typeface="Arial" pitchFamily="34" charset="0"/>
              </a:rPr>
              <a:t> transcript AND an </a:t>
            </a:r>
            <a:r>
              <a:rPr lang="en-US" sz="2000" i="1" u="sng" dirty="0" smtClean="0">
                <a:solidFill>
                  <a:schemeClr val="tx2">
                    <a:lumMod val="75000"/>
                  </a:schemeClr>
                </a:solidFill>
                <a:latin typeface="Arial" pitchFamily="34" charset="0"/>
                <a:cs typeface="Arial" pitchFamily="34" charset="0"/>
              </a:rPr>
              <a:t>account</a:t>
            </a:r>
            <a:r>
              <a:rPr lang="en-US" sz="2000" dirty="0" smtClean="0">
                <a:solidFill>
                  <a:schemeClr val="tx2">
                    <a:lumMod val="75000"/>
                  </a:schemeClr>
                </a:solidFill>
                <a:latin typeface="Arial" pitchFamily="34" charset="0"/>
                <a:cs typeface="Arial" pitchFamily="34" charset="0"/>
              </a:rPr>
              <a:t> transcript are required if you filed an amended return (Form 1040X)</a:t>
            </a:r>
          </a:p>
          <a:p>
            <a:pPr lvl="1" algn="l">
              <a:buFont typeface="Arial" pitchFamily="34" charset="0"/>
              <a:buChar char="•"/>
              <a:defRPr/>
            </a:pPr>
            <a:endParaRPr lang="en-US" sz="2000" dirty="0" smtClean="0">
              <a:solidFill>
                <a:schemeClr val="tx2">
                  <a:lumMod val="75000"/>
                </a:schemeClr>
              </a:solidFill>
              <a:latin typeface="Arial" pitchFamily="34" charset="0"/>
              <a:cs typeface="Arial" pitchFamily="34" charset="0"/>
            </a:endParaRPr>
          </a:p>
          <a:p>
            <a:pPr lvl="1" algn="l">
              <a:buFont typeface="Arial" pitchFamily="34" charset="0"/>
              <a:buChar char="•"/>
              <a:defRPr/>
            </a:pPr>
            <a:endParaRPr lang="en-US" sz="2000" dirty="0" smtClean="0">
              <a:solidFill>
                <a:schemeClr val="tx2">
                  <a:lumMod val="75000"/>
                </a:schemeClr>
              </a:solidFill>
              <a:latin typeface="Arial" pitchFamily="34" charset="0"/>
              <a:cs typeface="Arial" pitchFamily="34" charset="0"/>
            </a:endParaRPr>
          </a:p>
          <a:p>
            <a:pPr lvl="1" algn="l">
              <a:buFont typeface="Arial" pitchFamily="34" charset="0"/>
              <a:buChar char="•"/>
              <a:defRPr/>
            </a:pPr>
            <a:endParaRPr lang="en-US" sz="2000" dirty="0" smtClean="0">
              <a:solidFill>
                <a:schemeClr val="tx2">
                  <a:lumMod val="75000"/>
                </a:schemeClr>
              </a:solidFill>
              <a:latin typeface="Arial" pitchFamily="34" charset="0"/>
              <a:cs typeface="Arial" pitchFamily="34" charset="0"/>
            </a:endParaRPr>
          </a:p>
          <a:p>
            <a:pPr lvl="1" algn="l">
              <a:buFont typeface="Arial" pitchFamily="34" charset="0"/>
              <a:buChar char="•"/>
              <a:defRPr/>
            </a:pPr>
            <a:endParaRPr lang="en-US" sz="2000" dirty="0" smtClean="0">
              <a:solidFill>
                <a:schemeClr val="tx2">
                  <a:lumMod val="75000"/>
                </a:schemeClr>
              </a:solidFill>
              <a:latin typeface="Arial" pitchFamily="34" charset="0"/>
              <a:cs typeface="Arial" pitchFamily="34" charset="0"/>
            </a:endParaRPr>
          </a:p>
          <a:p>
            <a:pPr algn="l">
              <a:defRPr/>
            </a:pPr>
            <a:endParaRPr lang="en-US" dirty="0" smtClean="0">
              <a:solidFill>
                <a:schemeClr val="tx1"/>
              </a:solidFill>
            </a:endParaRPr>
          </a:p>
          <a:p>
            <a:pPr algn="l">
              <a:buFont typeface="Arial" pitchFamily="34" charset="0"/>
              <a:buChar char="•"/>
              <a:defRPr/>
            </a:pPr>
            <a:endParaRPr lang="en-US" dirty="0" smtClean="0">
              <a:solidFill>
                <a:schemeClr val="tx1"/>
              </a:solidFill>
            </a:endParaRPr>
          </a:p>
        </p:txBody>
      </p:sp>
      <p:sp>
        <p:nvSpPr>
          <p:cNvPr id="3" name="Slide Number Placeholder 2"/>
          <p:cNvSpPr>
            <a:spLocks noGrp="1"/>
          </p:cNvSpPr>
          <p:nvPr>
            <p:ph type="sldNum" sz="quarter" idx="12"/>
          </p:nvPr>
        </p:nvSpPr>
        <p:spPr/>
        <p:txBody>
          <a:bodyPr/>
          <a:lstStyle/>
          <a:p>
            <a:pPr>
              <a:defRPr/>
            </a:pPr>
            <a:fld id="{6D3E3CB5-51A5-4044-9095-401F890D62CB}" type="slidenum">
              <a:rPr lang="en-US" smtClean="0"/>
              <a:pPr>
                <a:defRPr/>
              </a:pPr>
              <a:t>31</a:t>
            </a:fld>
            <a:endParaRPr lang="en-US" dirty="0"/>
          </a:p>
        </p:txBody>
      </p:sp>
    </p:spTree>
    <p:extLst>
      <p:ext uri="{BB962C8B-B14F-4D97-AF65-F5344CB8AC3E}">
        <p14:creationId xmlns:p14="http://schemas.microsoft.com/office/powerpoint/2010/main" val="15243593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6400"/>
            <a:ext cx="7772400" cy="1371600"/>
          </a:xfrm>
        </p:spPr>
        <p:txBody>
          <a:bodyPr/>
          <a:lstStyle/>
          <a:p>
            <a:pPr>
              <a:defRPr/>
            </a:pPr>
            <a:r>
              <a:rPr lang="en-US" sz="3600" b="1" dirty="0" smtClean="0">
                <a:solidFill>
                  <a:schemeClr val="accent3">
                    <a:lumMod val="50000"/>
                  </a:schemeClr>
                </a:solidFill>
                <a:latin typeface="Arial Headings"/>
              </a:rPr>
              <a:t>About the FAFSA</a:t>
            </a:r>
            <a:br>
              <a:rPr lang="en-US" sz="3600" b="1" dirty="0" smtClean="0">
                <a:solidFill>
                  <a:schemeClr val="accent3">
                    <a:lumMod val="50000"/>
                  </a:schemeClr>
                </a:solidFill>
                <a:latin typeface="Arial Headings"/>
              </a:rPr>
            </a:br>
            <a:r>
              <a:rPr lang="en-US" sz="3600" b="1" dirty="0" smtClean="0">
                <a:solidFill>
                  <a:schemeClr val="accent3">
                    <a:lumMod val="50000"/>
                  </a:schemeClr>
                </a:solidFill>
                <a:latin typeface="Arial Headings"/>
              </a:rPr>
              <a:t>Assets &amp; Investments </a:t>
            </a:r>
            <a:endParaRPr lang="en-US" sz="3600" b="1" dirty="0">
              <a:solidFill>
                <a:schemeClr val="accent3">
                  <a:lumMod val="50000"/>
                </a:schemeClr>
              </a:solidFill>
              <a:latin typeface="Arial Headings"/>
            </a:endParaRPr>
          </a:p>
        </p:txBody>
      </p:sp>
      <p:sp>
        <p:nvSpPr>
          <p:cNvPr id="3" name="Subtitle 2"/>
          <p:cNvSpPr>
            <a:spLocks noGrp="1"/>
          </p:cNvSpPr>
          <p:nvPr>
            <p:ph type="subTitle" idx="1"/>
          </p:nvPr>
        </p:nvSpPr>
        <p:spPr>
          <a:xfrm>
            <a:off x="304800" y="2971800"/>
            <a:ext cx="8686800" cy="3749675"/>
          </a:xfrm>
        </p:spPr>
        <p:txBody>
          <a:bodyPr/>
          <a:lstStyle/>
          <a:p>
            <a:pPr algn="l" eaLnBrk="1" hangingPunct="1">
              <a:lnSpc>
                <a:spcPct val="80000"/>
              </a:lnSpc>
              <a:defRPr/>
            </a:pPr>
            <a:r>
              <a:rPr lang="en-US" sz="2400" b="1" dirty="0" smtClean="0">
                <a:solidFill>
                  <a:schemeClr val="accent1">
                    <a:lumMod val="50000"/>
                  </a:schemeClr>
                </a:solidFill>
                <a:latin typeface="Arial" panose="020B0604020202020204" pitchFamily="34" charset="0"/>
                <a:cs typeface="Arial" panose="020B0604020202020204" pitchFamily="34" charset="0"/>
              </a:rPr>
              <a:t>An asset is property the family owns and that has an exchange value.</a:t>
            </a:r>
          </a:p>
          <a:p>
            <a:pPr marL="342900" indent="-342900" algn="l" eaLnBrk="1" hangingPunct="1">
              <a:lnSpc>
                <a:spcPct val="80000"/>
              </a:lnSpc>
              <a:buFont typeface="Arial" panose="020B0604020202020204" pitchFamily="34" charset="0"/>
              <a:buChar char="•"/>
              <a:defRPr/>
            </a:pPr>
            <a:r>
              <a:rPr lang="en-US" sz="2400" dirty="0" smtClean="0">
                <a:solidFill>
                  <a:schemeClr val="accent1">
                    <a:lumMod val="50000"/>
                  </a:schemeClr>
                </a:solidFill>
                <a:latin typeface="Arial" panose="020B0604020202020204" pitchFamily="34" charset="0"/>
                <a:cs typeface="Arial" panose="020B0604020202020204" pitchFamily="34" charset="0"/>
              </a:rPr>
              <a:t>If required, report the </a:t>
            </a:r>
            <a:r>
              <a:rPr lang="en-US" sz="2400" b="1" dirty="0" smtClean="0">
                <a:solidFill>
                  <a:schemeClr val="accent1">
                    <a:lumMod val="50000"/>
                  </a:schemeClr>
                </a:solidFill>
                <a:latin typeface="Arial" panose="020B0604020202020204" pitchFamily="34" charset="0"/>
                <a:cs typeface="Arial" panose="020B0604020202020204" pitchFamily="34" charset="0"/>
              </a:rPr>
              <a:t>net worth </a:t>
            </a:r>
            <a:r>
              <a:rPr lang="en-US" sz="2400" dirty="0" smtClean="0">
                <a:solidFill>
                  <a:schemeClr val="accent1">
                    <a:lumMod val="50000"/>
                  </a:schemeClr>
                </a:solidFill>
                <a:latin typeface="Arial" panose="020B0604020202020204" pitchFamily="34" charset="0"/>
                <a:cs typeface="Arial" panose="020B0604020202020204" pitchFamily="34" charset="0"/>
              </a:rPr>
              <a:t>the asset holds the day you complete the FAFSA.</a:t>
            </a:r>
          </a:p>
          <a:p>
            <a:pPr marL="342900" indent="-342900" algn="l" eaLnBrk="1" hangingPunct="1">
              <a:lnSpc>
                <a:spcPct val="80000"/>
              </a:lnSpc>
              <a:buFont typeface="Arial" panose="020B0604020202020204" pitchFamily="34" charset="0"/>
              <a:buChar char="•"/>
              <a:defRPr/>
            </a:pPr>
            <a:r>
              <a:rPr lang="en-US" sz="2400" dirty="0" smtClean="0">
                <a:solidFill>
                  <a:schemeClr val="accent1">
                    <a:lumMod val="50000"/>
                  </a:schemeClr>
                </a:solidFill>
                <a:latin typeface="Arial" panose="020B0604020202020204" pitchFamily="34" charset="0"/>
                <a:cs typeface="Arial" panose="020B0604020202020204" pitchFamily="34" charset="0"/>
              </a:rPr>
              <a:t>Net worth means current value </a:t>
            </a:r>
            <a:r>
              <a:rPr lang="en-US" sz="2400" i="1" dirty="0" smtClean="0">
                <a:solidFill>
                  <a:schemeClr val="accent1">
                    <a:lumMod val="50000"/>
                  </a:schemeClr>
                </a:solidFill>
                <a:latin typeface="Arial" panose="020B0604020202020204" pitchFamily="34" charset="0"/>
                <a:cs typeface="Arial" panose="020B0604020202020204" pitchFamily="34" charset="0"/>
              </a:rPr>
              <a:t>minus</a:t>
            </a:r>
            <a:r>
              <a:rPr lang="en-US" sz="2400" dirty="0" smtClean="0">
                <a:solidFill>
                  <a:schemeClr val="accent1">
                    <a:lumMod val="50000"/>
                  </a:schemeClr>
                </a:solidFill>
                <a:latin typeface="Arial" panose="020B0604020202020204" pitchFamily="34" charset="0"/>
                <a:cs typeface="Arial" panose="020B0604020202020204" pitchFamily="34" charset="0"/>
              </a:rPr>
              <a:t> current debt</a:t>
            </a:r>
          </a:p>
          <a:p>
            <a:pPr algn="l" eaLnBrk="1" hangingPunct="1">
              <a:lnSpc>
                <a:spcPct val="80000"/>
              </a:lnSpc>
              <a:defRPr/>
            </a:pPr>
            <a:r>
              <a:rPr lang="en-US" sz="2400" b="1" dirty="0" smtClean="0">
                <a:solidFill>
                  <a:schemeClr val="accent1">
                    <a:lumMod val="50000"/>
                  </a:schemeClr>
                </a:solidFill>
                <a:latin typeface="Arial" panose="020B0604020202020204" pitchFamily="34" charset="0"/>
                <a:cs typeface="Arial" panose="020B0604020202020204" pitchFamily="34" charset="0"/>
              </a:rPr>
              <a:t>Include:  </a:t>
            </a:r>
            <a:r>
              <a:rPr lang="en-US" sz="2400" dirty="0" smtClean="0">
                <a:solidFill>
                  <a:schemeClr val="accent1">
                    <a:lumMod val="50000"/>
                  </a:schemeClr>
                </a:solidFill>
                <a:latin typeface="Arial" panose="020B0604020202020204" pitchFamily="34" charset="0"/>
                <a:cs typeface="Arial" panose="020B0604020202020204" pitchFamily="34" charset="0"/>
              </a:rPr>
              <a:t>Net worth of </a:t>
            </a:r>
            <a:r>
              <a:rPr lang="en-US" sz="2400" dirty="0">
                <a:solidFill>
                  <a:schemeClr val="accent1">
                    <a:lumMod val="50000"/>
                  </a:schemeClr>
                </a:solidFill>
                <a:latin typeface="Arial" panose="020B0604020202020204" pitchFamily="34" charset="0"/>
                <a:cs typeface="Arial" panose="020B0604020202020204" pitchFamily="34" charset="0"/>
              </a:rPr>
              <a:t>s</a:t>
            </a:r>
            <a:r>
              <a:rPr lang="en-US" sz="2400" dirty="0" smtClean="0">
                <a:solidFill>
                  <a:schemeClr val="accent1">
                    <a:lumMod val="50000"/>
                  </a:schemeClr>
                </a:solidFill>
                <a:latin typeface="Arial" panose="020B0604020202020204" pitchFamily="34" charset="0"/>
                <a:cs typeface="Arial" panose="020B0604020202020204" pitchFamily="34" charset="0"/>
              </a:rPr>
              <a:t>tocks, bonds, money market accounts, rental or recreational property other than the home you live in, other land/real estate, trust funds, UGMA and UTMA accounts (if you are the owner of the accounts), mineral rights, installment and land sale contracts, including mortgages held, commodities, etc. qualified educational benefits or savings accounts . . . .</a:t>
            </a:r>
            <a:endParaRPr lang="en-US" sz="2400" dirty="0" smtClean="0">
              <a:solidFill>
                <a:schemeClr val="tx2">
                  <a:lumMod val="75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6400"/>
            <a:ext cx="7772400" cy="1371600"/>
          </a:xfrm>
        </p:spPr>
        <p:txBody>
          <a:bodyPr/>
          <a:lstStyle/>
          <a:p>
            <a:pPr>
              <a:defRPr/>
            </a:pPr>
            <a:r>
              <a:rPr lang="en-US" sz="3600" b="1" dirty="0" smtClean="0">
                <a:solidFill>
                  <a:schemeClr val="accent3">
                    <a:lumMod val="50000"/>
                  </a:schemeClr>
                </a:solidFill>
                <a:latin typeface="Arial Headings"/>
              </a:rPr>
              <a:t>About the FAFSA</a:t>
            </a:r>
            <a:br>
              <a:rPr lang="en-US" sz="3600" b="1" dirty="0" smtClean="0">
                <a:solidFill>
                  <a:schemeClr val="accent3">
                    <a:lumMod val="50000"/>
                  </a:schemeClr>
                </a:solidFill>
                <a:latin typeface="Arial Headings"/>
              </a:rPr>
            </a:br>
            <a:r>
              <a:rPr lang="en-US" sz="3600" b="1" dirty="0" smtClean="0">
                <a:solidFill>
                  <a:schemeClr val="accent3">
                    <a:lumMod val="50000"/>
                  </a:schemeClr>
                </a:solidFill>
                <a:latin typeface="Arial Headings"/>
              </a:rPr>
              <a:t>Assets &amp; Investments </a:t>
            </a:r>
            <a:endParaRPr lang="en-US" sz="3600" b="1" dirty="0">
              <a:solidFill>
                <a:schemeClr val="accent3">
                  <a:lumMod val="50000"/>
                </a:schemeClr>
              </a:solidFill>
              <a:latin typeface="Arial Headings"/>
            </a:endParaRPr>
          </a:p>
        </p:txBody>
      </p:sp>
      <p:sp>
        <p:nvSpPr>
          <p:cNvPr id="3" name="Subtitle 2"/>
          <p:cNvSpPr>
            <a:spLocks noGrp="1"/>
          </p:cNvSpPr>
          <p:nvPr>
            <p:ph type="subTitle" idx="1"/>
          </p:nvPr>
        </p:nvSpPr>
        <p:spPr>
          <a:xfrm>
            <a:off x="228600" y="2971800"/>
            <a:ext cx="8686800" cy="3749675"/>
          </a:xfrm>
        </p:spPr>
        <p:txBody>
          <a:bodyPr/>
          <a:lstStyle/>
          <a:p>
            <a:pPr algn="l" eaLnBrk="1" hangingPunct="1">
              <a:lnSpc>
                <a:spcPct val="80000"/>
              </a:lnSpc>
              <a:defRPr/>
            </a:pPr>
            <a:r>
              <a:rPr lang="en-US" sz="2400" b="1" dirty="0" smtClean="0">
                <a:solidFill>
                  <a:schemeClr val="accent1">
                    <a:lumMod val="50000"/>
                  </a:schemeClr>
                </a:solidFill>
                <a:latin typeface="Arial" panose="020B0604020202020204" pitchFamily="34" charset="0"/>
                <a:cs typeface="Arial" panose="020B0604020202020204" pitchFamily="34" charset="0"/>
              </a:rPr>
              <a:t>Very Important:  </a:t>
            </a:r>
          </a:p>
          <a:p>
            <a:pPr marL="342900" indent="-342900" algn="l" eaLnBrk="1" hangingPunct="1">
              <a:lnSpc>
                <a:spcPct val="80000"/>
              </a:lnSpc>
              <a:buFont typeface="Arial" panose="020B0604020202020204" pitchFamily="34" charset="0"/>
              <a:buChar char="•"/>
              <a:defRPr/>
            </a:pPr>
            <a:r>
              <a:rPr lang="en-US" sz="2400" dirty="0" smtClean="0">
                <a:solidFill>
                  <a:schemeClr val="accent1">
                    <a:lumMod val="50000"/>
                  </a:schemeClr>
                </a:solidFill>
                <a:latin typeface="Arial" panose="020B0604020202020204" pitchFamily="34" charset="0"/>
                <a:cs typeface="Arial" panose="020B0604020202020204" pitchFamily="34" charset="0"/>
              </a:rPr>
              <a:t>For </a:t>
            </a:r>
            <a:r>
              <a:rPr lang="en-US" sz="2400" dirty="0">
                <a:solidFill>
                  <a:schemeClr val="accent1">
                    <a:lumMod val="50000"/>
                  </a:schemeClr>
                </a:solidFill>
                <a:latin typeface="Arial" panose="020B0604020202020204" pitchFamily="34" charset="0"/>
                <a:cs typeface="Arial" panose="020B0604020202020204" pitchFamily="34" charset="0"/>
              </a:rPr>
              <a:t>a dependent student, </a:t>
            </a:r>
            <a:r>
              <a:rPr lang="en-US" sz="2400" dirty="0" smtClean="0">
                <a:solidFill>
                  <a:schemeClr val="accent1">
                    <a:lumMod val="50000"/>
                  </a:schemeClr>
                </a:solidFill>
                <a:latin typeface="Arial" panose="020B0604020202020204" pitchFamily="34" charset="0"/>
                <a:cs typeface="Arial" panose="020B0604020202020204" pitchFamily="34" charset="0"/>
              </a:rPr>
              <a:t>accounts such as Coverdell, 529 College Savings plans, &amp; refund value of 529 pre-paid tuition plans – these accounts are recorded as </a:t>
            </a:r>
            <a:r>
              <a:rPr lang="en-US" sz="2400" b="1" dirty="0" smtClean="0">
                <a:solidFill>
                  <a:schemeClr val="accent1">
                    <a:lumMod val="50000"/>
                  </a:schemeClr>
                </a:solidFill>
                <a:latin typeface="Arial" panose="020B0604020202020204" pitchFamily="34" charset="0"/>
                <a:cs typeface="Arial" panose="020B0604020202020204" pitchFamily="34" charset="0"/>
              </a:rPr>
              <a:t>PARENTAL</a:t>
            </a:r>
            <a:r>
              <a:rPr lang="en-US" sz="2400" dirty="0" smtClean="0">
                <a:solidFill>
                  <a:schemeClr val="accent1">
                    <a:lumMod val="50000"/>
                  </a:schemeClr>
                </a:solidFill>
                <a:latin typeface="Arial" panose="020B0604020202020204" pitchFamily="34" charset="0"/>
                <a:cs typeface="Arial" panose="020B0604020202020204" pitchFamily="34" charset="0"/>
              </a:rPr>
              <a:t> assets, </a:t>
            </a:r>
            <a:r>
              <a:rPr lang="en-US" sz="2400" i="1" dirty="0" smtClean="0">
                <a:solidFill>
                  <a:schemeClr val="accent1">
                    <a:lumMod val="50000"/>
                  </a:schemeClr>
                </a:solidFill>
                <a:latin typeface="Arial" panose="020B0604020202020204" pitchFamily="34" charset="0"/>
                <a:cs typeface="Arial" panose="020B0604020202020204" pitchFamily="34" charset="0"/>
              </a:rPr>
              <a:t>not</a:t>
            </a:r>
            <a:r>
              <a:rPr lang="en-US" sz="2400" dirty="0" smtClean="0">
                <a:solidFill>
                  <a:schemeClr val="accent1">
                    <a:lumMod val="50000"/>
                  </a:schemeClr>
                </a:solidFill>
                <a:latin typeface="Arial" panose="020B0604020202020204" pitchFamily="34" charset="0"/>
                <a:cs typeface="Arial" panose="020B0604020202020204" pitchFamily="34" charset="0"/>
              </a:rPr>
              <a:t> students – including all accounts </a:t>
            </a:r>
            <a:r>
              <a:rPr lang="en-US" sz="2400" i="1" dirty="0" smtClean="0">
                <a:solidFill>
                  <a:schemeClr val="accent1">
                    <a:lumMod val="50000"/>
                  </a:schemeClr>
                </a:solidFill>
                <a:latin typeface="Arial" panose="020B0604020202020204" pitchFamily="34" charset="0"/>
                <a:cs typeface="Arial" panose="020B0604020202020204" pitchFamily="34" charset="0"/>
              </a:rPr>
              <a:t>owned by the student </a:t>
            </a:r>
            <a:r>
              <a:rPr lang="en-US" sz="2400" dirty="0" smtClean="0">
                <a:solidFill>
                  <a:schemeClr val="accent1">
                    <a:lumMod val="50000"/>
                  </a:schemeClr>
                </a:solidFill>
                <a:latin typeface="Arial" panose="020B0604020202020204" pitchFamily="34" charset="0"/>
                <a:cs typeface="Arial" panose="020B0604020202020204" pitchFamily="34" charset="0"/>
              </a:rPr>
              <a:t>and all accounts </a:t>
            </a:r>
            <a:r>
              <a:rPr lang="en-US" sz="2400" i="1" dirty="0" smtClean="0">
                <a:solidFill>
                  <a:schemeClr val="accent1">
                    <a:lumMod val="50000"/>
                  </a:schemeClr>
                </a:solidFill>
                <a:latin typeface="Arial" panose="020B0604020202020204" pitchFamily="34" charset="0"/>
                <a:cs typeface="Arial" panose="020B0604020202020204" pitchFamily="34" charset="0"/>
              </a:rPr>
              <a:t>owned by the parents </a:t>
            </a:r>
            <a:r>
              <a:rPr lang="en-US" sz="2400" dirty="0" smtClean="0">
                <a:solidFill>
                  <a:schemeClr val="accent1">
                    <a:lumMod val="50000"/>
                  </a:schemeClr>
                </a:solidFill>
                <a:latin typeface="Arial" panose="020B0604020202020204" pitchFamily="34" charset="0"/>
                <a:cs typeface="Arial" panose="020B0604020202020204" pitchFamily="34" charset="0"/>
              </a:rPr>
              <a:t>for </a:t>
            </a:r>
            <a:r>
              <a:rPr lang="en-US" sz="2400" i="1" dirty="0" smtClean="0">
                <a:solidFill>
                  <a:schemeClr val="accent1">
                    <a:lumMod val="50000"/>
                  </a:schemeClr>
                </a:solidFill>
                <a:latin typeface="Arial" panose="020B0604020202020204" pitchFamily="34" charset="0"/>
                <a:cs typeface="Arial" panose="020B0604020202020204" pitchFamily="34" charset="0"/>
              </a:rPr>
              <a:t>any </a:t>
            </a:r>
            <a:r>
              <a:rPr lang="en-US" sz="2400" dirty="0" smtClean="0">
                <a:solidFill>
                  <a:schemeClr val="accent1">
                    <a:lumMod val="50000"/>
                  </a:schemeClr>
                </a:solidFill>
                <a:latin typeface="Arial" panose="020B0604020202020204" pitchFamily="34" charset="0"/>
                <a:cs typeface="Arial" panose="020B0604020202020204" pitchFamily="34" charset="0"/>
              </a:rPr>
              <a:t>member of the household.</a:t>
            </a:r>
          </a:p>
          <a:p>
            <a:pPr algn="l" eaLnBrk="1" hangingPunct="1">
              <a:lnSpc>
                <a:spcPct val="80000"/>
              </a:lnSpc>
              <a:defRPr/>
            </a:pPr>
            <a:r>
              <a:rPr lang="en-US" sz="2400" b="1" dirty="0" smtClean="0">
                <a:solidFill>
                  <a:schemeClr val="accent1">
                    <a:lumMod val="50000"/>
                  </a:schemeClr>
                </a:solidFill>
                <a:latin typeface="Arial" panose="020B0604020202020204" pitchFamily="34" charset="0"/>
                <a:cs typeface="Arial" panose="020B0604020202020204" pitchFamily="34" charset="0"/>
              </a:rPr>
              <a:t>Investments/assets do </a:t>
            </a:r>
            <a:r>
              <a:rPr lang="en-US" sz="2400" b="1" i="1" u="sng" dirty="0" smtClean="0">
                <a:solidFill>
                  <a:schemeClr val="accent1">
                    <a:lumMod val="50000"/>
                  </a:schemeClr>
                </a:solidFill>
                <a:latin typeface="Arial" panose="020B0604020202020204" pitchFamily="34" charset="0"/>
                <a:cs typeface="Arial" panose="020B0604020202020204" pitchFamily="34" charset="0"/>
              </a:rPr>
              <a:t>NOT</a:t>
            </a:r>
            <a:r>
              <a:rPr lang="en-US" sz="2400" b="1" dirty="0" smtClean="0">
                <a:solidFill>
                  <a:schemeClr val="accent1">
                    <a:lumMod val="50000"/>
                  </a:schemeClr>
                </a:solidFill>
                <a:latin typeface="Arial" panose="020B0604020202020204" pitchFamily="34" charset="0"/>
                <a:cs typeface="Arial" panose="020B0604020202020204" pitchFamily="34" charset="0"/>
              </a:rPr>
              <a:t> Include:</a:t>
            </a:r>
          </a:p>
          <a:p>
            <a:pPr algn="l" eaLnBrk="1" hangingPunct="1">
              <a:lnSpc>
                <a:spcPct val="80000"/>
              </a:lnSpc>
              <a:defRPr/>
            </a:pPr>
            <a:r>
              <a:rPr lang="en-US" sz="2400" dirty="0" smtClean="0">
                <a:solidFill>
                  <a:schemeClr val="accent1">
                    <a:lumMod val="50000"/>
                  </a:schemeClr>
                </a:solidFill>
                <a:latin typeface="Arial" panose="020B0604020202020204" pitchFamily="34" charset="0"/>
                <a:cs typeface="Arial" panose="020B0604020202020204" pitchFamily="34" charset="0"/>
              </a:rPr>
              <a:t>The value of life insurance, balance in your retirement plans (401k), pension funds, annuities, non-educational IRAs, Keogh plans, or UGMA/UTMA accounts for which you are the custodian but </a:t>
            </a:r>
            <a:r>
              <a:rPr lang="en-US" sz="2400" i="1" dirty="0" smtClean="0">
                <a:solidFill>
                  <a:schemeClr val="accent1">
                    <a:lumMod val="50000"/>
                  </a:schemeClr>
                </a:solidFill>
                <a:latin typeface="Arial" panose="020B0604020202020204" pitchFamily="34" charset="0"/>
                <a:cs typeface="Arial" panose="020B0604020202020204" pitchFamily="34" charset="0"/>
              </a:rPr>
              <a:t>not the owner.</a:t>
            </a:r>
          </a:p>
          <a:p>
            <a:pPr algn="l" eaLnBrk="1" hangingPunct="1">
              <a:lnSpc>
                <a:spcPct val="80000"/>
              </a:lnSpc>
              <a:defRPr/>
            </a:pPr>
            <a:endParaRPr lang="en-US" sz="2400" b="1" dirty="0" smtClean="0">
              <a:solidFill>
                <a:schemeClr val="accent1">
                  <a:lumMod val="50000"/>
                </a:schemeClr>
              </a:solidFill>
              <a:latin typeface="Arial" panose="020B0604020202020204" pitchFamily="34" charset="0"/>
              <a:cs typeface="Arial" panose="020B0604020202020204" pitchFamily="34" charset="0"/>
            </a:endParaRPr>
          </a:p>
          <a:p>
            <a:pPr algn="l" eaLnBrk="1" hangingPunct="1">
              <a:lnSpc>
                <a:spcPct val="80000"/>
              </a:lnSpc>
              <a:defRPr/>
            </a:pPr>
            <a:endParaRPr lang="en-US" sz="2400" dirty="0" smtClean="0">
              <a:solidFill>
                <a:schemeClr val="tx2">
                  <a:lumMod val="75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33</a:t>
            </a:fld>
            <a:endParaRPr lang="en-US" dirty="0"/>
          </a:p>
        </p:txBody>
      </p:sp>
    </p:spTree>
    <p:extLst>
      <p:ext uri="{BB962C8B-B14F-4D97-AF65-F5344CB8AC3E}">
        <p14:creationId xmlns:p14="http://schemas.microsoft.com/office/powerpoint/2010/main" val="23793574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6400"/>
            <a:ext cx="7772400" cy="1219200"/>
          </a:xfrm>
        </p:spPr>
        <p:txBody>
          <a:bodyPr/>
          <a:lstStyle/>
          <a:p>
            <a:pPr>
              <a:defRPr/>
            </a:pPr>
            <a:r>
              <a:rPr lang="en-US" sz="3600" b="1" dirty="0" smtClean="0">
                <a:solidFill>
                  <a:schemeClr val="accent3">
                    <a:lumMod val="50000"/>
                  </a:schemeClr>
                </a:solidFill>
                <a:latin typeface="Arial Headings"/>
              </a:rPr>
              <a:t>About the FAFSA</a:t>
            </a:r>
            <a:br>
              <a:rPr lang="en-US" sz="3600" b="1" dirty="0" smtClean="0">
                <a:solidFill>
                  <a:schemeClr val="accent3">
                    <a:lumMod val="50000"/>
                  </a:schemeClr>
                </a:solidFill>
                <a:latin typeface="Arial Headings"/>
              </a:rPr>
            </a:br>
            <a:r>
              <a:rPr lang="en-US" sz="3600" b="1" dirty="0" smtClean="0">
                <a:solidFill>
                  <a:schemeClr val="accent3">
                    <a:lumMod val="50000"/>
                  </a:schemeClr>
                </a:solidFill>
                <a:latin typeface="Arial Headings"/>
              </a:rPr>
              <a:t>Assets &amp; Investments </a:t>
            </a:r>
            <a:endParaRPr lang="en-US" sz="3600" b="1" dirty="0">
              <a:solidFill>
                <a:schemeClr val="accent3">
                  <a:lumMod val="50000"/>
                </a:schemeClr>
              </a:solidFill>
              <a:latin typeface="Arial Headings"/>
            </a:endParaRPr>
          </a:p>
        </p:txBody>
      </p:sp>
      <p:sp>
        <p:nvSpPr>
          <p:cNvPr id="3" name="Subtitle 2"/>
          <p:cNvSpPr>
            <a:spLocks noGrp="1"/>
          </p:cNvSpPr>
          <p:nvPr>
            <p:ph type="subTitle" idx="1"/>
          </p:nvPr>
        </p:nvSpPr>
        <p:spPr>
          <a:xfrm>
            <a:off x="76200" y="2895600"/>
            <a:ext cx="9067800" cy="4030662"/>
          </a:xfrm>
        </p:spPr>
        <p:txBody>
          <a:bodyPr/>
          <a:lstStyle/>
          <a:p>
            <a:pPr algn="l" eaLnBrk="1" hangingPunct="1">
              <a:lnSpc>
                <a:spcPct val="80000"/>
              </a:lnSpc>
              <a:defRPr/>
            </a:pPr>
            <a:r>
              <a:rPr lang="en-US" sz="2400" b="1" dirty="0" smtClean="0">
                <a:solidFill>
                  <a:schemeClr val="accent1">
                    <a:lumMod val="50000"/>
                  </a:schemeClr>
                </a:solidFill>
                <a:latin typeface="Arial" panose="020B0604020202020204" pitchFamily="34" charset="0"/>
                <a:cs typeface="Arial" panose="020B0604020202020204" pitchFamily="34" charset="0"/>
              </a:rPr>
              <a:t>Investments/assets do </a:t>
            </a:r>
            <a:r>
              <a:rPr lang="en-US" sz="2400" b="1" i="1" u="sng" dirty="0" smtClean="0">
                <a:solidFill>
                  <a:schemeClr val="accent1">
                    <a:lumMod val="50000"/>
                  </a:schemeClr>
                </a:solidFill>
                <a:latin typeface="Arial" panose="020B0604020202020204" pitchFamily="34" charset="0"/>
                <a:cs typeface="Arial" panose="020B0604020202020204" pitchFamily="34" charset="0"/>
              </a:rPr>
              <a:t>NOT</a:t>
            </a:r>
            <a:r>
              <a:rPr lang="en-US" sz="2400" b="1" dirty="0" smtClean="0">
                <a:solidFill>
                  <a:schemeClr val="accent1">
                    <a:lumMod val="50000"/>
                  </a:schemeClr>
                </a:solidFill>
                <a:latin typeface="Arial" panose="020B0604020202020204" pitchFamily="34" charset="0"/>
                <a:cs typeface="Arial" panose="020B0604020202020204" pitchFamily="34" charset="0"/>
              </a:rPr>
              <a:t> Include:</a:t>
            </a:r>
          </a:p>
          <a:p>
            <a:pPr marL="342900" indent="-342900" algn="l" eaLnBrk="1" hangingPunct="1">
              <a:lnSpc>
                <a:spcPct val="80000"/>
              </a:lnSpc>
              <a:buFont typeface="Arial" panose="020B0604020202020204" pitchFamily="34" charset="0"/>
              <a:buChar char="•"/>
              <a:defRPr/>
            </a:pPr>
            <a:r>
              <a:rPr lang="en-US" sz="2400" dirty="0" smtClean="0">
                <a:solidFill>
                  <a:schemeClr val="accent1">
                    <a:lumMod val="50000"/>
                  </a:schemeClr>
                </a:solidFill>
                <a:latin typeface="Arial" panose="020B0604020202020204" pitchFamily="34" charset="0"/>
                <a:cs typeface="Arial" panose="020B0604020202020204" pitchFamily="34" charset="0"/>
              </a:rPr>
              <a:t>Your home</a:t>
            </a:r>
          </a:p>
          <a:p>
            <a:pPr marL="342900" indent="-342900" algn="l" eaLnBrk="1" hangingPunct="1">
              <a:lnSpc>
                <a:spcPct val="80000"/>
              </a:lnSpc>
              <a:buFont typeface="Arial" panose="020B0604020202020204" pitchFamily="34" charset="0"/>
              <a:buChar char="•"/>
              <a:defRPr/>
            </a:pPr>
            <a:r>
              <a:rPr lang="en-US" sz="2400" dirty="0" smtClean="0">
                <a:solidFill>
                  <a:schemeClr val="accent1">
                    <a:lumMod val="50000"/>
                  </a:schemeClr>
                </a:solidFill>
                <a:latin typeface="Arial" panose="020B0604020202020204" pitchFamily="34" charset="0"/>
                <a:cs typeface="Arial" panose="020B0604020202020204" pitchFamily="34" charset="0"/>
              </a:rPr>
              <a:t>The value of your small business – if you own more than 50% of the business and employ 100 or fewer employees;</a:t>
            </a:r>
          </a:p>
          <a:p>
            <a:pPr marL="342900" indent="-342900" algn="l" eaLnBrk="1" hangingPunct="1">
              <a:lnSpc>
                <a:spcPct val="80000"/>
              </a:lnSpc>
              <a:buFont typeface="Arial" panose="020B0604020202020204" pitchFamily="34" charset="0"/>
              <a:buChar char="•"/>
              <a:defRPr/>
            </a:pPr>
            <a:r>
              <a:rPr lang="en-US" sz="2400" dirty="0" smtClean="0">
                <a:solidFill>
                  <a:schemeClr val="accent1">
                    <a:lumMod val="50000"/>
                  </a:schemeClr>
                </a:solidFill>
                <a:latin typeface="Arial" panose="020B0604020202020204" pitchFamily="34" charset="0"/>
                <a:cs typeface="Arial" panose="020B0604020202020204" pitchFamily="34" charset="0"/>
              </a:rPr>
              <a:t>The value of a family farm that you live on and operate (“materially participate in,” file a Schedule F, etc.)</a:t>
            </a:r>
          </a:p>
          <a:p>
            <a:pPr marL="342900" indent="-342900" algn="l" eaLnBrk="1" hangingPunct="1">
              <a:lnSpc>
                <a:spcPct val="80000"/>
              </a:lnSpc>
              <a:buFont typeface="Arial" panose="020B0604020202020204" pitchFamily="34" charset="0"/>
              <a:buChar char="•"/>
              <a:defRPr/>
            </a:pPr>
            <a:r>
              <a:rPr lang="en-US" sz="2400" dirty="0" smtClean="0">
                <a:solidFill>
                  <a:schemeClr val="accent1">
                    <a:lumMod val="50000"/>
                  </a:schemeClr>
                </a:solidFill>
                <a:latin typeface="Arial" panose="020B0604020202020204" pitchFamily="34" charset="0"/>
                <a:cs typeface="Arial" panose="020B0604020202020204" pitchFamily="34" charset="0"/>
              </a:rPr>
              <a:t>Your personal property such as cars, etc.</a:t>
            </a:r>
            <a:endParaRPr lang="en-US" sz="2400" dirty="0">
              <a:solidFill>
                <a:schemeClr val="accent1">
                  <a:lumMod val="50000"/>
                </a:schemeClr>
              </a:solidFill>
              <a:latin typeface="Arial" panose="020B0604020202020204" pitchFamily="34" charset="0"/>
              <a:cs typeface="Arial" panose="020B0604020202020204" pitchFamily="34" charset="0"/>
            </a:endParaRPr>
          </a:p>
          <a:p>
            <a:pPr algn="l" eaLnBrk="1" hangingPunct="1">
              <a:lnSpc>
                <a:spcPct val="80000"/>
              </a:lnSpc>
              <a:defRPr/>
            </a:pP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algn="l" eaLnBrk="1" hangingPunct="1">
              <a:lnSpc>
                <a:spcPct val="80000"/>
              </a:lnSpc>
              <a:defRPr/>
            </a:pPr>
            <a:r>
              <a:rPr lang="en-US" sz="2400" b="1" i="1" dirty="0" smtClean="0">
                <a:solidFill>
                  <a:schemeClr val="accent1">
                    <a:lumMod val="50000"/>
                  </a:schemeClr>
                </a:solidFill>
                <a:latin typeface="Arial" panose="020B0604020202020204" pitchFamily="34" charset="0"/>
                <a:cs typeface="Arial" panose="020B0604020202020204" pitchFamily="34" charset="0"/>
              </a:rPr>
              <a:t>Important:  </a:t>
            </a:r>
            <a:r>
              <a:rPr lang="en-US" sz="2400" dirty="0" smtClean="0">
                <a:solidFill>
                  <a:schemeClr val="accent1">
                    <a:lumMod val="50000"/>
                  </a:schemeClr>
                </a:solidFill>
                <a:latin typeface="Arial" panose="020B0604020202020204" pitchFamily="34" charset="0"/>
                <a:cs typeface="Arial" panose="020B0604020202020204" pitchFamily="34" charset="0"/>
              </a:rPr>
              <a:t>These items are never reported on the FAFSA.  For some private schools who use CSS data, the value of these items may be required to award non-federal aid.</a:t>
            </a:r>
          </a:p>
          <a:p>
            <a:pPr algn="l" eaLnBrk="1" hangingPunct="1">
              <a:lnSpc>
                <a:spcPct val="80000"/>
              </a:lnSpc>
              <a:defRPr/>
            </a:pPr>
            <a:endParaRPr lang="en-US" sz="2400" dirty="0" smtClean="0">
              <a:solidFill>
                <a:schemeClr val="tx2">
                  <a:lumMod val="75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34</a:t>
            </a:fld>
            <a:endParaRPr lang="en-US" dirty="0"/>
          </a:p>
        </p:txBody>
      </p:sp>
    </p:spTree>
    <p:extLst>
      <p:ext uri="{BB962C8B-B14F-4D97-AF65-F5344CB8AC3E}">
        <p14:creationId xmlns:p14="http://schemas.microsoft.com/office/powerpoint/2010/main" val="2664279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914400"/>
          </a:xfrm>
        </p:spPr>
        <p:txBody>
          <a:bodyPr/>
          <a:lstStyle/>
          <a:p>
            <a:pPr>
              <a:defRPr/>
            </a:pPr>
            <a:r>
              <a:rPr lang="en-US" sz="3600" b="1" dirty="0" smtClean="0">
                <a:solidFill>
                  <a:schemeClr val="accent3">
                    <a:lumMod val="50000"/>
                  </a:schemeClr>
                </a:solidFill>
                <a:latin typeface="Arial Headings"/>
              </a:rPr>
              <a:t>About the FAFSA</a:t>
            </a:r>
            <a:br>
              <a:rPr lang="en-US" sz="3600" b="1" dirty="0" smtClean="0">
                <a:solidFill>
                  <a:schemeClr val="accent3">
                    <a:lumMod val="50000"/>
                  </a:schemeClr>
                </a:solidFill>
                <a:latin typeface="Arial Headings"/>
              </a:rPr>
            </a:br>
            <a:r>
              <a:rPr lang="en-US" sz="3600" b="1" dirty="0" smtClean="0">
                <a:solidFill>
                  <a:schemeClr val="accent3">
                    <a:lumMod val="50000"/>
                  </a:schemeClr>
                </a:solidFill>
                <a:latin typeface="Arial Headings"/>
              </a:rPr>
              <a:t>Dependent or Independent?</a:t>
            </a:r>
            <a:endParaRPr lang="en-US" sz="3600" dirty="0">
              <a:solidFill>
                <a:schemeClr val="accent3">
                  <a:lumMod val="50000"/>
                </a:schemeClr>
              </a:solidFill>
              <a:latin typeface="Arial Headings"/>
            </a:endParaRPr>
          </a:p>
        </p:txBody>
      </p:sp>
      <p:sp>
        <p:nvSpPr>
          <p:cNvPr id="3" name="Subtitle 2"/>
          <p:cNvSpPr>
            <a:spLocks noGrp="1"/>
          </p:cNvSpPr>
          <p:nvPr>
            <p:ph type="subTitle" idx="1"/>
          </p:nvPr>
        </p:nvSpPr>
        <p:spPr>
          <a:xfrm>
            <a:off x="381000" y="2514600"/>
            <a:ext cx="8382000" cy="4191000"/>
          </a:xfrm>
        </p:spPr>
        <p:txBody>
          <a:bodyPr/>
          <a:lstStyle/>
          <a:p>
            <a:pPr algn="l" eaLnBrk="1" hangingPunct="1">
              <a:buFont typeface="Arial" pitchFamily="34" charset="0"/>
              <a:buChar char="•"/>
              <a:defRPr/>
            </a:pPr>
            <a:r>
              <a:rPr lang="en-US" sz="2400" dirty="0" smtClean="0">
                <a:solidFill>
                  <a:schemeClr val="tx2">
                    <a:lumMod val="75000"/>
                  </a:schemeClr>
                </a:solidFill>
                <a:latin typeface="Arial Body"/>
              </a:rPr>
              <a:t>Criteria to be </a:t>
            </a:r>
            <a:r>
              <a:rPr lang="en-US" sz="2400" b="1" u="sng" dirty="0" smtClean="0">
                <a:solidFill>
                  <a:schemeClr val="tx2">
                    <a:lumMod val="75000"/>
                  </a:schemeClr>
                </a:solidFill>
                <a:latin typeface="Arial Body"/>
              </a:rPr>
              <a:t>in</a:t>
            </a:r>
            <a:r>
              <a:rPr lang="en-US" sz="2400" dirty="0" smtClean="0">
                <a:solidFill>
                  <a:schemeClr val="tx2">
                    <a:lumMod val="75000"/>
                  </a:schemeClr>
                </a:solidFill>
                <a:latin typeface="Arial Body"/>
              </a:rPr>
              <a:t>dependent:</a:t>
            </a:r>
          </a:p>
          <a:p>
            <a:pPr lvl="1" algn="l" eaLnBrk="1" hangingPunct="1">
              <a:buFont typeface="Arial" pitchFamily="34" charset="0"/>
              <a:buChar char="•"/>
              <a:defRPr/>
            </a:pPr>
            <a:r>
              <a:rPr lang="en-US" sz="2400" dirty="0" smtClean="0">
                <a:solidFill>
                  <a:schemeClr val="tx2">
                    <a:lumMod val="75000"/>
                  </a:schemeClr>
                </a:solidFill>
                <a:latin typeface="Arial Body"/>
              </a:rPr>
              <a:t>Born before Jan. 1, </a:t>
            </a:r>
            <a:r>
              <a:rPr lang="en-US" sz="2400" dirty="0" smtClean="0">
                <a:solidFill>
                  <a:srgbClr val="C00000"/>
                </a:solidFill>
                <a:latin typeface="Arial Body"/>
              </a:rPr>
              <a:t>1992</a:t>
            </a:r>
            <a:r>
              <a:rPr lang="en-US" sz="2400" dirty="0" smtClean="0">
                <a:solidFill>
                  <a:schemeClr val="tx2">
                    <a:lumMod val="75000"/>
                  </a:schemeClr>
                </a:solidFill>
                <a:latin typeface="Arial Body"/>
              </a:rPr>
              <a:t> (age 24)</a:t>
            </a:r>
          </a:p>
          <a:p>
            <a:pPr lvl="1" algn="l" eaLnBrk="1" hangingPunct="1">
              <a:buFont typeface="Arial" pitchFamily="34" charset="0"/>
              <a:buChar char="•"/>
              <a:defRPr/>
            </a:pPr>
            <a:r>
              <a:rPr lang="en-US" sz="2400" dirty="0" smtClean="0">
                <a:solidFill>
                  <a:schemeClr val="tx2">
                    <a:lumMod val="75000"/>
                  </a:schemeClr>
                </a:solidFill>
                <a:latin typeface="Arial Body"/>
              </a:rPr>
              <a:t>Married</a:t>
            </a:r>
          </a:p>
          <a:p>
            <a:pPr lvl="1" algn="l" eaLnBrk="1" hangingPunct="1">
              <a:buFont typeface="Arial" pitchFamily="34" charset="0"/>
              <a:buChar char="•"/>
              <a:defRPr/>
            </a:pPr>
            <a:r>
              <a:rPr lang="en-US" sz="2400" dirty="0" smtClean="0">
                <a:solidFill>
                  <a:schemeClr val="tx2">
                    <a:lumMod val="75000"/>
                  </a:schemeClr>
                </a:solidFill>
                <a:latin typeface="Arial Body"/>
              </a:rPr>
              <a:t>Working on a master’s or doctorate program</a:t>
            </a:r>
          </a:p>
          <a:p>
            <a:pPr lvl="1" algn="l" eaLnBrk="1" hangingPunct="1">
              <a:buFont typeface="Arial" pitchFamily="34" charset="0"/>
              <a:buChar char="•"/>
              <a:defRPr/>
            </a:pPr>
            <a:r>
              <a:rPr lang="en-US" sz="2400" dirty="0" smtClean="0">
                <a:solidFill>
                  <a:schemeClr val="tx2">
                    <a:lumMod val="75000"/>
                  </a:schemeClr>
                </a:solidFill>
                <a:latin typeface="Arial Body"/>
              </a:rPr>
              <a:t>Serving Active Duty</a:t>
            </a:r>
          </a:p>
          <a:p>
            <a:pPr lvl="1" algn="l" eaLnBrk="1" hangingPunct="1">
              <a:buFont typeface="Arial" pitchFamily="34" charset="0"/>
              <a:buChar char="•"/>
              <a:defRPr/>
            </a:pPr>
            <a:r>
              <a:rPr lang="en-US" sz="2400" dirty="0" smtClean="0">
                <a:solidFill>
                  <a:schemeClr val="tx2">
                    <a:lumMod val="75000"/>
                  </a:schemeClr>
                </a:solidFill>
                <a:latin typeface="Arial Body"/>
              </a:rPr>
              <a:t>Veteran of the U.S. Armed Forces</a:t>
            </a:r>
          </a:p>
          <a:p>
            <a:pPr lvl="1" algn="l" eaLnBrk="1" hangingPunct="1">
              <a:buFont typeface="Arial" pitchFamily="34" charset="0"/>
              <a:buChar char="•"/>
              <a:defRPr/>
            </a:pPr>
            <a:r>
              <a:rPr lang="en-US" sz="2400" dirty="0" smtClean="0">
                <a:solidFill>
                  <a:schemeClr val="tx2">
                    <a:lumMod val="75000"/>
                  </a:schemeClr>
                </a:solidFill>
                <a:latin typeface="Arial Body"/>
              </a:rPr>
              <a:t>Have children who receive more than half their support from you or </a:t>
            </a:r>
          </a:p>
          <a:p>
            <a:pPr lvl="1" algn="l" eaLnBrk="1" hangingPunct="1">
              <a:buFont typeface="Arial" pitchFamily="34" charset="0"/>
              <a:buChar char="•"/>
              <a:defRPr/>
            </a:pPr>
            <a:r>
              <a:rPr lang="en-US" sz="2400" dirty="0" smtClean="0">
                <a:solidFill>
                  <a:schemeClr val="tx2">
                    <a:lumMod val="75000"/>
                  </a:schemeClr>
                </a:solidFill>
                <a:latin typeface="Arial Body"/>
              </a:rPr>
              <a:t>Have dependents other than a spouse that live with you and receive more than half their support from you</a:t>
            </a:r>
          </a:p>
          <a:p>
            <a:pPr>
              <a:buFont typeface="Arial" charset="0"/>
              <a:buNone/>
              <a:defRPr/>
            </a:pPr>
            <a:endParaRPr lang="en-US" dirty="0"/>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066800"/>
          </a:xfrm>
        </p:spPr>
        <p:txBody>
          <a:bodyPr/>
          <a:lstStyle/>
          <a:p>
            <a:pPr>
              <a:defRPr/>
            </a:pPr>
            <a:r>
              <a:rPr lang="en-US" sz="3600" b="1" dirty="0" smtClean="0">
                <a:solidFill>
                  <a:schemeClr val="accent3">
                    <a:lumMod val="50000"/>
                  </a:schemeClr>
                </a:solidFill>
                <a:latin typeface="Arial Headings"/>
              </a:rPr>
              <a:t>About the FAFSA</a:t>
            </a:r>
            <a:br>
              <a:rPr lang="en-US" sz="3600" b="1" dirty="0" smtClean="0">
                <a:solidFill>
                  <a:schemeClr val="accent3">
                    <a:lumMod val="50000"/>
                  </a:schemeClr>
                </a:solidFill>
                <a:latin typeface="Arial Headings"/>
              </a:rPr>
            </a:br>
            <a:r>
              <a:rPr lang="en-US" sz="3600" b="1" dirty="0" smtClean="0">
                <a:solidFill>
                  <a:schemeClr val="accent3">
                    <a:lumMod val="50000"/>
                  </a:schemeClr>
                </a:solidFill>
                <a:latin typeface="Arial Headings"/>
              </a:rPr>
              <a:t>Dependent or Independent?</a:t>
            </a:r>
            <a:endParaRPr lang="en-US" sz="3600" dirty="0">
              <a:solidFill>
                <a:schemeClr val="accent3">
                  <a:lumMod val="50000"/>
                </a:schemeClr>
              </a:solidFill>
              <a:latin typeface="Arial Headings"/>
            </a:endParaRPr>
          </a:p>
        </p:txBody>
      </p:sp>
      <p:sp>
        <p:nvSpPr>
          <p:cNvPr id="3" name="Subtitle 2"/>
          <p:cNvSpPr>
            <a:spLocks noGrp="1"/>
          </p:cNvSpPr>
          <p:nvPr>
            <p:ph type="subTitle" idx="1"/>
          </p:nvPr>
        </p:nvSpPr>
        <p:spPr>
          <a:xfrm>
            <a:off x="304800" y="2743200"/>
            <a:ext cx="8534400" cy="4343400"/>
          </a:xfrm>
        </p:spPr>
        <p:txBody>
          <a:bodyPr/>
          <a:lstStyle/>
          <a:p>
            <a:pPr algn="l">
              <a:defRPr/>
            </a:pPr>
            <a:r>
              <a:rPr lang="en-US" sz="2400" dirty="0" smtClean="0">
                <a:solidFill>
                  <a:schemeClr val="tx2">
                    <a:lumMod val="75000"/>
                  </a:schemeClr>
                </a:solidFill>
                <a:latin typeface="Arial" pitchFamily="34" charset="0"/>
                <a:cs typeface="Arial" pitchFamily="34" charset="0"/>
              </a:rPr>
              <a:t>• At any time since student turned age 13, both of student’s parents were deceased, (</a:t>
            </a:r>
            <a:r>
              <a:rPr lang="en-US" sz="2400" b="1" dirty="0" smtClean="0">
                <a:solidFill>
                  <a:schemeClr val="tx2">
                    <a:lumMod val="75000"/>
                  </a:schemeClr>
                </a:solidFill>
                <a:latin typeface="Arial" pitchFamily="34" charset="0"/>
                <a:cs typeface="Arial" pitchFamily="34" charset="0"/>
              </a:rPr>
              <a:t>orphan</a:t>
            </a:r>
            <a:r>
              <a:rPr lang="en-US" sz="2400" dirty="0" smtClean="0">
                <a:solidFill>
                  <a:schemeClr val="tx2">
                    <a:lumMod val="75000"/>
                  </a:schemeClr>
                </a:solidFill>
                <a:latin typeface="Arial" pitchFamily="34" charset="0"/>
                <a:cs typeface="Arial" pitchFamily="34" charset="0"/>
              </a:rPr>
              <a:t>), student was </a:t>
            </a:r>
            <a:r>
              <a:rPr lang="en-US" sz="2400" b="1" dirty="0" smtClean="0">
                <a:solidFill>
                  <a:schemeClr val="tx2">
                    <a:lumMod val="75000"/>
                  </a:schemeClr>
                </a:solidFill>
                <a:latin typeface="Arial" pitchFamily="34" charset="0"/>
                <a:cs typeface="Arial" pitchFamily="34" charset="0"/>
              </a:rPr>
              <a:t>in foster care</a:t>
            </a:r>
            <a:r>
              <a:rPr lang="en-US" sz="2400" dirty="0" smtClean="0">
                <a:solidFill>
                  <a:schemeClr val="tx2">
                    <a:lumMod val="75000"/>
                  </a:schemeClr>
                </a:solidFill>
                <a:latin typeface="Arial" pitchFamily="34" charset="0"/>
                <a:cs typeface="Arial" pitchFamily="34" charset="0"/>
              </a:rPr>
              <a:t>, or the student was a </a:t>
            </a:r>
            <a:r>
              <a:rPr lang="en-US" sz="2400" b="1" dirty="0" smtClean="0">
                <a:solidFill>
                  <a:schemeClr val="tx2">
                    <a:lumMod val="75000"/>
                  </a:schemeClr>
                </a:solidFill>
                <a:latin typeface="Arial" pitchFamily="34" charset="0"/>
                <a:cs typeface="Arial" pitchFamily="34" charset="0"/>
              </a:rPr>
              <a:t>dependent of/ward of the court. </a:t>
            </a:r>
          </a:p>
          <a:p>
            <a:pPr algn="l">
              <a:defRPr/>
            </a:pPr>
            <a:r>
              <a:rPr lang="en-US" sz="2400" dirty="0" smtClean="0">
                <a:solidFill>
                  <a:schemeClr val="tx2">
                    <a:lumMod val="75000"/>
                  </a:schemeClr>
                </a:solidFill>
                <a:latin typeface="Arial" pitchFamily="34" charset="0"/>
                <a:cs typeface="Arial" pitchFamily="34" charset="0"/>
              </a:rPr>
              <a:t>• As determined by student’s state of legal residence, the student </a:t>
            </a:r>
            <a:r>
              <a:rPr lang="en-US" sz="2400" i="1" dirty="0" smtClean="0">
                <a:solidFill>
                  <a:schemeClr val="tx2">
                    <a:lumMod val="75000"/>
                  </a:schemeClr>
                </a:solidFill>
                <a:latin typeface="Arial" pitchFamily="34" charset="0"/>
                <a:cs typeface="Arial" pitchFamily="34" charset="0"/>
              </a:rPr>
              <a:t>is now </a:t>
            </a:r>
            <a:r>
              <a:rPr lang="en-US" sz="2400" dirty="0" smtClean="0">
                <a:solidFill>
                  <a:schemeClr val="tx2">
                    <a:lumMod val="75000"/>
                  </a:schemeClr>
                </a:solidFill>
                <a:latin typeface="Arial" pitchFamily="34" charset="0"/>
                <a:cs typeface="Arial" pitchFamily="34" charset="0"/>
              </a:rPr>
              <a:t>or </a:t>
            </a:r>
            <a:r>
              <a:rPr lang="en-US" sz="2400" i="1" dirty="0" smtClean="0">
                <a:solidFill>
                  <a:schemeClr val="tx2">
                    <a:lumMod val="75000"/>
                  </a:schemeClr>
                </a:solidFill>
                <a:latin typeface="Arial" pitchFamily="34" charset="0"/>
                <a:cs typeface="Arial" pitchFamily="34" charset="0"/>
              </a:rPr>
              <a:t>was</a:t>
            </a:r>
            <a:r>
              <a:rPr lang="en-US" sz="2400" dirty="0" smtClean="0">
                <a:solidFill>
                  <a:schemeClr val="tx2">
                    <a:lumMod val="75000"/>
                  </a:schemeClr>
                </a:solidFill>
                <a:latin typeface="Arial" pitchFamily="34" charset="0"/>
                <a:cs typeface="Arial" pitchFamily="34" charset="0"/>
              </a:rPr>
              <a:t> upon reaching the age of majority, an </a:t>
            </a:r>
            <a:r>
              <a:rPr lang="en-US" sz="2400" b="1" dirty="0" smtClean="0">
                <a:solidFill>
                  <a:schemeClr val="tx2">
                    <a:lumMod val="75000"/>
                  </a:schemeClr>
                </a:solidFill>
                <a:latin typeface="Arial" pitchFamily="34" charset="0"/>
                <a:cs typeface="Arial" pitchFamily="34" charset="0"/>
              </a:rPr>
              <a:t>emancipated minor </a:t>
            </a:r>
            <a:r>
              <a:rPr lang="en-US" sz="2400" dirty="0" smtClean="0">
                <a:solidFill>
                  <a:schemeClr val="tx2">
                    <a:lumMod val="75000"/>
                  </a:schemeClr>
                </a:solidFill>
                <a:latin typeface="Arial" pitchFamily="34" charset="0"/>
                <a:cs typeface="Arial" pitchFamily="34" charset="0"/>
              </a:rPr>
              <a:t>(released from control by his or her parent or guardian). </a:t>
            </a:r>
          </a:p>
          <a:p>
            <a:pPr algn="l">
              <a:defRPr/>
            </a:pPr>
            <a:r>
              <a:rPr lang="en-US" sz="2400" dirty="0" smtClean="0">
                <a:solidFill>
                  <a:schemeClr val="tx2">
                    <a:lumMod val="75000"/>
                  </a:schemeClr>
                </a:solidFill>
                <a:latin typeface="Arial" pitchFamily="34" charset="0"/>
                <a:cs typeface="Arial" pitchFamily="34" charset="0"/>
              </a:rPr>
              <a:t>• As determined by the student’s state of legal residence, the student </a:t>
            </a:r>
            <a:r>
              <a:rPr lang="en-US" sz="2400" i="1" dirty="0" smtClean="0">
                <a:solidFill>
                  <a:schemeClr val="tx2">
                    <a:lumMod val="75000"/>
                  </a:schemeClr>
                </a:solidFill>
                <a:latin typeface="Arial" pitchFamily="34" charset="0"/>
                <a:cs typeface="Arial" pitchFamily="34" charset="0"/>
              </a:rPr>
              <a:t>is now </a:t>
            </a:r>
            <a:r>
              <a:rPr lang="en-US" sz="2400" dirty="0" smtClean="0">
                <a:solidFill>
                  <a:schemeClr val="tx2">
                    <a:lumMod val="75000"/>
                  </a:schemeClr>
                </a:solidFill>
                <a:latin typeface="Arial" pitchFamily="34" charset="0"/>
                <a:cs typeface="Arial" pitchFamily="34" charset="0"/>
              </a:rPr>
              <a:t>or </a:t>
            </a:r>
            <a:r>
              <a:rPr lang="en-US" sz="2400" i="1" dirty="0" smtClean="0">
                <a:solidFill>
                  <a:schemeClr val="tx2">
                    <a:lumMod val="75000"/>
                  </a:schemeClr>
                </a:solidFill>
                <a:latin typeface="Arial" pitchFamily="34" charset="0"/>
                <a:cs typeface="Arial" pitchFamily="34" charset="0"/>
              </a:rPr>
              <a:t>was </a:t>
            </a:r>
            <a:r>
              <a:rPr lang="en-US" sz="2400" dirty="0" smtClean="0">
                <a:solidFill>
                  <a:schemeClr val="tx2">
                    <a:lumMod val="75000"/>
                  </a:schemeClr>
                </a:solidFill>
                <a:latin typeface="Arial" pitchFamily="34" charset="0"/>
                <a:cs typeface="Arial" pitchFamily="34" charset="0"/>
              </a:rPr>
              <a:t>upon reaching the age of majority, in </a:t>
            </a:r>
            <a:r>
              <a:rPr lang="en-US" sz="2400" b="1" dirty="0" smtClean="0">
                <a:solidFill>
                  <a:schemeClr val="tx2">
                    <a:lumMod val="75000"/>
                  </a:schemeClr>
                </a:solidFill>
                <a:latin typeface="Arial" pitchFamily="34" charset="0"/>
                <a:cs typeface="Arial" pitchFamily="34" charset="0"/>
              </a:rPr>
              <a:t>legal guardianship. </a:t>
            </a:r>
          </a:p>
          <a:p>
            <a:pPr lvl="1" algn="l" eaLnBrk="1" hangingPunct="1">
              <a:defRPr/>
            </a:pPr>
            <a:endParaRPr lang="en-US" sz="2400" dirty="0" smtClean="0">
              <a:solidFill>
                <a:schemeClr val="tx2">
                  <a:lumMod val="75000"/>
                </a:schemeClr>
              </a:solidFill>
              <a:latin typeface="Arial Body"/>
            </a:endParaRPr>
          </a:p>
          <a:p>
            <a:pPr>
              <a:buFont typeface="Arial" charset="0"/>
              <a:buNone/>
              <a:defRPr/>
            </a:pPr>
            <a:endParaRPr lang="en-US" dirty="0">
              <a:solidFill>
                <a:schemeClr val="tx2">
                  <a:lumMod val="75000"/>
                </a:schemeClr>
              </a:solidFill>
            </a:endParaRP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1066800"/>
          </a:xfrm>
        </p:spPr>
        <p:txBody>
          <a:bodyPr/>
          <a:lstStyle/>
          <a:p>
            <a:pPr>
              <a:defRPr/>
            </a:pPr>
            <a:r>
              <a:rPr lang="en-US" sz="3600" b="1" dirty="0" smtClean="0">
                <a:solidFill>
                  <a:schemeClr val="accent3">
                    <a:lumMod val="50000"/>
                  </a:schemeClr>
                </a:solidFill>
                <a:latin typeface="Arial Headings"/>
              </a:rPr>
              <a:t>About the FAFSA</a:t>
            </a:r>
            <a:br>
              <a:rPr lang="en-US" sz="3600" b="1" dirty="0" smtClean="0">
                <a:solidFill>
                  <a:schemeClr val="accent3">
                    <a:lumMod val="50000"/>
                  </a:schemeClr>
                </a:solidFill>
                <a:latin typeface="Arial Headings"/>
              </a:rPr>
            </a:br>
            <a:r>
              <a:rPr lang="en-US" sz="3600" b="1" dirty="0" smtClean="0">
                <a:solidFill>
                  <a:schemeClr val="accent3">
                    <a:lumMod val="50000"/>
                  </a:schemeClr>
                </a:solidFill>
                <a:latin typeface="Arial Headings"/>
              </a:rPr>
              <a:t>Dependent or Independent?</a:t>
            </a:r>
            <a:endParaRPr lang="en-US" sz="3600" dirty="0">
              <a:solidFill>
                <a:schemeClr val="accent3">
                  <a:lumMod val="50000"/>
                </a:schemeClr>
              </a:solidFill>
              <a:latin typeface="Arial Headings"/>
            </a:endParaRPr>
          </a:p>
        </p:txBody>
      </p:sp>
      <p:sp>
        <p:nvSpPr>
          <p:cNvPr id="3" name="Subtitle 2"/>
          <p:cNvSpPr>
            <a:spLocks noGrp="1"/>
          </p:cNvSpPr>
          <p:nvPr>
            <p:ph type="subTitle" idx="1"/>
          </p:nvPr>
        </p:nvSpPr>
        <p:spPr>
          <a:xfrm>
            <a:off x="304800" y="2667000"/>
            <a:ext cx="8534400" cy="4343400"/>
          </a:xfrm>
        </p:spPr>
        <p:txBody>
          <a:bodyPr/>
          <a:lstStyle/>
          <a:p>
            <a:pPr algn="l">
              <a:buFont typeface="Arial" pitchFamily="34" charset="0"/>
              <a:buChar char="•"/>
              <a:defRPr/>
            </a:pPr>
            <a:r>
              <a:rPr lang="en-US" sz="2300" dirty="0" smtClean="0">
                <a:solidFill>
                  <a:schemeClr val="tx2">
                    <a:lumMod val="75000"/>
                  </a:schemeClr>
                </a:solidFill>
                <a:latin typeface="Arial" pitchFamily="34" charset="0"/>
                <a:cs typeface="Arial" pitchFamily="34" charset="0"/>
              </a:rPr>
              <a:t>At any time on or after July 1, </a:t>
            </a:r>
            <a:r>
              <a:rPr lang="en-US" sz="2300" b="1" dirty="0" smtClean="0">
                <a:solidFill>
                  <a:srgbClr val="FF0000"/>
                </a:solidFill>
                <a:latin typeface="Arial" pitchFamily="34" charset="0"/>
                <a:cs typeface="Arial" pitchFamily="34" charset="0"/>
              </a:rPr>
              <a:t>2014,</a:t>
            </a:r>
            <a:r>
              <a:rPr lang="en-US" sz="2300" dirty="0" smtClean="0">
                <a:solidFill>
                  <a:schemeClr val="tx2">
                    <a:lumMod val="75000"/>
                  </a:schemeClr>
                </a:solidFill>
                <a:latin typeface="Arial" pitchFamily="34" charset="0"/>
                <a:cs typeface="Arial" pitchFamily="34" charset="0"/>
              </a:rPr>
              <a:t> did your high school or school district liaison determine you were an unaccompanied youth who was homeless?</a:t>
            </a:r>
          </a:p>
          <a:p>
            <a:pPr algn="l">
              <a:buFont typeface="Arial" pitchFamily="34" charset="0"/>
              <a:buChar char="•"/>
              <a:defRPr/>
            </a:pPr>
            <a:r>
              <a:rPr lang="en-US" sz="2300" dirty="0" smtClean="0">
                <a:solidFill>
                  <a:schemeClr val="tx2">
                    <a:lumMod val="75000"/>
                  </a:schemeClr>
                </a:solidFill>
                <a:latin typeface="Arial" pitchFamily="34" charset="0"/>
                <a:cs typeface="Arial" pitchFamily="34" charset="0"/>
              </a:rPr>
              <a:t>At any time on or after July 1, </a:t>
            </a:r>
            <a:r>
              <a:rPr lang="en-US" sz="2300" b="1" dirty="0" smtClean="0">
                <a:solidFill>
                  <a:srgbClr val="FF0000"/>
                </a:solidFill>
                <a:latin typeface="Arial" pitchFamily="34" charset="0"/>
                <a:cs typeface="Arial" pitchFamily="34" charset="0"/>
              </a:rPr>
              <a:t>2014,</a:t>
            </a:r>
            <a:r>
              <a:rPr lang="en-US" sz="2300" dirty="0" smtClean="0">
                <a:solidFill>
                  <a:srgbClr val="FF0000"/>
                </a:solidFill>
                <a:latin typeface="Arial" pitchFamily="34" charset="0"/>
                <a:cs typeface="Arial" pitchFamily="34" charset="0"/>
              </a:rPr>
              <a:t> </a:t>
            </a:r>
            <a:r>
              <a:rPr lang="en-US" sz="2300" dirty="0" smtClean="0">
                <a:solidFill>
                  <a:schemeClr val="tx2">
                    <a:lumMod val="75000"/>
                  </a:schemeClr>
                </a:solidFill>
                <a:latin typeface="Arial" pitchFamily="34" charset="0"/>
                <a:cs typeface="Arial" pitchFamily="34" charset="0"/>
              </a:rPr>
              <a:t>did the director of an emergency shelter or transitional living program funded by US Dept of Housing &amp; Urban Development determine you were an unaccompanied youth who was homeless?</a:t>
            </a:r>
          </a:p>
          <a:p>
            <a:pPr algn="l">
              <a:buFont typeface="Arial" pitchFamily="34" charset="0"/>
              <a:buChar char="•"/>
              <a:defRPr/>
            </a:pPr>
            <a:r>
              <a:rPr lang="en-US" sz="2300" dirty="0" smtClean="0">
                <a:solidFill>
                  <a:schemeClr val="tx2">
                    <a:lumMod val="75000"/>
                  </a:schemeClr>
                </a:solidFill>
                <a:latin typeface="Arial" pitchFamily="34" charset="0"/>
                <a:cs typeface="Arial" pitchFamily="34" charset="0"/>
              </a:rPr>
              <a:t>At any time on or after July 1, </a:t>
            </a:r>
            <a:r>
              <a:rPr lang="en-US" sz="2300" b="1" dirty="0" smtClean="0">
                <a:solidFill>
                  <a:srgbClr val="FF0000"/>
                </a:solidFill>
                <a:latin typeface="Arial" pitchFamily="34" charset="0"/>
                <a:cs typeface="Arial" pitchFamily="34" charset="0"/>
              </a:rPr>
              <a:t>2014,</a:t>
            </a:r>
            <a:r>
              <a:rPr lang="en-US" sz="2300" dirty="0" smtClean="0">
                <a:solidFill>
                  <a:schemeClr val="tx2">
                    <a:lumMod val="75000"/>
                  </a:schemeClr>
                </a:solidFill>
                <a:latin typeface="Arial" pitchFamily="34" charset="0"/>
                <a:cs typeface="Arial" pitchFamily="34" charset="0"/>
              </a:rPr>
              <a:t> did the director of a runaway or homeless youth basic center or transitional living program determine you were an unaccompanied youth who was homeless or were self-supporting and at risk of being homeless?</a:t>
            </a:r>
            <a:endParaRPr lang="en-US" sz="2300" dirty="0">
              <a:solidFill>
                <a:schemeClr val="tx2">
                  <a:lumMod val="75000"/>
                </a:schemeClr>
              </a:solidFill>
            </a:endParaRP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1"/>
            <a:ext cx="7772400" cy="1219200"/>
          </a:xfrm>
        </p:spPr>
        <p:txBody>
          <a:bodyPr/>
          <a:lstStyle/>
          <a:p>
            <a:pPr>
              <a:defRPr/>
            </a:pPr>
            <a:r>
              <a:rPr lang="en-US" sz="3600" b="1" dirty="0" smtClean="0">
                <a:solidFill>
                  <a:schemeClr val="accent3">
                    <a:lumMod val="50000"/>
                  </a:schemeClr>
                </a:solidFill>
                <a:latin typeface="Arial Headings"/>
              </a:rPr>
              <a:t>About the FAFSA</a:t>
            </a:r>
            <a:br>
              <a:rPr lang="en-US" sz="3600" b="1" dirty="0" smtClean="0">
                <a:solidFill>
                  <a:schemeClr val="accent3">
                    <a:lumMod val="50000"/>
                  </a:schemeClr>
                </a:solidFill>
                <a:latin typeface="Arial Headings"/>
              </a:rPr>
            </a:br>
            <a:r>
              <a:rPr lang="en-US" sz="3600" b="1" dirty="0" smtClean="0">
                <a:solidFill>
                  <a:schemeClr val="accent3">
                    <a:lumMod val="50000"/>
                  </a:schemeClr>
                </a:solidFill>
                <a:latin typeface="Arial Headings"/>
              </a:rPr>
              <a:t>Whose Income is Reported?</a:t>
            </a:r>
            <a:endParaRPr lang="en-US" sz="3600" dirty="0">
              <a:solidFill>
                <a:schemeClr val="accent3">
                  <a:lumMod val="50000"/>
                </a:schemeClr>
              </a:solidFill>
              <a:latin typeface="Arial Headings"/>
            </a:endParaRPr>
          </a:p>
        </p:txBody>
      </p:sp>
      <p:sp>
        <p:nvSpPr>
          <p:cNvPr id="3" name="Subtitle 2"/>
          <p:cNvSpPr>
            <a:spLocks noGrp="1"/>
          </p:cNvSpPr>
          <p:nvPr>
            <p:ph type="subTitle" idx="1"/>
          </p:nvPr>
        </p:nvSpPr>
        <p:spPr>
          <a:xfrm>
            <a:off x="457200" y="2819400"/>
            <a:ext cx="8229600" cy="3810000"/>
          </a:xfrm>
        </p:spPr>
        <p:txBody>
          <a:bodyPr/>
          <a:lstStyle/>
          <a:p>
            <a:pPr algn="l" eaLnBrk="1" hangingPunct="1">
              <a:buFont typeface="Arial" pitchFamily="34" charset="0"/>
              <a:buChar char="•"/>
              <a:defRPr/>
            </a:pPr>
            <a:r>
              <a:rPr lang="en-US" sz="2200" dirty="0" smtClean="0">
                <a:solidFill>
                  <a:schemeClr val="tx2">
                    <a:lumMod val="75000"/>
                  </a:schemeClr>
                </a:solidFill>
                <a:latin typeface="Arial" panose="020B0604020202020204" pitchFamily="34" charset="0"/>
                <a:cs typeface="Arial" panose="020B0604020202020204" pitchFamily="34" charset="0"/>
              </a:rPr>
              <a:t>Dependent students report income and other information about both </a:t>
            </a:r>
            <a:r>
              <a:rPr lang="en-US" sz="2200" b="1" u="sng" dirty="0" smtClean="0">
                <a:solidFill>
                  <a:schemeClr val="tx2">
                    <a:lumMod val="75000"/>
                  </a:schemeClr>
                </a:solidFill>
                <a:latin typeface="Arial" panose="020B0604020202020204" pitchFamily="34" charset="0"/>
                <a:cs typeface="Arial" panose="020B0604020202020204" pitchFamily="34" charset="0"/>
              </a:rPr>
              <a:t>legal</a:t>
            </a:r>
            <a:r>
              <a:rPr lang="en-US" sz="2200" dirty="0" smtClean="0">
                <a:solidFill>
                  <a:schemeClr val="tx2">
                    <a:lumMod val="75000"/>
                  </a:schemeClr>
                </a:solidFill>
                <a:latin typeface="Arial" panose="020B0604020202020204" pitchFamily="34" charset="0"/>
                <a:cs typeface="Arial" panose="020B0604020202020204" pitchFamily="34" charset="0"/>
              </a:rPr>
              <a:t> parents (biological or adopted) </a:t>
            </a:r>
            <a:r>
              <a:rPr lang="en-US" sz="2200" b="1" u="sng" dirty="0" smtClean="0">
                <a:solidFill>
                  <a:schemeClr val="tx2">
                    <a:lumMod val="75000"/>
                  </a:schemeClr>
                </a:solidFill>
                <a:latin typeface="Arial" panose="020B0604020202020204" pitchFamily="34" charset="0"/>
                <a:cs typeface="Arial" panose="020B0604020202020204" pitchFamily="34" charset="0"/>
              </a:rPr>
              <a:t>if</a:t>
            </a:r>
            <a:r>
              <a:rPr lang="en-US" sz="2200" dirty="0" smtClean="0">
                <a:solidFill>
                  <a:schemeClr val="tx2">
                    <a:lumMod val="75000"/>
                  </a:schemeClr>
                </a:solidFill>
                <a:latin typeface="Arial" panose="020B0604020202020204" pitchFamily="34" charset="0"/>
                <a:cs typeface="Arial" panose="020B0604020202020204" pitchFamily="34" charset="0"/>
              </a:rPr>
              <a:t> the parents live together, regardless of parents’ </a:t>
            </a:r>
            <a:r>
              <a:rPr lang="en-US" sz="2200" u="sng" dirty="0" smtClean="0">
                <a:solidFill>
                  <a:schemeClr val="tx2">
                    <a:lumMod val="75000"/>
                  </a:schemeClr>
                </a:solidFill>
                <a:latin typeface="Arial" panose="020B0604020202020204" pitchFamily="34" charset="0"/>
                <a:cs typeface="Arial" panose="020B0604020202020204" pitchFamily="34" charset="0"/>
              </a:rPr>
              <a:t>marital status </a:t>
            </a:r>
            <a:r>
              <a:rPr lang="en-US" sz="2200" dirty="0" smtClean="0">
                <a:solidFill>
                  <a:schemeClr val="tx2">
                    <a:lumMod val="75000"/>
                  </a:schemeClr>
                </a:solidFill>
                <a:latin typeface="Arial" panose="020B0604020202020204" pitchFamily="34" charset="0"/>
                <a:cs typeface="Arial" panose="020B0604020202020204" pitchFamily="34" charset="0"/>
              </a:rPr>
              <a:t>or </a:t>
            </a:r>
            <a:r>
              <a:rPr lang="en-US" sz="2200" u="sng" dirty="0" smtClean="0">
                <a:solidFill>
                  <a:schemeClr val="tx2">
                    <a:lumMod val="75000"/>
                  </a:schemeClr>
                </a:solidFill>
                <a:latin typeface="Arial" panose="020B0604020202020204" pitchFamily="34" charset="0"/>
                <a:cs typeface="Arial" panose="020B0604020202020204" pitchFamily="34" charset="0"/>
              </a:rPr>
              <a:t>gender.</a:t>
            </a:r>
          </a:p>
          <a:p>
            <a:pPr algn="l" eaLnBrk="1" hangingPunct="1">
              <a:buFont typeface="Arial" pitchFamily="34" charset="0"/>
              <a:buChar char="•"/>
              <a:defRPr/>
            </a:pPr>
            <a:r>
              <a:rPr lang="en-US" sz="2200" dirty="0" smtClean="0">
                <a:solidFill>
                  <a:schemeClr val="tx2">
                    <a:lumMod val="75000"/>
                  </a:schemeClr>
                </a:solidFill>
                <a:latin typeface="Arial" pitchFamily="34" charset="0"/>
                <a:cs typeface="Arial" pitchFamily="34" charset="0"/>
              </a:rPr>
              <a:t>Ensures that limited taxpayer resources are directed to students with the most need, regardless of the parents’ marital status or gender, when those parents reside in the same household.</a:t>
            </a:r>
          </a:p>
          <a:p>
            <a:pPr algn="l" eaLnBrk="1" hangingPunct="1">
              <a:buFont typeface="Arial" pitchFamily="34" charset="0"/>
              <a:buChar char="•"/>
              <a:defRPr/>
            </a:pPr>
            <a:r>
              <a:rPr lang="en-US" sz="2200" dirty="0" smtClean="0">
                <a:solidFill>
                  <a:schemeClr val="tx2">
                    <a:lumMod val="75000"/>
                  </a:schemeClr>
                </a:solidFill>
                <a:latin typeface="Arial" pitchFamily="34" charset="0"/>
                <a:cs typeface="Arial" pitchFamily="34" charset="0"/>
              </a:rPr>
              <a:t>Recognizes the diversity of American families</a:t>
            </a:r>
          </a:p>
          <a:p>
            <a:pPr algn="l" eaLnBrk="1" hangingPunct="1">
              <a:buFont typeface="Arial" pitchFamily="34" charset="0"/>
              <a:buChar char="•"/>
              <a:defRPr/>
            </a:pPr>
            <a:r>
              <a:rPr lang="en-US" sz="2200" dirty="0" smtClean="0">
                <a:solidFill>
                  <a:schemeClr val="accent1">
                    <a:lumMod val="50000"/>
                  </a:schemeClr>
                </a:solidFill>
                <a:latin typeface="Arial" panose="020B0604020202020204" pitchFamily="34" charset="0"/>
                <a:cs typeface="Arial" panose="020B0604020202020204" pitchFamily="34" charset="0"/>
              </a:rPr>
              <a:t>Note:  Be </a:t>
            </a:r>
            <a:r>
              <a:rPr lang="en-US" sz="2200" dirty="0">
                <a:solidFill>
                  <a:schemeClr val="accent1">
                    <a:lumMod val="50000"/>
                  </a:schemeClr>
                </a:solidFill>
                <a:latin typeface="Arial" panose="020B0604020202020204" pitchFamily="34" charset="0"/>
                <a:cs typeface="Arial" panose="020B0604020202020204" pitchFamily="34" charset="0"/>
              </a:rPr>
              <a:t>consistent throughout FAFSA on which parent </a:t>
            </a:r>
            <a:r>
              <a:rPr lang="en-US" sz="2200" dirty="0" smtClean="0">
                <a:solidFill>
                  <a:schemeClr val="accent1">
                    <a:lumMod val="50000"/>
                  </a:schemeClr>
                </a:solidFill>
                <a:latin typeface="Arial" panose="020B0604020202020204" pitchFamily="34" charset="0"/>
                <a:cs typeface="Arial" panose="020B0604020202020204" pitchFamily="34" charset="0"/>
              </a:rPr>
              <a:t>you designate as </a:t>
            </a:r>
            <a:r>
              <a:rPr lang="en-US" sz="2200" dirty="0">
                <a:solidFill>
                  <a:schemeClr val="accent1">
                    <a:lumMod val="50000"/>
                  </a:schemeClr>
                </a:solidFill>
                <a:latin typeface="Arial" panose="020B0604020202020204" pitchFamily="34" charset="0"/>
                <a:cs typeface="Arial" panose="020B0604020202020204" pitchFamily="34" charset="0"/>
              </a:rPr>
              <a:t>Parent #1, Parent #2</a:t>
            </a:r>
          </a:p>
          <a:p>
            <a:endParaRPr lang="en-US" sz="2400" dirty="0"/>
          </a:p>
          <a:p>
            <a:pPr algn="l" eaLnBrk="1" hangingPunct="1">
              <a:buFont typeface="Arial" pitchFamily="34" charset="0"/>
              <a:buChar char="•"/>
              <a:defRPr/>
            </a:pPr>
            <a:endParaRPr lang="en-US" sz="2400" dirty="0" smtClean="0">
              <a:solidFill>
                <a:schemeClr val="tx2">
                  <a:lumMod val="75000"/>
                </a:schemeClr>
              </a:solidFill>
              <a:latin typeface="Arial" pitchFamily="34" charset="0"/>
              <a:cs typeface="Arial" pitchFamily="34" charset="0"/>
            </a:endParaRPr>
          </a:p>
          <a:p>
            <a:pPr algn="l" eaLnBrk="1" hangingPunct="1">
              <a:defRPr/>
            </a:pPr>
            <a:endParaRPr lang="en-US" sz="2400" b="1" dirty="0" smtClean="0">
              <a:solidFill>
                <a:schemeClr val="tx2">
                  <a:lumMod val="75000"/>
                </a:schemeClr>
              </a:solidFill>
              <a:latin typeface="Arial Body"/>
            </a:endParaRPr>
          </a:p>
          <a:p>
            <a:pPr algn="l" eaLnBrk="1" hangingPunct="1">
              <a:defRPr/>
            </a:pPr>
            <a:endParaRPr lang="en-US" dirty="0"/>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828800"/>
            <a:ext cx="7772400" cy="762000"/>
          </a:xfrm>
        </p:spPr>
        <p:txBody>
          <a:bodyPr/>
          <a:lstStyle/>
          <a:p>
            <a:pPr>
              <a:defRPr/>
            </a:pPr>
            <a:r>
              <a:rPr lang="en-US" sz="3600" b="1" dirty="0" smtClean="0">
                <a:solidFill>
                  <a:schemeClr val="accent3">
                    <a:lumMod val="50000"/>
                  </a:schemeClr>
                </a:solidFill>
                <a:latin typeface="Arial Headings"/>
              </a:rPr>
              <a:t>About the FAFSA</a:t>
            </a:r>
            <a:endParaRPr lang="en-US" sz="3600" b="1" dirty="0">
              <a:solidFill>
                <a:schemeClr val="accent3">
                  <a:lumMod val="50000"/>
                </a:schemeClr>
              </a:solidFill>
              <a:latin typeface="Arial Headings"/>
            </a:endParaRPr>
          </a:p>
        </p:txBody>
      </p:sp>
      <p:graphicFrame>
        <p:nvGraphicFramePr>
          <p:cNvPr id="5" name="Table 4"/>
          <p:cNvGraphicFramePr>
            <a:graphicFrameLocks noGrp="1"/>
          </p:cNvGraphicFramePr>
          <p:nvPr>
            <p:extLst>
              <p:ext uri="{D42A27DB-BD31-4B8C-83A1-F6EECF244321}">
                <p14:modId xmlns:p14="http://schemas.microsoft.com/office/powerpoint/2010/main" val="3155982758"/>
              </p:ext>
            </p:extLst>
          </p:nvPr>
        </p:nvGraphicFramePr>
        <p:xfrm>
          <a:off x="1905000" y="2594095"/>
          <a:ext cx="5802577" cy="4213105"/>
        </p:xfrm>
        <a:graphic>
          <a:graphicData uri="http://schemas.openxmlformats.org/drawingml/2006/table">
            <a:tbl>
              <a:tblPr/>
              <a:tblGrid>
                <a:gridCol w="3832754"/>
                <a:gridCol w="1969823"/>
              </a:tblGrid>
              <a:tr h="762000">
                <a:tc rowSpan="2">
                  <a:txBody>
                    <a:bodyPr/>
                    <a:lstStyle/>
                    <a:p>
                      <a:pPr marL="0" marR="0" algn="ctr">
                        <a:lnSpc>
                          <a:spcPct val="115000"/>
                        </a:lnSpc>
                        <a:spcBef>
                          <a:spcPts val="0"/>
                        </a:spcBef>
                        <a:spcAft>
                          <a:spcPts val="0"/>
                        </a:spcAft>
                      </a:pPr>
                      <a:r>
                        <a:rPr lang="en-US" sz="1200" b="1" dirty="0">
                          <a:latin typeface="Arial"/>
                          <a:ea typeface="Calibri"/>
                          <a:cs typeface="Times New Roman"/>
                        </a:rPr>
                        <a:t>Dependent Student’s Parents’ Household Comprised Of:</a:t>
                      </a:r>
                      <a:endParaRPr lang="en-US" sz="1100" b="1" dirty="0">
                        <a:latin typeface="Calibri"/>
                        <a:ea typeface="Calibri"/>
                        <a:cs typeface="Times New Roman"/>
                      </a:endParaRPr>
                    </a:p>
                  </a:txBody>
                  <a:tcPr marL="68077" marR="680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solidFill>
                            <a:schemeClr val="tx2">
                              <a:lumMod val="75000"/>
                            </a:schemeClr>
                          </a:solidFill>
                          <a:latin typeface="Arial"/>
                          <a:ea typeface="Calibri"/>
                          <a:cs typeface="Times New Roman"/>
                        </a:rPr>
                        <a:t>Data from 1 or 2 Parents Collected?</a:t>
                      </a:r>
                      <a:endParaRPr lang="en-US" sz="1100" b="1" dirty="0">
                        <a:solidFill>
                          <a:schemeClr val="tx2">
                            <a:lumMod val="75000"/>
                          </a:schemeClr>
                        </a:solidFill>
                        <a:latin typeface="Calibri"/>
                        <a:ea typeface="Calibri"/>
                        <a:cs typeface="Times New Roman"/>
                      </a:endParaRPr>
                    </a:p>
                  </a:txBody>
                  <a:tcPr marL="68077" marR="680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3695">
                <a:tc vMerge="1">
                  <a:txBody>
                    <a:bodyPr/>
                    <a:lstStyle/>
                    <a:p>
                      <a:endParaRPr lang="en-US"/>
                    </a:p>
                  </a:txBody>
                  <a:tcPr/>
                </a:tc>
                <a:tc>
                  <a:txBody>
                    <a:bodyPr/>
                    <a:lstStyle/>
                    <a:p>
                      <a:pPr marL="0" marR="0" algn="ctr">
                        <a:lnSpc>
                          <a:spcPct val="115000"/>
                        </a:lnSpc>
                        <a:spcBef>
                          <a:spcPts val="0"/>
                        </a:spcBef>
                        <a:spcAft>
                          <a:spcPts val="0"/>
                        </a:spcAft>
                      </a:pPr>
                      <a:r>
                        <a:rPr lang="en-US" sz="1200" dirty="0" smtClean="0">
                          <a:latin typeface="Arial"/>
                          <a:ea typeface="Calibri"/>
                          <a:cs typeface="Times New Roman"/>
                        </a:rPr>
                        <a:t>2015-2016</a:t>
                      </a:r>
                      <a:endParaRPr lang="en-US" sz="1100" dirty="0">
                        <a:latin typeface="Calibri"/>
                        <a:ea typeface="Calibri"/>
                        <a:cs typeface="Times New Roman"/>
                      </a:endParaRPr>
                    </a:p>
                  </a:txBody>
                  <a:tcPr marL="68077" marR="68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4477">
                <a:tc>
                  <a:txBody>
                    <a:bodyPr/>
                    <a:lstStyle/>
                    <a:p>
                      <a:pPr marL="0" marR="0">
                        <a:lnSpc>
                          <a:spcPct val="115000"/>
                        </a:lnSpc>
                        <a:spcBef>
                          <a:spcPts val="0"/>
                        </a:spcBef>
                        <a:spcAft>
                          <a:spcPts val="0"/>
                        </a:spcAft>
                      </a:pPr>
                      <a:r>
                        <a:rPr lang="en-US" sz="1200">
                          <a:latin typeface="Arial"/>
                          <a:ea typeface="Calibri"/>
                          <a:cs typeface="Times New Roman"/>
                        </a:rPr>
                        <a:t>Single legal parent</a:t>
                      </a:r>
                      <a:endParaRPr lang="en-US" sz="1100">
                        <a:latin typeface="Calibri"/>
                        <a:ea typeface="Calibri"/>
                        <a:cs typeface="Times New Roman"/>
                      </a:endParaRPr>
                    </a:p>
                  </a:txBody>
                  <a:tcPr marL="68077" marR="68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Arial"/>
                          <a:ea typeface="Calibri"/>
                          <a:cs typeface="Times New Roman"/>
                        </a:rPr>
                        <a:t>1 Parent</a:t>
                      </a:r>
                      <a:endParaRPr lang="en-US" sz="1100">
                        <a:latin typeface="Calibri"/>
                        <a:ea typeface="Calibri"/>
                        <a:cs typeface="Times New Roman"/>
                      </a:endParaRPr>
                    </a:p>
                  </a:txBody>
                  <a:tcPr marL="68077" marR="68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3695">
                <a:tc>
                  <a:txBody>
                    <a:bodyPr/>
                    <a:lstStyle/>
                    <a:p>
                      <a:pPr marL="0" marR="0">
                        <a:lnSpc>
                          <a:spcPct val="115000"/>
                        </a:lnSpc>
                        <a:spcBef>
                          <a:spcPts val="0"/>
                        </a:spcBef>
                        <a:spcAft>
                          <a:spcPts val="0"/>
                        </a:spcAft>
                      </a:pPr>
                      <a:r>
                        <a:rPr lang="en-US" sz="1200" dirty="0">
                          <a:latin typeface="Arial"/>
                          <a:ea typeface="Calibri"/>
                          <a:cs typeface="Times New Roman"/>
                        </a:rPr>
                        <a:t>Two legal parents who are husband and wife</a:t>
                      </a:r>
                      <a:endParaRPr lang="en-US" sz="1100" dirty="0">
                        <a:latin typeface="Calibri"/>
                        <a:ea typeface="Calibri"/>
                        <a:cs typeface="Times New Roman"/>
                      </a:endParaRPr>
                    </a:p>
                  </a:txBody>
                  <a:tcPr marL="68077" marR="68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Arial"/>
                          <a:ea typeface="Calibri"/>
                          <a:cs typeface="Times New Roman"/>
                        </a:rPr>
                        <a:t>   2 Parents</a:t>
                      </a:r>
                      <a:endParaRPr lang="en-US" sz="1100">
                        <a:latin typeface="Calibri"/>
                        <a:ea typeface="Calibri"/>
                        <a:cs typeface="Times New Roman"/>
                      </a:endParaRPr>
                    </a:p>
                  </a:txBody>
                  <a:tcPr marL="68077" marR="68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848">
                <a:tc>
                  <a:txBody>
                    <a:bodyPr/>
                    <a:lstStyle/>
                    <a:p>
                      <a:pPr marL="0" marR="0">
                        <a:lnSpc>
                          <a:spcPct val="115000"/>
                        </a:lnSpc>
                        <a:spcBef>
                          <a:spcPts val="0"/>
                        </a:spcBef>
                        <a:spcAft>
                          <a:spcPts val="0"/>
                        </a:spcAft>
                      </a:pPr>
                      <a:r>
                        <a:rPr lang="en-US" sz="1200">
                          <a:latin typeface="Arial"/>
                          <a:ea typeface="Calibri"/>
                          <a:cs typeface="Times New Roman"/>
                        </a:rPr>
                        <a:t>Legal parent and stepparent</a:t>
                      </a:r>
                      <a:endParaRPr lang="en-US" sz="1100">
                        <a:latin typeface="Calibri"/>
                        <a:ea typeface="Calibri"/>
                        <a:cs typeface="Times New Roman"/>
                      </a:endParaRPr>
                    </a:p>
                  </a:txBody>
                  <a:tcPr marL="68077" marR="68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Arial"/>
                          <a:ea typeface="Calibri"/>
                          <a:cs typeface="Times New Roman"/>
                        </a:rPr>
                        <a:t>2 Parents</a:t>
                      </a:r>
                      <a:endParaRPr lang="en-US" sz="1100">
                        <a:latin typeface="Calibri"/>
                        <a:ea typeface="Calibri"/>
                        <a:cs typeface="Times New Roman"/>
                      </a:endParaRPr>
                    </a:p>
                  </a:txBody>
                  <a:tcPr marL="68077" marR="68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7390">
                <a:tc>
                  <a:txBody>
                    <a:bodyPr/>
                    <a:lstStyle/>
                    <a:p>
                      <a:pPr marL="0" marR="0">
                        <a:lnSpc>
                          <a:spcPct val="115000"/>
                        </a:lnSpc>
                        <a:spcBef>
                          <a:spcPts val="0"/>
                        </a:spcBef>
                        <a:spcAft>
                          <a:spcPts val="0"/>
                        </a:spcAft>
                      </a:pPr>
                      <a:r>
                        <a:rPr lang="en-US" sz="1200" dirty="0">
                          <a:latin typeface="Arial"/>
                          <a:ea typeface="Calibri"/>
                          <a:cs typeface="Times New Roman"/>
                        </a:rPr>
                        <a:t>Two legal parents who are unmarried (regardless of gender), or who are of the same sex and are married, as recognized by a State or foreign country</a:t>
                      </a:r>
                      <a:endParaRPr lang="en-US" sz="1100" dirty="0">
                        <a:latin typeface="Calibri"/>
                        <a:ea typeface="Calibri"/>
                        <a:cs typeface="Times New Roman"/>
                      </a:endParaRPr>
                    </a:p>
                  </a:txBody>
                  <a:tcPr marL="68077" marR="68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latin typeface="Arial"/>
                          <a:ea typeface="Calibri"/>
                          <a:cs typeface="Times New Roman"/>
                        </a:rPr>
                        <a:t> 2 Parents</a:t>
                      </a:r>
                      <a:endParaRPr lang="en-US" sz="1100" dirty="0">
                        <a:latin typeface="Calibri"/>
                        <a:ea typeface="Calibri"/>
                        <a:cs typeface="Times New Roman"/>
                      </a:endParaRPr>
                    </a:p>
                  </a:txBody>
                  <a:tcPr marL="68077" marR="68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Slide Number Placeholder 2"/>
          <p:cNvSpPr>
            <a:spLocks noGrp="1"/>
          </p:cNvSpPr>
          <p:nvPr>
            <p:ph type="sldNum" sz="quarter" idx="12"/>
          </p:nvPr>
        </p:nvSpPr>
        <p:spPr/>
        <p:txBody>
          <a:bodyPr/>
          <a:lstStyle/>
          <a:p>
            <a:pPr>
              <a:defRPr/>
            </a:pPr>
            <a:fld id="{6D3E3CB5-51A5-4044-9095-401F890D62CB}" type="slidenum">
              <a:rPr lang="en-US" smtClean="0">
                <a:solidFill>
                  <a:prstClr val="black">
                    <a:tint val="75000"/>
                  </a:prstClr>
                </a:solidFill>
              </a:rPr>
              <a:pPr>
                <a:defRPr/>
              </a:pPr>
              <a:t>39</a:t>
            </a:fld>
            <a:endParaRPr lang="en-US" dirty="0">
              <a:solidFill>
                <a:prstClr val="black">
                  <a:tint val="75000"/>
                </a:prstClr>
              </a:solidFill>
            </a:endParaRPr>
          </a:p>
        </p:txBody>
      </p:sp>
    </p:spTree>
    <p:extLst>
      <p:ext uri="{BB962C8B-B14F-4D97-AF65-F5344CB8AC3E}">
        <p14:creationId xmlns:p14="http://schemas.microsoft.com/office/powerpoint/2010/main" val="2141697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884775307"/>
              </p:ext>
            </p:extLst>
          </p:nvPr>
        </p:nvGraphicFramePr>
        <p:xfrm>
          <a:off x="1295400" y="2362200"/>
          <a:ext cx="61722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bwMode="auto">
          <a:xfrm>
            <a:off x="457200" y="1676400"/>
            <a:ext cx="8229600" cy="685800"/>
          </a:xfrm>
          <a:prstGeom prst="rect">
            <a:avLst/>
          </a:prstGeom>
          <a:noFill/>
          <a:ln w="9525">
            <a:noFill/>
            <a:miter lim="800000"/>
            <a:headEnd/>
            <a:tailEnd/>
          </a:ln>
        </p:spPr>
        <p:txBody>
          <a:bodyPr anchor="ctr"/>
          <a:lstStyle/>
          <a:p>
            <a:pPr algn="ctr" eaLnBrk="0" hangingPunct="0">
              <a:defRPr/>
            </a:pPr>
            <a:r>
              <a:rPr lang="en-US" sz="4400" b="1" dirty="0" smtClean="0">
                <a:solidFill>
                  <a:schemeClr val="accent3">
                    <a:lumMod val="50000"/>
                  </a:schemeClr>
                </a:solidFill>
                <a:latin typeface="Arial Headings"/>
                <a:ea typeface="+mj-ea"/>
                <a:cs typeface="Arial" pitchFamily="34" charset="0"/>
              </a:rPr>
              <a:t>Timelines</a:t>
            </a:r>
            <a:endParaRPr lang="en-US" sz="4400" b="1" dirty="0">
              <a:solidFill>
                <a:schemeClr val="accent3">
                  <a:lumMod val="50000"/>
                </a:schemeClr>
              </a:solidFill>
              <a:latin typeface="Arial Headings"/>
              <a:ea typeface="+mj-ea"/>
              <a:cs typeface="Arial" pitchFamily="34" charset="0"/>
            </a:endParaRP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1"/>
            <a:ext cx="7772400" cy="1219200"/>
          </a:xfrm>
        </p:spPr>
        <p:txBody>
          <a:bodyPr/>
          <a:lstStyle/>
          <a:p>
            <a:pPr>
              <a:defRPr/>
            </a:pPr>
            <a:r>
              <a:rPr lang="en-US" sz="3600" b="1" dirty="0" smtClean="0">
                <a:solidFill>
                  <a:schemeClr val="accent3">
                    <a:lumMod val="50000"/>
                  </a:schemeClr>
                </a:solidFill>
                <a:latin typeface="Arial Headings"/>
              </a:rPr>
              <a:t>About the FAFSA</a:t>
            </a:r>
            <a:br>
              <a:rPr lang="en-US" sz="3600" b="1" dirty="0" smtClean="0">
                <a:solidFill>
                  <a:schemeClr val="accent3">
                    <a:lumMod val="50000"/>
                  </a:schemeClr>
                </a:solidFill>
                <a:latin typeface="Arial Headings"/>
              </a:rPr>
            </a:br>
            <a:r>
              <a:rPr lang="en-US" sz="3600" b="1" dirty="0" smtClean="0">
                <a:solidFill>
                  <a:schemeClr val="accent3">
                    <a:lumMod val="50000"/>
                  </a:schemeClr>
                </a:solidFill>
                <a:latin typeface="Arial Headings"/>
              </a:rPr>
              <a:t>Whose Income is Reported? </a:t>
            </a:r>
            <a:endParaRPr lang="en-US" sz="3600" dirty="0">
              <a:solidFill>
                <a:schemeClr val="accent3">
                  <a:lumMod val="50000"/>
                </a:schemeClr>
              </a:solidFill>
              <a:latin typeface="Arial Headings"/>
            </a:endParaRPr>
          </a:p>
        </p:txBody>
      </p:sp>
      <p:sp>
        <p:nvSpPr>
          <p:cNvPr id="3" name="Subtitle 2"/>
          <p:cNvSpPr>
            <a:spLocks noGrp="1"/>
          </p:cNvSpPr>
          <p:nvPr>
            <p:ph type="subTitle" idx="1"/>
          </p:nvPr>
        </p:nvSpPr>
        <p:spPr>
          <a:xfrm>
            <a:off x="457200" y="2895600"/>
            <a:ext cx="8229600" cy="3505200"/>
          </a:xfrm>
        </p:spPr>
        <p:txBody>
          <a:bodyPr/>
          <a:lstStyle/>
          <a:p>
            <a:pPr lvl="1" algn="l" eaLnBrk="1" hangingPunct="1">
              <a:defRPr/>
            </a:pPr>
            <a:r>
              <a:rPr lang="en-US" sz="2400" b="1" dirty="0" smtClean="0">
                <a:solidFill>
                  <a:schemeClr val="accent3">
                    <a:lumMod val="50000"/>
                  </a:schemeClr>
                </a:solidFill>
                <a:latin typeface="Arial Headings"/>
              </a:rPr>
              <a:t>Divorced/Separated Parents</a:t>
            </a:r>
            <a:endParaRPr lang="en-US" sz="2400" dirty="0" smtClean="0">
              <a:solidFill>
                <a:schemeClr val="tx2">
                  <a:lumMod val="75000"/>
                </a:schemeClr>
              </a:solidFill>
              <a:latin typeface="Arial Body"/>
            </a:endParaRPr>
          </a:p>
          <a:p>
            <a:pPr lvl="1" algn="l" eaLnBrk="1" hangingPunct="1">
              <a:buFont typeface="Arial" charset="0"/>
              <a:buNone/>
              <a:defRPr/>
            </a:pPr>
            <a:r>
              <a:rPr lang="en-US" sz="2400" dirty="0" smtClean="0">
                <a:solidFill>
                  <a:schemeClr val="tx2">
                    <a:lumMod val="75000"/>
                  </a:schemeClr>
                </a:solidFill>
                <a:latin typeface="Arial Body"/>
              </a:rPr>
              <a:t>1. Who did student live with most in last 12 months?</a:t>
            </a:r>
          </a:p>
          <a:p>
            <a:pPr lvl="1" algn="l" eaLnBrk="1" hangingPunct="1">
              <a:buFont typeface="Arial" charset="0"/>
              <a:buNone/>
              <a:defRPr/>
            </a:pPr>
            <a:r>
              <a:rPr lang="en-US" sz="2400" dirty="0" smtClean="0">
                <a:solidFill>
                  <a:schemeClr val="tx2">
                    <a:lumMod val="75000"/>
                  </a:schemeClr>
                </a:solidFill>
                <a:latin typeface="Arial Body"/>
              </a:rPr>
              <a:t>2. If #1 is not clear, who provided the most financial support in the last 12 months?</a:t>
            </a:r>
          </a:p>
          <a:p>
            <a:pPr lvl="1" algn="l" eaLnBrk="1" hangingPunct="1">
              <a:buFont typeface="Arial" charset="0"/>
              <a:buNone/>
              <a:defRPr/>
            </a:pPr>
            <a:r>
              <a:rPr lang="en-US" sz="2400" dirty="0" smtClean="0">
                <a:solidFill>
                  <a:schemeClr val="tx2">
                    <a:lumMod val="75000"/>
                  </a:schemeClr>
                </a:solidFill>
                <a:latin typeface="Arial Body"/>
              </a:rPr>
              <a:t>3. If neither #1 or #2 clarifies it, choose the parent from whom the student </a:t>
            </a:r>
            <a:r>
              <a:rPr lang="en-US" sz="2400" i="1" u="sng" dirty="0" smtClean="0">
                <a:solidFill>
                  <a:schemeClr val="tx2">
                    <a:lumMod val="75000"/>
                  </a:schemeClr>
                </a:solidFill>
                <a:latin typeface="Arial Body"/>
              </a:rPr>
              <a:t>most recently</a:t>
            </a:r>
            <a:r>
              <a:rPr lang="en-US" sz="2400" dirty="0" smtClean="0">
                <a:solidFill>
                  <a:schemeClr val="tx2">
                    <a:lumMod val="75000"/>
                  </a:schemeClr>
                </a:solidFill>
                <a:latin typeface="Arial Body"/>
              </a:rPr>
              <a:t> received the most support.</a:t>
            </a:r>
          </a:p>
          <a:p>
            <a:pPr eaLnBrk="1" hangingPunct="1">
              <a:buFont typeface="Arial" charset="0"/>
              <a:buNone/>
              <a:defRPr/>
            </a:pPr>
            <a:endParaRPr lang="en-US" sz="1400" dirty="0" smtClean="0"/>
          </a:p>
          <a:p>
            <a:pPr eaLnBrk="1" hangingPunct="1">
              <a:buFont typeface="Arial" charset="0"/>
              <a:buNone/>
              <a:defRPr/>
            </a:pPr>
            <a:r>
              <a:rPr lang="en-US" sz="2400" b="1" i="1" dirty="0" smtClean="0">
                <a:solidFill>
                  <a:schemeClr val="tx2">
                    <a:lumMod val="75000"/>
                  </a:schemeClr>
                </a:solidFill>
                <a:latin typeface="Arial Body"/>
              </a:rPr>
              <a:t>Stepparent’s information is ALWAYS included!</a:t>
            </a:r>
          </a:p>
          <a:p>
            <a:pPr eaLnBrk="1" hangingPunct="1">
              <a:buFont typeface="Arial" charset="0"/>
              <a:buNone/>
              <a:defRPr/>
            </a:pPr>
            <a:endParaRPr lang="en-US" sz="2000" b="1" i="1" dirty="0" smtClean="0"/>
          </a:p>
          <a:p>
            <a:pPr>
              <a:buFont typeface="Arial" charset="0"/>
              <a:buNone/>
              <a:defRPr/>
            </a:pPr>
            <a:endParaRPr lang="en-US" dirty="0"/>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895600"/>
            <a:ext cx="8153400" cy="3657600"/>
          </a:xfrm>
        </p:spPr>
        <p:txBody>
          <a:bodyPr/>
          <a:lstStyle/>
          <a:p>
            <a:pPr algn="l" eaLnBrk="1" hangingPunct="1">
              <a:buFont typeface="Arial" pitchFamily="34" charset="0"/>
              <a:buChar char="•"/>
              <a:defRPr/>
            </a:pPr>
            <a:r>
              <a:rPr lang="en-US" sz="2400" b="1" dirty="0" smtClean="0">
                <a:solidFill>
                  <a:schemeClr val="tx2">
                    <a:lumMod val="75000"/>
                  </a:schemeClr>
                </a:solidFill>
                <a:latin typeface="Arial Body"/>
              </a:rPr>
              <a:t>Exceptions to dependency criteria:</a:t>
            </a:r>
          </a:p>
          <a:p>
            <a:pPr lvl="1" algn="l" eaLnBrk="1" hangingPunct="1">
              <a:buFont typeface="Arial" pitchFamily="34" charset="0"/>
              <a:buChar char="•"/>
              <a:defRPr/>
            </a:pPr>
            <a:r>
              <a:rPr lang="en-US" sz="2400" dirty="0" smtClean="0">
                <a:solidFill>
                  <a:schemeClr val="tx2">
                    <a:lumMod val="75000"/>
                  </a:schemeClr>
                </a:solidFill>
                <a:latin typeface="Arial Body"/>
              </a:rPr>
              <a:t>Abandonment</a:t>
            </a:r>
          </a:p>
          <a:p>
            <a:pPr lvl="1" algn="l" eaLnBrk="1" hangingPunct="1">
              <a:buFont typeface="Arial" pitchFamily="34" charset="0"/>
              <a:buChar char="•"/>
              <a:defRPr/>
            </a:pPr>
            <a:r>
              <a:rPr lang="en-US" sz="2400" dirty="0" smtClean="0">
                <a:solidFill>
                  <a:schemeClr val="tx2">
                    <a:lumMod val="75000"/>
                  </a:schemeClr>
                </a:solidFill>
                <a:latin typeface="Arial Body"/>
              </a:rPr>
              <a:t>Abuse</a:t>
            </a:r>
          </a:p>
          <a:p>
            <a:pPr lvl="1" algn="l" eaLnBrk="1" hangingPunct="1">
              <a:buFont typeface="Arial" pitchFamily="34" charset="0"/>
              <a:buChar char="•"/>
              <a:defRPr/>
            </a:pPr>
            <a:r>
              <a:rPr lang="en-US" sz="2400" dirty="0" smtClean="0">
                <a:solidFill>
                  <a:schemeClr val="tx2">
                    <a:lumMod val="75000"/>
                  </a:schemeClr>
                </a:solidFill>
                <a:latin typeface="Arial Body"/>
              </a:rPr>
              <a:t>Neglect</a:t>
            </a:r>
          </a:p>
          <a:p>
            <a:pPr lvl="1" algn="l" eaLnBrk="1" hangingPunct="1">
              <a:buFont typeface="Arial" pitchFamily="34" charset="0"/>
              <a:buChar char="•"/>
              <a:defRPr/>
            </a:pPr>
            <a:r>
              <a:rPr lang="en-US" sz="2400" dirty="0" smtClean="0">
                <a:solidFill>
                  <a:schemeClr val="tx2">
                    <a:lumMod val="75000"/>
                  </a:schemeClr>
                </a:solidFill>
                <a:latin typeface="Arial Body"/>
              </a:rPr>
              <a:t>Where safety of student would be compromised by contacting parents</a:t>
            </a:r>
          </a:p>
          <a:p>
            <a:pPr lvl="1" eaLnBrk="1" hangingPunct="1">
              <a:buFont typeface="Arial" charset="0"/>
              <a:buNone/>
              <a:defRPr/>
            </a:pPr>
            <a:r>
              <a:rPr lang="en-US" sz="2400" b="1" i="1" dirty="0" smtClean="0">
                <a:solidFill>
                  <a:schemeClr val="tx2">
                    <a:lumMod val="75000"/>
                  </a:schemeClr>
                </a:solidFill>
                <a:latin typeface="Arial Body"/>
              </a:rPr>
              <a:t>Contact your financial aid officer for help in </a:t>
            </a:r>
          </a:p>
          <a:p>
            <a:pPr lvl="1" eaLnBrk="1" hangingPunct="1">
              <a:buFont typeface="Arial" charset="0"/>
              <a:buNone/>
              <a:defRPr/>
            </a:pPr>
            <a:r>
              <a:rPr lang="en-US" sz="2400" b="1" i="1" dirty="0" smtClean="0">
                <a:solidFill>
                  <a:schemeClr val="tx2">
                    <a:lumMod val="75000"/>
                  </a:schemeClr>
                </a:solidFill>
                <a:latin typeface="Arial Body"/>
              </a:rPr>
              <a:t>these situations. Documentation is required.</a:t>
            </a:r>
          </a:p>
          <a:p>
            <a:pPr>
              <a:buFont typeface="Arial" charset="0"/>
              <a:buNone/>
              <a:defRPr/>
            </a:pPr>
            <a:endParaRPr lang="en-US" dirty="0"/>
          </a:p>
        </p:txBody>
      </p:sp>
      <p:sp>
        <p:nvSpPr>
          <p:cNvPr id="4" name="Rectangle 2"/>
          <p:cNvSpPr>
            <a:spLocks noGrp="1" noChangeArrowheads="1"/>
          </p:cNvSpPr>
          <p:nvPr>
            <p:ph type="ctrTitle"/>
          </p:nvPr>
        </p:nvSpPr>
        <p:spPr>
          <a:xfrm>
            <a:off x="685800" y="1676401"/>
            <a:ext cx="7772400" cy="1219200"/>
          </a:xfrm>
        </p:spPr>
        <p:txBody>
          <a:bodyPr/>
          <a:lstStyle/>
          <a:p>
            <a:pPr eaLnBrk="1" hangingPunct="1">
              <a:defRPr/>
            </a:pPr>
            <a:r>
              <a:rPr lang="en-US" sz="3600" b="1" dirty="0" smtClean="0">
                <a:solidFill>
                  <a:schemeClr val="accent3">
                    <a:lumMod val="50000"/>
                  </a:schemeClr>
                </a:solidFill>
                <a:latin typeface="Arial Headings"/>
              </a:rPr>
              <a:t>About the FAFSA</a:t>
            </a:r>
            <a:br>
              <a:rPr lang="en-US" sz="3600" b="1" dirty="0" smtClean="0">
                <a:solidFill>
                  <a:schemeClr val="accent3">
                    <a:lumMod val="50000"/>
                  </a:schemeClr>
                </a:solidFill>
                <a:latin typeface="Arial Headings"/>
              </a:rPr>
            </a:br>
            <a:r>
              <a:rPr lang="en-US" sz="3600" b="1" dirty="0" smtClean="0">
                <a:solidFill>
                  <a:schemeClr val="accent3">
                    <a:lumMod val="50000"/>
                  </a:schemeClr>
                </a:solidFill>
                <a:latin typeface="Arial Headings"/>
              </a:rPr>
              <a:t>Special Circumstances</a:t>
            </a: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solidFill>
                  <a:prstClr val="black">
                    <a:tint val="75000"/>
                  </a:prstClr>
                </a:solidFill>
              </a:rPr>
              <a:pPr>
                <a:defRPr/>
              </a:pPr>
              <a:t>41</a:t>
            </a:fld>
            <a:endParaRPr lang="en-US" dirty="0">
              <a:solidFill>
                <a:prstClr val="black">
                  <a:tint val="75000"/>
                </a:prstClr>
              </a:solidFill>
            </a:endParaRPr>
          </a:p>
        </p:txBody>
      </p:sp>
    </p:spTree>
    <p:extLst>
      <p:ext uri="{BB962C8B-B14F-4D97-AF65-F5344CB8AC3E}">
        <p14:creationId xmlns:p14="http://schemas.microsoft.com/office/powerpoint/2010/main" val="1309968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676400"/>
            <a:ext cx="8763000" cy="1082675"/>
          </a:xfrm>
        </p:spPr>
        <p:txBody>
          <a:bodyPr/>
          <a:lstStyle/>
          <a:p>
            <a:pPr>
              <a:defRPr/>
            </a:pPr>
            <a:r>
              <a:rPr lang="en-US" sz="3600" b="1" dirty="0" smtClean="0">
                <a:solidFill>
                  <a:schemeClr val="accent3">
                    <a:lumMod val="50000"/>
                  </a:schemeClr>
                </a:solidFill>
                <a:latin typeface="Arial Headings"/>
              </a:rPr>
              <a:t>About the FAFSA</a:t>
            </a:r>
            <a:br>
              <a:rPr lang="en-US" sz="3600" b="1" dirty="0" smtClean="0">
                <a:solidFill>
                  <a:schemeClr val="accent3">
                    <a:lumMod val="50000"/>
                  </a:schemeClr>
                </a:solidFill>
                <a:latin typeface="Arial Headings"/>
              </a:rPr>
            </a:br>
            <a:r>
              <a:rPr lang="en-US" sz="3600" b="1" dirty="0" smtClean="0">
                <a:solidFill>
                  <a:schemeClr val="accent3">
                    <a:lumMod val="50000"/>
                  </a:schemeClr>
                </a:solidFill>
                <a:latin typeface="Arial Headings"/>
              </a:rPr>
              <a:t>Other Special Situations</a:t>
            </a:r>
            <a:endParaRPr lang="en-US" sz="3600" dirty="0">
              <a:solidFill>
                <a:schemeClr val="accent3">
                  <a:lumMod val="50000"/>
                </a:schemeClr>
              </a:solidFill>
              <a:latin typeface="Arial Headings"/>
            </a:endParaRPr>
          </a:p>
        </p:txBody>
      </p:sp>
      <p:sp>
        <p:nvSpPr>
          <p:cNvPr id="3" name="Subtitle 2"/>
          <p:cNvSpPr>
            <a:spLocks noGrp="1"/>
          </p:cNvSpPr>
          <p:nvPr>
            <p:ph type="subTitle" idx="1"/>
          </p:nvPr>
        </p:nvSpPr>
        <p:spPr>
          <a:xfrm>
            <a:off x="0" y="2622550"/>
            <a:ext cx="8915400" cy="4098925"/>
          </a:xfrm>
        </p:spPr>
        <p:txBody>
          <a:bodyPr/>
          <a:lstStyle/>
          <a:p>
            <a:pPr marL="0" lvl="1" algn="l" eaLnBrk="1" hangingPunct="1">
              <a:defRPr/>
            </a:pPr>
            <a:r>
              <a:rPr lang="en-US" sz="2400" b="1" dirty="0" smtClean="0">
                <a:solidFill>
                  <a:schemeClr val="tx2">
                    <a:lumMod val="75000"/>
                  </a:schemeClr>
                </a:solidFill>
                <a:latin typeface="Arial Body"/>
              </a:rPr>
              <a:t>A special conditions appeal may be filed when your income has changed. </a:t>
            </a:r>
          </a:p>
          <a:p>
            <a:pPr marL="342900" lvl="1" indent="-342900" algn="l" eaLnBrk="1" hangingPunct="1">
              <a:buFont typeface="Arial" panose="020B0604020202020204" pitchFamily="34" charset="0"/>
              <a:buChar char="•"/>
              <a:defRPr/>
            </a:pPr>
            <a:r>
              <a:rPr lang="en-US" sz="2400" dirty="0" smtClean="0">
                <a:solidFill>
                  <a:schemeClr val="tx2">
                    <a:lumMod val="75000"/>
                  </a:schemeClr>
                </a:solidFill>
                <a:latin typeface="Arial" panose="020B0604020202020204" pitchFamily="34" charset="0"/>
                <a:cs typeface="Arial" panose="020B0604020202020204" pitchFamily="34" charset="0"/>
              </a:rPr>
              <a:t>Loss of job</a:t>
            </a:r>
            <a:endParaRPr lang="en-US" sz="2400" dirty="0">
              <a:solidFill>
                <a:schemeClr val="tx2">
                  <a:lumMod val="75000"/>
                </a:schemeClr>
              </a:solidFill>
              <a:latin typeface="Arial" panose="020B0604020202020204" pitchFamily="34" charset="0"/>
              <a:cs typeface="Arial" panose="020B0604020202020204" pitchFamily="34" charset="0"/>
            </a:endParaRPr>
          </a:p>
          <a:p>
            <a:pPr marL="342900" lvl="1" indent="-342900" algn="l" eaLnBrk="1" hangingPunct="1">
              <a:buFont typeface="Arial" panose="020B0604020202020204" pitchFamily="34" charset="0"/>
              <a:buChar char="•"/>
              <a:defRPr/>
            </a:pPr>
            <a:r>
              <a:rPr lang="en-US" sz="2400" dirty="0" smtClean="0">
                <a:solidFill>
                  <a:schemeClr val="tx2">
                    <a:lumMod val="75000"/>
                  </a:schemeClr>
                </a:solidFill>
                <a:latin typeface="Arial" panose="020B0604020202020204" pitchFamily="34" charset="0"/>
                <a:cs typeface="Arial" panose="020B0604020202020204" pitchFamily="34" charset="0"/>
              </a:rPr>
              <a:t>Death of wage earner</a:t>
            </a:r>
          </a:p>
          <a:p>
            <a:pPr marL="342900" lvl="1" indent="-342900" algn="l" eaLnBrk="1" hangingPunct="1">
              <a:buFont typeface="Arial" panose="020B0604020202020204" pitchFamily="34" charset="0"/>
              <a:buChar char="•"/>
              <a:defRPr/>
            </a:pPr>
            <a:r>
              <a:rPr lang="en-US" sz="2400" dirty="0" smtClean="0">
                <a:solidFill>
                  <a:schemeClr val="tx2">
                    <a:lumMod val="75000"/>
                  </a:schemeClr>
                </a:solidFill>
                <a:latin typeface="Arial" panose="020B0604020202020204" pitchFamily="34" charset="0"/>
                <a:cs typeface="Arial" panose="020B0604020202020204" pitchFamily="34" charset="0"/>
              </a:rPr>
              <a:t>Divorce</a:t>
            </a:r>
            <a:endParaRPr lang="en-US" sz="2400" dirty="0">
              <a:solidFill>
                <a:schemeClr val="tx2">
                  <a:lumMod val="75000"/>
                </a:schemeClr>
              </a:solidFill>
              <a:latin typeface="Arial" panose="020B0604020202020204" pitchFamily="34" charset="0"/>
              <a:cs typeface="Arial" panose="020B0604020202020204" pitchFamily="34" charset="0"/>
            </a:endParaRPr>
          </a:p>
          <a:p>
            <a:pPr marL="342900" lvl="1" indent="-342900" algn="l" eaLnBrk="1" hangingPunct="1">
              <a:buFont typeface="Arial" panose="020B0604020202020204" pitchFamily="34" charset="0"/>
              <a:buChar char="•"/>
              <a:defRPr/>
            </a:pPr>
            <a:r>
              <a:rPr lang="en-US" sz="2400" dirty="0" smtClean="0">
                <a:solidFill>
                  <a:schemeClr val="tx2">
                    <a:lumMod val="75000"/>
                  </a:schemeClr>
                </a:solidFill>
                <a:latin typeface="Arial" panose="020B0604020202020204" pitchFamily="34" charset="0"/>
                <a:cs typeface="Arial" panose="020B0604020202020204" pitchFamily="34" charset="0"/>
              </a:rPr>
              <a:t>Unusually high medical bills</a:t>
            </a:r>
          </a:p>
          <a:p>
            <a:pPr marL="0" lvl="1" algn="l" eaLnBrk="1" hangingPunct="1">
              <a:defRPr/>
            </a:pPr>
            <a:r>
              <a:rPr lang="en-US" sz="2400" dirty="0" smtClean="0">
                <a:solidFill>
                  <a:schemeClr val="tx2">
                    <a:lumMod val="75000"/>
                  </a:schemeClr>
                </a:solidFill>
                <a:latin typeface="Arial Body"/>
              </a:rPr>
              <a:t>In </a:t>
            </a:r>
            <a:r>
              <a:rPr lang="en-US" sz="2400" dirty="0">
                <a:solidFill>
                  <a:schemeClr val="tx2">
                    <a:lumMod val="75000"/>
                  </a:schemeClr>
                </a:solidFill>
                <a:latin typeface="Arial Body"/>
              </a:rPr>
              <a:t>most cases, special conditions are considered only after initial awards have been </a:t>
            </a:r>
            <a:r>
              <a:rPr lang="en-US" sz="2400" dirty="0" smtClean="0">
                <a:solidFill>
                  <a:schemeClr val="tx2">
                    <a:lumMod val="75000"/>
                  </a:schemeClr>
                </a:solidFill>
                <a:latin typeface="Arial Body"/>
              </a:rPr>
              <a:t>determined.</a:t>
            </a:r>
            <a:endParaRPr lang="en-US" sz="2400" dirty="0">
              <a:solidFill>
                <a:schemeClr val="tx2">
                  <a:lumMod val="75000"/>
                </a:schemeClr>
              </a:solidFill>
              <a:latin typeface="Arial" panose="020B0604020202020204" pitchFamily="34" charset="0"/>
              <a:cs typeface="Arial" panose="020B0604020202020204" pitchFamily="34" charset="0"/>
            </a:endParaRPr>
          </a:p>
          <a:p>
            <a:pPr marL="0" lvl="1" eaLnBrk="1" hangingPunct="1">
              <a:defRPr/>
            </a:pPr>
            <a:r>
              <a:rPr lang="en-US" sz="2400" i="1" dirty="0" smtClean="0">
                <a:solidFill>
                  <a:schemeClr val="tx2">
                    <a:lumMod val="75000"/>
                  </a:schemeClr>
                </a:solidFill>
                <a:latin typeface="Arial Body"/>
              </a:rPr>
              <a:t>Contact </a:t>
            </a:r>
            <a:r>
              <a:rPr lang="en-US" sz="2400" i="1" dirty="0">
                <a:solidFill>
                  <a:schemeClr val="tx2">
                    <a:lumMod val="75000"/>
                  </a:schemeClr>
                </a:solidFill>
                <a:latin typeface="Arial Body"/>
              </a:rPr>
              <a:t>your financial aid officer for </a:t>
            </a:r>
            <a:r>
              <a:rPr lang="en-US" sz="2400" i="1" dirty="0" smtClean="0">
                <a:solidFill>
                  <a:schemeClr val="tx2">
                    <a:lumMod val="75000"/>
                  </a:schemeClr>
                </a:solidFill>
                <a:latin typeface="Arial Body"/>
              </a:rPr>
              <a:t>help.</a:t>
            </a:r>
          </a:p>
          <a:p>
            <a:pPr marL="0" lvl="1" eaLnBrk="1" hangingPunct="1">
              <a:defRPr/>
            </a:pPr>
            <a:r>
              <a:rPr lang="en-US" sz="2400" i="1" dirty="0" smtClean="0">
                <a:solidFill>
                  <a:schemeClr val="tx2">
                    <a:lumMod val="75000"/>
                  </a:schemeClr>
                </a:solidFill>
                <a:latin typeface="Arial Body"/>
              </a:rPr>
              <a:t>Documentation </a:t>
            </a:r>
            <a:r>
              <a:rPr lang="en-US" sz="2400" i="1" dirty="0">
                <a:solidFill>
                  <a:schemeClr val="tx2">
                    <a:lumMod val="75000"/>
                  </a:schemeClr>
                </a:solidFill>
                <a:latin typeface="Arial Body"/>
              </a:rPr>
              <a:t>is required.</a:t>
            </a:r>
          </a:p>
          <a:p>
            <a:pPr lvl="1" algn="l" eaLnBrk="1" hangingPunct="1">
              <a:buFont typeface="Arial" charset="0"/>
              <a:buNone/>
              <a:defRPr/>
            </a:pPr>
            <a:endParaRPr lang="en-US" sz="2400" b="1" dirty="0" smtClean="0">
              <a:solidFill>
                <a:schemeClr val="tx2">
                  <a:lumMod val="75000"/>
                </a:schemeClr>
              </a:solidFill>
              <a:latin typeface="Arial Body"/>
            </a:endParaRPr>
          </a:p>
          <a:p>
            <a:pPr lvl="1" algn="l" eaLnBrk="1" hangingPunct="1">
              <a:buFont typeface="Arial" charset="0"/>
              <a:buNone/>
              <a:defRPr/>
            </a:pPr>
            <a:endParaRPr lang="en-US" b="1" i="1" dirty="0" smtClean="0"/>
          </a:p>
          <a:p>
            <a:pPr algn="l">
              <a:buFont typeface="Arial" charset="0"/>
              <a:buNone/>
              <a:defRPr/>
            </a:pPr>
            <a:endParaRPr lang="en-US" dirty="0"/>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solidFill>
                  <a:prstClr val="black">
                    <a:tint val="75000"/>
                  </a:prstClr>
                </a:solidFill>
              </a:rPr>
              <a:pPr>
                <a:defRPr/>
              </a:pPr>
              <a:t>42</a:t>
            </a:fld>
            <a:endParaRPr lang="en-US" dirty="0">
              <a:solidFill>
                <a:prstClr val="black">
                  <a:tint val="75000"/>
                </a:prstClr>
              </a:solidFill>
            </a:endParaRPr>
          </a:p>
        </p:txBody>
      </p:sp>
    </p:spTree>
    <p:extLst>
      <p:ext uri="{BB962C8B-B14F-4D97-AF65-F5344CB8AC3E}">
        <p14:creationId xmlns:p14="http://schemas.microsoft.com/office/powerpoint/2010/main" val="3705440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lstStyle/>
          <a:p>
            <a:pPr>
              <a:defRPr/>
            </a:pPr>
            <a:r>
              <a:rPr lang="en-US" sz="3600" b="1" dirty="0" smtClean="0">
                <a:solidFill>
                  <a:schemeClr val="accent3">
                    <a:lumMod val="50000"/>
                  </a:schemeClr>
                </a:solidFill>
                <a:latin typeface="Arial Headings"/>
              </a:rPr>
              <a:t>About the FAFSA</a:t>
            </a:r>
            <a:br>
              <a:rPr lang="en-US" sz="3600" b="1" dirty="0" smtClean="0">
                <a:solidFill>
                  <a:schemeClr val="accent3">
                    <a:lumMod val="50000"/>
                  </a:schemeClr>
                </a:solidFill>
                <a:latin typeface="Arial Headings"/>
              </a:rPr>
            </a:br>
            <a:r>
              <a:rPr lang="en-US" sz="3600" b="1" dirty="0" smtClean="0">
                <a:solidFill>
                  <a:schemeClr val="accent3">
                    <a:lumMod val="50000"/>
                  </a:schemeClr>
                </a:solidFill>
                <a:latin typeface="Arial Headings"/>
              </a:rPr>
              <a:t>The Formula </a:t>
            </a:r>
            <a:endParaRPr lang="en-US" sz="3600" dirty="0">
              <a:solidFill>
                <a:schemeClr val="accent3">
                  <a:lumMod val="50000"/>
                </a:schemeClr>
              </a:solidFill>
              <a:latin typeface="Arial Headings"/>
            </a:endParaRPr>
          </a:p>
        </p:txBody>
      </p:sp>
      <p:sp>
        <p:nvSpPr>
          <p:cNvPr id="3" name="Subtitle 2"/>
          <p:cNvSpPr>
            <a:spLocks noGrp="1"/>
          </p:cNvSpPr>
          <p:nvPr>
            <p:ph type="subTitle" idx="1"/>
          </p:nvPr>
        </p:nvSpPr>
        <p:spPr>
          <a:xfrm>
            <a:off x="1371600" y="3200400"/>
            <a:ext cx="6400800" cy="1752600"/>
          </a:xfrm>
        </p:spPr>
        <p:txBody>
          <a:bodyPr/>
          <a:lstStyle/>
          <a:p>
            <a:pPr>
              <a:buFont typeface="Arial" charset="0"/>
              <a:buNone/>
              <a:defRPr/>
            </a:pPr>
            <a:r>
              <a:rPr lang="en-US" dirty="0" smtClean="0">
                <a:solidFill>
                  <a:schemeClr val="tx2">
                    <a:lumMod val="75000"/>
                  </a:schemeClr>
                </a:solidFill>
                <a:latin typeface="Arial" charset="0"/>
              </a:rPr>
              <a:t>Cost of Attendance (COA)</a:t>
            </a:r>
          </a:p>
          <a:p>
            <a:pPr>
              <a:buFont typeface="Arial" charset="0"/>
              <a:buNone/>
              <a:defRPr/>
            </a:pPr>
            <a:r>
              <a:rPr lang="en-US" dirty="0" smtClean="0">
                <a:solidFill>
                  <a:schemeClr val="tx2">
                    <a:lumMod val="75000"/>
                  </a:schemeClr>
                </a:solidFill>
                <a:latin typeface="Arial" charset="0"/>
              </a:rPr>
              <a:t>-Expected Family Contribution (EFC)</a:t>
            </a:r>
          </a:p>
          <a:p>
            <a:pPr>
              <a:buFont typeface="Arial" charset="0"/>
              <a:buNone/>
              <a:defRPr/>
            </a:pPr>
            <a:r>
              <a:rPr lang="en-US" u="sng" dirty="0" smtClean="0">
                <a:solidFill>
                  <a:schemeClr val="tx2">
                    <a:lumMod val="75000"/>
                  </a:schemeClr>
                </a:solidFill>
                <a:latin typeface="Arial" charset="0"/>
              </a:rPr>
              <a:t>						</a:t>
            </a:r>
            <a:endParaRPr lang="en-US" dirty="0" smtClean="0">
              <a:solidFill>
                <a:schemeClr val="tx2">
                  <a:lumMod val="75000"/>
                </a:schemeClr>
              </a:solidFill>
              <a:latin typeface="Arial" charset="0"/>
            </a:endParaRPr>
          </a:p>
          <a:p>
            <a:pPr>
              <a:buFont typeface="Arial" charset="0"/>
              <a:buNone/>
              <a:defRPr/>
            </a:pPr>
            <a:r>
              <a:rPr lang="en-US" dirty="0" smtClean="0">
                <a:solidFill>
                  <a:schemeClr val="tx2">
                    <a:lumMod val="75000"/>
                  </a:schemeClr>
                </a:solidFill>
                <a:latin typeface="Arial" charset="0"/>
              </a:rPr>
              <a:t>Need</a:t>
            </a:r>
          </a:p>
          <a:p>
            <a:pPr>
              <a:buFont typeface="Arial" charset="0"/>
              <a:buNone/>
              <a:defRPr/>
            </a:pPr>
            <a:endParaRPr lang="en-US" dirty="0" smtClean="0">
              <a:solidFill>
                <a:schemeClr val="tx2">
                  <a:lumMod val="75000"/>
                </a:schemeClr>
              </a:solidFill>
              <a:latin typeface="Arial" charset="0"/>
            </a:endParaRPr>
          </a:p>
          <a:p>
            <a:pPr>
              <a:buFont typeface="Arial" charset="0"/>
              <a:buNone/>
              <a:defRPr/>
            </a:pPr>
            <a:endParaRPr lang="en-US" dirty="0"/>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71686649"/>
              </p:ext>
            </p:extLst>
          </p:nvPr>
        </p:nvGraphicFramePr>
        <p:xfrm>
          <a:off x="31531" y="2724328"/>
          <a:ext cx="4235670" cy="4175760"/>
        </p:xfrm>
        <a:graphic>
          <a:graphicData uri="http://schemas.openxmlformats.org/drawingml/2006/table">
            <a:tbl>
              <a:tblPr firstRow="1" bandRow="1">
                <a:tableStyleId>{F5AB1C69-6EDB-4FF4-983F-18BD219EF322}</a:tableStyleId>
              </a:tblPr>
              <a:tblGrid>
                <a:gridCol w="2117835"/>
                <a:gridCol w="2117835"/>
              </a:tblGrid>
              <a:tr h="798539">
                <a:tc gridSpan="2">
                  <a:txBody>
                    <a:bodyPr/>
                    <a:lstStyle/>
                    <a:p>
                      <a:pPr algn="ctr"/>
                      <a:r>
                        <a:rPr lang="en-US" sz="2400" dirty="0" smtClean="0"/>
                        <a:t>A </a:t>
                      </a:r>
                      <a:r>
                        <a:rPr lang="en-US" sz="2400" u="sng" dirty="0" smtClean="0"/>
                        <a:t>budget</a:t>
                      </a:r>
                      <a:r>
                        <a:rPr lang="en-US" sz="2400" dirty="0" smtClean="0"/>
                        <a:t> for nine</a:t>
                      </a:r>
                      <a:r>
                        <a:rPr lang="en-US" sz="2400" baseline="0" dirty="0" smtClean="0"/>
                        <a:t> months of school, including:</a:t>
                      </a:r>
                      <a:endParaRPr lang="en-US" sz="2400" dirty="0"/>
                    </a:p>
                  </a:txBody>
                  <a:tcPr/>
                </a:tc>
                <a:tc hMerge="1">
                  <a:txBody>
                    <a:bodyPr/>
                    <a:lstStyle/>
                    <a:p>
                      <a:endParaRPr lang="en-US" dirty="0"/>
                    </a:p>
                  </a:txBody>
                  <a:tcPr/>
                </a:tc>
              </a:tr>
              <a:tr h="680237">
                <a:tc>
                  <a:txBody>
                    <a:bodyPr/>
                    <a:lstStyle/>
                    <a:p>
                      <a:pPr algn="ctr"/>
                      <a:r>
                        <a:rPr lang="en-US" sz="2000" b="1" dirty="0" smtClean="0">
                          <a:solidFill>
                            <a:schemeClr val="tx2">
                              <a:lumMod val="75000"/>
                            </a:schemeClr>
                          </a:solidFill>
                        </a:rPr>
                        <a:t>Main</a:t>
                      </a:r>
                      <a:r>
                        <a:rPr lang="en-US" sz="2000" b="1" baseline="0" dirty="0" smtClean="0">
                          <a:solidFill>
                            <a:schemeClr val="tx2">
                              <a:lumMod val="75000"/>
                            </a:schemeClr>
                          </a:solidFill>
                        </a:rPr>
                        <a:t> Components</a:t>
                      </a:r>
                      <a:endParaRPr lang="en-US" sz="2000" b="1" dirty="0">
                        <a:solidFill>
                          <a:schemeClr val="tx2">
                            <a:lumMod val="75000"/>
                          </a:schemeClr>
                        </a:solidFill>
                      </a:endParaRPr>
                    </a:p>
                  </a:txBody>
                  <a:tcPr anchor="ctr">
                    <a:solidFill>
                      <a:schemeClr val="accent3">
                        <a:lumMod val="60000"/>
                        <a:lumOff val="40000"/>
                      </a:schemeClr>
                    </a:solidFill>
                  </a:tcPr>
                </a:tc>
                <a:tc>
                  <a:txBody>
                    <a:bodyPr/>
                    <a:lstStyle/>
                    <a:p>
                      <a:pPr algn="ctr"/>
                      <a:r>
                        <a:rPr lang="en-US" sz="2000" b="1" dirty="0" smtClean="0">
                          <a:solidFill>
                            <a:schemeClr val="tx2">
                              <a:lumMod val="75000"/>
                            </a:schemeClr>
                          </a:solidFill>
                        </a:rPr>
                        <a:t>Other Possible</a:t>
                      </a:r>
                      <a:r>
                        <a:rPr lang="en-US" sz="2000" b="1" baseline="0" dirty="0" smtClean="0">
                          <a:solidFill>
                            <a:schemeClr val="tx2">
                              <a:lumMod val="75000"/>
                            </a:schemeClr>
                          </a:solidFill>
                        </a:rPr>
                        <a:t> Components</a:t>
                      </a:r>
                      <a:endParaRPr lang="en-US" sz="2000" b="1" dirty="0">
                        <a:solidFill>
                          <a:schemeClr val="tx2">
                            <a:lumMod val="75000"/>
                          </a:schemeClr>
                        </a:solidFill>
                      </a:endParaRPr>
                    </a:p>
                  </a:txBody>
                  <a:tcPr anchor="ctr">
                    <a:solidFill>
                      <a:schemeClr val="accent3">
                        <a:lumMod val="60000"/>
                        <a:lumOff val="40000"/>
                      </a:schemeClr>
                    </a:solidFill>
                  </a:tcPr>
                </a:tc>
              </a:tr>
              <a:tr h="354906">
                <a:tc>
                  <a:txBody>
                    <a:bodyPr/>
                    <a:lstStyle/>
                    <a:p>
                      <a:pPr algn="l"/>
                      <a:r>
                        <a:rPr lang="en-US" dirty="0" smtClean="0">
                          <a:solidFill>
                            <a:schemeClr val="tx2">
                              <a:lumMod val="75000"/>
                            </a:schemeClr>
                          </a:solidFill>
                        </a:rPr>
                        <a:t>Tuition and fees</a:t>
                      </a:r>
                      <a:endParaRPr lang="en-US" dirty="0">
                        <a:solidFill>
                          <a:schemeClr val="tx2">
                            <a:lumMod val="75000"/>
                          </a:schemeClr>
                        </a:solidFill>
                      </a:endParaRPr>
                    </a:p>
                  </a:txBody>
                  <a:tcPr anchor="ctr"/>
                </a:tc>
                <a:tc>
                  <a:txBody>
                    <a:bodyPr/>
                    <a:lstStyle/>
                    <a:p>
                      <a:pPr algn="l"/>
                      <a:r>
                        <a:rPr lang="en-US" dirty="0" smtClean="0">
                          <a:solidFill>
                            <a:schemeClr val="tx2">
                              <a:lumMod val="75000"/>
                            </a:schemeClr>
                          </a:solidFill>
                        </a:rPr>
                        <a:t>Loan fees</a:t>
                      </a:r>
                      <a:endParaRPr lang="en-US" dirty="0">
                        <a:solidFill>
                          <a:schemeClr val="tx2">
                            <a:lumMod val="75000"/>
                          </a:schemeClr>
                        </a:solidFill>
                      </a:endParaRPr>
                    </a:p>
                  </a:txBody>
                  <a:tcPr anchor="ctr"/>
                </a:tc>
              </a:tr>
              <a:tr h="354906">
                <a:tc>
                  <a:txBody>
                    <a:bodyPr/>
                    <a:lstStyle/>
                    <a:p>
                      <a:pPr algn="l"/>
                      <a:r>
                        <a:rPr lang="en-US" dirty="0" smtClean="0">
                          <a:solidFill>
                            <a:schemeClr val="tx2">
                              <a:lumMod val="75000"/>
                            </a:schemeClr>
                          </a:solidFill>
                        </a:rPr>
                        <a:t>Room and board</a:t>
                      </a:r>
                      <a:endParaRPr lang="en-US" dirty="0">
                        <a:solidFill>
                          <a:schemeClr val="tx2">
                            <a:lumMod val="75000"/>
                          </a:schemeClr>
                        </a:solidFill>
                      </a:endParaRPr>
                    </a:p>
                  </a:txBody>
                  <a:tcPr anchor="ctr"/>
                </a:tc>
                <a:tc>
                  <a:txBody>
                    <a:bodyPr/>
                    <a:lstStyle/>
                    <a:p>
                      <a:pPr algn="l"/>
                      <a:r>
                        <a:rPr lang="en-US" dirty="0" smtClean="0">
                          <a:solidFill>
                            <a:schemeClr val="tx2">
                              <a:lumMod val="75000"/>
                            </a:schemeClr>
                          </a:solidFill>
                        </a:rPr>
                        <a:t>Study abroad costs</a:t>
                      </a:r>
                      <a:endParaRPr lang="en-US" dirty="0">
                        <a:solidFill>
                          <a:schemeClr val="tx2">
                            <a:lumMod val="75000"/>
                          </a:schemeClr>
                        </a:solidFill>
                      </a:endParaRPr>
                    </a:p>
                  </a:txBody>
                  <a:tcPr anchor="ctr"/>
                </a:tc>
              </a:tr>
              <a:tr h="621086">
                <a:tc>
                  <a:txBody>
                    <a:bodyPr/>
                    <a:lstStyle/>
                    <a:p>
                      <a:pPr algn="l"/>
                      <a:r>
                        <a:rPr lang="en-US" dirty="0" smtClean="0">
                          <a:solidFill>
                            <a:schemeClr val="tx2">
                              <a:lumMod val="75000"/>
                            </a:schemeClr>
                          </a:solidFill>
                        </a:rPr>
                        <a:t>Books and supplies</a:t>
                      </a:r>
                      <a:endParaRPr lang="en-US" dirty="0">
                        <a:solidFill>
                          <a:schemeClr val="tx2">
                            <a:lumMod val="75000"/>
                          </a:schemeClr>
                        </a:solidFill>
                      </a:endParaRPr>
                    </a:p>
                  </a:txBody>
                  <a:tcPr anchor="ctr"/>
                </a:tc>
                <a:tc>
                  <a:txBody>
                    <a:bodyPr/>
                    <a:lstStyle/>
                    <a:p>
                      <a:pPr algn="l"/>
                      <a:r>
                        <a:rPr lang="en-US" dirty="0" smtClean="0">
                          <a:solidFill>
                            <a:schemeClr val="tx2">
                              <a:lumMod val="75000"/>
                            </a:schemeClr>
                          </a:solidFill>
                        </a:rPr>
                        <a:t>Dependent</a:t>
                      </a:r>
                      <a:r>
                        <a:rPr lang="en-US" baseline="0" dirty="0" smtClean="0">
                          <a:solidFill>
                            <a:schemeClr val="tx2">
                              <a:lumMod val="75000"/>
                            </a:schemeClr>
                          </a:solidFill>
                        </a:rPr>
                        <a:t> or elder care expenses</a:t>
                      </a:r>
                      <a:endParaRPr lang="en-US" dirty="0">
                        <a:solidFill>
                          <a:schemeClr val="tx2">
                            <a:lumMod val="75000"/>
                          </a:schemeClr>
                        </a:solidFill>
                      </a:endParaRPr>
                    </a:p>
                  </a:txBody>
                  <a:tcPr anchor="ctr"/>
                </a:tc>
              </a:tr>
              <a:tr h="621086">
                <a:tc>
                  <a:txBody>
                    <a:bodyPr/>
                    <a:lstStyle/>
                    <a:p>
                      <a:pPr algn="l"/>
                      <a:r>
                        <a:rPr lang="en-US" dirty="0" smtClean="0">
                          <a:solidFill>
                            <a:schemeClr val="tx2">
                              <a:lumMod val="75000"/>
                            </a:schemeClr>
                          </a:solidFill>
                        </a:rPr>
                        <a:t>Transportation</a:t>
                      </a:r>
                      <a:endParaRPr lang="en-US" dirty="0">
                        <a:solidFill>
                          <a:schemeClr val="tx2">
                            <a:lumMod val="75000"/>
                          </a:schemeClr>
                        </a:solidFill>
                      </a:endParaRPr>
                    </a:p>
                  </a:txBody>
                  <a:tcPr anchor="ctr"/>
                </a:tc>
                <a:tc>
                  <a:txBody>
                    <a:bodyPr/>
                    <a:lstStyle/>
                    <a:p>
                      <a:pPr algn="l"/>
                      <a:r>
                        <a:rPr lang="en-US" dirty="0" smtClean="0">
                          <a:solidFill>
                            <a:schemeClr val="tx2">
                              <a:lumMod val="75000"/>
                            </a:schemeClr>
                          </a:solidFill>
                        </a:rPr>
                        <a:t>Expenses associated with a disability</a:t>
                      </a:r>
                      <a:endParaRPr lang="en-US" dirty="0">
                        <a:solidFill>
                          <a:schemeClr val="tx2">
                            <a:lumMod val="75000"/>
                          </a:schemeClr>
                        </a:solidFill>
                      </a:endParaRPr>
                    </a:p>
                  </a:txBody>
                  <a:tcPr anchor="ctr"/>
                </a:tc>
              </a:tr>
              <a:tr h="621086">
                <a:tc>
                  <a:txBody>
                    <a:bodyPr/>
                    <a:lstStyle/>
                    <a:p>
                      <a:pPr algn="l"/>
                      <a:r>
                        <a:rPr lang="en-US" dirty="0" smtClean="0">
                          <a:solidFill>
                            <a:schemeClr val="tx2">
                              <a:lumMod val="75000"/>
                            </a:schemeClr>
                          </a:solidFill>
                        </a:rPr>
                        <a:t>Miscellaneous personal</a:t>
                      </a:r>
                      <a:r>
                        <a:rPr lang="en-US" baseline="0" dirty="0" smtClean="0">
                          <a:solidFill>
                            <a:schemeClr val="tx2">
                              <a:lumMod val="75000"/>
                            </a:schemeClr>
                          </a:solidFill>
                        </a:rPr>
                        <a:t> expenses</a:t>
                      </a:r>
                      <a:endParaRPr lang="en-US" dirty="0">
                        <a:solidFill>
                          <a:schemeClr val="tx2">
                            <a:lumMod val="75000"/>
                          </a:schemeClr>
                        </a:solidFill>
                      </a:endParaRPr>
                    </a:p>
                  </a:txBody>
                  <a:tcPr anchor="ctr"/>
                </a:tc>
                <a:tc>
                  <a:txBody>
                    <a:bodyPr/>
                    <a:lstStyle/>
                    <a:p>
                      <a:pPr algn="l"/>
                      <a:r>
                        <a:rPr lang="en-US" dirty="0" smtClean="0">
                          <a:solidFill>
                            <a:schemeClr val="tx2">
                              <a:lumMod val="75000"/>
                            </a:schemeClr>
                          </a:solidFill>
                        </a:rPr>
                        <a:t>Expenses for co-op education program</a:t>
                      </a:r>
                      <a:endParaRPr lang="en-US" dirty="0">
                        <a:solidFill>
                          <a:schemeClr val="tx2">
                            <a:lumMod val="75000"/>
                          </a:schemeClr>
                        </a:solidFill>
                      </a:endParaRPr>
                    </a:p>
                  </a:txBody>
                  <a:tcPr anchor="ctr"/>
                </a:tc>
              </a:tr>
            </a:tbl>
          </a:graphicData>
        </a:graphic>
      </p:graphicFrame>
      <p:sp>
        <p:nvSpPr>
          <p:cNvPr id="3" name="TextBox 2"/>
          <p:cNvSpPr txBox="1"/>
          <p:nvPr/>
        </p:nvSpPr>
        <p:spPr>
          <a:xfrm>
            <a:off x="457200" y="1524000"/>
            <a:ext cx="7675563" cy="1200329"/>
          </a:xfrm>
          <a:prstGeom prst="rect">
            <a:avLst/>
          </a:prstGeom>
          <a:noFill/>
        </p:spPr>
        <p:txBody>
          <a:bodyPr wrap="square">
            <a:spAutoFit/>
          </a:bodyPr>
          <a:lstStyle/>
          <a:p>
            <a:pPr algn="ctr">
              <a:defRPr/>
            </a:pPr>
            <a:r>
              <a:rPr lang="en-US" sz="3600" b="1" dirty="0" smtClean="0">
                <a:solidFill>
                  <a:schemeClr val="accent3">
                    <a:lumMod val="50000"/>
                  </a:schemeClr>
                </a:solidFill>
                <a:latin typeface="Arial Headings"/>
              </a:rPr>
              <a:t>About the FAFSA</a:t>
            </a:r>
          </a:p>
          <a:p>
            <a:pPr algn="ctr">
              <a:defRPr/>
            </a:pPr>
            <a:r>
              <a:rPr lang="en-US" sz="3600" b="1" dirty="0" smtClean="0">
                <a:solidFill>
                  <a:schemeClr val="accent3">
                    <a:lumMod val="50000"/>
                  </a:schemeClr>
                </a:solidFill>
                <a:latin typeface="Arial Headings"/>
              </a:rPr>
              <a:t>“Cost </a:t>
            </a:r>
            <a:r>
              <a:rPr lang="en-US" sz="3600" b="1" dirty="0">
                <a:solidFill>
                  <a:schemeClr val="accent3">
                    <a:lumMod val="50000"/>
                  </a:schemeClr>
                </a:solidFill>
                <a:latin typeface="Arial Headings"/>
              </a:rPr>
              <a:t>Of </a:t>
            </a:r>
            <a:r>
              <a:rPr lang="en-US" sz="3600" b="1" dirty="0" smtClean="0">
                <a:solidFill>
                  <a:schemeClr val="accent3">
                    <a:lumMod val="50000"/>
                  </a:schemeClr>
                </a:solidFill>
                <a:latin typeface="Arial Headings"/>
              </a:rPr>
              <a:t>Attendance”</a:t>
            </a:r>
            <a:endParaRPr lang="en-US" sz="3600" b="1" dirty="0">
              <a:solidFill>
                <a:schemeClr val="accent3">
                  <a:lumMod val="50000"/>
                </a:schemeClr>
              </a:solidFill>
              <a:latin typeface="Arial Headings"/>
            </a:endParaRP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pPr>
                <a:defRPr/>
              </a:pPr>
              <a:t>44</a:t>
            </a:fld>
            <a:endParaRPr lang="en-US" dirty="0"/>
          </a:p>
        </p:txBody>
      </p:sp>
      <p:sp>
        <p:nvSpPr>
          <p:cNvPr id="6" name="TextBox 5"/>
          <p:cNvSpPr txBox="1"/>
          <p:nvPr/>
        </p:nvSpPr>
        <p:spPr>
          <a:xfrm>
            <a:off x="5029200" y="2751157"/>
            <a:ext cx="3318036" cy="3970318"/>
          </a:xfrm>
          <a:prstGeom prst="rect">
            <a:avLst/>
          </a:prstGeom>
          <a:noFill/>
        </p:spPr>
        <p:txBody>
          <a:bodyPr wrap="square" rtlCol="0">
            <a:spAutoFit/>
          </a:bodyPr>
          <a:lstStyle/>
          <a:p>
            <a:pPr algn="ctr"/>
            <a:r>
              <a:rPr lang="en-US" sz="3600" b="1" dirty="0" smtClean="0">
                <a:solidFill>
                  <a:schemeClr val="accent1">
                    <a:lumMod val="50000"/>
                  </a:schemeClr>
                </a:solidFill>
              </a:rPr>
              <a:t>NOTE:</a:t>
            </a:r>
            <a:r>
              <a:rPr lang="en-US" sz="3600" dirty="0" smtClean="0">
                <a:solidFill>
                  <a:schemeClr val="accent1">
                    <a:lumMod val="50000"/>
                  </a:schemeClr>
                </a:solidFill>
              </a:rPr>
              <a:t>  Amount of financial aid received</a:t>
            </a:r>
          </a:p>
          <a:p>
            <a:pPr algn="ctr"/>
            <a:r>
              <a:rPr lang="en-US" sz="3600" dirty="0">
                <a:solidFill>
                  <a:schemeClr val="accent1">
                    <a:lumMod val="50000"/>
                  </a:schemeClr>
                </a:solidFill>
              </a:rPr>
              <a:t>c</a:t>
            </a:r>
            <a:r>
              <a:rPr lang="en-US" sz="3600" dirty="0" smtClean="0">
                <a:solidFill>
                  <a:schemeClr val="accent1">
                    <a:lumMod val="50000"/>
                  </a:schemeClr>
                </a:solidFill>
              </a:rPr>
              <a:t>annot exceed the total cost of attendance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143000"/>
          </a:xfrm>
        </p:spPr>
        <p:txBody>
          <a:bodyPr/>
          <a:lstStyle/>
          <a:p>
            <a:pPr>
              <a:defRPr/>
            </a:pPr>
            <a:r>
              <a:rPr lang="en-US" sz="3600" b="1" dirty="0" smtClean="0">
                <a:solidFill>
                  <a:schemeClr val="accent3">
                    <a:lumMod val="50000"/>
                  </a:schemeClr>
                </a:solidFill>
                <a:latin typeface="Arial Headings"/>
              </a:rPr>
              <a:t>About the FAFSA</a:t>
            </a:r>
            <a:br>
              <a:rPr lang="en-US" sz="3600" b="1" dirty="0" smtClean="0">
                <a:solidFill>
                  <a:schemeClr val="accent3">
                    <a:lumMod val="50000"/>
                  </a:schemeClr>
                </a:solidFill>
                <a:latin typeface="Arial Headings"/>
              </a:rPr>
            </a:br>
            <a:r>
              <a:rPr lang="en-US" sz="3600" b="1" dirty="0" smtClean="0">
                <a:solidFill>
                  <a:schemeClr val="accent3">
                    <a:lumMod val="50000"/>
                  </a:schemeClr>
                </a:solidFill>
                <a:latin typeface="Arial Headings"/>
              </a:rPr>
              <a:t>“EFC”</a:t>
            </a:r>
            <a:endParaRPr lang="en-US" sz="3600" b="1" dirty="0">
              <a:solidFill>
                <a:schemeClr val="accent3">
                  <a:lumMod val="50000"/>
                </a:schemeClr>
              </a:solidFill>
              <a:latin typeface="Arial Headings"/>
            </a:endParaRPr>
          </a:p>
        </p:txBody>
      </p:sp>
      <p:sp>
        <p:nvSpPr>
          <p:cNvPr id="3" name="Subtitle 2"/>
          <p:cNvSpPr>
            <a:spLocks noGrp="1"/>
          </p:cNvSpPr>
          <p:nvPr>
            <p:ph type="subTitle" idx="1"/>
          </p:nvPr>
        </p:nvSpPr>
        <p:spPr>
          <a:xfrm>
            <a:off x="457200" y="2819400"/>
            <a:ext cx="8229600" cy="3505200"/>
          </a:xfrm>
        </p:spPr>
        <p:txBody>
          <a:bodyPr/>
          <a:lstStyle/>
          <a:p>
            <a:pPr algn="l">
              <a:buFont typeface="Arial" pitchFamily="34" charset="0"/>
              <a:buChar char="•"/>
              <a:defRPr/>
            </a:pPr>
            <a:r>
              <a:rPr lang="en-US" sz="2400" dirty="0" smtClean="0">
                <a:solidFill>
                  <a:schemeClr val="tx2">
                    <a:lumMod val="75000"/>
                  </a:schemeClr>
                </a:solidFill>
                <a:latin typeface="Arial" panose="020B0604020202020204" pitchFamily="34" charset="0"/>
                <a:cs typeface="Arial" panose="020B0604020202020204" pitchFamily="34" charset="0"/>
              </a:rPr>
              <a:t>“Expected Family Contribution” – calculated using FAFSA data and a federal formula</a:t>
            </a:r>
          </a:p>
          <a:p>
            <a:pPr algn="l">
              <a:buFont typeface="Arial" pitchFamily="34" charset="0"/>
              <a:buChar char="•"/>
              <a:defRPr/>
            </a:pPr>
            <a:r>
              <a:rPr lang="en-US" sz="2400" b="1" dirty="0" smtClean="0">
                <a:solidFill>
                  <a:schemeClr val="tx2">
                    <a:lumMod val="75000"/>
                  </a:schemeClr>
                </a:solidFill>
                <a:latin typeface="Arial" panose="020B0604020202020204" pitchFamily="34" charset="0"/>
                <a:cs typeface="Arial" panose="020B0604020202020204" pitchFamily="34" charset="0"/>
              </a:rPr>
              <a:t>A financial index that determines student’s financial need and eligibility (or ineligibility) for need-based aid</a:t>
            </a:r>
          </a:p>
          <a:p>
            <a:pPr algn="l">
              <a:buFont typeface="Arial" pitchFamily="34" charset="0"/>
              <a:buChar char="•"/>
              <a:defRPr/>
            </a:pPr>
            <a:r>
              <a:rPr lang="en-US" sz="2400" dirty="0" smtClean="0">
                <a:solidFill>
                  <a:schemeClr val="tx2">
                    <a:lumMod val="75000"/>
                  </a:schemeClr>
                </a:solidFill>
                <a:latin typeface="Arial" panose="020B0604020202020204" pitchFamily="34" charset="0"/>
                <a:cs typeface="Arial" panose="020B0604020202020204" pitchFamily="34" charset="0"/>
              </a:rPr>
              <a:t>The same regardless of what college the student attends</a:t>
            </a:r>
          </a:p>
          <a:p>
            <a:pPr algn="l">
              <a:buFont typeface="Arial" pitchFamily="34" charset="0"/>
              <a:buChar char="•"/>
              <a:defRPr/>
            </a:pPr>
            <a:r>
              <a:rPr lang="en-US" sz="2400" dirty="0" smtClean="0">
                <a:solidFill>
                  <a:schemeClr val="tx2">
                    <a:lumMod val="75000"/>
                  </a:schemeClr>
                </a:solidFill>
                <a:latin typeface="Arial" panose="020B0604020202020204" pitchFamily="34" charset="0"/>
                <a:cs typeface="Arial" panose="020B0604020202020204" pitchFamily="34" charset="0"/>
              </a:rPr>
              <a:t>The </a:t>
            </a:r>
            <a:r>
              <a:rPr lang="en-US" sz="2400" dirty="0">
                <a:solidFill>
                  <a:schemeClr val="tx2">
                    <a:lumMod val="75000"/>
                  </a:schemeClr>
                </a:solidFill>
                <a:latin typeface="Arial" panose="020B0604020202020204" pitchFamily="34" charset="0"/>
                <a:cs typeface="Arial" panose="020B0604020202020204" pitchFamily="34" charset="0"/>
              </a:rPr>
              <a:t>EFC comes from two sources:</a:t>
            </a:r>
          </a:p>
          <a:p>
            <a:pPr eaLnBrk="1" hangingPunct="1">
              <a:defRPr/>
            </a:pPr>
            <a:r>
              <a:rPr lang="en-US" sz="2400" b="1" dirty="0" smtClean="0">
                <a:solidFill>
                  <a:schemeClr val="tx2">
                    <a:lumMod val="75000"/>
                  </a:schemeClr>
                </a:solidFill>
                <a:latin typeface="Arial" panose="020B0604020202020204" pitchFamily="34" charset="0"/>
                <a:cs typeface="Arial" panose="020B0604020202020204" pitchFamily="34" charset="0"/>
              </a:rPr>
              <a:t>Parents</a:t>
            </a:r>
            <a:r>
              <a:rPr lang="en-US" sz="2400" b="1" dirty="0">
                <a:solidFill>
                  <a:schemeClr val="tx2">
                    <a:lumMod val="75000"/>
                  </a:schemeClr>
                </a:solidFill>
                <a:latin typeface="Arial" panose="020B0604020202020204" pitchFamily="34" charset="0"/>
                <a:cs typeface="Arial" panose="020B0604020202020204" pitchFamily="34" charset="0"/>
              </a:rPr>
              <a:t>’ </a:t>
            </a:r>
            <a:r>
              <a:rPr lang="en-US" sz="2400" b="1" dirty="0" smtClean="0">
                <a:solidFill>
                  <a:schemeClr val="tx2">
                    <a:lumMod val="75000"/>
                  </a:schemeClr>
                </a:solidFill>
                <a:latin typeface="Arial" panose="020B0604020202020204" pitchFamily="34" charset="0"/>
                <a:cs typeface="Arial" panose="020B0604020202020204" pitchFamily="34" charset="0"/>
              </a:rPr>
              <a:t>contribution + Student’s </a:t>
            </a:r>
            <a:r>
              <a:rPr lang="en-US" sz="2400" b="1" dirty="0">
                <a:solidFill>
                  <a:schemeClr val="tx2">
                    <a:lumMod val="75000"/>
                  </a:schemeClr>
                </a:solidFill>
                <a:latin typeface="Arial" panose="020B0604020202020204" pitchFamily="34" charset="0"/>
                <a:cs typeface="Arial" panose="020B0604020202020204" pitchFamily="34" charset="0"/>
              </a:rPr>
              <a:t>contribution</a:t>
            </a:r>
          </a:p>
          <a:p>
            <a:pPr eaLnBrk="1" hangingPunct="1">
              <a:defRPr/>
            </a:pPr>
            <a:r>
              <a:rPr lang="en-US" sz="2400" b="1" dirty="0">
                <a:solidFill>
                  <a:schemeClr val="tx2">
                    <a:lumMod val="75000"/>
                  </a:schemeClr>
                </a:solidFill>
                <a:latin typeface="Arial" panose="020B0604020202020204" pitchFamily="34" charset="0"/>
                <a:cs typeface="Arial" panose="020B0604020202020204" pitchFamily="34" charset="0"/>
              </a:rPr>
              <a:t> </a:t>
            </a:r>
            <a:r>
              <a:rPr lang="en-US" sz="2400" b="1" dirty="0" smtClean="0">
                <a:solidFill>
                  <a:schemeClr val="tx2">
                    <a:lumMod val="75000"/>
                  </a:schemeClr>
                </a:solidFill>
                <a:latin typeface="Arial" panose="020B0604020202020204" pitchFamily="34" charset="0"/>
                <a:cs typeface="Arial" panose="020B0604020202020204" pitchFamily="34" charset="0"/>
              </a:rPr>
              <a:t>= </a:t>
            </a:r>
            <a:r>
              <a:rPr lang="en-US" sz="2400" b="1" dirty="0">
                <a:solidFill>
                  <a:schemeClr val="tx2">
                    <a:lumMod val="75000"/>
                  </a:schemeClr>
                </a:solidFill>
                <a:latin typeface="Arial" panose="020B0604020202020204" pitchFamily="34" charset="0"/>
                <a:cs typeface="Arial" panose="020B0604020202020204" pitchFamily="34" charset="0"/>
              </a:rPr>
              <a:t>Expected Family Contribution (EFC)</a:t>
            </a:r>
          </a:p>
          <a:p>
            <a:pPr algn="l">
              <a:buFont typeface="Arial" pitchFamily="34" charset="0"/>
              <a:buChar char="•"/>
              <a:defRPr/>
            </a:pPr>
            <a:endParaRPr lang="en-US" sz="2400" dirty="0" smtClean="0">
              <a:solidFill>
                <a:schemeClr val="tx2">
                  <a:lumMod val="75000"/>
                </a:schemeClr>
              </a:solidFill>
              <a:latin typeface="Arial Body"/>
            </a:endParaRP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lstStyle/>
          <a:p>
            <a:pPr>
              <a:defRPr/>
            </a:pPr>
            <a:r>
              <a:rPr lang="en-US" sz="3600" b="1" dirty="0" smtClean="0">
                <a:solidFill>
                  <a:schemeClr val="accent3">
                    <a:lumMod val="50000"/>
                  </a:schemeClr>
                </a:solidFill>
                <a:latin typeface="Arial Headings"/>
              </a:rPr>
              <a:t>About the FAFSA - EFC</a:t>
            </a:r>
            <a:br>
              <a:rPr lang="en-US" sz="3600" b="1" dirty="0" smtClean="0">
                <a:solidFill>
                  <a:schemeClr val="accent3">
                    <a:lumMod val="50000"/>
                  </a:schemeClr>
                </a:solidFill>
                <a:latin typeface="Arial Headings"/>
              </a:rPr>
            </a:br>
            <a:r>
              <a:rPr lang="en-US" sz="3600" b="1" dirty="0" smtClean="0">
                <a:solidFill>
                  <a:schemeClr val="accent3">
                    <a:lumMod val="50000"/>
                  </a:schemeClr>
                </a:solidFill>
                <a:latin typeface="Arial Headings"/>
              </a:rPr>
              <a:t>Protection Allowances</a:t>
            </a:r>
            <a:endParaRPr lang="en-US" sz="3600" dirty="0">
              <a:solidFill>
                <a:schemeClr val="accent3">
                  <a:lumMod val="50000"/>
                </a:schemeClr>
              </a:solidFill>
              <a:latin typeface="Arial Headings"/>
            </a:endParaRPr>
          </a:p>
        </p:txBody>
      </p:sp>
      <p:sp>
        <p:nvSpPr>
          <p:cNvPr id="3" name="Subtitle 2"/>
          <p:cNvSpPr>
            <a:spLocks noGrp="1"/>
          </p:cNvSpPr>
          <p:nvPr>
            <p:ph type="subTitle" idx="1"/>
          </p:nvPr>
        </p:nvSpPr>
        <p:spPr>
          <a:xfrm>
            <a:off x="381000" y="3048000"/>
            <a:ext cx="8229600" cy="3352799"/>
          </a:xfrm>
        </p:spPr>
        <p:txBody>
          <a:bodyPr/>
          <a:lstStyle/>
          <a:p>
            <a:pPr marL="342900" indent="-342900" algn="l" eaLnBrk="1" hangingPunct="1">
              <a:buFont typeface="Arial" panose="020B0604020202020204" pitchFamily="34" charset="0"/>
              <a:buChar char="•"/>
              <a:defRPr/>
            </a:pPr>
            <a:r>
              <a:rPr lang="en-US" sz="2400" dirty="0" smtClean="0">
                <a:solidFill>
                  <a:schemeClr val="tx2">
                    <a:lumMod val="75000"/>
                  </a:schemeClr>
                </a:solidFill>
                <a:latin typeface="Arial Body"/>
              </a:rPr>
              <a:t>The “contribution” part of “Expected Family Contribution” comes from students’ and parents’ income and assets.</a:t>
            </a:r>
          </a:p>
          <a:p>
            <a:pPr marL="342900" indent="-342900" algn="l" eaLnBrk="1" hangingPunct="1">
              <a:buFont typeface="Arial" panose="020B0604020202020204" pitchFamily="34" charset="0"/>
              <a:buChar char="•"/>
              <a:defRPr/>
            </a:pPr>
            <a:r>
              <a:rPr lang="en-US" sz="2400" dirty="0" smtClean="0">
                <a:solidFill>
                  <a:schemeClr val="tx2">
                    <a:lumMod val="75000"/>
                  </a:schemeClr>
                </a:solidFill>
                <a:latin typeface="Arial Body"/>
              </a:rPr>
              <a:t>A formula is applied to </a:t>
            </a:r>
            <a:r>
              <a:rPr lang="en-US" sz="2400" b="1" dirty="0" smtClean="0">
                <a:solidFill>
                  <a:schemeClr val="tx2">
                    <a:lumMod val="75000"/>
                  </a:schemeClr>
                </a:solidFill>
                <a:latin typeface="Arial Body"/>
              </a:rPr>
              <a:t>protect</a:t>
            </a:r>
            <a:r>
              <a:rPr lang="en-US" sz="2400" dirty="0" smtClean="0">
                <a:solidFill>
                  <a:schemeClr val="tx2">
                    <a:lumMod val="75000"/>
                  </a:schemeClr>
                </a:solidFill>
                <a:latin typeface="Arial Body"/>
              </a:rPr>
              <a:t> a portion of income and assets.</a:t>
            </a:r>
          </a:p>
          <a:p>
            <a:pPr marL="342900" indent="-342900" algn="l" eaLnBrk="1" hangingPunct="1">
              <a:buFont typeface="Arial" panose="020B0604020202020204" pitchFamily="34" charset="0"/>
              <a:buChar char="•"/>
              <a:defRPr/>
            </a:pPr>
            <a:r>
              <a:rPr lang="en-US" sz="2400" dirty="0" smtClean="0">
                <a:solidFill>
                  <a:schemeClr val="tx2">
                    <a:lumMod val="75000"/>
                  </a:schemeClr>
                </a:solidFill>
                <a:latin typeface="Arial Body"/>
              </a:rPr>
              <a:t>For parents, this protection formula considers support of other family members, number of students in college, age of parent closer to retirement, and much more.</a:t>
            </a: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46</a:t>
            </a:fld>
            <a:endParaRPr lang="en-US" dirty="0"/>
          </a:p>
        </p:txBody>
      </p:sp>
    </p:spTree>
    <p:extLst>
      <p:ext uri="{BB962C8B-B14F-4D97-AF65-F5344CB8AC3E}">
        <p14:creationId xmlns:p14="http://schemas.microsoft.com/office/powerpoint/2010/main" val="2013719544"/>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D3E3CB5-51A5-4044-9095-401F890D62CB}" type="slidenum">
              <a:rPr lang="en-US" smtClean="0"/>
              <a:pPr>
                <a:defRPr/>
              </a:pPr>
              <a:t>47</a:t>
            </a:fld>
            <a:endParaRPr lang="en-US" dirty="0"/>
          </a:p>
        </p:txBody>
      </p:sp>
      <p:pic>
        <p:nvPicPr>
          <p:cNvPr id="3" name="Picture 2"/>
          <p:cNvPicPr>
            <a:picLocks noChangeAspect="1"/>
          </p:cNvPicPr>
          <p:nvPr/>
        </p:nvPicPr>
        <p:blipFill>
          <a:blip r:embed="rId3"/>
          <a:stretch>
            <a:fillRect/>
          </a:stretch>
        </p:blipFill>
        <p:spPr>
          <a:xfrm>
            <a:off x="1000485" y="3048000"/>
            <a:ext cx="6632653" cy="3810000"/>
          </a:xfrm>
          <a:prstGeom prst="rect">
            <a:avLst/>
          </a:prstGeom>
        </p:spPr>
      </p:pic>
      <p:sp>
        <p:nvSpPr>
          <p:cNvPr id="4" name="TextBox 3"/>
          <p:cNvSpPr txBox="1"/>
          <p:nvPr/>
        </p:nvSpPr>
        <p:spPr>
          <a:xfrm>
            <a:off x="0" y="1752600"/>
            <a:ext cx="9220200" cy="1200329"/>
          </a:xfrm>
          <a:prstGeom prst="rect">
            <a:avLst/>
          </a:prstGeom>
          <a:noFill/>
        </p:spPr>
        <p:txBody>
          <a:bodyPr wrap="square" rtlCol="0">
            <a:spAutoFit/>
          </a:bodyPr>
          <a:lstStyle/>
          <a:p>
            <a:pPr algn="ctr"/>
            <a:r>
              <a:rPr lang="en-US" sz="3600" b="1" dirty="0" smtClean="0">
                <a:solidFill>
                  <a:schemeClr val="accent3">
                    <a:lumMod val="50000"/>
                  </a:schemeClr>
                </a:solidFill>
                <a:latin typeface="Arial Headings"/>
              </a:rPr>
              <a:t>About the FAFSA – EFC</a:t>
            </a:r>
          </a:p>
          <a:p>
            <a:pPr algn="ctr"/>
            <a:r>
              <a:rPr lang="en-US" sz="3600" b="1" dirty="0" smtClean="0">
                <a:solidFill>
                  <a:schemeClr val="accent3">
                    <a:lumMod val="50000"/>
                  </a:schemeClr>
                </a:solidFill>
                <a:latin typeface="Arial Headings"/>
              </a:rPr>
              <a:t>Parent Income Protection Allowance</a:t>
            </a:r>
            <a:endParaRPr lang="en-US" sz="3600"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2412"/>
            <a:ext cx="9144000" cy="1768475"/>
          </a:xfrm>
        </p:spPr>
        <p:txBody>
          <a:bodyPr/>
          <a:lstStyle/>
          <a:p>
            <a:r>
              <a:rPr lang="en-US" sz="3600" b="1" dirty="0" smtClean="0">
                <a:solidFill>
                  <a:schemeClr val="accent3">
                    <a:lumMod val="50000"/>
                  </a:schemeClr>
                </a:solidFill>
                <a:latin typeface="Arial Headings"/>
              </a:rPr>
              <a:t>About the FAFSA – EFC</a:t>
            </a:r>
            <a:br>
              <a:rPr lang="en-US" sz="3600" b="1" dirty="0" smtClean="0">
                <a:solidFill>
                  <a:schemeClr val="accent3">
                    <a:lumMod val="50000"/>
                  </a:schemeClr>
                </a:solidFill>
                <a:latin typeface="Arial Headings"/>
              </a:rPr>
            </a:br>
            <a:r>
              <a:rPr lang="en-US" sz="3600" b="1" dirty="0" smtClean="0">
                <a:solidFill>
                  <a:schemeClr val="accent3">
                    <a:lumMod val="50000"/>
                  </a:schemeClr>
                </a:solidFill>
                <a:latin typeface="Arial Headings"/>
              </a:rPr>
              <a:t>Parent Asset Protection/Conversion Rate</a:t>
            </a:r>
            <a:br>
              <a:rPr lang="en-US" sz="3600" b="1" dirty="0" smtClean="0">
                <a:solidFill>
                  <a:schemeClr val="accent3">
                    <a:lumMod val="50000"/>
                  </a:schemeClr>
                </a:solidFill>
                <a:latin typeface="Arial Headings"/>
              </a:rPr>
            </a:br>
            <a:endParaRPr lang="en-US" sz="3600" dirty="0"/>
          </a:p>
        </p:txBody>
      </p:sp>
      <p:sp>
        <p:nvSpPr>
          <p:cNvPr id="3" name="Subtitle 2"/>
          <p:cNvSpPr>
            <a:spLocks noGrp="1"/>
          </p:cNvSpPr>
          <p:nvPr>
            <p:ph type="subTitle" idx="1"/>
          </p:nvPr>
        </p:nvSpPr>
        <p:spPr>
          <a:xfrm>
            <a:off x="0" y="2895600"/>
            <a:ext cx="9144000" cy="4146550"/>
          </a:xfrm>
        </p:spPr>
        <p:txBody>
          <a:bodyPr/>
          <a:lstStyle/>
          <a:p>
            <a:pPr marL="342900" indent="-342900" algn="l" eaLnBrk="1" hangingPunct="1">
              <a:lnSpc>
                <a:spcPct val="90000"/>
              </a:lnSpc>
              <a:buFont typeface="Arial" panose="020B0604020202020204" pitchFamily="34" charset="0"/>
              <a:buChar char="•"/>
              <a:defRPr/>
            </a:pPr>
            <a:r>
              <a:rPr lang="en-US" sz="2600" dirty="0" smtClean="0">
                <a:solidFill>
                  <a:schemeClr val="tx2">
                    <a:lumMod val="75000"/>
                  </a:schemeClr>
                </a:solidFill>
                <a:latin typeface="Arial" panose="020B0604020202020204" pitchFamily="34" charset="0"/>
                <a:cs typeface="Arial" panose="020B0604020202020204" pitchFamily="34" charset="0"/>
              </a:rPr>
              <a:t>Like income, parents’ </a:t>
            </a:r>
            <a:r>
              <a:rPr lang="en-US" sz="2600" i="1" dirty="0" smtClean="0">
                <a:solidFill>
                  <a:schemeClr val="tx2">
                    <a:lumMod val="75000"/>
                  </a:schemeClr>
                </a:solidFill>
                <a:latin typeface="Arial" panose="020B0604020202020204" pitchFamily="34" charset="0"/>
                <a:cs typeface="Arial" panose="020B0604020202020204" pitchFamily="34" charset="0"/>
              </a:rPr>
              <a:t>assets</a:t>
            </a:r>
            <a:r>
              <a:rPr lang="en-US" sz="2600" dirty="0" smtClean="0">
                <a:solidFill>
                  <a:schemeClr val="tx2">
                    <a:lumMod val="75000"/>
                  </a:schemeClr>
                </a:solidFill>
                <a:latin typeface="Arial" panose="020B0604020202020204" pitchFamily="34" charset="0"/>
                <a:cs typeface="Arial" panose="020B0604020202020204" pitchFamily="34" charset="0"/>
              </a:rPr>
              <a:t> are also protected – (some are excluded as discussed - home, family farm, etc.)</a:t>
            </a:r>
          </a:p>
          <a:p>
            <a:pPr marL="342900" indent="-342900" algn="l" eaLnBrk="1" hangingPunct="1">
              <a:lnSpc>
                <a:spcPct val="90000"/>
              </a:lnSpc>
              <a:buFont typeface="Arial" panose="020B0604020202020204" pitchFamily="34" charset="0"/>
              <a:buChar char="•"/>
              <a:defRPr/>
            </a:pPr>
            <a:r>
              <a:rPr lang="en-US" sz="2600" dirty="0" smtClean="0">
                <a:solidFill>
                  <a:schemeClr val="tx2">
                    <a:lumMod val="75000"/>
                  </a:schemeClr>
                </a:solidFill>
                <a:latin typeface="Arial" panose="020B0604020202020204" pitchFamily="34" charset="0"/>
                <a:cs typeface="Arial" panose="020B0604020202020204" pitchFamily="34" charset="0"/>
              </a:rPr>
              <a:t>A formula determines discretionary net worth of </a:t>
            </a:r>
            <a:r>
              <a:rPr lang="en-US" sz="2600" i="1" dirty="0" smtClean="0">
                <a:solidFill>
                  <a:schemeClr val="tx2">
                    <a:lumMod val="75000"/>
                  </a:schemeClr>
                </a:solidFill>
                <a:latin typeface="Arial" panose="020B0604020202020204" pitchFamily="34" charset="0"/>
                <a:cs typeface="Arial" panose="020B0604020202020204" pitchFamily="34" charset="0"/>
              </a:rPr>
              <a:t>reportable </a:t>
            </a:r>
            <a:r>
              <a:rPr lang="en-US" sz="2600" dirty="0" smtClean="0">
                <a:solidFill>
                  <a:schemeClr val="tx2">
                    <a:lumMod val="75000"/>
                  </a:schemeClr>
                </a:solidFill>
                <a:latin typeface="Arial" panose="020B0604020202020204" pitchFamily="34" charset="0"/>
                <a:cs typeface="Arial" panose="020B0604020202020204" pitchFamily="34" charset="0"/>
              </a:rPr>
              <a:t>assets</a:t>
            </a:r>
          </a:p>
          <a:p>
            <a:pPr marL="342900" indent="-342900" algn="l" eaLnBrk="1" hangingPunct="1">
              <a:lnSpc>
                <a:spcPct val="90000"/>
              </a:lnSpc>
              <a:buFont typeface="Arial" panose="020B0604020202020204" pitchFamily="34" charset="0"/>
              <a:buChar char="•"/>
              <a:defRPr/>
            </a:pPr>
            <a:r>
              <a:rPr lang="en-US" sz="2600" dirty="0" smtClean="0">
                <a:solidFill>
                  <a:schemeClr val="tx2">
                    <a:lumMod val="75000"/>
                  </a:schemeClr>
                </a:solidFill>
                <a:latin typeface="Arial" panose="020B0604020202020204" pitchFamily="34" charset="0"/>
                <a:cs typeface="Arial" panose="020B0604020202020204" pitchFamily="34" charset="0"/>
              </a:rPr>
              <a:t>An “asset conversion rate” is applied to that adjusted net worth – so only a portion is considered – for parents, </a:t>
            </a:r>
            <a:r>
              <a:rPr lang="en-US" sz="2600" b="1" dirty="0" smtClean="0">
                <a:solidFill>
                  <a:srgbClr val="FF0000"/>
                </a:solidFill>
                <a:latin typeface="Arial" panose="020B0604020202020204" pitchFamily="34" charset="0"/>
                <a:cs typeface="Arial" panose="020B0604020202020204" pitchFamily="34" charset="0"/>
              </a:rPr>
              <a:t>12%</a:t>
            </a:r>
          </a:p>
          <a:p>
            <a:pPr marL="342900" indent="-342900" algn="l" eaLnBrk="1" hangingPunct="1">
              <a:lnSpc>
                <a:spcPct val="90000"/>
              </a:lnSpc>
              <a:buFont typeface="Arial" panose="020B0604020202020204" pitchFamily="34" charset="0"/>
              <a:buChar char="•"/>
              <a:defRPr/>
            </a:pPr>
            <a:r>
              <a:rPr lang="en-US" sz="2600" dirty="0" smtClean="0">
                <a:solidFill>
                  <a:schemeClr val="tx2">
                    <a:lumMod val="75000"/>
                  </a:schemeClr>
                </a:solidFill>
                <a:latin typeface="Arial" panose="020B0604020202020204" pitchFamily="34" charset="0"/>
                <a:cs typeface="Arial" panose="020B0604020202020204" pitchFamily="34" charset="0"/>
              </a:rPr>
              <a:t>Final amount is divided by number of children in college:</a:t>
            </a:r>
          </a:p>
          <a:p>
            <a:pPr eaLnBrk="1" hangingPunct="1">
              <a:defRPr/>
            </a:pPr>
            <a:r>
              <a:rPr lang="en-US" sz="2800" dirty="0" smtClean="0">
                <a:solidFill>
                  <a:schemeClr val="accent1">
                    <a:lumMod val="50000"/>
                  </a:schemeClr>
                </a:solidFill>
                <a:latin typeface="Arial" panose="020B0604020202020204" pitchFamily="34" charset="0"/>
                <a:cs typeface="Arial" panose="020B0604020202020204" pitchFamily="34" charset="0"/>
              </a:rPr>
              <a:t>Total </a:t>
            </a:r>
            <a:r>
              <a:rPr lang="en-US" sz="2800" dirty="0">
                <a:solidFill>
                  <a:schemeClr val="accent1">
                    <a:lumMod val="50000"/>
                  </a:schemeClr>
                </a:solidFill>
                <a:latin typeface="Arial" panose="020B0604020202020204" pitchFamily="34" charset="0"/>
                <a:cs typeface="Arial" panose="020B0604020202020204" pitchFamily="34" charset="0"/>
              </a:rPr>
              <a:t>parent contribution/ </a:t>
            </a:r>
            <a:r>
              <a:rPr lang="en-US" sz="2800" b="1" dirty="0">
                <a:solidFill>
                  <a:schemeClr val="accent1">
                    <a:lumMod val="50000"/>
                  </a:schemeClr>
                </a:solidFill>
                <a:latin typeface="Arial" panose="020B0604020202020204" pitchFamily="34" charset="0"/>
                <a:cs typeface="Arial" panose="020B0604020202020204" pitchFamily="34" charset="0"/>
              </a:rPr>
              <a:t># </a:t>
            </a:r>
            <a:r>
              <a:rPr lang="en-US" sz="2800" dirty="0">
                <a:solidFill>
                  <a:schemeClr val="accent1">
                    <a:lumMod val="50000"/>
                  </a:schemeClr>
                </a:solidFill>
                <a:latin typeface="Arial" panose="020B0604020202020204" pitchFamily="34" charset="0"/>
                <a:cs typeface="Arial" panose="020B0604020202020204" pitchFamily="34" charset="0"/>
              </a:rPr>
              <a:t>attending college</a:t>
            </a:r>
          </a:p>
          <a:p>
            <a:pPr eaLnBrk="1" hangingPunct="1">
              <a:defRPr/>
            </a:pPr>
            <a:r>
              <a:rPr lang="en-US" sz="2800" b="1" dirty="0">
                <a:solidFill>
                  <a:schemeClr val="accent1">
                    <a:lumMod val="50000"/>
                  </a:schemeClr>
                </a:solidFill>
                <a:latin typeface="Arial" panose="020B0604020202020204" pitchFamily="34" charset="0"/>
                <a:cs typeface="Arial" panose="020B0604020202020204" pitchFamily="34" charset="0"/>
              </a:rPr>
              <a:t>= Total Parental contribution</a:t>
            </a:r>
            <a:endParaRPr lang="en-US" sz="2800" dirty="0">
              <a:solidFill>
                <a:schemeClr val="accent1">
                  <a:lumMod val="50000"/>
                </a:schemeClr>
              </a:solidFill>
              <a:latin typeface="Arial" panose="020B0604020202020204" pitchFamily="34" charset="0"/>
              <a:cs typeface="Arial" panose="020B0604020202020204" pitchFamily="34" charset="0"/>
            </a:endParaRPr>
          </a:p>
          <a:p>
            <a:pPr marL="342900" indent="-342900" algn="l" eaLnBrk="1" hangingPunct="1">
              <a:lnSpc>
                <a:spcPct val="90000"/>
              </a:lnSpc>
              <a:buFont typeface="Arial" panose="020B0604020202020204" pitchFamily="34" charset="0"/>
              <a:buChar char="•"/>
              <a:defRPr/>
            </a:pPr>
            <a:endParaRPr lang="en-US" sz="2600" dirty="0" smtClean="0">
              <a:solidFill>
                <a:schemeClr val="tx2">
                  <a:lumMod val="75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48</a:t>
            </a:fld>
            <a:endParaRPr 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ctrTitle"/>
          </p:nvPr>
        </p:nvSpPr>
        <p:spPr>
          <a:xfrm>
            <a:off x="685800" y="1905000"/>
            <a:ext cx="7772400" cy="1470025"/>
          </a:xfrm>
        </p:spPr>
        <p:txBody>
          <a:bodyPr/>
          <a:lstStyle/>
          <a:p>
            <a:pPr>
              <a:defRPr/>
            </a:pPr>
            <a:r>
              <a:rPr lang="en-US" sz="3600" b="1" dirty="0" smtClean="0">
                <a:solidFill>
                  <a:schemeClr val="accent3">
                    <a:lumMod val="50000"/>
                  </a:schemeClr>
                </a:solidFill>
                <a:latin typeface="Arial Headings"/>
                <a:cs typeface="Arial" pitchFamily="34" charset="0"/>
              </a:rPr>
              <a:t>About the FAFSA – EFC</a:t>
            </a:r>
            <a:br>
              <a:rPr lang="en-US" sz="3600" b="1" dirty="0" smtClean="0">
                <a:solidFill>
                  <a:schemeClr val="accent3">
                    <a:lumMod val="50000"/>
                  </a:schemeClr>
                </a:solidFill>
                <a:latin typeface="Arial Headings"/>
                <a:cs typeface="Arial" pitchFamily="34" charset="0"/>
              </a:rPr>
            </a:br>
            <a:r>
              <a:rPr lang="en-US" sz="3600" b="1" dirty="0" smtClean="0">
                <a:solidFill>
                  <a:schemeClr val="accent3">
                    <a:lumMod val="50000"/>
                  </a:schemeClr>
                </a:solidFill>
                <a:latin typeface="Arial Headings"/>
                <a:cs typeface="Arial" pitchFamily="34" charset="0"/>
              </a:rPr>
              <a:t>Dependent Student </a:t>
            </a:r>
            <a:br>
              <a:rPr lang="en-US" sz="3600" b="1" dirty="0" smtClean="0">
                <a:solidFill>
                  <a:schemeClr val="accent3">
                    <a:lumMod val="50000"/>
                  </a:schemeClr>
                </a:solidFill>
                <a:latin typeface="Arial Headings"/>
                <a:cs typeface="Arial" pitchFamily="34" charset="0"/>
              </a:rPr>
            </a:br>
            <a:r>
              <a:rPr lang="en-US" sz="3600" b="1" dirty="0" smtClean="0">
                <a:solidFill>
                  <a:schemeClr val="accent3">
                    <a:lumMod val="50000"/>
                  </a:schemeClr>
                </a:solidFill>
                <a:latin typeface="Arial Headings"/>
                <a:cs typeface="Arial" pitchFamily="34" charset="0"/>
              </a:rPr>
              <a:t>Income Protection Allowance</a:t>
            </a:r>
          </a:p>
        </p:txBody>
      </p:sp>
      <p:sp>
        <p:nvSpPr>
          <p:cNvPr id="26627" name="Subtitle 2"/>
          <p:cNvSpPr>
            <a:spLocks noGrp="1"/>
          </p:cNvSpPr>
          <p:nvPr>
            <p:ph type="subTitle" idx="1"/>
          </p:nvPr>
        </p:nvSpPr>
        <p:spPr>
          <a:xfrm>
            <a:off x="685800" y="3429000"/>
            <a:ext cx="7772400" cy="2057400"/>
          </a:xfrm>
        </p:spPr>
        <p:txBody>
          <a:bodyPr/>
          <a:lstStyle/>
          <a:p>
            <a:pPr>
              <a:defRPr/>
            </a:pPr>
            <a:r>
              <a:rPr lang="en-US" sz="4000" b="1" dirty="0" smtClean="0">
                <a:solidFill>
                  <a:srgbClr val="FF0000"/>
                </a:solidFill>
                <a:latin typeface="Arial" pitchFamily="34" charset="0"/>
                <a:cs typeface="Arial" pitchFamily="34" charset="0"/>
              </a:rPr>
              <a:t>$6,310</a:t>
            </a:r>
          </a:p>
          <a:p>
            <a:pPr marL="457200" indent="-457200" algn="l">
              <a:buFont typeface="Arial" panose="020B0604020202020204" pitchFamily="34" charset="0"/>
              <a:buChar char="•"/>
              <a:defRPr/>
            </a:pPr>
            <a:r>
              <a:rPr lang="en-US" sz="2800" dirty="0">
                <a:solidFill>
                  <a:schemeClr val="accent1">
                    <a:lumMod val="50000"/>
                  </a:schemeClr>
                </a:solidFill>
                <a:latin typeface="Arial" pitchFamily="34" charset="0"/>
                <a:cs typeface="Arial" pitchFamily="34" charset="0"/>
              </a:rPr>
              <a:t>T</a:t>
            </a:r>
            <a:r>
              <a:rPr lang="en-US" sz="2800" dirty="0" smtClean="0">
                <a:solidFill>
                  <a:schemeClr val="accent1">
                    <a:lumMod val="50000"/>
                  </a:schemeClr>
                </a:solidFill>
                <a:latin typeface="Arial" pitchFamily="34" charset="0"/>
                <a:cs typeface="Arial" pitchFamily="34" charset="0"/>
              </a:rPr>
              <a:t>he amount a dependent student may earn in </a:t>
            </a:r>
            <a:r>
              <a:rPr lang="en-US" sz="2800" b="1" dirty="0" smtClean="0">
                <a:solidFill>
                  <a:srgbClr val="FF0000"/>
                </a:solidFill>
                <a:latin typeface="Arial" pitchFamily="34" charset="0"/>
                <a:cs typeface="Arial" pitchFamily="34" charset="0"/>
              </a:rPr>
              <a:t>2014</a:t>
            </a:r>
            <a:r>
              <a:rPr lang="en-US" sz="2800" dirty="0" smtClean="0">
                <a:solidFill>
                  <a:schemeClr val="accent1">
                    <a:lumMod val="50000"/>
                  </a:schemeClr>
                </a:solidFill>
                <a:latin typeface="Arial" pitchFamily="34" charset="0"/>
                <a:cs typeface="Arial" pitchFamily="34" charset="0"/>
              </a:rPr>
              <a:t> without affecting the student contribution from earnings</a:t>
            </a:r>
            <a:r>
              <a:rPr lang="en-US" dirty="0" smtClean="0">
                <a:solidFill>
                  <a:schemeClr val="accent1">
                    <a:lumMod val="50000"/>
                  </a:schemeClr>
                </a:solidFill>
              </a:rPr>
              <a:t> </a:t>
            </a: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pPr>
                <a:defRPr/>
              </a:pPr>
              <a:t>49</a:t>
            </a:fld>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457200" y="1676400"/>
            <a:ext cx="8229600" cy="838200"/>
          </a:xfrm>
          <a:prstGeom prst="rect">
            <a:avLst/>
          </a:prstGeom>
          <a:noFill/>
          <a:ln w="9525">
            <a:noFill/>
            <a:miter lim="800000"/>
            <a:headEnd/>
            <a:tailEnd/>
          </a:ln>
        </p:spPr>
        <p:txBody>
          <a:bodyPr anchor="ctr"/>
          <a:lstStyle/>
          <a:p>
            <a:pPr algn="ctr" eaLnBrk="0" hangingPunct="0">
              <a:defRPr/>
            </a:pPr>
            <a:r>
              <a:rPr lang="en-US" sz="4400" b="1" dirty="0" smtClean="0">
                <a:solidFill>
                  <a:schemeClr val="accent3">
                    <a:lumMod val="50000"/>
                  </a:schemeClr>
                </a:solidFill>
                <a:latin typeface="Arial Headings"/>
                <a:cs typeface="Arial" pitchFamily="34" charset="0"/>
              </a:rPr>
              <a:t>Timelines</a:t>
            </a:r>
            <a:endParaRPr lang="en-US" sz="4400" b="1" dirty="0">
              <a:solidFill>
                <a:schemeClr val="accent3">
                  <a:lumMod val="50000"/>
                </a:schemeClr>
              </a:solidFill>
              <a:latin typeface="Arial Headings"/>
              <a:cs typeface="Arial" pitchFamily="34" charset="0"/>
            </a:endParaRPr>
          </a:p>
        </p:txBody>
      </p:sp>
      <p:pic>
        <p:nvPicPr>
          <p:cNvPr id="6147" name="Picture 2"/>
          <p:cNvPicPr>
            <a:picLocks noChangeAspect="1" noChangeArrowheads="1"/>
          </p:cNvPicPr>
          <p:nvPr/>
        </p:nvPicPr>
        <p:blipFill>
          <a:blip r:embed="rId3" cstate="print"/>
          <a:srcRect/>
          <a:stretch>
            <a:fillRect/>
          </a:stretch>
        </p:blipFill>
        <p:spPr bwMode="auto">
          <a:xfrm>
            <a:off x="493986" y="2587188"/>
            <a:ext cx="7978775" cy="1447800"/>
          </a:xfrm>
          <a:prstGeom prst="rect">
            <a:avLst/>
          </a:prstGeom>
          <a:noFill/>
          <a:ln w="9525">
            <a:noFill/>
            <a:miter lim="800000"/>
            <a:headEnd/>
            <a:tailEnd/>
          </a:ln>
        </p:spPr>
      </p:pic>
      <p:sp>
        <p:nvSpPr>
          <p:cNvPr id="6148" name="TextBox 6"/>
          <p:cNvSpPr txBox="1">
            <a:spLocks noChangeArrowheads="1"/>
          </p:cNvSpPr>
          <p:nvPr/>
        </p:nvSpPr>
        <p:spPr bwMode="auto">
          <a:xfrm>
            <a:off x="228600" y="4267200"/>
            <a:ext cx="8915400" cy="1292662"/>
          </a:xfrm>
          <a:prstGeom prst="rect">
            <a:avLst/>
          </a:prstGeom>
          <a:noFill/>
          <a:ln w="9525">
            <a:noFill/>
            <a:miter lim="800000"/>
            <a:headEnd/>
            <a:tailEnd/>
          </a:ln>
        </p:spPr>
        <p:txBody>
          <a:bodyPr>
            <a:spAutoFit/>
          </a:bodyPr>
          <a:lstStyle/>
          <a:p>
            <a:pPr marL="457200" indent="-457200">
              <a:buFont typeface="Arial" panose="020B0604020202020204" pitchFamily="34" charset="0"/>
              <a:buChar char="•"/>
            </a:pPr>
            <a:r>
              <a:rPr lang="en-US" sz="2600" dirty="0" smtClean="0">
                <a:solidFill>
                  <a:schemeClr val="accent1">
                    <a:lumMod val="50000"/>
                  </a:schemeClr>
                </a:solidFill>
              </a:rPr>
              <a:t>The FAFSA process is repeated </a:t>
            </a:r>
            <a:r>
              <a:rPr lang="en-US" sz="2600" i="1" u="sng" dirty="0" smtClean="0">
                <a:solidFill>
                  <a:schemeClr val="accent1">
                    <a:lumMod val="50000"/>
                  </a:schemeClr>
                </a:solidFill>
              </a:rPr>
              <a:t>each year </a:t>
            </a:r>
            <a:r>
              <a:rPr lang="en-US" sz="2600" dirty="0" smtClean="0">
                <a:solidFill>
                  <a:schemeClr val="accent1">
                    <a:lumMod val="50000"/>
                  </a:schemeClr>
                </a:solidFill>
              </a:rPr>
              <a:t>–</a:t>
            </a:r>
          </a:p>
          <a:p>
            <a:pPr algn="ctr"/>
            <a:r>
              <a:rPr lang="en-US" sz="2600" dirty="0" smtClean="0">
                <a:solidFill>
                  <a:schemeClr val="accent1">
                    <a:lumMod val="50000"/>
                  </a:schemeClr>
                </a:solidFill>
              </a:rPr>
              <a:t>beginning in January – for the following academic year</a:t>
            </a:r>
          </a:p>
          <a:p>
            <a:pPr marL="457200" indent="-457200">
              <a:buFont typeface="Arial" panose="020B0604020202020204" pitchFamily="34" charset="0"/>
              <a:buChar char="•"/>
            </a:pPr>
            <a:r>
              <a:rPr lang="en-US" sz="2600" dirty="0" smtClean="0">
                <a:solidFill>
                  <a:schemeClr val="accent1">
                    <a:lumMod val="50000"/>
                  </a:schemeClr>
                </a:solidFill>
              </a:rPr>
              <a:t>File as soon as possible after January 1 each year  </a:t>
            </a:r>
            <a:endParaRPr lang="en-US" sz="2600" dirty="0">
              <a:solidFill>
                <a:schemeClr val="accent1">
                  <a:lumMod val="50000"/>
                </a:schemeClr>
              </a:solidFill>
            </a:endParaRP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52600"/>
            <a:ext cx="9144000" cy="1600200"/>
          </a:xfrm>
        </p:spPr>
        <p:txBody>
          <a:bodyPr/>
          <a:lstStyle/>
          <a:p>
            <a:pPr>
              <a:defRPr/>
            </a:pPr>
            <a:r>
              <a:rPr lang="en-US" sz="3600" b="1" dirty="0" smtClean="0">
                <a:solidFill>
                  <a:schemeClr val="accent3">
                    <a:lumMod val="50000"/>
                  </a:schemeClr>
                </a:solidFill>
                <a:latin typeface="Arial Body"/>
              </a:rPr>
              <a:t>About the FAFSA – EFC</a:t>
            </a:r>
            <a:br>
              <a:rPr lang="en-US" sz="3600" b="1" dirty="0" smtClean="0">
                <a:solidFill>
                  <a:schemeClr val="accent3">
                    <a:lumMod val="50000"/>
                  </a:schemeClr>
                </a:solidFill>
                <a:latin typeface="Arial Body"/>
              </a:rPr>
            </a:br>
            <a:r>
              <a:rPr lang="en-US" sz="3600" b="1" dirty="0" smtClean="0">
                <a:solidFill>
                  <a:schemeClr val="accent3">
                    <a:lumMod val="50000"/>
                  </a:schemeClr>
                </a:solidFill>
                <a:latin typeface="Arial Body"/>
              </a:rPr>
              <a:t>Dependent </a:t>
            </a:r>
            <a:r>
              <a:rPr lang="en-US" sz="3600" b="1" i="1" dirty="0" smtClean="0">
                <a:solidFill>
                  <a:schemeClr val="accent3">
                    <a:lumMod val="50000"/>
                  </a:schemeClr>
                </a:solidFill>
                <a:latin typeface="Arial Body"/>
              </a:rPr>
              <a:t>Student</a:t>
            </a:r>
            <a:r>
              <a:rPr lang="en-US" sz="3600" b="1" dirty="0" smtClean="0">
                <a:solidFill>
                  <a:schemeClr val="accent3">
                    <a:lumMod val="50000"/>
                  </a:schemeClr>
                </a:solidFill>
                <a:latin typeface="Arial Body"/>
              </a:rPr>
              <a:t> Contribution</a:t>
            </a:r>
            <a:br>
              <a:rPr lang="en-US" sz="3600" b="1" dirty="0" smtClean="0">
                <a:solidFill>
                  <a:schemeClr val="accent3">
                    <a:lumMod val="50000"/>
                  </a:schemeClr>
                </a:solidFill>
                <a:latin typeface="Arial Body"/>
              </a:rPr>
            </a:br>
            <a:r>
              <a:rPr lang="en-US" sz="3600" b="1" dirty="0" smtClean="0">
                <a:solidFill>
                  <a:schemeClr val="accent3">
                    <a:lumMod val="50000"/>
                  </a:schemeClr>
                </a:solidFill>
                <a:latin typeface="Arial Body"/>
              </a:rPr>
              <a:t> from </a:t>
            </a:r>
            <a:r>
              <a:rPr lang="en-US" sz="3600" b="1" u="sng" dirty="0" smtClean="0">
                <a:solidFill>
                  <a:schemeClr val="accent3">
                    <a:lumMod val="50000"/>
                  </a:schemeClr>
                </a:solidFill>
                <a:latin typeface="Arial Body"/>
              </a:rPr>
              <a:t>Income</a:t>
            </a:r>
            <a:endParaRPr lang="en-US" sz="3600" u="sng" dirty="0">
              <a:solidFill>
                <a:schemeClr val="accent3">
                  <a:lumMod val="50000"/>
                </a:schemeClr>
              </a:solidFill>
              <a:latin typeface="Arial Headings"/>
            </a:endParaRPr>
          </a:p>
        </p:txBody>
      </p:sp>
      <p:sp>
        <p:nvSpPr>
          <p:cNvPr id="3" name="Subtitle 2"/>
          <p:cNvSpPr>
            <a:spLocks noGrp="1"/>
          </p:cNvSpPr>
          <p:nvPr>
            <p:ph type="subTitle" idx="1"/>
          </p:nvPr>
        </p:nvSpPr>
        <p:spPr>
          <a:xfrm>
            <a:off x="462280" y="3368040"/>
            <a:ext cx="8229600" cy="3276600"/>
          </a:xfrm>
        </p:spPr>
        <p:txBody>
          <a:bodyPr/>
          <a:lstStyle/>
          <a:p>
            <a:pPr algn="l" eaLnBrk="1" hangingPunct="1">
              <a:buFont typeface="Arial" charset="0"/>
              <a:buNone/>
              <a:defRPr/>
            </a:pPr>
            <a:r>
              <a:rPr lang="en-US" sz="2400" dirty="0" smtClean="0">
                <a:solidFill>
                  <a:schemeClr val="tx2">
                    <a:lumMod val="75000"/>
                  </a:schemeClr>
                </a:solidFill>
                <a:latin typeface="Arial Body"/>
              </a:rPr>
              <a:t>Example of how </a:t>
            </a:r>
            <a:r>
              <a:rPr lang="en-US" sz="2400" i="1" dirty="0" smtClean="0">
                <a:solidFill>
                  <a:schemeClr val="tx2">
                    <a:lumMod val="75000"/>
                  </a:schemeClr>
                </a:solidFill>
                <a:latin typeface="Arial Body"/>
              </a:rPr>
              <a:t>Student Contribution from Income </a:t>
            </a:r>
            <a:r>
              <a:rPr lang="en-US" sz="2400" dirty="0" smtClean="0">
                <a:solidFill>
                  <a:schemeClr val="tx2">
                    <a:lumMod val="75000"/>
                  </a:schemeClr>
                </a:solidFill>
                <a:latin typeface="Arial Body"/>
              </a:rPr>
              <a:t>is calculated:</a:t>
            </a:r>
          </a:p>
          <a:p>
            <a:pPr marL="342900" indent="-342900" algn="l" eaLnBrk="1" hangingPunct="1">
              <a:buFont typeface="Arial" panose="020B0604020202020204" pitchFamily="34" charset="0"/>
              <a:buChar char="•"/>
              <a:defRPr/>
            </a:pPr>
            <a:r>
              <a:rPr lang="en-US" sz="2400" dirty="0" smtClean="0">
                <a:solidFill>
                  <a:schemeClr val="tx2">
                    <a:lumMod val="75000"/>
                  </a:schemeClr>
                </a:solidFill>
                <a:latin typeface="Arial Body"/>
              </a:rPr>
              <a:t>Student earned $7,310 (after exclusions and taxes)	</a:t>
            </a:r>
          </a:p>
          <a:p>
            <a:pPr marL="342900" indent="-342900" algn="l" eaLnBrk="1" hangingPunct="1">
              <a:buFont typeface="Arial" panose="020B0604020202020204" pitchFamily="34" charset="0"/>
              <a:buChar char="•"/>
              <a:defRPr/>
            </a:pPr>
            <a:r>
              <a:rPr lang="en-US" sz="2400" dirty="0" smtClean="0">
                <a:solidFill>
                  <a:schemeClr val="tx2">
                    <a:lumMod val="75000"/>
                  </a:schemeClr>
                </a:solidFill>
                <a:latin typeface="Arial Body"/>
              </a:rPr>
              <a:t>Of this amount, $6,310 is “protected” (not considered)</a:t>
            </a:r>
          </a:p>
          <a:p>
            <a:pPr marL="342900" indent="-342900" algn="l" eaLnBrk="1" hangingPunct="1">
              <a:buFont typeface="Arial" panose="020B0604020202020204" pitchFamily="34" charset="0"/>
              <a:buChar char="•"/>
              <a:defRPr/>
            </a:pPr>
            <a:r>
              <a:rPr lang="en-US" sz="2400" dirty="0" smtClean="0">
                <a:solidFill>
                  <a:schemeClr val="tx2">
                    <a:lumMod val="75000"/>
                  </a:schemeClr>
                </a:solidFill>
                <a:latin typeface="Arial Body"/>
              </a:rPr>
              <a:t>$1,000 remaining income </a:t>
            </a:r>
          </a:p>
          <a:p>
            <a:pPr marL="342900" indent="-342900" algn="l" eaLnBrk="1" hangingPunct="1">
              <a:buFont typeface="Arial" panose="020B0604020202020204" pitchFamily="34" charset="0"/>
              <a:buChar char="•"/>
              <a:defRPr/>
            </a:pPr>
            <a:r>
              <a:rPr lang="en-US" sz="2400" b="1" dirty="0" smtClean="0">
                <a:solidFill>
                  <a:srgbClr val="FF0000"/>
                </a:solidFill>
                <a:latin typeface="Arial Body"/>
              </a:rPr>
              <a:t>50% </a:t>
            </a:r>
            <a:r>
              <a:rPr lang="en-US" sz="2400" dirty="0" smtClean="0">
                <a:solidFill>
                  <a:schemeClr val="tx2">
                    <a:lumMod val="75000"/>
                  </a:schemeClr>
                </a:solidFill>
                <a:latin typeface="Arial Body"/>
              </a:rPr>
              <a:t>of this amount is the contribution from income</a:t>
            </a:r>
          </a:p>
          <a:p>
            <a:pPr marL="342900" indent="-342900" algn="l" eaLnBrk="1" hangingPunct="1">
              <a:buFont typeface="Arial" panose="020B0604020202020204" pitchFamily="34" charset="0"/>
              <a:buChar char="•"/>
              <a:defRPr/>
            </a:pPr>
            <a:r>
              <a:rPr lang="en-US" sz="2400" dirty="0" smtClean="0">
                <a:solidFill>
                  <a:schemeClr val="tx2">
                    <a:lumMod val="75000"/>
                  </a:schemeClr>
                </a:solidFill>
                <a:latin typeface="Arial Body"/>
              </a:rPr>
              <a:t>Student contribution from income = </a:t>
            </a:r>
            <a:r>
              <a:rPr lang="en-US" sz="2400" b="1" dirty="0" smtClean="0">
                <a:solidFill>
                  <a:srgbClr val="FF0000"/>
                </a:solidFill>
                <a:latin typeface="Arial Body"/>
              </a:rPr>
              <a:t>$500</a:t>
            </a:r>
            <a:endParaRPr lang="en-US" sz="2400" b="1" dirty="0">
              <a:solidFill>
                <a:srgbClr val="FF0000"/>
              </a:solidFill>
              <a:latin typeface="Arial Body"/>
            </a:endParaRP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50</a:t>
            </a:fld>
            <a:endParaRPr 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76400"/>
            <a:ext cx="9144000" cy="1524000"/>
          </a:xfrm>
        </p:spPr>
        <p:txBody>
          <a:bodyPr/>
          <a:lstStyle/>
          <a:p>
            <a:pPr>
              <a:defRPr/>
            </a:pPr>
            <a:r>
              <a:rPr lang="en-US" sz="3600" b="1" dirty="0" smtClean="0">
                <a:solidFill>
                  <a:schemeClr val="accent3">
                    <a:lumMod val="50000"/>
                  </a:schemeClr>
                </a:solidFill>
                <a:latin typeface="Arial Body"/>
              </a:rPr>
              <a:t>About the FAFSA – EFC</a:t>
            </a:r>
            <a:br>
              <a:rPr lang="en-US" sz="3600" b="1" dirty="0" smtClean="0">
                <a:solidFill>
                  <a:schemeClr val="accent3">
                    <a:lumMod val="50000"/>
                  </a:schemeClr>
                </a:solidFill>
                <a:latin typeface="Arial Body"/>
              </a:rPr>
            </a:br>
            <a:r>
              <a:rPr lang="en-US" sz="3600" b="1" dirty="0" smtClean="0">
                <a:solidFill>
                  <a:schemeClr val="accent3">
                    <a:lumMod val="50000"/>
                  </a:schemeClr>
                </a:solidFill>
                <a:latin typeface="Arial Body"/>
              </a:rPr>
              <a:t>Dependent </a:t>
            </a:r>
            <a:r>
              <a:rPr lang="en-US" sz="3600" b="1" i="1" dirty="0" smtClean="0">
                <a:solidFill>
                  <a:schemeClr val="accent3">
                    <a:lumMod val="50000"/>
                  </a:schemeClr>
                </a:solidFill>
                <a:latin typeface="Arial Body"/>
              </a:rPr>
              <a:t>Student </a:t>
            </a:r>
            <a:r>
              <a:rPr lang="en-US" sz="3600" b="1" dirty="0" smtClean="0">
                <a:solidFill>
                  <a:schemeClr val="accent3">
                    <a:lumMod val="50000"/>
                  </a:schemeClr>
                </a:solidFill>
                <a:latin typeface="Arial Body"/>
              </a:rPr>
              <a:t>Contribution</a:t>
            </a:r>
            <a:br>
              <a:rPr lang="en-US" sz="3600" b="1" dirty="0" smtClean="0">
                <a:solidFill>
                  <a:schemeClr val="accent3">
                    <a:lumMod val="50000"/>
                  </a:schemeClr>
                </a:solidFill>
                <a:latin typeface="Arial Body"/>
              </a:rPr>
            </a:br>
            <a:r>
              <a:rPr lang="en-US" sz="3600" b="1" dirty="0" smtClean="0">
                <a:solidFill>
                  <a:schemeClr val="accent3">
                    <a:lumMod val="50000"/>
                  </a:schemeClr>
                </a:solidFill>
                <a:latin typeface="Arial Body"/>
              </a:rPr>
              <a:t> from </a:t>
            </a:r>
            <a:r>
              <a:rPr lang="en-US" sz="3600" b="1" u="sng" dirty="0" smtClean="0">
                <a:solidFill>
                  <a:schemeClr val="accent3">
                    <a:lumMod val="50000"/>
                  </a:schemeClr>
                </a:solidFill>
                <a:latin typeface="Arial Body"/>
              </a:rPr>
              <a:t>Assets</a:t>
            </a:r>
            <a:endParaRPr lang="en-US" sz="3600" u="sng" dirty="0">
              <a:solidFill>
                <a:schemeClr val="accent3">
                  <a:lumMod val="50000"/>
                </a:schemeClr>
              </a:solidFill>
              <a:latin typeface="Arial Headings"/>
            </a:endParaRPr>
          </a:p>
        </p:txBody>
      </p:sp>
      <p:sp>
        <p:nvSpPr>
          <p:cNvPr id="3" name="Subtitle 2"/>
          <p:cNvSpPr>
            <a:spLocks noGrp="1"/>
          </p:cNvSpPr>
          <p:nvPr>
            <p:ph type="subTitle" idx="1"/>
          </p:nvPr>
        </p:nvSpPr>
        <p:spPr>
          <a:xfrm>
            <a:off x="461682" y="3200400"/>
            <a:ext cx="8229600" cy="3276600"/>
          </a:xfrm>
        </p:spPr>
        <p:txBody>
          <a:bodyPr/>
          <a:lstStyle/>
          <a:p>
            <a:pPr algn="l" eaLnBrk="1" hangingPunct="1">
              <a:buFont typeface="Arial" charset="0"/>
              <a:buNone/>
              <a:defRPr/>
            </a:pPr>
            <a:r>
              <a:rPr lang="en-US" sz="2400" dirty="0" smtClean="0">
                <a:solidFill>
                  <a:schemeClr val="tx2">
                    <a:lumMod val="75000"/>
                  </a:schemeClr>
                </a:solidFill>
                <a:latin typeface="Arial" panose="020B0604020202020204" pitchFamily="34" charset="0"/>
                <a:cs typeface="Arial" panose="020B0604020202020204" pitchFamily="34" charset="0"/>
              </a:rPr>
              <a:t>Example of how </a:t>
            </a:r>
            <a:r>
              <a:rPr lang="en-US" sz="2400" i="1" dirty="0" smtClean="0">
                <a:solidFill>
                  <a:schemeClr val="tx2">
                    <a:lumMod val="75000"/>
                  </a:schemeClr>
                </a:solidFill>
                <a:latin typeface="Arial" panose="020B0604020202020204" pitchFamily="34" charset="0"/>
                <a:cs typeface="Arial" panose="020B0604020202020204" pitchFamily="34" charset="0"/>
              </a:rPr>
              <a:t>Student Contribution from Assets </a:t>
            </a:r>
            <a:r>
              <a:rPr lang="en-US" sz="2400" dirty="0" smtClean="0">
                <a:solidFill>
                  <a:schemeClr val="tx2">
                    <a:lumMod val="75000"/>
                  </a:schemeClr>
                </a:solidFill>
                <a:latin typeface="Arial" panose="020B0604020202020204" pitchFamily="34" charset="0"/>
                <a:cs typeface="Arial" panose="020B0604020202020204" pitchFamily="34" charset="0"/>
              </a:rPr>
              <a:t>is calculated:</a:t>
            </a:r>
          </a:p>
          <a:p>
            <a:pPr marL="342900" indent="-342900" algn="l" eaLnBrk="1" hangingPunct="1">
              <a:buFont typeface="Arial" panose="020B0604020202020204" pitchFamily="34" charset="0"/>
              <a:buChar char="•"/>
              <a:defRPr/>
            </a:pPr>
            <a:r>
              <a:rPr lang="en-US" sz="2400" dirty="0" smtClean="0">
                <a:solidFill>
                  <a:schemeClr val="tx2">
                    <a:lumMod val="75000"/>
                  </a:schemeClr>
                </a:solidFill>
                <a:latin typeface="Arial" panose="020B0604020202020204" pitchFamily="34" charset="0"/>
                <a:cs typeface="Arial" panose="020B0604020202020204" pitchFamily="34" charset="0"/>
              </a:rPr>
              <a:t>Calculation uses amounts reported on the FAFSA for cash, checking, savings, and net worth of investments</a:t>
            </a:r>
          </a:p>
          <a:p>
            <a:pPr marL="342900" indent="-342900" algn="l" eaLnBrk="1" hangingPunct="1">
              <a:buFont typeface="Arial" panose="020B0604020202020204" pitchFamily="34" charset="0"/>
              <a:buChar char="•"/>
              <a:defRPr/>
            </a:pPr>
            <a:r>
              <a:rPr lang="en-US" sz="2400" dirty="0" smtClean="0">
                <a:solidFill>
                  <a:schemeClr val="tx2">
                    <a:lumMod val="75000"/>
                  </a:schemeClr>
                </a:solidFill>
                <a:latin typeface="Arial" panose="020B0604020202020204" pitchFamily="34" charset="0"/>
                <a:cs typeface="Arial" panose="020B0604020202020204" pitchFamily="34" charset="0"/>
              </a:rPr>
              <a:t>Example:  Students’ reported assets = </a:t>
            </a:r>
            <a:r>
              <a:rPr lang="en-US" sz="2400" b="1" dirty="0" smtClean="0">
                <a:solidFill>
                  <a:srgbClr val="FF0000"/>
                </a:solidFill>
                <a:latin typeface="Arial" panose="020B0604020202020204" pitchFamily="34" charset="0"/>
                <a:cs typeface="Arial" panose="020B0604020202020204" pitchFamily="34" charset="0"/>
              </a:rPr>
              <a:t>$ 1,000</a:t>
            </a:r>
            <a:r>
              <a:rPr lang="en-US" sz="2400" dirty="0" smtClean="0">
                <a:solidFill>
                  <a:schemeClr val="tx2">
                    <a:lumMod val="75000"/>
                  </a:schemeClr>
                </a:solidFill>
                <a:latin typeface="Arial" panose="020B0604020202020204" pitchFamily="34" charset="0"/>
                <a:cs typeface="Arial" panose="020B0604020202020204" pitchFamily="34" charset="0"/>
              </a:rPr>
              <a:t>	</a:t>
            </a:r>
          </a:p>
          <a:p>
            <a:pPr marL="342900" indent="-342900" algn="l" eaLnBrk="1" hangingPunct="1">
              <a:buFont typeface="Arial" panose="020B0604020202020204" pitchFamily="34" charset="0"/>
              <a:buChar char="•"/>
              <a:defRPr/>
            </a:pPr>
            <a:r>
              <a:rPr lang="en-US" sz="2400" dirty="0" smtClean="0">
                <a:solidFill>
                  <a:schemeClr val="tx2">
                    <a:lumMod val="75000"/>
                  </a:schemeClr>
                </a:solidFill>
                <a:latin typeface="Arial" panose="020B0604020202020204" pitchFamily="34" charset="0"/>
                <a:cs typeface="Arial" panose="020B0604020202020204" pitchFamily="34" charset="0"/>
              </a:rPr>
              <a:t>Of this amount, </a:t>
            </a:r>
            <a:r>
              <a:rPr lang="en-US" sz="2400" b="1" dirty="0" smtClean="0">
                <a:solidFill>
                  <a:srgbClr val="FF0000"/>
                </a:solidFill>
                <a:latin typeface="Arial" panose="020B0604020202020204" pitchFamily="34" charset="0"/>
                <a:cs typeface="Arial" panose="020B0604020202020204" pitchFamily="34" charset="0"/>
              </a:rPr>
              <a:t>$0 </a:t>
            </a:r>
            <a:r>
              <a:rPr lang="en-US" sz="2400" dirty="0" smtClean="0">
                <a:solidFill>
                  <a:schemeClr val="tx2">
                    <a:lumMod val="75000"/>
                  </a:schemeClr>
                </a:solidFill>
                <a:latin typeface="Arial" panose="020B0604020202020204" pitchFamily="34" charset="0"/>
                <a:cs typeface="Arial" panose="020B0604020202020204" pitchFamily="34" charset="0"/>
              </a:rPr>
              <a:t>is “protected”  </a:t>
            </a:r>
          </a:p>
          <a:p>
            <a:pPr marL="342900" indent="-342900" algn="l" eaLnBrk="1" hangingPunct="1">
              <a:buFont typeface="Arial" panose="020B0604020202020204" pitchFamily="34" charset="0"/>
              <a:buChar char="•"/>
              <a:defRPr/>
            </a:pPr>
            <a:r>
              <a:rPr lang="en-US" sz="2400" b="1" dirty="0" smtClean="0">
                <a:solidFill>
                  <a:srgbClr val="FF0000"/>
                </a:solidFill>
                <a:latin typeface="Arial" panose="020B0604020202020204" pitchFamily="34" charset="0"/>
                <a:cs typeface="Arial" panose="020B0604020202020204" pitchFamily="34" charset="0"/>
              </a:rPr>
              <a:t>20% </a:t>
            </a:r>
            <a:r>
              <a:rPr lang="en-US" sz="2400" dirty="0" smtClean="0">
                <a:solidFill>
                  <a:schemeClr val="tx2">
                    <a:lumMod val="75000"/>
                  </a:schemeClr>
                </a:solidFill>
                <a:latin typeface="Arial" panose="020B0604020202020204" pitchFamily="34" charset="0"/>
                <a:cs typeface="Arial" panose="020B0604020202020204" pitchFamily="34" charset="0"/>
              </a:rPr>
              <a:t>of assets = contribution from assets</a:t>
            </a:r>
          </a:p>
          <a:p>
            <a:pPr marL="342900" indent="-342900" algn="l" eaLnBrk="1" hangingPunct="1">
              <a:buFont typeface="Arial" panose="020B0604020202020204" pitchFamily="34" charset="0"/>
              <a:buChar char="•"/>
              <a:defRPr/>
            </a:pPr>
            <a:r>
              <a:rPr lang="en-US" sz="2400" dirty="0" smtClean="0">
                <a:solidFill>
                  <a:schemeClr val="tx2">
                    <a:lumMod val="75000"/>
                  </a:schemeClr>
                </a:solidFill>
                <a:latin typeface="Arial" panose="020B0604020202020204" pitchFamily="34" charset="0"/>
                <a:cs typeface="Arial" panose="020B0604020202020204" pitchFamily="34" charset="0"/>
              </a:rPr>
              <a:t>Student contribution from assets = </a:t>
            </a:r>
            <a:r>
              <a:rPr lang="en-US" sz="2400" b="1" dirty="0" smtClean="0">
                <a:solidFill>
                  <a:srgbClr val="FF0000"/>
                </a:solidFill>
                <a:latin typeface="Arial" panose="020B0604020202020204" pitchFamily="34" charset="0"/>
                <a:cs typeface="Arial" panose="020B0604020202020204" pitchFamily="34" charset="0"/>
              </a:rPr>
              <a:t>$200</a:t>
            </a:r>
            <a:endParaRPr lang="en-US" sz="2400" b="1" dirty="0">
              <a:solidFill>
                <a:srgbClr val="FF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51</a:t>
            </a:fld>
            <a:endParaRPr lang="en-US" dirty="0"/>
          </a:p>
        </p:txBody>
      </p:sp>
    </p:spTree>
    <p:extLst>
      <p:ext uri="{BB962C8B-B14F-4D97-AF65-F5344CB8AC3E}">
        <p14:creationId xmlns:p14="http://schemas.microsoft.com/office/powerpoint/2010/main" val="1813292280"/>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1"/>
            <a:ext cx="7772400" cy="1295400"/>
          </a:xfrm>
        </p:spPr>
        <p:txBody>
          <a:bodyPr/>
          <a:lstStyle/>
          <a:p>
            <a:pPr>
              <a:defRPr/>
            </a:pPr>
            <a:r>
              <a:rPr lang="en-US" b="1" dirty="0" smtClean="0">
                <a:solidFill>
                  <a:schemeClr val="accent3">
                    <a:lumMod val="50000"/>
                  </a:schemeClr>
                </a:solidFill>
                <a:latin typeface="Arial Headings"/>
              </a:rPr>
              <a:t>About the FAFSA</a:t>
            </a:r>
            <a:br>
              <a:rPr lang="en-US" b="1" dirty="0" smtClean="0">
                <a:solidFill>
                  <a:schemeClr val="accent3">
                    <a:lumMod val="50000"/>
                  </a:schemeClr>
                </a:solidFill>
                <a:latin typeface="Arial Headings"/>
              </a:rPr>
            </a:br>
            <a:r>
              <a:rPr lang="en-US" b="1" dirty="0" smtClean="0">
                <a:solidFill>
                  <a:schemeClr val="accent3">
                    <a:lumMod val="50000"/>
                  </a:schemeClr>
                </a:solidFill>
                <a:latin typeface="Arial Headings"/>
              </a:rPr>
              <a:t> Determining “Need”</a:t>
            </a:r>
            <a:endParaRPr lang="en-US" dirty="0">
              <a:solidFill>
                <a:schemeClr val="accent3">
                  <a:lumMod val="50000"/>
                </a:schemeClr>
              </a:solidFill>
              <a:latin typeface="Arial Headings"/>
            </a:endParaRPr>
          </a:p>
        </p:txBody>
      </p:sp>
      <p:sp>
        <p:nvSpPr>
          <p:cNvPr id="3" name="Subtitle 2"/>
          <p:cNvSpPr>
            <a:spLocks noGrp="1"/>
          </p:cNvSpPr>
          <p:nvPr>
            <p:ph type="subTitle" idx="1"/>
          </p:nvPr>
        </p:nvSpPr>
        <p:spPr>
          <a:xfrm>
            <a:off x="304800" y="2971800"/>
            <a:ext cx="8534400" cy="3733800"/>
          </a:xfrm>
        </p:spPr>
        <p:txBody>
          <a:bodyPr/>
          <a:lstStyle/>
          <a:p>
            <a:pPr>
              <a:buFont typeface="Arial" charset="0"/>
              <a:buNone/>
              <a:defRPr/>
            </a:pPr>
            <a:r>
              <a:rPr lang="en-US" sz="2600" dirty="0" smtClean="0">
                <a:solidFill>
                  <a:schemeClr val="accent1">
                    <a:lumMod val="50000"/>
                  </a:schemeClr>
                </a:solidFill>
                <a:latin typeface="Arial" panose="020B0604020202020204" pitchFamily="34" charset="0"/>
                <a:cs typeface="Arial" panose="020B0604020202020204" pitchFamily="34" charset="0"/>
              </a:rPr>
              <a:t>Cost of Attendance (COA)</a:t>
            </a:r>
          </a:p>
          <a:p>
            <a:pPr marL="342900" indent="-342900">
              <a:buFontTx/>
              <a:buChar char="-"/>
              <a:defRPr/>
            </a:pPr>
            <a:r>
              <a:rPr lang="en-US" sz="2600" u="sng" dirty="0" smtClean="0">
                <a:solidFill>
                  <a:schemeClr val="accent1">
                    <a:lumMod val="50000"/>
                  </a:schemeClr>
                </a:solidFill>
                <a:latin typeface="Arial" panose="020B0604020202020204" pitchFamily="34" charset="0"/>
                <a:cs typeface="Arial" panose="020B0604020202020204" pitchFamily="34" charset="0"/>
              </a:rPr>
              <a:t>Expected Family Contribution (EFC)</a:t>
            </a:r>
          </a:p>
          <a:p>
            <a:pPr>
              <a:defRPr/>
            </a:pPr>
            <a:r>
              <a:rPr lang="en-US" sz="2600" b="1" i="1" dirty="0">
                <a:solidFill>
                  <a:schemeClr val="accent1">
                    <a:lumMod val="50000"/>
                  </a:schemeClr>
                </a:solidFill>
                <a:latin typeface="Arial" panose="020B0604020202020204" pitchFamily="34" charset="0"/>
                <a:cs typeface="Arial" panose="020B0604020202020204" pitchFamily="34" charset="0"/>
              </a:rPr>
              <a:t>=</a:t>
            </a:r>
            <a:r>
              <a:rPr lang="en-US" sz="2600" b="1" i="1" dirty="0" smtClean="0">
                <a:solidFill>
                  <a:schemeClr val="accent1">
                    <a:lumMod val="50000"/>
                  </a:schemeClr>
                </a:solidFill>
                <a:latin typeface="Arial" panose="020B0604020202020204" pitchFamily="34" charset="0"/>
                <a:cs typeface="Arial" panose="020B0604020202020204" pitchFamily="34" charset="0"/>
              </a:rPr>
              <a:t>“Need”</a:t>
            </a:r>
          </a:p>
          <a:p>
            <a:pPr>
              <a:buFont typeface="Arial" charset="0"/>
              <a:buNone/>
              <a:defRPr/>
            </a:pPr>
            <a:endParaRPr lang="en-US" sz="2600" dirty="0" smtClean="0">
              <a:solidFill>
                <a:schemeClr val="accent1">
                  <a:lumMod val="50000"/>
                </a:schemeClr>
              </a:solidFill>
              <a:latin typeface="Arial" panose="020B0604020202020204" pitchFamily="34" charset="0"/>
              <a:cs typeface="Arial" panose="020B0604020202020204" pitchFamily="34" charset="0"/>
            </a:endParaRPr>
          </a:p>
          <a:p>
            <a:pPr algn="l">
              <a:buFont typeface="Arial" pitchFamily="34" charset="0"/>
              <a:buChar char="•"/>
              <a:defRPr/>
            </a:pPr>
            <a:r>
              <a:rPr lang="en-US" sz="2600" dirty="0" smtClean="0">
                <a:solidFill>
                  <a:schemeClr val="accent1">
                    <a:lumMod val="50000"/>
                  </a:schemeClr>
                </a:solidFill>
                <a:latin typeface="Arial" panose="020B0604020202020204" pitchFamily="34" charset="0"/>
                <a:cs typeface="Arial" panose="020B0604020202020204" pitchFamily="34" charset="0"/>
              </a:rPr>
              <a:t>The amount of students’ COA that can be covered with “need-based” aid</a:t>
            </a:r>
          </a:p>
          <a:p>
            <a:pPr algn="l">
              <a:buFont typeface="Arial" pitchFamily="34" charset="0"/>
              <a:buChar char="•"/>
              <a:defRPr/>
            </a:pPr>
            <a:r>
              <a:rPr lang="en-US" sz="2600" dirty="0" smtClean="0">
                <a:solidFill>
                  <a:schemeClr val="accent1">
                    <a:lumMod val="50000"/>
                  </a:schemeClr>
                </a:solidFill>
                <a:latin typeface="Arial" panose="020B0604020202020204" pitchFamily="34" charset="0"/>
                <a:cs typeface="Arial" panose="020B0604020202020204" pitchFamily="34" charset="0"/>
              </a:rPr>
              <a:t>NOTE:  </a:t>
            </a:r>
            <a:r>
              <a:rPr lang="en-US" sz="2600" i="1" u="sng" dirty="0" smtClean="0">
                <a:solidFill>
                  <a:schemeClr val="accent1">
                    <a:lumMod val="50000"/>
                  </a:schemeClr>
                </a:solidFill>
                <a:latin typeface="Arial" panose="020B0604020202020204" pitchFamily="34" charset="0"/>
                <a:cs typeface="Arial" panose="020B0604020202020204" pitchFamily="34" charset="0"/>
              </a:rPr>
              <a:t>Non-need</a:t>
            </a:r>
            <a:r>
              <a:rPr lang="en-US" sz="2600" dirty="0" smtClean="0">
                <a:solidFill>
                  <a:schemeClr val="accent1">
                    <a:lumMod val="50000"/>
                  </a:schemeClr>
                </a:solidFill>
                <a:latin typeface="Arial" panose="020B0604020202020204" pitchFamily="34" charset="0"/>
                <a:cs typeface="Arial" panose="020B0604020202020204" pitchFamily="34" charset="0"/>
              </a:rPr>
              <a:t> based aid can be used to help cover EFC </a:t>
            </a:r>
          </a:p>
          <a:p>
            <a:pPr>
              <a:buFont typeface="Arial" charset="0"/>
              <a:buNone/>
              <a:defRPr/>
            </a:pPr>
            <a:endParaRPr lang="en-US" sz="2600" dirty="0" smtClean="0">
              <a:solidFill>
                <a:schemeClr val="accent1">
                  <a:lumMod val="50000"/>
                </a:schemeClr>
              </a:solidFill>
              <a:latin typeface="Arial" charset="0"/>
            </a:endParaRPr>
          </a:p>
          <a:p>
            <a:pPr>
              <a:buFont typeface="Arial" charset="0"/>
              <a:buNone/>
              <a:defRPr/>
            </a:pPr>
            <a:endParaRPr lang="en-US" dirty="0"/>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990600"/>
          </a:xfrm>
        </p:spPr>
        <p:txBody>
          <a:bodyPr/>
          <a:lstStyle/>
          <a:p>
            <a:pPr>
              <a:defRPr/>
            </a:pPr>
            <a:r>
              <a:rPr lang="en-US" sz="3600" b="1" dirty="0" smtClean="0">
                <a:solidFill>
                  <a:schemeClr val="accent3">
                    <a:lumMod val="50000"/>
                  </a:schemeClr>
                </a:solidFill>
                <a:latin typeface="Arial Headings"/>
              </a:rPr>
              <a:t>Need Varies Based on Cost</a:t>
            </a:r>
            <a:endParaRPr lang="en-US" sz="3600" dirty="0">
              <a:solidFill>
                <a:schemeClr val="accent3">
                  <a:lumMod val="50000"/>
                </a:schemeClr>
              </a:solidFill>
              <a:latin typeface="Arial Headings"/>
            </a:endParaRPr>
          </a:p>
        </p:txBody>
      </p:sp>
      <p:grpSp>
        <p:nvGrpSpPr>
          <p:cNvPr id="3" name="Group 3"/>
          <p:cNvGrpSpPr>
            <a:grpSpLocks/>
          </p:cNvGrpSpPr>
          <p:nvPr/>
        </p:nvGrpSpPr>
        <p:grpSpPr bwMode="auto">
          <a:xfrm>
            <a:off x="381000" y="2514600"/>
            <a:ext cx="8153400" cy="3810000"/>
            <a:chOff x="528" y="1104"/>
            <a:chExt cx="4944" cy="2968"/>
          </a:xfrm>
        </p:grpSpPr>
        <p:graphicFrame>
          <p:nvGraphicFramePr>
            <p:cNvPr id="1026" name="Object 4"/>
            <p:cNvGraphicFramePr>
              <a:graphicFrameLocks noChangeAspect="1"/>
            </p:cNvGraphicFramePr>
            <p:nvPr/>
          </p:nvGraphicFramePr>
          <p:xfrm>
            <a:off x="672" y="1104"/>
            <a:ext cx="4800" cy="2592"/>
          </p:xfrm>
          <a:graphic>
            <a:graphicData uri="http://schemas.openxmlformats.org/presentationml/2006/ole">
              <mc:AlternateContent xmlns:mc="http://schemas.openxmlformats.org/markup-compatibility/2006">
                <mc:Choice xmlns:v="urn:schemas-microsoft-com:vml" Requires="v">
                  <p:oleObj spid="_x0000_s134151" name="Chart" r:id="rId4" imgW="8467776" imgH="4391011" progId="MSGraph.Chart.8">
                    <p:embed followColorScheme="full"/>
                  </p:oleObj>
                </mc:Choice>
                <mc:Fallback>
                  <p:oleObj name="Chart" r:id="rId4" imgW="8467776" imgH="4391011" progId="MSGraph.Chart.8">
                    <p:embed followColorScheme="full"/>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 y="1104"/>
                          <a:ext cx="4800" cy="25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 name="Rectangle 5"/>
            <p:cNvSpPr>
              <a:spLocks noChangeArrowheads="1"/>
            </p:cNvSpPr>
            <p:nvPr/>
          </p:nvSpPr>
          <p:spPr bwMode="auto">
            <a:xfrm>
              <a:off x="528" y="1200"/>
              <a:ext cx="480" cy="2160"/>
            </a:xfrm>
            <a:prstGeom prst="rect">
              <a:avLst/>
            </a:prstGeom>
            <a:solidFill>
              <a:srgbClr val="000080"/>
            </a:solidFill>
            <a:ln w="12700" cap="sq">
              <a:solidFill>
                <a:schemeClr val="tx1"/>
              </a:solidFill>
              <a:miter lim="800000"/>
              <a:headEnd type="none" w="sm" len="sm"/>
              <a:tailEnd type="none" w="sm" len="sm"/>
            </a:ln>
          </p:spPr>
          <p:txBody>
            <a:bodyPr wrap="none" anchor="ctr"/>
            <a:lstStyle/>
            <a:p>
              <a:r>
                <a:rPr lang="en-US" sz="3600">
                  <a:solidFill>
                    <a:srgbClr val="FFFFFF"/>
                  </a:solidFill>
                </a:rPr>
                <a:t>A</a:t>
              </a:r>
            </a:p>
          </p:txBody>
        </p:sp>
        <p:sp>
          <p:nvSpPr>
            <p:cNvPr id="1030" name="Rectangle 6"/>
            <p:cNvSpPr>
              <a:spLocks noChangeArrowheads="1"/>
            </p:cNvSpPr>
            <p:nvPr/>
          </p:nvSpPr>
          <p:spPr bwMode="auto">
            <a:xfrm>
              <a:off x="1008" y="1680"/>
              <a:ext cx="480" cy="1680"/>
            </a:xfrm>
            <a:prstGeom prst="rect">
              <a:avLst/>
            </a:prstGeom>
            <a:solidFill>
              <a:srgbClr val="FF99CC"/>
            </a:solidFill>
            <a:ln w="12700" cap="sq">
              <a:solidFill>
                <a:schemeClr val="tx1"/>
              </a:solidFill>
              <a:miter lim="800000"/>
              <a:headEnd type="none" w="sm" len="sm"/>
              <a:tailEnd type="none" w="sm" len="sm"/>
            </a:ln>
          </p:spPr>
          <p:txBody>
            <a:bodyPr wrap="none" anchor="ctr"/>
            <a:lstStyle/>
            <a:p>
              <a:r>
                <a:rPr lang="en-US" sz="3600">
                  <a:solidFill>
                    <a:prstClr val="black"/>
                  </a:solidFill>
                </a:rPr>
                <a:t>B</a:t>
              </a:r>
            </a:p>
          </p:txBody>
        </p:sp>
        <p:sp>
          <p:nvSpPr>
            <p:cNvPr id="1031" name="Rectangle 7"/>
            <p:cNvSpPr>
              <a:spLocks noChangeArrowheads="1"/>
            </p:cNvSpPr>
            <p:nvPr/>
          </p:nvSpPr>
          <p:spPr bwMode="auto">
            <a:xfrm>
              <a:off x="1488" y="2064"/>
              <a:ext cx="480" cy="1296"/>
            </a:xfrm>
            <a:prstGeom prst="rect">
              <a:avLst/>
            </a:prstGeom>
            <a:solidFill>
              <a:srgbClr val="FFFF00"/>
            </a:solidFill>
            <a:ln w="12700" cap="sq">
              <a:solidFill>
                <a:schemeClr val="tx1"/>
              </a:solidFill>
              <a:miter lim="800000"/>
              <a:headEnd type="none" w="sm" len="sm"/>
              <a:tailEnd type="none" w="sm" len="sm"/>
            </a:ln>
          </p:spPr>
          <p:txBody>
            <a:bodyPr wrap="none" anchor="ctr"/>
            <a:lstStyle/>
            <a:p>
              <a:r>
                <a:rPr lang="en-US" sz="3600">
                  <a:solidFill>
                    <a:prstClr val="black"/>
                  </a:solidFill>
                </a:rPr>
                <a:t>C</a:t>
              </a:r>
            </a:p>
          </p:txBody>
        </p:sp>
        <p:sp>
          <p:nvSpPr>
            <p:cNvPr id="1032" name="Rectangle 8"/>
            <p:cNvSpPr>
              <a:spLocks noChangeArrowheads="1"/>
            </p:cNvSpPr>
            <p:nvPr/>
          </p:nvSpPr>
          <p:spPr bwMode="auto">
            <a:xfrm>
              <a:off x="3600" y="1248"/>
              <a:ext cx="480" cy="1680"/>
            </a:xfrm>
            <a:prstGeom prst="rect">
              <a:avLst/>
            </a:prstGeom>
            <a:solidFill>
              <a:srgbClr val="000080"/>
            </a:solidFill>
            <a:ln w="12700" cap="sq">
              <a:solidFill>
                <a:schemeClr val="tx1"/>
              </a:solidFill>
              <a:miter lim="800000"/>
              <a:headEnd type="none" w="sm" len="sm"/>
              <a:tailEnd type="none" w="sm" len="sm"/>
            </a:ln>
          </p:spPr>
          <p:txBody>
            <a:bodyPr wrap="none" anchor="ctr"/>
            <a:lstStyle/>
            <a:p>
              <a:r>
                <a:rPr lang="en-US" sz="3600">
                  <a:solidFill>
                    <a:srgbClr val="FFFFFF"/>
                  </a:solidFill>
                </a:rPr>
                <a:t>A</a:t>
              </a:r>
            </a:p>
          </p:txBody>
        </p:sp>
        <p:sp>
          <p:nvSpPr>
            <p:cNvPr id="1033" name="Rectangle 9"/>
            <p:cNvSpPr>
              <a:spLocks noChangeArrowheads="1"/>
            </p:cNvSpPr>
            <p:nvPr/>
          </p:nvSpPr>
          <p:spPr bwMode="auto">
            <a:xfrm>
              <a:off x="4080" y="1632"/>
              <a:ext cx="480" cy="1296"/>
            </a:xfrm>
            <a:prstGeom prst="rect">
              <a:avLst/>
            </a:prstGeom>
            <a:solidFill>
              <a:srgbClr val="FF99CC"/>
            </a:solidFill>
            <a:ln w="12700" cap="sq">
              <a:solidFill>
                <a:schemeClr val="tx1"/>
              </a:solidFill>
              <a:miter lim="800000"/>
              <a:headEnd type="none" w="sm" len="sm"/>
              <a:tailEnd type="none" w="sm" len="sm"/>
            </a:ln>
          </p:spPr>
          <p:txBody>
            <a:bodyPr wrap="none" anchor="ctr"/>
            <a:lstStyle/>
            <a:p>
              <a:r>
                <a:rPr lang="en-US" sz="3600">
                  <a:solidFill>
                    <a:prstClr val="black"/>
                  </a:solidFill>
                </a:rPr>
                <a:t>B</a:t>
              </a:r>
            </a:p>
          </p:txBody>
        </p:sp>
        <p:sp>
          <p:nvSpPr>
            <p:cNvPr id="1034" name="Rectangle 10"/>
            <p:cNvSpPr>
              <a:spLocks noChangeArrowheads="1"/>
            </p:cNvSpPr>
            <p:nvPr/>
          </p:nvSpPr>
          <p:spPr bwMode="auto">
            <a:xfrm>
              <a:off x="4560" y="2160"/>
              <a:ext cx="480" cy="816"/>
            </a:xfrm>
            <a:prstGeom prst="rect">
              <a:avLst/>
            </a:prstGeom>
            <a:solidFill>
              <a:srgbClr val="FFFF00"/>
            </a:solidFill>
            <a:ln w="12700" cap="sq">
              <a:solidFill>
                <a:schemeClr val="tx1"/>
              </a:solidFill>
              <a:miter lim="800000"/>
              <a:headEnd type="none" w="sm" len="sm"/>
              <a:tailEnd type="none" w="sm" len="sm"/>
            </a:ln>
          </p:spPr>
          <p:txBody>
            <a:bodyPr wrap="none" anchor="ctr"/>
            <a:lstStyle/>
            <a:p>
              <a:r>
                <a:rPr lang="en-US" sz="3600">
                  <a:solidFill>
                    <a:prstClr val="black"/>
                  </a:solidFill>
                </a:rPr>
                <a:t>C</a:t>
              </a:r>
            </a:p>
          </p:txBody>
        </p:sp>
        <p:sp>
          <p:nvSpPr>
            <p:cNvPr id="1035" name="Rectangle 11"/>
            <p:cNvSpPr>
              <a:spLocks noChangeArrowheads="1"/>
            </p:cNvSpPr>
            <p:nvPr/>
          </p:nvSpPr>
          <p:spPr bwMode="auto">
            <a:xfrm>
              <a:off x="2160" y="2928"/>
              <a:ext cx="1248" cy="432"/>
            </a:xfrm>
            <a:prstGeom prst="rect">
              <a:avLst/>
            </a:prstGeom>
            <a:solidFill>
              <a:srgbClr val="008000"/>
            </a:solidFill>
            <a:ln w="12700" cap="sq">
              <a:solidFill>
                <a:schemeClr val="tx1"/>
              </a:solidFill>
              <a:miter lim="800000"/>
              <a:headEnd type="none" w="sm" len="sm"/>
              <a:tailEnd type="none" w="sm" len="sm"/>
            </a:ln>
          </p:spPr>
          <p:txBody>
            <a:bodyPr wrap="none" anchor="ctr"/>
            <a:lstStyle/>
            <a:p>
              <a:r>
                <a:rPr lang="en-US" sz="3600">
                  <a:solidFill>
                    <a:prstClr val="black"/>
                  </a:solidFill>
                </a:rPr>
                <a:t>EFC</a:t>
              </a:r>
            </a:p>
          </p:txBody>
        </p:sp>
        <p:sp>
          <p:nvSpPr>
            <p:cNvPr id="1036" name="Rectangle 12"/>
            <p:cNvSpPr>
              <a:spLocks noChangeArrowheads="1"/>
            </p:cNvSpPr>
            <p:nvPr/>
          </p:nvSpPr>
          <p:spPr bwMode="auto">
            <a:xfrm>
              <a:off x="3600" y="2928"/>
              <a:ext cx="1440" cy="432"/>
            </a:xfrm>
            <a:prstGeom prst="rect">
              <a:avLst/>
            </a:prstGeom>
            <a:solidFill>
              <a:srgbClr val="008000"/>
            </a:solidFill>
            <a:ln w="12700" cap="sq">
              <a:solidFill>
                <a:schemeClr val="tx1"/>
              </a:solidFill>
              <a:miter lim="800000"/>
              <a:headEnd type="none" w="sm" len="sm"/>
              <a:tailEnd type="none" w="sm" len="sm"/>
            </a:ln>
          </p:spPr>
          <p:txBody>
            <a:bodyPr wrap="none" anchor="ctr"/>
            <a:lstStyle/>
            <a:p>
              <a:r>
                <a:rPr lang="en-US" sz="3600" dirty="0">
                  <a:solidFill>
                    <a:prstClr val="black"/>
                  </a:solidFill>
                </a:rPr>
                <a:t>EFC</a:t>
              </a:r>
            </a:p>
          </p:txBody>
        </p:sp>
        <p:sp>
          <p:nvSpPr>
            <p:cNvPr id="1037" name="Text Box 13"/>
            <p:cNvSpPr txBox="1">
              <a:spLocks noChangeArrowheads="1"/>
            </p:cNvSpPr>
            <p:nvPr/>
          </p:nvSpPr>
          <p:spPr bwMode="auto">
            <a:xfrm>
              <a:off x="576" y="3648"/>
              <a:ext cx="1392" cy="366"/>
            </a:xfrm>
            <a:prstGeom prst="rect">
              <a:avLst/>
            </a:prstGeom>
            <a:noFill/>
            <a:ln w="12700" cap="sq">
              <a:noFill/>
              <a:miter lim="800000"/>
              <a:headEnd type="none" w="sm" len="sm"/>
              <a:tailEnd type="none" w="sm" len="sm"/>
            </a:ln>
          </p:spPr>
          <p:txBody>
            <a:bodyPr>
              <a:spAutoFit/>
            </a:bodyPr>
            <a:lstStyle/>
            <a:p>
              <a:pPr>
                <a:spcBef>
                  <a:spcPct val="50000"/>
                </a:spcBef>
              </a:pPr>
              <a:r>
                <a:rPr lang="en-US" sz="1600">
                  <a:solidFill>
                    <a:prstClr val="black"/>
                  </a:solidFill>
                </a:rPr>
                <a:t>Cost of Attendance (Variable)</a:t>
              </a:r>
            </a:p>
          </p:txBody>
        </p:sp>
        <p:sp>
          <p:nvSpPr>
            <p:cNvPr id="1038" name="Text Box 14"/>
            <p:cNvSpPr txBox="1">
              <a:spLocks noChangeArrowheads="1"/>
            </p:cNvSpPr>
            <p:nvPr/>
          </p:nvSpPr>
          <p:spPr bwMode="auto">
            <a:xfrm>
              <a:off x="2208" y="3552"/>
              <a:ext cx="1248" cy="520"/>
            </a:xfrm>
            <a:prstGeom prst="rect">
              <a:avLst/>
            </a:prstGeom>
            <a:noFill/>
            <a:ln w="12700" cap="sq">
              <a:noFill/>
              <a:miter lim="800000"/>
              <a:headEnd type="none" w="sm" len="sm"/>
              <a:tailEnd type="none" w="sm" len="sm"/>
            </a:ln>
          </p:spPr>
          <p:txBody>
            <a:bodyPr>
              <a:spAutoFit/>
            </a:bodyPr>
            <a:lstStyle/>
            <a:p>
              <a:pPr>
                <a:spcBef>
                  <a:spcPct val="50000"/>
                </a:spcBef>
              </a:pPr>
              <a:r>
                <a:rPr lang="en-US" sz="1600">
                  <a:solidFill>
                    <a:prstClr val="black"/>
                  </a:solidFill>
                </a:rPr>
                <a:t>Expected Family Contribution (Constant)</a:t>
              </a:r>
            </a:p>
          </p:txBody>
        </p:sp>
        <p:sp>
          <p:nvSpPr>
            <p:cNvPr id="1039" name="Text Box 15"/>
            <p:cNvSpPr txBox="1">
              <a:spLocks noChangeArrowheads="1"/>
            </p:cNvSpPr>
            <p:nvPr/>
          </p:nvSpPr>
          <p:spPr bwMode="auto">
            <a:xfrm>
              <a:off x="3696" y="3696"/>
              <a:ext cx="1392" cy="212"/>
            </a:xfrm>
            <a:prstGeom prst="rect">
              <a:avLst/>
            </a:prstGeom>
            <a:noFill/>
            <a:ln w="12700" cap="sq">
              <a:noFill/>
              <a:miter lim="800000"/>
              <a:headEnd type="none" w="sm" len="sm"/>
              <a:tailEnd type="none" w="sm" len="sm"/>
            </a:ln>
          </p:spPr>
          <p:txBody>
            <a:bodyPr>
              <a:spAutoFit/>
            </a:bodyPr>
            <a:lstStyle/>
            <a:p>
              <a:pPr>
                <a:spcBef>
                  <a:spcPct val="50000"/>
                </a:spcBef>
              </a:pPr>
              <a:r>
                <a:rPr lang="en-US" sz="1600">
                  <a:solidFill>
                    <a:prstClr val="black"/>
                  </a:solidFill>
                </a:rPr>
                <a:t>Need (Variable)</a:t>
              </a:r>
            </a:p>
          </p:txBody>
        </p:sp>
        <p:sp>
          <p:nvSpPr>
            <p:cNvPr id="1040" name="Text Box 16"/>
            <p:cNvSpPr txBox="1">
              <a:spLocks noChangeArrowheads="1"/>
            </p:cNvSpPr>
            <p:nvPr/>
          </p:nvSpPr>
          <p:spPr bwMode="auto">
            <a:xfrm>
              <a:off x="1920" y="3600"/>
              <a:ext cx="240" cy="365"/>
            </a:xfrm>
            <a:prstGeom prst="rect">
              <a:avLst/>
            </a:prstGeom>
            <a:noFill/>
            <a:ln w="12700" cap="sq">
              <a:noFill/>
              <a:miter lim="800000"/>
              <a:headEnd type="none" w="sm" len="sm"/>
              <a:tailEnd type="none" w="sm" len="sm"/>
            </a:ln>
          </p:spPr>
          <p:txBody>
            <a:bodyPr>
              <a:spAutoFit/>
            </a:bodyPr>
            <a:lstStyle/>
            <a:p>
              <a:pPr>
                <a:spcBef>
                  <a:spcPct val="50000"/>
                </a:spcBef>
              </a:pPr>
              <a:r>
                <a:rPr lang="en-US" sz="3200">
                  <a:solidFill>
                    <a:prstClr val="black"/>
                  </a:solidFill>
                </a:rPr>
                <a:t>-</a:t>
              </a:r>
            </a:p>
          </p:txBody>
        </p:sp>
        <p:sp>
          <p:nvSpPr>
            <p:cNvPr id="1041" name="Text Box 17"/>
            <p:cNvSpPr txBox="1">
              <a:spLocks noChangeArrowheads="1"/>
            </p:cNvSpPr>
            <p:nvPr/>
          </p:nvSpPr>
          <p:spPr bwMode="auto">
            <a:xfrm>
              <a:off x="3456" y="3600"/>
              <a:ext cx="336" cy="365"/>
            </a:xfrm>
            <a:prstGeom prst="rect">
              <a:avLst/>
            </a:prstGeom>
            <a:noFill/>
            <a:ln w="12700" cap="sq">
              <a:noFill/>
              <a:miter lim="800000"/>
              <a:headEnd type="none" w="sm" len="sm"/>
              <a:tailEnd type="none" w="sm" len="sm"/>
            </a:ln>
          </p:spPr>
          <p:txBody>
            <a:bodyPr>
              <a:spAutoFit/>
            </a:bodyPr>
            <a:lstStyle/>
            <a:p>
              <a:pPr>
                <a:spcBef>
                  <a:spcPct val="50000"/>
                </a:spcBef>
              </a:pPr>
              <a:r>
                <a:rPr lang="en-US" sz="3200">
                  <a:solidFill>
                    <a:prstClr val="black"/>
                  </a:solidFill>
                </a:rPr>
                <a:t>=</a:t>
              </a:r>
            </a:p>
          </p:txBody>
        </p:sp>
      </p:grpSp>
      <p:sp>
        <p:nvSpPr>
          <p:cNvPr id="4" name="Slide Number Placeholder 3"/>
          <p:cNvSpPr>
            <a:spLocks noGrp="1"/>
          </p:cNvSpPr>
          <p:nvPr>
            <p:ph type="sldNum" sz="quarter" idx="12"/>
          </p:nvPr>
        </p:nvSpPr>
        <p:spPr/>
        <p:txBody>
          <a:bodyPr/>
          <a:lstStyle/>
          <a:p>
            <a:pPr>
              <a:defRPr/>
            </a:pPr>
            <a:fld id="{6D3E3CB5-51A5-4044-9095-401F890D62CB}" type="slidenum">
              <a:rPr lang="en-US" smtClean="0">
                <a:solidFill>
                  <a:prstClr val="black">
                    <a:tint val="75000"/>
                  </a:prstClr>
                </a:solidFill>
              </a:rPr>
              <a:pPr>
                <a:defRPr/>
              </a:pPr>
              <a:t>53</a:t>
            </a:fld>
            <a:endParaRPr lang="en-US" dirty="0">
              <a:solidFill>
                <a:prstClr val="black">
                  <a:tint val="75000"/>
                </a:prstClr>
              </a:solidFill>
            </a:endParaRPr>
          </a:p>
        </p:txBody>
      </p:sp>
    </p:spTree>
    <p:extLst>
      <p:ext uri="{BB962C8B-B14F-4D97-AF65-F5344CB8AC3E}">
        <p14:creationId xmlns:p14="http://schemas.microsoft.com/office/powerpoint/2010/main" val="2943487483"/>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8229600" cy="685800"/>
          </a:xfrm>
        </p:spPr>
        <p:txBody>
          <a:bodyPr/>
          <a:lstStyle/>
          <a:p>
            <a:r>
              <a:rPr lang="en-US" sz="3600" b="1" dirty="0" smtClean="0">
                <a:solidFill>
                  <a:schemeClr val="accent3">
                    <a:lumMod val="50000"/>
                  </a:schemeClr>
                </a:solidFill>
                <a:latin typeface="Arial Headings"/>
              </a:rPr>
              <a:t>Tuition Cost</a:t>
            </a:r>
            <a:endParaRPr lang="en-US" sz="3600" b="1" dirty="0">
              <a:solidFill>
                <a:schemeClr val="accent3">
                  <a:lumMod val="50000"/>
                </a:schemeClr>
              </a:solidFill>
              <a:latin typeface="Arial Headings"/>
            </a:endParaRPr>
          </a:p>
        </p:txBody>
      </p:sp>
      <p:graphicFrame>
        <p:nvGraphicFramePr>
          <p:cNvPr id="4" name="Content Placeholder 3"/>
          <p:cNvGraphicFramePr>
            <a:graphicFrameLocks noGrp="1"/>
          </p:cNvGraphicFramePr>
          <p:nvPr>
            <p:ph idx="1"/>
          </p:nvPr>
        </p:nvGraphicFramePr>
        <p:xfrm>
          <a:off x="457200" y="3581400"/>
          <a:ext cx="8229600" cy="2544763"/>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381000" y="2743200"/>
            <a:ext cx="7638630" cy="892552"/>
          </a:xfrm>
          <a:prstGeom prst="rect">
            <a:avLst/>
          </a:prstGeom>
          <a:noFill/>
        </p:spPr>
        <p:txBody>
          <a:bodyPr wrap="none" rtlCol="0">
            <a:spAutoFit/>
          </a:bodyPr>
          <a:lstStyle/>
          <a:p>
            <a:r>
              <a:rPr lang="en-US" sz="2600" b="1" dirty="0" smtClean="0">
                <a:solidFill>
                  <a:srgbClr val="4F81BD">
                    <a:lumMod val="50000"/>
                  </a:srgbClr>
                </a:solidFill>
                <a:latin typeface="Arial Body"/>
              </a:rPr>
              <a:t>The biggest impact on the cost of education is </a:t>
            </a:r>
            <a:br>
              <a:rPr lang="en-US" sz="2600" b="1" dirty="0" smtClean="0">
                <a:solidFill>
                  <a:srgbClr val="4F81BD">
                    <a:lumMod val="50000"/>
                  </a:srgbClr>
                </a:solidFill>
                <a:latin typeface="Arial Body"/>
              </a:rPr>
            </a:br>
            <a:r>
              <a:rPr lang="en-US" sz="2600" b="1" dirty="0" smtClean="0">
                <a:solidFill>
                  <a:srgbClr val="4F81BD">
                    <a:lumMod val="50000"/>
                  </a:srgbClr>
                </a:solidFill>
                <a:latin typeface="Arial Body"/>
              </a:rPr>
              <a:t>school selection.</a:t>
            </a:r>
            <a:endParaRPr lang="en-US" sz="2600" b="1" dirty="0">
              <a:solidFill>
                <a:srgbClr val="4F81BD">
                  <a:lumMod val="50000"/>
                </a:srgbClr>
              </a:solidFill>
              <a:latin typeface="Arial Body"/>
            </a:endParaRPr>
          </a:p>
        </p:txBody>
      </p:sp>
      <p:sp>
        <p:nvSpPr>
          <p:cNvPr id="3" name="Slide Number Placeholder 2"/>
          <p:cNvSpPr>
            <a:spLocks noGrp="1"/>
          </p:cNvSpPr>
          <p:nvPr>
            <p:ph type="sldNum" sz="quarter" idx="12"/>
          </p:nvPr>
        </p:nvSpPr>
        <p:spPr/>
        <p:txBody>
          <a:bodyPr/>
          <a:lstStyle/>
          <a:p>
            <a:pPr>
              <a:defRPr/>
            </a:pPr>
            <a:fld id="{BEE1BAAD-30CC-40D4-9B10-4EC40C8CE10F}" type="slidenum">
              <a:rPr lang="en-US" smtClean="0">
                <a:solidFill>
                  <a:prstClr val="black">
                    <a:tint val="75000"/>
                  </a:prstClr>
                </a:solidFill>
              </a:rPr>
              <a:pPr>
                <a:defRPr/>
              </a:pPr>
              <a:t>54</a:t>
            </a:fld>
            <a:endParaRPr lang="en-US" dirty="0">
              <a:solidFill>
                <a:prstClr val="black">
                  <a:tint val="75000"/>
                </a:prstClr>
              </a:solidFill>
            </a:endParaRPr>
          </a:p>
        </p:txBody>
      </p:sp>
    </p:spTree>
    <p:extLst>
      <p:ext uri="{BB962C8B-B14F-4D97-AF65-F5344CB8AC3E}">
        <p14:creationId xmlns:p14="http://schemas.microsoft.com/office/powerpoint/2010/main" val="37275425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685800" y="1676400"/>
            <a:ext cx="7772400" cy="914400"/>
          </a:xfrm>
        </p:spPr>
        <p:txBody>
          <a:bodyPr/>
          <a:lstStyle/>
          <a:p>
            <a:pPr eaLnBrk="1" hangingPunct="1">
              <a:defRPr/>
            </a:pPr>
            <a:r>
              <a:rPr lang="en-US" sz="3600" b="1" dirty="0" smtClean="0">
                <a:solidFill>
                  <a:schemeClr val="accent3">
                    <a:lumMod val="50000"/>
                  </a:schemeClr>
                </a:solidFill>
                <a:latin typeface="Arial Headings"/>
              </a:rPr>
              <a:t>How will the financial aid office try to meet my NEED?</a:t>
            </a:r>
          </a:p>
        </p:txBody>
      </p:sp>
      <p:graphicFrame>
        <p:nvGraphicFramePr>
          <p:cNvPr id="8" name="Group 107"/>
          <p:cNvGraphicFramePr>
            <a:graphicFrameLocks/>
          </p:cNvGraphicFramePr>
          <p:nvPr>
            <p:extLst/>
          </p:nvPr>
        </p:nvGraphicFramePr>
        <p:xfrm>
          <a:off x="304800" y="2667002"/>
          <a:ext cx="8686799" cy="4191001"/>
        </p:xfrm>
        <a:graphic>
          <a:graphicData uri="http://schemas.openxmlformats.org/drawingml/2006/table">
            <a:tbl>
              <a:tblPr/>
              <a:tblGrid>
                <a:gridCol w="2286001"/>
                <a:gridCol w="1600199"/>
                <a:gridCol w="685799"/>
                <a:gridCol w="1645920"/>
                <a:gridCol w="365761"/>
                <a:gridCol w="1645920"/>
                <a:gridCol w="457199"/>
              </a:tblGrid>
              <a:tr h="424395">
                <a:tc>
                  <a:txBody>
                    <a:bodyPr/>
                    <a:lstStyle/>
                    <a:p>
                      <a:pPr marL="0" marR="0" lvl="0" indent="0" algn="l"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accent1">
                            <a:lumMod val="50000"/>
                          </a:schemeClr>
                        </a:solidFill>
                        <a:effectLst/>
                        <a:latin typeface="Arial" charset="0"/>
                      </a:endParaRPr>
                    </a:p>
                  </a:txBody>
                  <a:tcPr horzOverflow="overflow">
                    <a:lnL cap="flat">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sng" strike="noStrike" cap="none" normalizeH="0" baseline="0" dirty="0" smtClean="0">
                          <a:ln>
                            <a:noFill/>
                          </a:ln>
                          <a:solidFill>
                            <a:schemeClr val="accent1">
                              <a:lumMod val="50000"/>
                            </a:schemeClr>
                          </a:solidFill>
                          <a:effectLst/>
                          <a:latin typeface="Arial" charset="0"/>
                        </a:rPr>
                        <a:t>A</a:t>
                      </a:r>
                    </a:p>
                  </a:txBody>
                  <a:tcPr anchor="ctr" horzOverflow="overflow">
                    <a:lnL>
                      <a:noFill/>
                    </a:lnL>
                    <a:lnR>
                      <a:noFill/>
                    </a:lnR>
                    <a:lnT cap="flat">
                      <a:noFill/>
                    </a:lnT>
                    <a:lnB>
                      <a:noFill/>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sng" strike="noStrike" cap="none" normalizeH="0" baseline="0" dirty="0" smtClean="0">
                          <a:ln>
                            <a:noFill/>
                          </a:ln>
                          <a:solidFill>
                            <a:schemeClr val="accent1">
                              <a:lumMod val="50000"/>
                            </a:schemeClr>
                          </a:solidFill>
                          <a:effectLst/>
                          <a:latin typeface="Arial" charset="0"/>
                        </a:rPr>
                        <a:t>B</a:t>
                      </a:r>
                    </a:p>
                  </a:txBody>
                  <a:tcPr anchor="ctr" horzOverflow="overflow">
                    <a:lnL>
                      <a:noFill/>
                    </a:lnL>
                    <a:lnR>
                      <a:noFill/>
                    </a:lnR>
                    <a:lnT cap="flat">
                      <a:noFill/>
                    </a:lnT>
                    <a:lnB>
                      <a:noFill/>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sng" strike="noStrike" cap="none" normalizeH="0" baseline="0" dirty="0" smtClean="0">
                          <a:ln>
                            <a:noFill/>
                          </a:ln>
                          <a:solidFill>
                            <a:schemeClr val="accent1">
                              <a:lumMod val="50000"/>
                            </a:schemeClr>
                          </a:solidFill>
                          <a:effectLst/>
                          <a:latin typeface="Arial" charset="0"/>
                        </a:rPr>
                        <a:t>C</a:t>
                      </a:r>
                    </a:p>
                  </a:txBody>
                  <a:tcPr anchor="ctr" horzOverflow="overflow">
                    <a:lnL>
                      <a:noFill/>
                    </a:lnL>
                    <a:lnR cap="flat">
                      <a:noFill/>
                    </a:lnR>
                    <a:lnT cap="flat">
                      <a:noFill/>
                    </a:lnT>
                    <a:lnB>
                      <a:noFill/>
                    </a:lnB>
                    <a:lnTlToBr>
                      <a:noFill/>
                    </a:lnTlToBr>
                    <a:lnBlToTr>
                      <a:noFill/>
                    </a:lnBlToTr>
                    <a:noFill/>
                  </a:tcPr>
                </a:tc>
                <a:tc hMerge="1">
                  <a:txBody>
                    <a:bodyPr/>
                    <a:lstStyle/>
                    <a:p>
                      <a:endParaRPr lang="en-US"/>
                    </a:p>
                  </a:txBody>
                  <a:tcPr/>
                </a:tc>
              </a:tr>
              <a:tr h="370958">
                <a:tc>
                  <a:txBody>
                    <a:bodyPr/>
                    <a:lstStyle/>
                    <a:p>
                      <a:pPr marL="0" marR="0" lvl="0" indent="0" algn="l"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chemeClr val="accent1">
                              <a:lumMod val="50000"/>
                            </a:schemeClr>
                          </a:solidFill>
                          <a:effectLst/>
                          <a:latin typeface="Arial" charset="0"/>
                        </a:rPr>
                        <a:t>Cost</a:t>
                      </a: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chemeClr val="accent1">
                              <a:lumMod val="50000"/>
                            </a:schemeClr>
                          </a:solidFill>
                          <a:effectLst/>
                          <a:latin typeface="Arial" charset="0"/>
                        </a:rPr>
                        <a:t>$30,000</a:t>
                      </a: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accent1">
                            <a:lumMod val="50000"/>
                          </a:schemeClr>
                        </a:solidFill>
                        <a:effectLst/>
                        <a:latin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chemeClr val="accent1">
                              <a:lumMod val="50000"/>
                            </a:schemeClr>
                          </a:solidFill>
                          <a:effectLst/>
                          <a:latin typeface="Arial" charset="0"/>
                        </a:rPr>
                        <a:t>$18,000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accent1">
                            <a:lumMod val="50000"/>
                          </a:schemeClr>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chemeClr val="accent1">
                              <a:lumMod val="50000"/>
                            </a:schemeClr>
                          </a:solidFill>
                          <a:effectLst/>
                          <a:latin typeface="Arial" charset="0"/>
                        </a:rPr>
                        <a:t>$12,000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tr>
              <a:tr h="370958">
                <a:tc>
                  <a:txBody>
                    <a:bodyPr/>
                    <a:lstStyle/>
                    <a:p>
                      <a:pPr marL="0" marR="0" lvl="0" indent="0" algn="l"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1" i="0" u="none" strike="noStrike" cap="none" normalizeH="0" baseline="0" dirty="0" smtClean="0">
                          <a:ln>
                            <a:noFill/>
                          </a:ln>
                          <a:solidFill>
                            <a:srgbClr val="FFFF66"/>
                          </a:solidFill>
                          <a:effectLst/>
                          <a:latin typeface="Arial" charset="0"/>
                        </a:rPr>
                        <a:t>EFC</a:t>
                      </a:r>
                    </a:p>
                  </a:txBody>
                  <a:tcPr horzOverflow="overflow">
                    <a:lnL cap="flat">
                      <a:noFill/>
                    </a:lnL>
                    <a:lnR>
                      <a:noFill/>
                    </a:lnR>
                    <a:lnT>
                      <a:noFill/>
                    </a:lnT>
                    <a:lnB>
                      <a:noFill/>
                    </a:lnB>
                    <a:lnTlToBr>
                      <a:noFill/>
                    </a:lnTlToBr>
                    <a:lnBlToTr>
                      <a:noFill/>
                    </a:lnBlToTr>
                    <a:solidFill>
                      <a:srgbClr val="00B0F0"/>
                    </a:solid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1" i="0" u="sng" strike="noStrike" cap="none" normalizeH="0" baseline="0" dirty="0" smtClean="0">
                          <a:ln>
                            <a:noFill/>
                          </a:ln>
                          <a:solidFill>
                            <a:srgbClr val="FFFF66"/>
                          </a:solidFill>
                          <a:effectLst/>
                          <a:latin typeface="Arial" charset="0"/>
                        </a:rPr>
                        <a:t>$0</a:t>
                      </a:r>
                    </a:p>
                  </a:txBody>
                  <a:tcPr anchor="ctr" horzOverflow="overflow">
                    <a:lnL>
                      <a:noFill/>
                    </a:lnL>
                    <a:lnR>
                      <a:noFill/>
                    </a:lnR>
                    <a:lnT>
                      <a:noFill/>
                    </a:lnT>
                    <a:lnB>
                      <a:noFill/>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1" i="0" u="sng" strike="noStrike" cap="none" normalizeH="0" baseline="0" dirty="0" smtClean="0">
                        <a:ln>
                          <a:noFill/>
                        </a:ln>
                        <a:solidFill>
                          <a:srgbClr val="FFFF66"/>
                        </a:solidFill>
                        <a:effectLst/>
                        <a:latin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1" i="0" u="sng" strike="noStrike" cap="none" normalizeH="0" baseline="0" dirty="0" smtClean="0">
                          <a:ln>
                            <a:noFill/>
                          </a:ln>
                          <a:solidFill>
                            <a:srgbClr val="FFFF66"/>
                          </a:solidFill>
                          <a:effectLst/>
                          <a:latin typeface="Arial" charset="0"/>
                        </a:rPr>
                        <a:t>$0</a:t>
                      </a:r>
                    </a:p>
                  </a:txBody>
                  <a:tcPr horzOverflow="overflow">
                    <a:lnL>
                      <a:noFill/>
                    </a:lnL>
                    <a:lnR>
                      <a:noFill/>
                    </a:lnR>
                    <a:lnT>
                      <a:noFill/>
                    </a:lnT>
                    <a:lnB>
                      <a:noFill/>
                    </a:lnB>
                    <a:lnTlToBr>
                      <a:noFill/>
                    </a:lnTlToBr>
                    <a:lnBlToTr>
                      <a:noFill/>
                    </a:lnBlToTr>
                    <a:solidFill>
                      <a:srgbClr val="00B0F0"/>
                    </a:solid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1" i="0" u="sng" strike="noStrike" cap="none" normalizeH="0" baseline="0" dirty="0" smtClean="0">
                        <a:ln>
                          <a:noFill/>
                        </a:ln>
                        <a:solidFill>
                          <a:srgbClr val="FFFF66"/>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1" i="0" u="sng" strike="noStrike" cap="none" normalizeH="0" baseline="0" dirty="0" smtClean="0">
                          <a:ln>
                            <a:noFill/>
                          </a:ln>
                          <a:solidFill>
                            <a:srgbClr val="FFFF66"/>
                          </a:solidFill>
                          <a:effectLst/>
                          <a:latin typeface="Arial" charset="0"/>
                        </a:rPr>
                        <a:t>$0</a:t>
                      </a:r>
                    </a:p>
                  </a:txBody>
                  <a:tcPr horzOverflow="overflow">
                    <a:lnL>
                      <a:noFill/>
                    </a:lnL>
                    <a:lnR>
                      <a:noFill/>
                    </a:lnR>
                    <a:lnT>
                      <a:noFill/>
                    </a:lnT>
                    <a:lnB>
                      <a:noFill/>
                    </a:lnB>
                    <a:lnTlToBr>
                      <a:noFill/>
                    </a:lnTlToBr>
                    <a:lnBlToTr>
                      <a:noFill/>
                    </a:lnBlToTr>
                    <a:solidFill>
                      <a:srgbClr val="00B0F0"/>
                    </a:solid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1" i="0" u="none" strike="noStrike" cap="none" normalizeH="0" baseline="0" dirty="0" smtClean="0">
                        <a:ln>
                          <a:noFill/>
                        </a:ln>
                        <a:solidFill>
                          <a:srgbClr val="FFFF66"/>
                        </a:solidFill>
                        <a:effectLst/>
                        <a:latin typeface="Arial" charset="0"/>
                      </a:endParaRPr>
                    </a:p>
                  </a:txBody>
                  <a:tcPr horzOverflow="overflow">
                    <a:lnL>
                      <a:noFill/>
                    </a:lnL>
                    <a:lnR cap="flat">
                      <a:noFill/>
                    </a:lnR>
                    <a:lnT>
                      <a:noFill/>
                    </a:lnT>
                    <a:lnB>
                      <a:noFill/>
                    </a:lnB>
                    <a:lnTlToBr>
                      <a:noFill/>
                    </a:lnTlToBr>
                    <a:lnBlToTr>
                      <a:noFill/>
                    </a:lnBlToTr>
                    <a:noFill/>
                  </a:tcPr>
                </a:tc>
              </a:tr>
              <a:tr h="370958">
                <a:tc>
                  <a:txBody>
                    <a:bodyPr/>
                    <a:lstStyle/>
                    <a:p>
                      <a:pPr marL="0" marR="0" lvl="0" indent="0" algn="l"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1" i="0" u="none" strike="noStrike" cap="none" normalizeH="0" baseline="0" dirty="0" smtClean="0">
                          <a:ln>
                            <a:noFill/>
                          </a:ln>
                          <a:solidFill>
                            <a:schemeClr val="accent1">
                              <a:lumMod val="50000"/>
                            </a:schemeClr>
                          </a:solidFill>
                          <a:effectLst/>
                          <a:latin typeface="Arial" charset="0"/>
                        </a:rPr>
                        <a:t>Need</a:t>
                      </a: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1" i="0" u="none" strike="noStrike" cap="none" normalizeH="0" baseline="0" dirty="0" smtClean="0">
                          <a:ln>
                            <a:noFill/>
                          </a:ln>
                          <a:solidFill>
                            <a:schemeClr val="accent1">
                              <a:lumMod val="50000"/>
                            </a:schemeClr>
                          </a:solidFill>
                          <a:effectLst/>
                          <a:latin typeface="Arial" charset="0"/>
                        </a:rPr>
                        <a:t>$30,000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1" i="0" u="none" strike="noStrike" cap="none" normalizeH="0" baseline="0" dirty="0" smtClean="0">
                        <a:ln>
                          <a:noFill/>
                        </a:ln>
                        <a:solidFill>
                          <a:schemeClr val="accent1">
                            <a:lumMod val="50000"/>
                          </a:schemeClr>
                        </a:solidFill>
                        <a:effectLst/>
                        <a:latin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1" i="0" u="none" strike="noStrike" cap="none" normalizeH="0" baseline="0" dirty="0" smtClean="0">
                          <a:ln>
                            <a:noFill/>
                          </a:ln>
                          <a:solidFill>
                            <a:schemeClr val="accent1">
                              <a:lumMod val="50000"/>
                            </a:schemeClr>
                          </a:solidFill>
                          <a:effectLst/>
                          <a:latin typeface="Arial" charset="0"/>
                        </a:rPr>
                        <a:t>$18,000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1" i="0" u="none" strike="noStrike" cap="none" normalizeH="0" baseline="0" dirty="0" smtClean="0">
                        <a:ln>
                          <a:noFill/>
                        </a:ln>
                        <a:solidFill>
                          <a:schemeClr val="accent1">
                            <a:lumMod val="50000"/>
                          </a:schemeClr>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1" i="0" u="none" strike="noStrike" cap="none" normalizeH="0" baseline="0" dirty="0" smtClean="0">
                          <a:ln>
                            <a:noFill/>
                          </a:ln>
                          <a:solidFill>
                            <a:schemeClr val="accent1">
                              <a:lumMod val="50000"/>
                            </a:schemeClr>
                          </a:solidFill>
                          <a:effectLst/>
                          <a:latin typeface="Arial" charset="0"/>
                        </a:rPr>
                        <a:t>$12,000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1" i="0" u="none" strike="noStrike" cap="none" normalizeH="0" baseline="0" dirty="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tr>
              <a:tr h="370958">
                <a:tc>
                  <a:txBody>
                    <a:bodyPr/>
                    <a:lstStyle/>
                    <a:p>
                      <a:pPr marL="0" marR="0" lvl="0" indent="0" algn="l"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rgbClr val="FFFF66"/>
                          </a:solidFill>
                          <a:effectLst/>
                          <a:latin typeface="Arial" charset="0"/>
                        </a:rPr>
                        <a:t>ESTIMATED Pell*</a:t>
                      </a:r>
                    </a:p>
                  </a:txBody>
                  <a:tcPr horzOverflow="overflow">
                    <a:lnL cap="flat">
                      <a:noFill/>
                    </a:lnL>
                    <a:lnR>
                      <a:noFill/>
                    </a:lnR>
                    <a:lnT>
                      <a:noFill/>
                    </a:lnT>
                    <a:lnB>
                      <a:noFill/>
                    </a:lnB>
                    <a:lnTlToBr>
                      <a:noFill/>
                    </a:lnTlToBr>
                    <a:lnBlToTr>
                      <a:noFill/>
                    </a:lnBlToTr>
                    <a:solidFill>
                      <a:srgbClr val="00B0F0"/>
                    </a:solid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rgbClr val="FFFF66"/>
                          </a:solidFill>
                          <a:effectLst/>
                          <a:latin typeface="Arial" charset="0"/>
                        </a:rPr>
                        <a:t>$5,830</a:t>
                      </a:r>
                    </a:p>
                  </a:txBody>
                  <a:tcPr anchor="ctr" horzOverflow="overflow">
                    <a:lnL>
                      <a:noFill/>
                    </a:lnL>
                    <a:lnR>
                      <a:noFill/>
                    </a:lnR>
                    <a:lnT>
                      <a:noFill/>
                    </a:lnT>
                    <a:lnB>
                      <a:noFill/>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rgbClr val="FFFF66"/>
                        </a:solidFill>
                        <a:effectLst/>
                        <a:latin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rgbClr val="FFFF66"/>
                          </a:solidFill>
                          <a:effectLst/>
                          <a:latin typeface="Arial" charset="0"/>
                        </a:rPr>
                        <a:t>$5,830</a:t>
                      </a:r>
                    </a:p>
                  </a:txBody>
                  <a:tcPr horzOverflow="overflow">
                    <a:lnL>
                      <a:noFill/>
                    </a:lnL>
                    <a:lnR>
                      <a:noFill/>
                    </a:lnR>
                    <a:lnT>
                      <a:noFill/>
                    </a:lnT>
                    <a:lnB>
                      <a:noFill/>
                    </a:lnB>
                    <a:lnTlToBr>
                      <a:noFill/>
                    </a:lnTlToBr>
                    <a:lnBlToTr>
                      <a:noFill/>
                    </a:lnBlToTr>
                    <a:solidFill>
                      <a:srgbClr val="00B0F0"/>
                    </a:solid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rgbClr val="FFFF66"/>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rgbClr val="FFFF66"/>
                          </a:solidFill>
                          <a:effectLst/>
                          <a:latin typeface="Arial" charset="0"/>
                        </a:rPr>
                        <a:t>$5,830</a:t>
                      </a:r>
                    </a:p>
                  </a:txBody>
                  <a:tcPr horzOverflow="overflow">
                    <a:lnL>
                      <a:noFill/>
                    </a:lnL>
                    <a:lnR>
                      <a:noFill/>
                    </a:lnR>
                    <a:lnT>
                      <a:noFill/>
                    </a:lnT>
                    <a:lnB>
                      <a:noFill/>
                    </a:lnB>
                    <a:lnTlToBr>
                      <a:noFill/>
                    </a:lnTlToBr>
                    <a:lnBlToTr>
                      <a:noFill/>
                    </a:lnBlToTr>
                    <a:solidFill>
                      <a:srgbClr val="00B0F0"/>
                    </a:solid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rgbClr val="FFFF66"/>
                        </a:solidFill>
                        <a:effectLst/>
                        <a:latin typeface="Arial" charset="0"/>
                      </a:endParaRPr>
                    </a:p>
                  </a:txBody>
                  <a:tcPr horzOverflow="overflow">
                    <a:lnL>
                      <a:noFill/>
                    </a:lnL>
                    <a:lnR cap="flat">
                      <a:noFill/>
                    </a:lnR>
                    <a:lnT>
                      <a:noFill/>
                    </a:lnT>
                    <a:lnB>
                      <a:noFill/>
                    </a:lnB>
                    <a:lnTlToBr>
                      <a:noFill/>
                    </a:lnTlToBr>
                    <a:lnBlToTr>
                      <a:noFill/>
                    </a:lnBlToTr>
                    <a:noFill/>
                  </a:tcPr>
                </a:tc>
              </a:tr>
              <a:tr h="370958">
                <a:tc>
                  <a:txBody>
                    <a:bodyPr/>
                    <a:lstStyle/>
                    <a:p>
                      <a:pPr marL="0" marR="0" lvl="0" indent="0" algn="l"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chemeClr val="accent1">
                              <a:lumMod val="50000"/>
                            </a:schemeClr>
                          </a:solidFill>
                          <a:effectLst/>
                          <a:latin typeface="Arial" charset="0"/>
                        </a:rPr>
                        <a:t>Other Grant</a:t>
                      </a: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chemeClr val="accent1">
                              <a:lumMod val="50000"/>
                            </a:schemeClr>
                          </a:solidFill>
                          <a:effectLst/>
                          <a:latin typeface="Arial" charset="0"/>
                        </a:rPr>
                        <a:t>$10,000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accent1">
                            <a:lumMod val="50000"/>
                          </a:schemeClr>
                        </a:solidFill>
                        <a:effectLst/>
                        <a:latin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chemeClr val="accent1">
                              <a:lumMod val="50000"/>
                            </a:schemeClr>
                          </a:solidFill>
                          <a:effectLst/>
                          <a:latin typeface="Arial" charset="0"/>
                        </a:rPr>
                        <a:t>$1,000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accent1">
                            <a:lumMod val="50000"/>
                          </a:schemeClr>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chemeClr val="accent1">
                              <a:lumMod val="50000"/>
                            </a:schemeClr>
                          </a:solidFill>
                          <a:effectLst/>
                          <a:latin typeface="Arial" charset="0"/>
                        </a:rPr>
                        <a:t>$1,000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tr>
              <a:tr h="370958">
                <a:tc>
                  <a:txBody>
                    <a:bodyPr/>
                    <a:lstStyle/>
                    <a:p>
                      <a:pPr marL="0" marR="0" lvl="0" indent="0" algn="l"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chemeClr val="accent1">
                              <a:lumMod val="50000"/>
                            </a:schemeClr>
                          </a:solidFill>
                          <a:effectLst/>
                          <a:latin typeface="Arial" charset="0"/>
                        </a:rPr>
                        <a:t>Work Study</a:t>
                      </a: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chemeClr val="accent1">
                              <a:lumMod val="50000"/>
                            </a:schemeClr>
                          </a:solidFill>
                          <a:effectLst/>
                          <a:latin typeface="Arial" charset="0"/>
                        </a:rPr>
                        <a:t>$2,500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accent1">
                            <a:lumMod val="50000"/>
                          </a:schemeClr>
                        </a:solidFill>
                        <a:effectLst/>
                        <a:latin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chemeClr val="accent1">
                              <a:lumMod val="50000"/>
                            </a:schemeClr>
                          </a:solidFill>
                          <a:effectLst/>
                          <a:latin typeface="Arial" charset="0"/>
                        </a:rPr>
                        <a:t>$2,500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accent1">
                            <a:lumMod val="50000"/>
                          </a:schemeClr>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chemeClr val="accent1">
                              <a:lumMod val="50000"/>
                            </a:schemeClr>
                          </a:solidFill>
                          <a:effectLst/>
                          <a:latin typeface="Arial" charset="0"/>
                        </a:rPr>
                        <a:t>$2,500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tr>
              <a:tr h="370958">
                <a:tc>
                  <a:txBody>
                    <a:bodyPr/>
                    <a:lstStyle/>
                    <a:p>
                      <a:pPr marL="0" marR="0" lvl="0" indent="0" algn="l"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chemeClr val="accent1">
                              <a:lumMod val="50000"/>
                            </a:schemeClr>
                          </a:solidFill>
                          <a:effectLst/>
                          <a:latin typeface="Arial" charset="0"/>
                        </a:rPr>
                        <a:t>Subsidized Loan</a:t>
                      </a: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sng" strike="noStrike" cap="none" normalizeH="0" baseline="0" dirty="0" smtClean="0">
                          <a:ln>
                            <a:noFill/>
                          </a:ln>
                          <a:solidFill>
                            <a:schemeClr val="accent1">
                              <a:lumMod val="50000"/>
                            </a:schemeClr>
                          </a:solidFill>
                          <a:effectLst/>
                          <a:latin typeface="Arial" charset="0"/>
                        </a:rPr>
                        <a:t>$3,500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sng" strike="noStrike" cap="none" normalizeH="0" baseline="0" dirty="0" smtClean="0">
                        <a:ln>
                          <a:noFill/>
                        </a:ln>
                        <a:solidFill>
                          <a:schemeClr val="accent1">
                            <a:lumMod val="50000"/>
                          </a:schemeClr>
                        </a:solidFill>
                        <a:effectLst/>
                        <a:latin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sng" strike="noStrike" cap="none" normalizeH="0" baseline="0" dirty="0" smtClean="0">
                          <a:ln>
                            <a:noFill/>
                          </a:ln>
                          <a:solidFill>
                            <a:schemeClr val="accent1">
                              <a:lumMod val="50000"/>
                            </a:schemeClr>
                          </a:solidFill>
                          <a:effectLst/>
                          <a:latin typeface="Arial" charset="0"/>
                        </a:rPr>
                        <a:t>$3,500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sng" strike="noStrike" cap="none" normalizeH="0" baseline="0" dirty="0" smtClean="0">
                        <a:ln>
                          <a:noFill/>
                        </a:ln>
                        <a:solidFill>
                          <a:schemeClr val="accent1">
                            <a:lumMod val="50000"/>
                          </a:schemeClr>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1" i="0" u="sng" strike="noStrike" cap="none" normalizeH="0" baseline="0" dirty="0" smtClean="0">
                          <a:ln>
                            <a:noFill/>
                          </a:ln>
                          <a:solidFill>
                            <a:srgbClr val="FF0000"/>
                          </a:solidFill>
                          <a:effectLst/>
                          <a:latin typeface="Arial" charset="0"/>
                        </a:rPr>
                        <a:t>$2,670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sng" strike="noStrike" cap="none" normalizeH="0" baseline="0" dirty="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tr>
              <a:tr h="370958">
                <a:tc>
                  <a:txBody>
                    <a:bodyPr/>
                    <a:lstStyle/>
                    <a:p>
                      <a:pPr marL="0" marR="0" lvl="0" indent="0" algn="l"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1" i="0" u="none" strike="noStrike" cap="none" normalizeH="0" baseline="0" dirty="0" smtClean="0">
                          <a:ln>
                            <a:noFill/>
                          </a:ln>
                          <a:solidFill>
                            <a:schemeClr val="accent1">
                              <a:lumMod val="50000"/>
                            </a:schemeClr>
                          </a:solidFill>
                          <a:effectLst/>
                          <a:latin typeface="Arial" charset="0"/>
                        </a:rPr>
                        <a:t>Unmet Need</a:t>
                      </a: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1" i="0" u="none" strike="noStrike" cap="none" normalizeH="0" baseline="0" dirty="0" smtClean="0">
                          <a:ln>
                            <a:noFill/>
                          </a:ln>
                          <a:solidFill>
                            <a:schemeClr val="accent1">
                              <a:lumMod val="50000"/>
                            </a:schemeClr>
                          </a:solidFill>
                          <a:effectLst/>
                          <a:latin typeface="Arial" charset="0"/>
                        </a:rPr>
                        <a:t>$8,170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accent1">
                            <a:lumMod val="50000"/>
                          </a:schemeClr>
                        </a:solidFill>
                        <a:effectLst/>
                        <a:latin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1" i="0" u="none" strike="noStrike" cap="none" normalizeH="0" baseline="0" dirty="0" smtClean="0">
                          <a:ln>
                            <a:noFill/>
                          </a:ln>
                          <a:solidFill>
                            <a:schemeClr val="accent1">
                              <a:lumMod val="50000"/>
                            </a:schemeClr>
                          </a:solidFill>
                          <a:effectLst/>
                          <a:latin typeface="Arial" charset="0"/>
                        </a:rPr>
                        <a:t>$5,170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accent1">
                            <a:lumMod val="50000"/>
                          </a:schemeClr>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1" i="0" u="none" strike="noStrike" cap="none" normalizeH="0" baseline="0" dirty="0" smtClean="0">
                          <a:ln>
                            <a:noFill/>
                          </a:ln>
                          <a:solidFill>
                            <a:schemeClr val="accent1">
                              <a:lumMod val="50000"/>
                            </a:schemeClr>
                          </a:solidFill>
                          <a:effectLst/>
                          <a:latin typeface="Arial" charset="0"/>
                        </a:rPr>
                        <a:t>$0</a:t>
                      </a:r>
                      <a:r>
                        <a:rPr kumimoji="0" lang="en-US" sz="1800" b="0" i="0" u="none" strike="noStrike" cap="none" normalizeH="0" baseline="0" dirty="0" smtClean="0">
                          <a:ln>
                            <a:noFill/>
                          </a:ln>
                          <a:solidFill>
                            <a:schemeClr val="accent1">
                              <a:lumMod val="50000"/>
                            </a:schemeClr>
                          </a:solidFill>
                          <a:effectLst/>
                          <a:latin typeface="Arial" charset="0"/>
                        </a:rPr>
                        <a:t> </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tr>
              <a:tr h="399471">
                <a:tc>
                  <a:txBody>
                    <a:bodyPr/>
                    <a:lstStyle/>
                    <a:p>
                      <a:r>
                        <a:rPr lang="en-US" sz="1800" dirty="0" smtClean="0">
                          <a:solidFill>
                            <a:schemeClr val="accent1">
                              <a:lumMod val="50000"/>
                            </a:schemeClr>
                          </a:solidFill>
                          <a:latin typeface="Arial" pitchFamily="34" charset="0"/>
                          <a:cs typeface="Arial" pitchFamily="34" charset="0"/>
                        </a:rPr>
                        <a:t>Unsubsidized Loan</a:t>
                      </a:r>
                      <a:endParaRPr lang="en-US" sz="1800" dirty="0">
                        <a:solidFill>
                          <a:schemeClr val="accent1">
                            <a:lumMod val="50000"/>
                          </a:schemeClr>
                        </a:solidFill>
                        <a:latin typeface="Arial" pitchFamily="34" charset="0"/>
                        <a:cs typeface="Arial" pitchFamily="34" charset="0"/>
                      </a:endParaRPr>
                    </a:p>
                  </a:txBody>
                  <a:tcPr horzOverflow="overflow">
                    <a:lnL cap="flat">
                      <a:noFill/>
                    </a:lnL>
                    <a:lnR>
                      <a:noFill/>
                    </a:lnR>
                    <a:lnT>
                      <a:noFill/>
                    </a:lnT>
                    <a:lnB cap="flat">
                      <a:noFill/>
                    </a:lnB>
                    <a:lnTlToBr>
                      <a:noFill/>
                    </a:lnTlToBr>
                    <a:lnBlToTr>
                      <a:noFill/>
                    </a:lnBlToTr>
                    <a:noFill/>
                  </a:tcPr>
                </a:tc>
                <a:tc>
                  <a:txBody>
                    <a:bodyPr/>
                    <a:lstStyle/>
                    <a:p>
                      <a:pPr algn="r"/>
                      <a:r>
                        <a:rPr lang="en-US" sz="1800" dirty="0" smtClean="0">
                          <a:solidFill>
                            <a:schemeClr val="accent1">
                              <a:lumMod val="50000"/>
                            </a:schemeClr>
                          </a:solidFill>
                          <a:latin typeface="Arial" pitchFamily="34" charset="0"/>
                          <a:cs typeface="Arial" pitchFamily="34" charset="0"/>
                        </a:rPr>
                        <a:t>$2,000</a:t>
                      </a:r>
                      <a:endParaRPr lang="en-US" sz="1800" dirty="0">
                        <a:solidFill>
                          <a:schemeClr val="accent1">
                            <a:lumMod val="50000"/>
                          </a:schemeClr>
                        </a:solidFill>
                        <a:latin typeface="Arial" pitchFamily="34" charset="0"/>
                        <a:cs typeface="Arial" pitchFamily="34" charset="0"/>
                      </a:endParaRPr>
                    </a:p>
                  </a:txBody>
                  <a:tcPr anchor="ctr" horzOverflow="overflow">
                    <a:lnL>
                      <a:noFill/>
                    </a:lnL>
                    <a:lnR>
                      <a:noFill/>
                    </a:lnR>
                    <a:lnT>
                      <a:noFill/>
                    </a:lnT>
                    <a:lnB cap="flat">
                      <a:noFill/>
                    </a:lnB>
                    <a:lnTlToBr>
                      <a:noFill/>
                    </a:lnTlToBr>
                    <a:lnBlToTr>
                      <a:noFill/>
                    </a:lnBlToTr>
                    <a:noFill/>
                  </a:tcPr>
                </a:tc>
                <a:tc>
                  <a:txBody>
                    <a:bodyPr/>
                    <a:lstStyle/>
                    <a:p>
                      <a:endParaRPr lang="en-US" sz="1800" dirty="0">
                        <a:solidFill>
                          <a:schemeClr val="accent1">
                            <a:lumMod val="50000"/>
                          </a:schemeClr>
                        </a:solidFill>
                        <a:latin typeface="Arial" pitchFamily="34" charset="0"/>
                        <a:cs typeface="Arial" pitchFamily="34" charset="0"/>
                      </a:endParaRPr>
                    </a:p>
                  </a:txBody>
                  <a:tcPr anchor="ctr" horzOverflow="overflow">
                    <a:lnL>
                      <a:noFill/>
                    </a:lnL>
                    <a:lnR>
                      <a:noFill/>
                    </a:lnR>
                    <a:lnT>
                      <a:noFill/>
                    </a:lnT>
                    <a:lnB cap="flat">
                      <a:noFill/>
                    </a:lnB>
                    <a:lnTlToBr>
                      <a:noFill/>
                    </a:lnTlToBr>
                    <a:lnBlToTr>
                      <a:noFill/>
                    </a:lnBlToTr>
                    <a:noFill/>
                  </a:tcPr>
                </a:tc>
                <a:tc>
                  <a:txBody>
                    <a:bodyPr/>
                    <a:lstStyle/>
                    <a:p>
                      <a:pPr algn="r"/>
                      <a:r>
                        <a:rPr lang="en-US" sz="1800" dirty="0" smtClean="0">
                          <a:solidFill>
                            <a:schemeClr val="accent1">
                              <a:lumMod val="50000"/>
                            </a:schemeClr>
                          </a:solidFill>
                          <a:latin typeface="Arial" pitchFamily="34" charset="0"/>
                          <a:cs typeface="Arial" pitchFamily="34" charset="0"/>
                        </a:rPr>
                        <a:t>$2,000</a:t>
                      </a:r>
                      <a:endParaRPr lang="en-US" sz="1800" dirty="0">
                        <a:solidFill>
                          <a:schemeClr val="accent1">
                            <a:lumMod val="50000"/>
                          </a:schemeClr>
                        </a:solidFill>
                        <a:latin typeface="Arial" pitchFamily="34" charset="0"/>
                        <a:cs typeface="Arial" pitchFamily="34" charset="0"/>
                      </a:endParaRPr>
                    </a:p>
                  </a:txBody>
                  <a:tcPr horzOverflow="overflow">
                    <a:lnL>
                      <a:noFill/>
                    </a:lnL>
                    <a:lnR>
                      <a:noFill/>
                    </a:lnR>
                    <a:lnT>
                      <a:noFill/>
                    </a:lnT>
                    <a:lnB cap="flat">
                      <a:noFill/>
                    </a:lnB>
                    <a:lnTlToBr>
                      <a:noFill/>
                    </a:lnTlToBr>
                    <a:lnBlToTr>
                      <a:noFill/>
                    </a:lnBlToTr>
                    <a:noFill/>
                  </a:tcPr>
                </a:tc>
                <a:tc>
                  <a:txBody>
                    <a:bodyPr/>
                    <a:lstStyle/>
                    <a:p>
                      <a:endParaRPr lang="en-US" sz="1800" dirty="0">
                        <a:solidFill>
                          <a:schemeClr val="accent1">
                            <a:lumMod val="50000"/>
                          </a:schemeClr>
                        </a:solidFill>
                        <a:latin typeface="Arial" pitchFamily="34" charset="0"/>
                        <a:cs typeface="Arial" pitchFamily="34" charset="0"/>
                      </a:endParaRPr>
                    </a:p>
                  </a:txBody>
                  <a:tcPr horzOverflow="overflow">
                    <a:lnL>
                      <a:noFill/>
                    </a:lnL>
                    <a:lnR>
                      <a:noFill/>
                    </a:lnR>
                    <a:lnT>
                      <a:noFill/>
                    </a:lnT>
                    <a:lnB cap="flat">
                      <a:noFill/>
                    </a:lnB>
                    <a:lnTlToBr>
                      <a:noFill/>
                    </a:lnTlToBr>
                    <a:lnBlToTr>
                      <a:noFill/>
                    </a:lnBlToTr>
                    <a:noFill/>
                  </a:tcPr>
                </a:tc>
                <a:tc>
                  <a:txBody>
                    <a:bodyPr/>
                    <a:lstStyle/>
                    <a:p>
                      <a:pPr algn="r"/>
                      <a:r>
                        <a:rPr lang="en-US" sz="1800" dirty="0" smtClean="0">
                          <a:solidFill>
                            <a:schemeClr val="accent1">
                              <a:lumMod val="50000"/>
                            </a:schemeClr>
                          </a:solidFill>
                          <a:latin typeface="Arial" pitchFamily="34" charset="0"/>
                          <a:cs typeface="Arial" pitchFamily="34" charset="0"/>
                        </a:rPr>
                        <a:t>$0</a:t>
                      </a:r>
                      <a:endParaRPr lang="en-US" sz="1800" dirty="0">
                        <a:solidFill>
                          <a:schemeClr val="accent1">
                            <a:lumMod val="50000"/>
                          </a:schemeClr>
                        </a:solidFill>
                        <a:latin typeface="Arial" pitchFamily="34" charset="0"/>
                        <a:cs typeface="Arial"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a:noFill/>
                    </a:lnL>
                    <a:lnR cap="flat">
                      <a:noFill/>
                    </a:lnR>
                    <a:lnT>
                      <a:noFill/>
                    </a:lnT>
                    <a:lnB cap="flat">
                      <a:noFill/>
                    </a:lnB>
                    <a:lnTlToBr>
                      <a:noFill/>
                    </a:lnTlToBr>
                    <a:lnBlToTr>
                      <a:noFill/>
                    </a:lnBlToTr>
                    <a:noFill/>
                  </a:tcPr>
                </a:tc>
              </a:tr>
              <a:tr h="399471">
                <a:tc>
                  <a:txBody>
                    <a:bodyPr/>
                    <a:lstStyle/>
                    <a:p>
                      <a:pPr marL="0" marR="0" lvl="0" indent="0" algn="l"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1" i="0" u="none" strike="noStrike" cap="none" normalizeH="0" baseline="0" dirty="0" smtClean="0">
                          <a:ln>
                            <a:noFill/>
                          </a:ln>
                          <a:solidFill>
                            <a:schemeClr val="accent1">
                              <a:lumMod val="50000"/>
                            </a:schemeClr>
                          </a:solidFill>
                          <a:effectLst/>
                          <a:latin typeface="Arial" charset="0"/>
                        </a:rPr>
                        <a:t>PLUS</a:t>
                      </a:r>
                    </a:p>
                  </a:txBody>
                  <a:tcP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chemeClr val="accent1">
                              <a:lumMod val="50000"/>
                            </a:schemeClr>
                          </a:solidFill>
                          <a:effectLst/>
                          <a:latin typeface="Arial" charset="0"/>
                        </a:rPr>
                        <a:t> $6,170</a:t>
                      </a:r>
                      <a:r>
                        <a:rPr kumimoji="0" lang="en-US" sz="1800" b="1" i="0" u="none" strike="noStrike" cap="none" normalizeH="0" baseline="0" dirty="0" smtClean="0">
                          <a:ln>
                            <a:noFill/>
                          </a:ln>
                          <a:solidFill>
                            <a:schemeClr val="accent1">
                              <a:lumMod val="50000"/>
                            </a:schemeClr>
                          </a:solidFill>
                          <a:effectLst/>
                          <a:latin typeface="Arial" charset="0"/>
                        </a:rPr>
                        <a:t>*</a:t>
                      </a:r>
                      <a:endParaRPr kumimoji="0" lang="en-US" sz="1800" b="0" i="0" u="none" strike="noStrike" cap="none" normalizeH="0" baseline="0" dirty="0" smtClean="0">
                        <a:ln>
                          <a:noFill/>
                        </a:ln>
                        <a:solidFill>
                          <a:schemeClr val="accent1">
                            <a:lumMod val="50000"/>
                          </a:schemeClr>
                        </a:solidFill>
                        <a:effectLst/>
                        <a:latin typeface="Arial" charset="0"/>
                      </a:endParaRPr>
                    </a:p>
                  </a:txBody>
                  <a:tcPr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accent1">
                            <a:lumMod val="50000"/>
                          </a:schemeClr>
                        </a:solidFill>
                        <a:effectLst/>
                        <a:latin typeface="Arial" charset="0"/>
                      </a:endParaRPr>
                    </a:p>
                  </a:txBody>
                  <a:tcPr anchor="ctr" horzOverflow="overflow">
                    <a:lnL>
                      <a:noFill/>
                    </a:lnL>
                    <a:lnR>
                      <a:noFill/>
                    </a:lnR>
                    <a:ln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chemeClr val="accent1">
                              <a:lumMod val="50000"/>
                            </a:schemeClr>
                          </a:solidFill>
                          <a:effectLst/>
                          <a:latin typeface="Arial" charset="0"/>
                        </a:rPr>
                        <a:t> $3,170</a:t>
                      </a:r>
                    </a:p>
                  </a:txBody>
                  <a:tcPr horzOverflow="overflow">
                    <a:lnL>
                      <a:noFill/>
                    </a:lnL>
                    <a:lnR>
                      <a:noFill/>
                    </a:lnR>
                    <a:ln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accent1">
                            <a:lumMod val="50000"/>
                          </a:schemeClr>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chemeClr val="accent1">
                              <a:lumMod val="50000"/>
                            </a:schemeClr>
                          </a:solidFill>
                          <a:effectLst/>
                          <a:latin typeface="Arial" charset="0"/>
                        </a:rPr>
                        <a:t> $0</a:t>
                      </a:r>
                    </a:p>
                  </a:txBody>
                  <a:tcPr horzOverflow="overflow">
                    <a:lnL>
                      <a:noFill/>
                    </a:lnL>
                    <a:lnR>
                      <a:noFill/>
                    </a:lnR>
                    <a:ln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a:noFill/>
                    </a:lnL>
                    <a:lnR cap="flat">
                      <a:noFill/>
                    </a:lnR>
                    <a:lnT>
                      <a:noFill/>
                    </a:lnT>
                    <a:lnB cap="flat">
                      <a:noFill/>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pPr>
              <a:defRPr/>
            </a:pPr>
            <a:fld id="{6D3E3CB5-51A5-4044-9095-401F890D62CB}" type="slidenum">
              <a:rPr lang="en-US" smtClean="0">
                <a:solidFill>
                  <a:prstClr val="black">
                    <a:tint val="75000"/>
                  </a:prstClr>
                </a:solidFill>
              </a:rPr>
              <a:pPr>
                <a:defRPr/>
              </a:pPr>
              <a:t>55</a:t>
            </a:fld>
            <a:endParaRPr lang="en-US" dirty="0">
              <a:solidFill>
                <a:prstClr val="black">
                  <a:tint val="75000"/>
                </a:prstClr>
              </a:solidFill>
            </a:endParaRPr>
          </a:p>
        </p:txBody>
      </p:sp>
    </p:spTree>
    <p:extLst>
      <p:ext uri="{BB962C8B-B14F-4D97-AF65-F5344CB8AC3E}">
        <p14:creationId xmlns:p14="http://schemas.microsoft.com/office/powerpoint/2010/main" val="4049669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685800" y="1676400"/>
            <a:ext cx="7772400" cy="914400"/>
          </a:xfrm>
        </p:spPr>
        <p:txBody>
          <a:bodyPr/>
          <a:lstStyle/>
          <a:p>
            <a:pPr eaLnBrk="1" hangingPunct="1">
              <a:defRPr/>
            </a:pPr>
            <a:r>
              <a:rPr lang="en-US" sz="3600" b="1" dirty="0" smtClean="0">
                <a:solidFill>
                  <a:schemeClr val="accent3">
                    <a:lumMod val="50000"/>
                  </a:schemeClr>
                </a:solidFill>
                <a:latin typeface="Arial Headings"/>
              </a:rPr>
              <a:t>How will the financial aid office try to meet my NEED?</a:t>
            </a:r>
          </a:p>
        </p:txBody>
      </p:sp>
      <p:graphicFrame>
        <p:nvGraphicFramePr>
          <p:cNvPr id="8" name="Group 107"/>
          <p:cNvGraphicFramePr>
            <a:graphicFrameLocks/>
          </p:cNvGraphicFramePr>
          <p:nvPr>
            <p:extLst/>
          </p:nvPr>
        </p:nvGraphicFramePr>
        <p:xfrm>
          <a:off x="304800" y="2514600"/>
          <a:ext cx="8686799" cy="4127174"/>
        </p:xfrm>
        <a:graphic>
          <a:graphicData uri="http://schemas.openxmlformats.org/drawingml/2006/table">
            <a:tbl>
              <a:tblPr/>
              <a:tblGrid>
                <a:gridCol w="2286001"/>
                <a:gridCol w="1828799"/>
                <a:gridCol w="457199"/>
                <a:gridCol w="1645920"/>
                <a:gridCol w="365761"/>
                <a:gridCol w="1645920"/>
                <a:gridCol w="457199"/>
              </a:tblGrid>
              <a:tr h="416678">
                <a:tc>
                  <a:txBody>
                    <a:bodyPr/>
                    <a:lstStyle/>
                    <a:p>
                      <a:pPr marL="0" marR="0" lvl="0" indent="0" algn="l"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cap="flat">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sng" strike="noStrike" cap="none" normalizeH="0" baseline="0" dirty="0" smtClean="0">
                          <a:ln>
                            <a:noFill/>
                          </a:ln>
                          <a:solidFill>
                            <a:schemeClr val="tx1"/>
                          </a:solidFill>
                          <a:effectLst/>
                          <a:latin typeface="Arial" charset="0"/>
                        </a:rPr>
                        <a:t>A</a:t>
                      </a:r>
                    </a:p>
                  </a:txBody>
                  <a:tcPr anchor="ctr" horzOverflow="overflow">
                    <a:lnL>
                      <a:noFill/>
                    </a:lnL>
                    <a:lnR>
                      <a:noFill/>
                    </a:lnR>
                    <a:lnT cap="flat">
                      <a:noFill/>
                    </a:lnT>
                    <a:lnB>
                      <a:noFill/>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sng" strike="noStrike" cap="none" normalizeH="0" baseline="0" dirty="0" smtClean="0">
                          <a:ln>
                            <a:noFill/>
                          </a:ln>
                          <a:solidFill>
                            <a:schemeClr val="tx1"/>
                          </a:solidFill>
                          <a:effectLst/>
                          <a:latin typeface="Arial" charset="0"/>
                        </a:rPr>
                        <a:t>B</a:t>
                      </a:r>
                    </a:p>
                  </a:txBody>
                  <a:tcPr anchor="ctr" horzOverflow="overflow">
                    <a:lnL>
                      <a:noFill/>
                    </a:lnL>
                    <a:lnR>
                      <a:noFill/>
                    </a:lnR>
                    <a:lnT cap="flat">
                      <a:noFill/>
                    </a:lnT>
                    <a:lnB>
                      <a:noFill/>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sng" strike="noStrike" cap="none" normalizeH="0" baseline="0" dirty="0" smtClean="0">
                          <a:ln>
                            <a:noFill/>
                          </a:ln>
                          <a:solidFill>
                            <a:schemeClr val="tx1"/>
                          </a:solidFill>
                          <a:effectLst/>
                          <a:latin typeface="Arial" charset="0"/>
                        </a:rPr>
                        <a:t>C</a:t>
                      </a:r>
                    </a:p>
                  </a:txBody>
                  <a:tcPr anchor="ctr" horzOverflow="overflow">
                    <a:lnL>
                      <a:noFill/>
                    </a:lnL>
                    <a:lnR cap="flat">
                      <a:noFill/>
                    </a:lnR>
                    <a:lnT cap="flat">
                      <a:noFill/>
                    </a:lnT>
                    <a:lnB>
                      <a:noFill/>
                    </a:lnB>
                    <a:lnTlToBr>
                      <a:noFill/>
                    </a:lnTlToBr>
                    <a:lnBlToTr>
                      <a:noFill/>
                    </a:lnBlToTr>
                    <a:noFill/>
                  </a:tcPr>
                </a:tc>
                <a:tc hMerge="1">
                  <a:txBody>
                    <a:bodyPr/>
                    <a:lstStyle/>
                    <a:p>
                      <a:endParaRPr lang="en-US"/>
                    </a:p>
                  </a:txBody>
                  <a:tcPr/>
                </a:tc>
              </a:tr>
              <a:tr h="364214">
                <a:tc>
                  <a:txBody>
                    <a:bodyPr/>
                    <a:lstStyle/>
                    <a:p>
                      <a:pPr marL="0" marR="0" lvl="0" indent="0" algn="l"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Cost</a:t>
                      </a: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$30,000</a:t>
                      </a: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$18,000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$12,000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tr>
              <a:tr h="364214">
                <a:tc>
                  <a:txBody>
                    <a:bodyPr/>
                    <a:lstStyle/>
                    <a:p>
                      <a:pPr marL="0" marR="0" lvl="0" indent="0" algn="l"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1" i="0" u="none" strike="noStrike" cap="none" normalizeH="0" baseline="0" dirty="0" smtClean="0">
                          <a:ln>
                            <a:noFill/>
                          </a:ln>
                          <a:solidFill>
                            <a:srgbClr val="FFFF66"/>
                          </a:solidFill>
                          <a:effectLst/>
                          <a:latin typeface="Arial" charset="0"/>
                        </a:rPr>
                        <a:t>EFC</a:t>
                      </a:r>
                    </a:p>
                  </a:txBody>
                  <a:tcPr horzOverflow="overflow">
                    <a:lnL cap="flat">
                      <a:noFill/>
                    </a:lnL>
                    <a:lnR>
                      <a:noFill/>
                    </a:lnR>
                    <a:lnT>
                      <a:noFill/>
                    </a:lnT>
                    <a:lnB>
                      <a:noFill/>
                    </a:lnB>
                    <a:lnTlToBr>
                      <a:noFill/>
                    </a:lnTlToBr>
                    <a:lnBlToTr>
                      <a:noFill/>
                    </a:lnBlToTr>
                    <a:solidFill>
                      <a:srgbClr val="00B0F0"/>
                    </a:solid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1" i="0" u="sng" strike="noStrike" cap="none" normalizeH="0" baseline="0" dirty="0" smtClean="0">
                          <a:ln>
                            <a:noFill/>
                          </a:ln>
                          <a:solidFill>
                            <a:srgbClr val="FFFF66"/>
                          </a:solidFill>
                          <a:effectLst/>
                          <a:latin typeface="Arial" charset="0"/>
                        </a:rPr>
                        <a:t>$6,000</a:t>
                      </a:r>
                    </a:p>
                  </a:txBody>
                  <a:tcPr anchor="ctr" horzOverflow="overflow">
                    <a:lnL>
                      <a:noFill/>
                    </a:lnL>
                    <a:lnR>
                      <a:noFill/>
                    </a:lnR>
                    <a:lnT>
                      <a:noFill/>
                    </a:lnT>
                    <a:lnB>
                      <a:noFill/>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1" i="0" u="sng" strike="noStrike" cap="none" normalizeH="0" baseline="0" dirty="0" smtClean="0">
                        <a:ln>
                          <a:noFill/>
                        </a:ln>
                        <a:solidFill>
                          <a:srgbClr val="FFFF66"/>
                        </a:solidFill>
                        <a:effectLst/>
                        <a:latin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1" i="0" u="sng" strike="noStrike" cap="none" normalizeH="0" baseline="0" dirty="0" smtClean="0">
                          <a:ln>
                            <a:noFill/>
                          </a:ln>
                          <a:solidFill>
                            <a:srgbClr val="FFFF66"/>
                          </a:solidFill>
                          <a:effectLst/>
                          <a:latin typeface="Arial" charset="0"/>
                        </a:rPr>
                        <a:t>$6,000</a:t>
                      </a:r>
                    </a:p>
                  </a:txBody>
                  <a:tcPr horzOverflow="overflow">
                    <a:lnL>
                      <a:noFill/>
                    </a:lnL>
                    <a:lnR>
                      <a:noFill/>
                    </a:lnR>
                    <a:lnT>
                      <a:noFill/>
                    </a:lnT>
                    <a:lnB>
                      <a:noFill/>
                    </a:lnB>
                    <a:lnTlToBr>
                      <a:noFill/>
                    </a:lnTlToBr>
                    <a:lnBlToTr>
                      <a:noFill/>
                    </a:lnBlToTr>
                    <a:solidFill>
                      <a:srgbClr val="00B0F0"/>
                    </a:solid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1" i="0" u="sng" strike="noStrike" cap="none" normalizeH="0" baseline="0" dirty="0" smtClean="0">
                        <a:ln>
                          <a:noFill/>
                        </a:ln>
                        <a:solidFill>
                          <a:srgbClr val="FFFF66"/>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1" i="0" u="sng" strike="noStrike" cap="none" normalizeH="0" baseline="0" dirty="0" smtClean="0">
                          <a:ln>
                            <a:noFill/>
                          </a:ln>
                          <a:solidFill>
                            <a:srgbClr val="FFFF66"/>
                          </a:solidFill>
                          <a:effectLst/>
                          <a:latin typeface="Arial" charset="0"/>
                        </a:rPr>
                        <a:t>$6,000</a:t>
                      </a:r>
                    </a:p>
                  </a:txBody>
                  <a:tcPr horzOverflow="overflow">
                    <a:lnL>
                      <a:noFill/>
                    </a:lnL>
                    <a:lnR>
                      <a:noFill/>
                    </a:lnR>
                    <a:lnT>
                      <a:noFill/>
                    </a:lnT>
                    <a:lnB>
                      <a:noFill/>
                    </a:lnB>
                    <a:lnTlToBr>
                      <a:noFill/>
                    </a:lnTlToBr>
                    <a:lnBlToTr>
                      <a:noFill/>
                    </a:lnBlToTr>
                    <a:solidFill>
                      <a:srgbClr val="00B0F0"/>
                    </a:solid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1" i="0" u="none" strike="noStrike" cap="none" normalizeH="0" baseline="0" dirty="0" smtClean="0">
                        <a:ln>
                          <a:noFill/>
                        </a:ln>
                        <a:solidFill>
                          <a:srgbClr val="FFFF66"/>
                        </a:solidFill>
                        <a:effectLst/>
                        <a:latin typeface="Arial" charset="0"/>
                      </a:endParaRPr>
                    </a:p>
                  </a:txBody>
                  <a:tcPr horzOverflow="overflow">
                    <a:lnL>
                      <a:noFill/>
                    </a:lnL>
                    <a:lnR cap="flat">
                      <a:noFill/>
                    </a:lnR>
                    <a:lnT>
                      <a:noFill/>
                    </a:lnT>
                    <a:lnB>
                      <a:noFill/>
                    </a:lnB>
                    <a:lnTlToBr>
                      <a:noFill/>
                    </a:lnTlToBr>
                    <a:lnBlToTr>
                      <a:noFill/>
                    </a:lnBlToTr>
                    <a:noFill/>
                  </a:tcPr>
                </a:tc>
              </a:tr>
              <a:tr h="364214">
                <a:tc>
                  <a:txBody>
                    <a:bodyPr/>
                    <a:lstStyle/>
                    <a:p>
                      <a:pPr marL="0" marR="0" lvl="0" indent="0" algn="l"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Need</a:t>
                      </a: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$24,000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1" i="0" u="none" strike="noStrike" cap="none" normalizeH="0" baseline="0" dirty="0" smtClean="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$11,000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1" i="0" u="none" strike="noStrike" cap="none" normalizeH="0" baseline="0" dirty="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$6,000       </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1" i="0" u="none" strike="noStrike" cap="none" normalizeH="0" baseline="0" dirty="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tr>
              <a:tr h="364214">
                <a:tc>
                  <a:txBody>
                    <a:bodyPr/>
                    <a:lstStyle/>
                    <a:p>
                      <a:pPr marL="0" marR="0" lvl="0" indent="0" algn="l"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rgbClr val="FFFF66"/>
                          </a:solidFill>
                          <a:effectLst/>
                          <a:latin typeface="Arial" charset="0"/>
                        </a:rPr>
                        <a:t>Pell*</a:t>
                      </a:r>
                    </a:p>
                  </a:txBody>
                  <a:tcPr horzOverflow="overflow">
                    <a:lnL cap="flat">
                      <a:noFill/>
                    </a:lnL>
                    <a:lnR>
                      <a:noFill/>
                    </a:lnR>
                    <a:lnT>
                      <a:noFill/>
                    </a:lnT>
                    <a:lnB>
                      <a:noFill/>
                    </a:lnB>
                    <a:lnTlToBr>
                      <a:noFill/>
                    </a:lnTlToBr>
                    <a:lnBlToTr>
                      <a:noFill/>
                    </a:lnBlToTr>
                    <a:solidFill>
                      <a:srgbClr val="00B0F0"/>
                    </a:solid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rgbClr val="FFFF66"/>
                          </a:solidFill>
                          <a:effectLst/>
                          <a:latin typeface="Arial" charset="0"/>
                        </a:rPr>
                        <a:t>$       -0-</a:t>
                      </a:r>
                    </a:p>
                  </a:txBody>
                  <a:tcPr anchor="ctr" horzOverflow="overflow">
                    <a:lnL>
                      <a:noFill/>
                    </a:lnL>
                    <a:lnR>
                      <a:noFill/>
                    </a:lnR>
                    <a:lnT>
                      <a:noFill/>
                    </a:lnT>
                    <a:lnB>
                      <a:noFill/>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rgbClr val="FFFF66"/>
                        </a:solidFill>
                        <a:effectLst/>
                        <a:latin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rgbClr val="FFFF66"/>
                          </a:solidFill>
                          <a:effectLst/>
                          <a:latin typeface="Arial" charset="0"/>
                        </a:rPr>
                        <a:t>$       -0-     </a:t>
                      </a:r>
                    </a:p>
                  </a:txBody>
                  <a:tcPr horzOverflow="overflow">
                    <a:lnL>
                      <a:noFill/>
                    </a:lnL>
                    <a:lnR>
                      <a:noFill/>
                    </a:lnR>
                    <a:lnT>
                      <a:noFill/>
                    </a:lnT>
                    <a:lnB>
                      <a:noFill/>
                    </a:lnB>
                    <a:lnTlToBr>
                      <a:noFill/>
                    </a:lnTlToBr>
                    <a:lnBlToTr>
                      <a:noFill/>
                    </a:lnBlToTr>
                    <a:solidFill>
                      <a:srgbClr val="00B0F0"/>
                    </a:solid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rgbClr val="FFFF66"/>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rgbClr val="FFFF66"/>
                          </a:solidFill>
                          <a:effectLst/>
                          <a:latin typeface="Arial" charset="0"/>
                        </a:rPr>
                        <a:t>$       -0-</a:t>
                      </a:r>
                    </a:p>
                  </a:txBody>
                  <a:tcPr horzOverflow="overflow">
                    <a:lnL>
                      <a:noFill/>
                    </a:lnL>
                    <a:lnR>
                      <a:noFill/>
                    </a:lnR>
                    <a:lnT>
                      <a:noFill/>
                    </a:lnT>
                    <a:lnB>
                      <a:noFill/>
                    </a:lnB>
                    <a:lnTlToBr>
                      <a:noFill/>
                    </a:lnTlToBr>
                    <a:lnBlToTr>
                      <a:noFill/>
                    </a:lnBlToTr>
                    <a:solidFill>
                      <a:srgbClr val="00B0F0"/>
                    </a:solid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rgbClr val="FFFF66"/>
                        </a:solidFill>
                        <a:effectLst/>
                        <a:latin typeface="Arial" charset="0"/>
                      </a:endParaRPr>
                    </a:p>
                  </a:txBody>
                  <a:tcPr horzOverflow="overflow">
                    <a:lnL>
                      <a:noFill/>
                    </a:lnL>
                    <a:lnR cap="flat">
                      <a:noFill/>
                    </a:lnR>
                    <a:lnT>
                      <a:noFill/>
                    </a:lnT>
                    <a:lnB>
                      <a:noFill/>
                    </a:lnB>
                    <a:lnTlToBr>
                      <a:noFill/>
                    </a:lnTlToBr>
                    <a:lnBlToTr>
                      <a:noFill/>
                    </a:lnBlToTr>
                    <a:noFill/>
                  </a:tcPr>
                </a:tc>
              </a:tr>
              <a:tr h="364214">
                <a:tc>
                  <a:txBody>
                    <a:bodyPr/>
                    <a:lstStyle/>
                    <a:p>
                      <a:pPr marL="0" marR="0" lvl="0" indent="0" algn="l"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Other Grant</a:t>
                      </a: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$5,000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       -0-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tr>
              <a:tr h="364214">
                <a:tc>
                  <a:txBody>
                    <a:bodyPr/>
                    <a:lstStyle/>
                    <a:p>
                      <a:pPr marL="0" marR="0" lvl="0" indent="0" algn="l"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Work Study</a:t>
                      </a: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$1,500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$1,500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$1,500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tr>
              <a:tr h="364214">
                <a:tc>
                  <a:txBody>
                    <a:bodyPr/>
                    <a:lstStyle/>
                    <a:p>
                      <a:pPr marL="0" marR="0" lvl="0" indent="0" algn="l"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Subsidized Loan</a:t>
                      </a: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sng" strike="noStrike" cap="none" normalizeH="0" baseline="0" dirty="0" smtClean="0">
                          <a:ln>
                            <a:noFill/>
                          </a:ln>
                          <a:solidFill>
                            <a:schemeClr val="tx1"/>
                          </a:solidFill>
                          <a:effectLst/>
                          <a:latin typeface="Arial" charset="0"/>
                        </a:rPr>
                        <a:t>$3,500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sng" strike="noStrike" cap="none" normalizeH="0" baseline="0" dirty="0" smtClean="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sng" strike="noStrike" cap="none" normalizeH="0" baseline="0" dirty="0" smtClean="0">
                          <a:ln>
                            <a:noFill/>
                          </a:ln>
                          <a:solidFill>
                            <a:schemeClr val="tx1"/>
                          </a:solidFill>
                          <a:effectLst/>
                          <a:latin typeface="Arial" charset="0"/>
                        </a:rPr>
                        <a:t>$3,500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sng" strike="noStrike" cap="none" normalizeH="0" baseline="0" dirty="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sng" strike="noStrike" cap="none" normalizeH="0" baseline="0" dirty="0" smtClean="0">
                          <a:ln>
                            <a:noFill/>
                          </a:ln>
                          <a:solidFill>
                            <a:schemeClr val="tx1"/>
                          </a:solidFill>
                          <a:effectLst/>
                          <a:latin typeface="Arial" charset="0"/>
                        </a:rPr>
                        <a:t>$3,500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sng" strike="noStrike" cap="none" normalizeH="0" baseline="0" dirty="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tr>
              <a:tr h="364214">
                <a:tc>
                  <a:txBody>
                    <a:bodyPr/>
                    <a:lstStyle/>
                    <a:p>
                      <a:pPr marL="0" marR="0" lvl="0" indent="0" algn="l"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Unmet Need</a:t>
                      </a: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$14,000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$7,000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$1,000</a:t>
                      </a:r>
                      <a:endParaRPr kumimoji="0" lang="en-US" sz="1800" b="0" i="0" u="none" strike="noStrike" cap="none" normalizeH="0" baseline="0" dirty="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tr>
              <a:tr h="392208">
                <a:tc>
                  <a:txBody>
                    <a:bodyPr/>
                    <a:lstStyle/>
                    <a:p>
                      <a:r>
                        <a:rPr lang="en-US" sz="1800" dirty="0" smtClean="0">
                          <a:latin typeface="Arial" pitchFamily="34" charset="0"/>
                          <a:cs typeface="Arial" pitchFamily="34" charset="0"/>
                        </a:rPr>
                        <a:t>Unsubsidized Loan</a:t>
                      </a:r>
                      <a:endParaRPr lang="en-US" sz="1800" dirty="0">
                        <a:latin typeface="Arial" pitchFamily="34" charset="0"/>
                        <a:cs typeface="Arial" pitchFamily="34" charset="0"/>
                      </a:endParaRPr>
                    </a:p>
                  </a:txBody>
                  <a:tcPr horzOverflow="overflow">
                    <a:lnL cap="flat">
                      <a:noFill/>
                    </a:lnL>
                    <a:lnR>
                      <a:noFill/>
                    </a:lnR>
                    <a:lnT>
                      <a:noFill/>
                    </a:lnT>
                    <a:lnB cap="flat">
                      <a:noFill/>
                    </a:lnB>
                    <a:lnTlToBr>
                      <a:noFill/>
                    </a:lnTlToBr>
                    <a:lnBlToTr>
                      <a:noFill/>
                    </a:lnBlToTr>
                    <a:noFill/>
                  </a:tcPr>
                </a:tc>
                <a:tc>
                  <a:txBody>
                    <a:bodyPr/>
                    <a:lstStyle/>
                    <a:p>
                      <a:pPr algn="r"/>
                      <a:r>
                        <a:rPr lang="en-US" sz="1800" dirty="0" smtClean="0">
                          <a:latin typeface="Arial" pitchFamily="34" charset="0"/>
                          <a:cs typeface="Arial" pitchFamily="34" charset="0"/>
                        </a:rPr>
                        <a:t>$2,000</a:t>
                      </a:r>
                      <a:endParaRPr lang="en-US" sz="1800" dirty="0">
                        <a:latin typeface="Arial" pitchFamily="34" charset="0"/>
                        <a:cs typeface="Arial" pitchFamily="34" charset="0"/>
                      </a:endParaRPr>
                    </a:p>
                  </a:txBody>
                  <a:tcPr anchor="ctr" horzOverflow="overflow">
                    <a:lnL>
                      <a:noFill/>
                    </a:lnL>
                    <a:lnR>
                      <a:noFill/>
                    </a:lnR>
                    <a:lnT>
                      <a:noFill/>
                    </a:lnT>
                    <a:lnB cap="flat">
                      <a:noFill/>
                    </a:lnB>
                    <a:lnTlToBr>
                      <a:noFill/>
                    </a:lnTlToBr>
                    <a:lnBlToTr>
                      <a:noFill/>
                    </a:lnBlToTr>
                    <a:noFill/>
                  </a:tcPr>
                </a:tc>
                <a:tc>
                  <a:txBody>
                    <a:bodyPr/>
                    <a:lstStyle/>
                    <a:p>
                      <a:endParaRPr lang="en-US" sz="1800" dirty="0">
                        <a:latin typeface="Arial" pitchFamily="34" charset="0"/>
                        <a:cs typeface="Arial" pitchFamily="34" charset="0"/>
                      </a:endParaRPr>
                    </a:p>
                  </a:txBody>
                  <a:tcPr anchor="ctr" horzOverflow="overflow">
                    <a:lnL>
                      <a:noFill/>
                    </a:lnL>
                    <a:lnR>
                      <a:noFill/>
                    </a:lnR>
                    <a:lnT>
                      <a:noFill/>
                    </a:lnT>
                    <a:lnB cap="flat">
                      <a:noFill/>
                    </a:lnB>
                    <a:lnTlToBr>
                      <a:noFill/>
                    </a:lnTlToBr>
                    <a:lnBlToTr>
                      <a:noFill/>
                    </a:lnBlToTr>
                    <a:noFill/>
                  </a:tcPr>
                </a:tc>
                <a:tc>
                  <a:txBody>
                    <a:bodyPr/>
                    <a:lstStyle/>
                    <a:p>
                      <a:pPr algn="r"/>
                      <a:r>
                        <a:rPr lang="en-US" sz="1800" dirty="0" smtClean="0">
                          <a:latin typeface="Arial" pitchFamily="34" charset="0"/>
                          <a:cs typeface="Arial" pitchFamily="34" charset="0"/>
                        </a:rPr>
                        <a:t>$2,000</a:t>
                      </a:r>
                      <a:endParaRPr lang="en-US" sz="1800" dirty="0">
                        <a:latin typeface="Arial" pitchFamily="34" charset="0"/>
                        <a:cs typeface="Arial" pitchFamily="34" charset="0"/>
                      </a:endParaRPr>
                    </a:p>
                  </a:txBody>
                  <a:tcPr horzOverflow="overflow">
                    <a:lnL>
                      <a:noFill/>
                    </a:lnL>
                    <a:lnR>
                      <a:noFill/>
                    </a:lnR>
                    <a:lnT>
                      <a:noFill/>
                    </a:lnT>
                    <a:lnB cap="flat">
                      <a:noFill/>
                    </a:lnB>
                    <a:lnTlToBr>
                      <a:noFill/>
                    </a:lnTlToBr>
                    <a:lnBlToTr>
                      <a:noFill/>
                    </a:lnBlToTr>
                    <a:noFill/>
                  </a:tcPr>
                </a:tc>
                <a:tc>
                  <a:txBody>
                    <a:bodyPr/>
                    <a:lstStyle/>
                    <a:p>
                      <a:endParaRPr lang="en-US" sz="1800" dirty="0">
                        <a:latin typeface="Arial" pitchFamily="34" charset="0"/>
                        <a:cs typeface="Arial" pitchFamily="34" charset="0"/>
                      </a:endParaRPr>
                    </a:p>
                  </a:txBody>
                  <a:tcPr horzOverflow="overflow">
                    <a:lnL>
                      <a:noFill/>
                    </a:lnL>
                    <a:lnR>
                      <a:noFill/>
                    </a:lnR>
                    <a:lnT>
                      <a:noFill/>
                    </a:lnT>
                    <a:lnB cap="flat">
                      <a:noFill/>
                    </a:lnB>
                    <a:lnTlToBr>
                      <a:noFill/>
                    </a:lnTlToBr>
                    <a:lnBlToTr>
                      <a:noFill/>
                    </a:lnBlToTr>
                    <a:noFill/>
                  </a:tcPr>
                </a:tc>
                <a:tc>
                  <a:txBody>
                    <a:bodyPr/>
                    <a:lstStyle/>
                    <a:p>
                      <a:pPr algn="r"/>
                      <a:r>
                        <a:rPr lang="en-US" sz="1800" dirty="0" smtClean="0">
                          <a:latin typeface="Arial" pitchFamily="34" charset="0"/>
                          <a:cs typeface="Arial" pitchFamily="34" charset="0"/>
                        </a:rPr>
                        <a:t>$2,000</a:t>
                      </a:r>
                      <a:endParaRPr lang="en-US" sz="1800" dirty="0">
                        <a:latin typeface="Arial" pitchFamily="34" charset="0"/>
                        <a:cs typeface="Arial"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a:noFill/>
                    </a:lnL>
                    <a:lnR cap="flat">
                      <a:noFill/>
                    </a:lnR>
                    <a:lnT>
                      <a:noFill/>
                    </a:lnT>
                    <a:lnB cap="flat">
                      <a:noFill/>
                    </a:lnB>
                    <a:lnTlToBr>
                      <a:noFill/>
                    </a:lnTlToBr>
                    <a:lnBlToTr>
                      <a:noFill/>
                    </a:lnBlToTr>
                    <a:noFill/>
                  </a:tcPr>
                </a:tc>
              </a:tr>
              <a:tr h="392208">
                <a:tc>
                  <a:txBody>
                    <a:bodyPr/>
                    <a:lstStyle/>
                    <a:p>
                      <a:pPr marL="0" marR="0" lvl="0" indent="0" algn="l"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Parent Plus</a:t>
                      </a:r>
                    </a:p>
                  </a:txBody>
                  <a:tcP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$18,000</a:t>
                      </a:r>
                      <a:endParaRPr kumimoji="0" lang="en-US" sz="1800" b="0" i="0" u="none" strike="noStrike" cap="none" normalizeH="0" baseline="0" dirty="0" smtClean="0">
                        <a:ln>
                          <a:noFill/>
                        </a:ln>
                        <a:solidFill>
                          <a:srgbClr val="000000"/>
                        </a:solidFill>
                        <a:effectLst/>
                        <a:latin typeface="Arial" charset="0"/>
                      </a:endParaRPr>
                    </a:p>
                  </a:txBody>
                  <a:tcPr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anchor="ctr" horzOverflow="overflow">
                    <a:lnL>
                      <a:noFill/>
                    </a:lnL>
                    <a:lnR>
                      <a:noFill/>
                    </a:lnR>
                    <a:ln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 $11,000</a:t>
                      </a:r>
                    </a:p>
                  </a:txBody>
                  <a:tcPr horzOverflow="overflow">
                    <a:lnL>
                      <a:noFill/>
                    </a:lnL>
                    <a:lnR>
                      <a:noFill/>
                    </a:lnR>
                    <a:ln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 $5,000</a:t>
                      </a:r>
                    </a:p>
                  </a:txBody>
                  <a:tcPr horzOverflow="overflow">
                    <a:lnL>
                      <a:noFill/>
                    </a:lnL>
                    <a:lnR>
                      <a:noFill/>
                    </a:lnR>
                    <a:ln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9933FF"/>
                        </a:buClr>
                        <a:buSzPct val="8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a:noFill/>
                    </a:lnL>
                    <a:lnR cap="flat">
                      <a:noFill/>
                    </a:lnR>
                    <a:lnT>
                      <a:noFill/>
                    </a:lnT>
                    <a:lnB cap="flat">
                      <a:noFill/>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pPr>
              <a:defRPr/>
            </a:pPr>
            <a:fld id="{6D3E3CB5-51A5-4044-9095-401F890D62CB}" type="slidenum">
              <a:rPr lang="en-US" smtClean="0">
                <a:solidFill>
                  <a:prstClr val="black">
                    <a:tint val="75000"/>
                  </a:prstClr>
                </a:solidFill>
              </a:rPr>
              <a:pPr>
                <a:defRPr/>
              </a:pPr>
              <a:t>56</a:t>
            </a:fld>
            <a:endParaRPr lang="en-US" dirty="0">
              <a:solidFill>
                <a:prstClr val="black">
                  <a:tint val="75000"/>
                </a:prstClr>
              </a:solidFill>
            </a:endParaRPr>
          </a:p>
        </p:txBody>
      </p:sp>
    </p:spTree>
    <p:extLst>
      <p:ext uri="{BB962C8B-B14F-4D97-AF65-F5344CB8AC3E}">
        <p14:creationId xmlns:p14="http://schemas.microsoft.com/office/powerpoint/2010/main" val="6879686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EE1BAAD-30CC-40D4-9B10-4EC40C8CE10F}" type="slidenum">
              <a:rPr lang="en-US" smtClean="0">
                <a:solidFill>
                  <a:prstClr val="black">
                    <a:tint val="75000"/>
                  </a:prstClr>
                </a:solidFill>
              </a:rPr>
              <a:pPr>
                <a:defRPr/>
              </a:pPr>
              <a:t>57</a:t>
            </a:fld>
            <a:endParaRPr lang="en-US" dirty="0">
              <a:solidFill>
                <a:prstClr val="black">
                  <a:tint val="75000"/>
                </a:prstClr>
              </a:solidFill>
            </a:endParaRPr>
          </a:p>
        </p:txBody>
      </p:sp>
      <p:sp>
        <p:nvSpPr>
          <p:cNvPr id="5" name="Content Placeholder 4"/>
          <p:cNvSpPr>
            <a:spLocks noGrp="1"/>
          </p:cNvSpPr>
          <p:nvPr>
            <p:ph idx="1"/>
          </p:nvPr>
        </p:nvSpPr>
        <p:spPr>
          <a:xfrm>
            <a:off x="441434" y="1646237"/>
            <a:ext cx="8229600" cy="5075238"/>
          </a:xfrm>
        </p:spPr>
        <p:txBody>
          <a:bodyPr/>
          <a:lstStyle/>
          <a:p>
            <a:pPr marL="0" indent="0">
              <a:buNone/>
            </a:pPr>
            <a:r>
              <a:rPr lang="en-US" sz="2000" b="1" dirty="0" smtClean="0">
                <a:solidFill>
                  <a:schemeClr val="accent1">
                    <a:lumMod val="50000"/>
                  </a:schemeClr>
                </a:solidFill>
                <a:latin typeface="Arial" panose="020B0604020202020204" pitchFamily="34" charset="0"/>
                <a:cs typeface="Arial" panose="020B0604020202020204" pitchFamily="34" charset="0"/>
              </a:rPr>
              <a:t>School A: 	</a:t>
            </a:r>
            <a:r>
              <a:rPr lang="en-US" sz="2000" dirty="0" smtClean="0">
                <a:solidFill>
                  <a:schemeClr val="accent1">
                    <a:lumMod val="50000"/>
                  </a:schemeClr>
                </a:solidFill>
                <a:latin typeface="Arial" panose="020B0604020202020204" pitchFamily="34" charset="0"/>
                <a:cs typeface="Arial" panose="020B0604020202020204" pitchFamily="34" charset="0"/>
              </a:rPr>
              <a:t>Unmet need of	$ 14,000</a:t>
            </a:r>
          </a:p>
          <a:p>
            <a:pPr marL="0" indent="0">
              <a:buNone/>
            </a:pP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		     +   	</a:t>
            </a:r>
            <a:r>
              <a:rPr lang="en-US" sz="2000" u="sng" dirty="0" smtClean="0">
                <a:solidFill>
                  <a:schemeClr val="accent1">
                    <a:lumMod val="50000"/>
                  </a:schemeClr>
                </a:solidFill>
                <a:latin typeface="Arial" panose="020B0604020202020204" pitchFamily="34" charset="0"/>
                <a:cs typeface="Arial" panose="020B0604020202020204" pitchFamily="34" charset="0"/>
              </a:rPr>
              <a:t>$   6,000 EFC</a:t>
            </a:r>
          </a:p>
          <a:p>
            <a:pPr marL="0" indent="0">
              <a:buNone/>
            </a:pP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b="1" dirty="0" smtClean="0">
                <a:solidFill>
                  <a:srgbClr val="FF0000"/>
                </a:solidFill>
                <a:latin typeface="Arial" panose="020B0604020202020204" pitchFamily="34" charset="0"/>
                <a:cs typeface="Arial" panose="020B0604020202020204" pitchFamily="34" charset="0"/>
              </a:rPr>
              <a:t>$ 20,000 </a:t>
            </a:r>
          </a:p>
          <a:p>
            <a:r>
              <a:rPr lang="en-US" sz="2000" dirty="0" smtClean="0">
                <a:solidFill>
                  <a:schemeClr val="accent1">
                    <a:lumMod val="50000"/>
                  </a:schemeClr>
                </a:solidFill>
                <a:latin typeface="Arial" panose="020B0604020202020204" pitchFamily="34" charset="0"/>
                <a:cs typeface="Arial" panose="020B0604020202020204" pitchFamily="34" charset="0"/>
              </a:rPr>
              <a:t>Can be covered with $2,000 </a:t>
            </a:r>
            <a:r>
              <a:rPr lang="en-US" sz="2000" dirty="0" err="1" smtClean="0">
                <a:solidFill>
                  <a:schemeClr val="accent1">
                    <a:lumMod val="50000"/>
                  </a:schemeClr>
                </a:solidFill>
                <a:latin typeface="Arial" panose="020B0604020202020204" pitchFamily="34" charset="0"/>
                <a:cs typeface="Arial" panose="020B0604020202020204" pitchFamily="34" charset="0"/>
              </a:rPr>
              <a:t>Unsub</a:t>
            </a:r>
            <a:r>
              <a:rPr lang="en-US" sz="2000" dirty="0" smtClean="0">
                <a:solidFill>
                  <a:schemeClr val="accent1">
                    <a:lumMod val="50000"/>
                  </a:schemeClr>
                </a:solidFill>
                <a:latin typeface="Arial" panose="020B0604020202020204" pitchFamily="34" charset="0"/>
                <a:cs typeface="Arial" panose="020B0604020202020204" pitchFamily="34" charset="0"/>
              </a:rPr>
              <a:t> + $18,000 PLUS loan</a:t>
            </a:r>
            <a:endParaRPr lang="en-US" sz="2000" b="1"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sz="2000" b="1"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r>
              <a:rPr lang="en-US" sz="2000" b="1" dirty="0" smtClean="0">
                <a:solidFill>
                  <a:schemeClr val="accent1">
                    <a:lumMod val="50000"/>
                  </a:schemeClr>
                </a:solidFill>
                <a:latin typeface="Arial" panose="020B0604020202020204" pitchFamily="34" charset="0"/>
                <a:cs typeface="Arial" panose="020B0604020202020204" pitchFamily="34" charset="0"/>
              </a:rPr>
              <a:t>School B:	</a:t>
            </a:r>
            <a:r>
              <a:rPr lang="en-US" sz="2000" dirty="0" smtClean="0">
                <a:solidFill>
                  <a:schemeClr val="accent1">
                    <a:lumMod val="50000"/>
                  </a:schemeClr>
                </a:solidFill>
                <a:latin typeface="Arial" panose="020B0604020202020204" pitchFamily="34" charset="0"/>
                <a:cs typeface="Arial" panose="020B0604020202020204" pitchFamily="34" charset="0"/>
              </a:rPr>
              <a:t>Unmet </a:t>
            </a:r>
            <a:r>
              <a:rPr lang="en-US" sz="2000" dirty="0">
                <a:solidFill>
                  <a:schemeClr val="accent1">
                    <a:lumMod val="50000"/>
                  </a:schemeClr>
                </a:solidFill>
                <a:latin typeface="Arial" panose="020B0604020202020204" pitchFamily="34" charset="0"/>
                <a:cs typeface="Arial" panose="020B0604020202020204" pitchFamily="34" charset="0"/>
              </a:rPr>
              <a:t>need of </a:t>
            </a:r>
            <a:r>
              <a:rPr lang="en-US" sz="2000" dirty="0" smtClean="0">
                <a:solidFill>
                  <a:schemeClr val="accent1">
                    <a:lumMod val="50000"/>
                  </a:schemeClr>
                </a:solidFill>
                <a:latin typeface="Arial" panose="020B0604020202020204" pitchFamily="34" charset="0"/>
                <a:cs typeface="Arial" panose="020B0604020202020204" pitchFamily="34" charset="0"/>
              </a:rPr>
              <a:t>	$  7,000</a:t>
            </a:r>
            <a:endParaRPr lang="en-US" sz="2000" dirty="0">
              <a:solidFill>
                <a:schemeClr val="accent1">
                  <a:lumMod val="50000"/>
                </a:schemeClr>
              </a:solidFill>
              <a:latin typeface="Arial" panose="020B0604020202020204" pitchFamily="34" charset="0"/>
              <a:cs typeface="Arial" panose="020B0604020202020204" pitchFamily="34" charset="0"/>
            </a:endParaRPr>
          </a:p>
          <a:p>
            <a:pPr marL="0" indent="0">
              <a:buNone/>
            </a:pP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     +	</a:t>
            </a:r>
            <a:r>
              <a:rPr lang="en-US" sz="2000" u="sng" dirty="0" smtClean="0">
                <a:solidFill>
                  <a:schemeClr val="accent1">
                    <a:lumMod val="50000"/>
                  </a:schemeClr>
                </a:solidFill>
                <a:latin typeface="Arial" panose="020B0604020202020204" pitchFamily="34" charset="0"/>
                <a:cs typeface="Arial" panose="020B0604020202020204" pitchFamily="34" charset="0"/>
              </a:rPr>
              <a:t>$  </a:t>
            </a:r>
            <a:r>
              <a:rPr lang="en-US" sz="2000" u="sng" dirty="0">
                <a:solidFill>
                  <a:schemeClr val="accent1">
                    <a:lumMod val="50000"/>
                  </a:schemeClr>
                </a:solidFill>
                <a:latin typeface="Arial" panose="020B0604020202020204" pitchFamily="34" charset="0"/>
                <a:cs typeface="Arial" panose="020B0604020202020204" pitchFamily="34" charset="0"/>
              </a:rPr>
              <a:t>6,000 EFC</a:t>
            </a:r>
          </a:p>
          <a:p>
            <a:pPr marL="0" indent="0">
              <a:buNone/>
            </a:pP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b="1" dirty="0" smtClean="0">
                <a:solidFill>
                  <a:srgbClr val="FF0000"/>
                </a:solidFill>
                <a:latin typeface="Arial" panose="020B0604020202020204" pitchFamily="34" charset="0"/>
                <a:cs typeface="Arial" panose="020B0604020202020204" pitchFamily="34" charset="0"/>
              </a:rPr>
              <a:t>$13,000 </a:t>
            </a:r>
            <a:endParaRPr lang="en-US" sz="2000" b="1" dirty="0">
              <a:solidFill>
                <a:srgbClr val="FF0000"/>
              </a:solidFill>
              <a:latin typeface="Arial" panose="020B0604020202020204" pitchFamily="34" charset="0"/>
              <a:cs typeface="Arial" panose="020B0604020202020204" pitchFamily="34" charset="0"/>
            </a:endParaRPr>
          </a:p>
          <a:p>
            <a:r>
              <a:rPr lang="en-US" sz="2000" dirty="0">
                <a:solidFill>
                  <a:schemeClr val="accent1">
                    <a:lumMod val="50000"/>
                  </a:schemeClr>
                </a:solidFill>
                <a:latin typeface="Arial" panose="020B0604020202020204" pitchFamily="34" charset="0"/>
                <a:cs typeface="Arial" panose="020B0604020202020204" pitchFamily="34" charset="0"/>
              </a:rPr>
              <a:t>Can be </a:t>
            </a:r>
            <a:r>
              <a:rPr lang="en-US" sz="2000" dirty="0" smtClean="0">
                <a:solidFill>
                  <a:schemeClr val="accent1">
                    <a:lumMod val="50000"/>
                  </a:schemeClr>
                </a:solidFill>
                <a:latin typeface="Arial" panose="020B0604020202020204" pitchFamily="34" charset="0"/>
                <a:cs typeface="Arial" panose="020B0604020202020204" pitchFamily="34" charset="0"/>
              </a:rPr>
              <a:t>covered with $2,000 </a:t>
            </a:r>
            <a:r>
              <a:rPr lang="en-US" sz="2000" dirty="0" err="1">
                <a:solidFill>
                  <a:schemeClr val="accent1">
                    <a:lumMod val="50000"/>
                  </a:schemeClr>
                </a:solidFill>
                <a:latin typeface="Arial" panose="020B0604020202020204" pitchFamily="34" charset="0"/>
                <a:cs typeface="Arial" panose="020B0604020202020204" pitchFamily="34" charset="0"/>
              </a:rPr>
              <a:t>Unsub</a:t>
            </a:r>
            <a:r>
              <a:rPr lang="en-US" sz="2000" dirty="0">
                <a:solidFill>
                  <a:schemeClr val="accent1">
                    <a:lumMod val="50000"/>
                  </a:schemeClr>
                </a:solidFill>
                <a:latin typeface="Arial" panose="020B0604020202020204" pitchFamily="34" charset="0"/>
                <a:cs typeface="Arial" panose="020B0604020202020204" pitchFamily="34" charset="0"/>
              </a:rPr>
              <a:t> + </a:t>
            </a:r>
            <a:r>
              <a:rPr lang="en-US" sz="2000" dirty="0" smtClean="0">
                <a:solidFill>
                  <a:schemeClr val="accent1">
                    <a:lumMod val="50000"/>
                  </a:schemeClr>
                </a:solidFill>
                <a:latin typeface="Arial" panose="020B0604020202020204" pitchFamily="34" charset="0"/>
                <a:cs typeface="Arial" panose="020B0604020202020204" pitchFamily="34" charset="0"/>
              </a:rPr>
              <a:t>$11,000 PLUS Loan</a:t>
            </a:r>
          </a:p>
          <a:p>
            <a:pPr marL="0" indent="0">
              <a:buNone/>
            </a:pPr>
            <a:r>
              <a:rPr lang="en-US" sz="2000" dirty="0">
                <a:solidFill>
                  <a:schemeClr val="accent1">
                    <a:lumMod val="50000"/>
                  </a:schemeClr>
                </a:solidFill>
                <a:latin typeface="Arial" panose="020B0604020202020204" pitchFamily="34" charset="0"/>
                <a:cs typeface="Arial" panose="020B0604020202020204" pitchFamily="34" charset="0"/>
              </a:rPr>
              <a:t/>
            </a:r>
            <a:br>
              <a:rPr lang="en-US" sz="2000" dirty="0">
                <a:solidFill>
                  <a:schemeClr val="accent1">
                    <a:lumMod val="50000"/>
                  </a:schemeClr>
                </a:solidFill>
                <a:latin typeface="Arial" panose="020B0604020202020204" pitchFamily="34" charset="0"/>
                <a:cs typeface="Arial" panose="020B0604020202020204" pitchFamily="34" charset="0"/>
              </a:rPr>
            </a:br>
            <a:r>
              <a:rPr lang="en-US" sz="2000" b="1" dirty="0" smtClean="0">
                <a:solidFill>
                  <a:schemeClr val="accent1">
                    <a:lumMod val="50000"/>
                  </a:schemeClr>
                </a:solidFill>
                <a:latin typeface="Arial" panose="020B0604020202020204" pitchFamily="34" charset="0"/>
                <a:cs typeface="Arial" panose="020B0604020202020204" pitchFamily="34" charset="0"/>
              </a:rPr>
              <a:t>School C:</a:t>
            </a:r>
            <a:r>
              <a:rPr lang="en-US" sz="2000" dirty="0" smtClean="0">
                <a:solidFill>
                  <a:schemeClr val="accent1">
                    <a:lumMod val="50000"/>
                  </a:schemeClr>
                </a:solidFill>
                <a:latin typeface="Arial" panose="020B0604020202020204" pitchFamily="34" charset="0"/>
                <a:cs typeface="Arial" panose="020B0604020202020204" pitchFamily="34" charset="0"/>
              </a:rPr>
              <a:t>	Unmet need of 	$1,000</a:t>
            </a:r>
          </a:p>
          <a:p>
            <a:pPr marL="0" indent="0">
              <a:buNone/>
            </a:pP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		+ 	</a:t>
            </a:r>
            <a:r>
              <a:rPr lang="en-US" sz="2000" u="sng" dirty="0" smtClean="0">
                <a:solidFill>
                  <a:schemeClr val="accent1">
                    <a:lumMod val="50000"/>
                  </a:schemeClr>
                </a:solidFill>
                <a:latin typeface="Arial" panose="020B0604020202020204" pitchFamily="34" charset="0"/>
                <a:cs typeface="Arial" panose="020B0604020202020204" pitchFamily="34" charset="0"/>
              </a:rPr>
              <a:t>$6,000 EFC</a:t>
            </a:r>
          </a:p>
          <a:p>
            <a:pPr marL="0" indent="0">
              <a:buNone/>
            </a:pP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b="1" dirty="0" smtClean="0">
                <a:solidFill>
                  <a:srgbClr val="FF0000"/>
                </a:solidFill>
                <a:latin typeface="Arial" panose="020B0604020202020204" pitchFamily="34" charset="0"/>
                <a:cs typeface="Arial" panose="020B0604020202020204" pitchFamily="34" charset="0"/>
              </a:rPr>
              <a:t>$ 7,000</a:t>
            </a:r>
          </a:p>
          <a:p>
            <a:r>
              <a:rPr lang="en-US" sz="2000" dirty="0">
                <a:solidFill>
                  <a:schemeClr val="accent1">
                    <a:lumMod val="50000"/>
                  </a:schemeClr>
                </a:solidFill>
                <a:latin typeface="Arial" panose="020B0604020202020204" pitchFamily="34" charset="0"/>
                <a:cs typeface="Arial" panose="020B0604020202020204" pitchFamily="34" charset="0"/>
              </a:rPr>
              <a:t>Can be covered with $2,000 </a:t>
            </a:r>
            <a:r>
              <a:rPr lang="en-US" sz="2000" dirty="0" err="1">
                <a:solidFill>
                  <a:schemeClr val="accent1">
                    <a:lumMod val="50000"/>
                  </a:schemeClr>
                </a:solidFill>
                <a:latin typeface="Arial" panose="020B0604020202020204" pitchFamily="34" charset="0"/>
                <a:cs typeface="Arial" panose="020B0604020202020204" pitchFamily="34" charset="0"/>
              </a:rPr>
              <a:t>Unsub</a:t>
            </a:r>
            <a:r>
              <a:rPr lang="en-US" sz="2000" dirty="0">
                <a:solidFill>
                  <a:schemeClr val="accent1">
                    <a:lumMod val="50000"/>
                  </a:schemeClr>
                </a:solidFill>
                <a:latin typeface="Arial" panose="020B0604020202020204" pitchFamily="34" charset="0"/>
                <a:cs typeface="Arial" panose="020B0604020202020204" pitchFamily="34" charset="0"/>
              </a:rPr>
              <a:t> + </a:t>
            </a:r>
            <a:r>
              <a:rPr lang="en-US" sz="2000" dirty="0" smtClean="0">
                <a:solidFill>
                  <a:schemeClr val="accent1">
                    <a:lumMod val="50000"/>
                  </a:schemeClr>
                </a:solidFill>
                <a:latin typeface="Arial" panose="020B0604020202020204" pitchFamily="34" charset="0"/>
                <a:cs typeface="Arial" panose="020B0604020202020204" pitchFamily="34" charset="0"/>
              </a:rPr>
              <a:t>$5,000 </a:t>
            </a:r>
            <a:r>
              <a:rPr lang="en-US" sz="2000" dirty="0">
                <a:solidFill>
                  <a:schemeClr val="accent1">
                    <a:lumMod val="50000"/>
                  </a:schemeClr>
                </a:solidFill>
                <a:latin typeface="Arial" panose="020B0604020202020204" pitchFamily="34" charset="0"/>
                <a:cs typeface="Arial" panose="020B0604020202020204" pitchFamily="34" charset="0"/>
              </a:rPr>
              <a:t>PLUS </a:t>
            </a:r>
            <a:r>
              <a:rPr lang="en-US" sz="2000" dirty="0" smtClean="0">
                <a:solidFill>
                  <a:schemeClr val="accent1">
                    <a:lumMod val="50000"/>
                  </a:schemeClr>
                </a:solidFill>
                <a:latin typeface="Arial" panose="020B0604020202020204" pitchFamily="34" charset="0"/>
                <a:cs typeface="Arial" panose="020B0604020202020204" pitchFamily="34" charset="0"/>
              </a:rPr>
              <a:t>Loan</a:t>
            </a:r>
          </a:p>
          <a:p>
            <a:pPr marL="0" indent="0">
              <a:buNone/>
            </a:pPr>
            <a:endParaRPr lang="en-US" sz="2000" dirty="0">
              <a:solidFill>
                <a:schemeClr val="accent1">
                  <a:lumMod val="50000"/>
                </a:schemeClr>
              </a:solidFill>
              <a:latin typeface="Arial" panose="020B0604020202020204" pitchFamily="34" charset="0"/>
              <a:cs typeface="Arial" panose="020B0604020202020204" pitchFamily="34" charset="0"/>
            </a:endParaRPr>
          </a:p>
          <a:p>
            <a:endParaRPr lang="en-US" sz="2400" dirty="0" smtClean="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21993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8229600" cy="990600"/>
          </a:xfrm>
        </p:spPr>
        <p:txBody>
          <a:bodyPr/>
          <a:lstStyle/>
          <a:p>
            <a:r>
              <a:rPr lang="en-US" b="1" dirty="0" smtClean="0">
                <a:solidFill>
                  <a:schemeClr val="accent3">
                    <a:lumMod val="50000"/>
                  </a:schemeClr>
                </a:solidFill>
                <a:latin typeface="Arial Headings"/>
              </a:rPr>
              <a:t>NEED HELP?</a:t>
            </a:r>
            <a:endParaRPr lang="en-US" b="1" dirty="0">
              <a:solidFill>
                <a:schemeClr val="accent3">
                  <a:lumMod val="50000"/>
                </a:schemeClr>
              </a:solidFill>
              <a:latin typeface="Arial Headings"/>
            </a:endParaRPr>
          </a:p>
        </p:txBody>
      </p:sp>
      <p:sp>
        <p:nvSpPr>
          <p:cNvPr id="3" name="Content Placeholder 2"/>
          <p:cNvSpPr>
            <a:spLocks noGrp="1"/>
          </p:cNvSpPr>
          <p:nvPr>
            <p:ph idx="1"/>
          </p:nvPr>
        </p:nvSpPr>
        <p:spPr>
          <a:xfrm>
            <a:off x="425669" y="2895600"/>
            <a:ext cx="8229600" cy="3581400"/>
          </a:xfrm>
        </p:spPr>
        <p:txBody>
          <a:bodyPr/>
          <a:lstStyle/>
          <a:p>
            <a:r>
              <a:rPr lang="en-US" sz="2400" dirty="0" smtClean="0">
                <a:solidFill>
                  <a:schemeClr val="accent1">
                    <a:lumMod val="50000"/>
                  </a:schemeClr>
                </a:solidFill>
                <a:latin typeface="Arial" panose="020B0604020202020204" pitchFamily="34" charset="0"/>
                <a:cs typeface="Arial" panose="020B0604020202020204" pitchFamily="34" charset="0"/>
              </a:rPr>
              <a:t>Every school has a </a:t>
            </a:r>
            <a:r>
              <a:rPr lang="en-US" sz="2400" b="1" dirty="0" smtClean="0">
                <a:solidFill>
                  <a:schemeClr val="accent1">
                    <a:lumMod val="50000"/>
                  </a:schemeClr>
                </a:solidFill>
                <a:latin typeface="Arial" panose="020B0604020202020204" pitchFamily="34" charset="0"/>
                <a:cs typeface="Arial" panose="020B0604020202020204" pitchFamily="34" charset="0"/>
              </a:rPr>
              <a:t>Net Price Calculator</a:t>
            </a:r>
          </a:p>
          <a:p>
            <a:r>
              <a:rPr lang="en-US" sz="2400" dirty="0">
                <a:solidFill>
                  <a:schemeClr val="accent1">
                    <a:lumMod val="50000"/>
                  </a:schemeClr>
                </a:solidFill>
                <a:latin typeface="Arial" panose="020B0604020202020204" pitchFamily="34" charset="0"/>
                <a:cs typeface="Arial" panose="020B0604020202020204" pitchFamily="34" charset="0"/>
              </a:rPr>
              <a:t>Net price </a:t>
            </a:r>
            <a:r>
              <a:rPr lang="en-US" sz="2400" dirty="0" smtClean="0">
                <a:solidFill>
                  <a:schemeClr val="accent1">
                    <a:lumMod val="50000"/>
                  </a:schemeClr>
                </a:solidFill>
                <a:latin typeface="Arial" panose="020B0604020202020204" pitchFamily="34" charset="0"/>
                <a:cs typeface="Arial" panose="020B0604020202020204" pitchFamily="34" charset="0"/>
              </a:rPr>
              <a:t> = the </a:t>
            </a:r>
            <a:r>
              <a:rPr lang="en-US" sz="2400" dirty="0">
                <a:solidFill>
                  <a:schemeClr val="accent1">
                    <a:lumMod val="50000"/>
                  </a:schemeClr>
                </a:solidFill>
                <a:latin typeface="Arial" panose="020B0604020202020204" pitchFamily="34" charset="0"/>
                <a:cs typeface="Arial" panose="020B0604020202020204" pitchFamily="34" charset="0"/>
              </a:rPr>
              <a:t>total cost of school (tuition, room and board, and other expenses) </a:t>
            </a:r>
            <a:r>
              <a:rPr lang="en-US" sz="2400" i="1" dirty="0">
                <a:solidFill>
                  <a:schemeClr val="accent1">
                    <a:lumMod val="50000"/>
                  </a:schemeClr>
                </a:solidFill>
                <a:latin typeface="Arial" panose="020B0604020202020204" pitchFamily="34" charset="0"/>
                <a:cs typeface="Arial" panose="020B0604020202020204" pitchFamily="34" charset="0"/>
              </a:rPr>
              <a:t>minus </a:t>
            </a:r>
            <a:r>
              <a:rPr lang="en-US" sz="2400" dirty="0">
                <a:solidFill>
                  <a:schemeClr val="accent1">
                    <a:lumMod val="50000"/>
                  </a:schemeClr>
                </a:solidFill>
                <a:latin typeface="Arial" panose="020B0604020202020204" pitchFamily="34" charset="0"/>
                <a:cs typeface="Arial" panose="020B0604020202020204" pitchFamily="34" charset="0"/>
              </a:rPr>
              <a:t>the amount of need-based aid you </a:t>
            </a:r>
            <a:r>
              <a:rPr lang="en-US" sz="2400" dirty="0" smtClean="0">
                <a:solidFill>
                  <a:schemeClr val="accent1">
                    <a:lumMod val="50000"/>
                  </a:schemeClr>
                </a:solidFill>
                <a:latin typeface="Arial" panose="020B0604020202020204" pitchFamily="34" charset="0"/>
                <a:cs typeface="Arial" panose="020B0604020202020204" pitchFamily="34" charset="0"/>
              </a:rPr>
              <a:t>receive </a:t>
            </a:r>
            <a:r>
              <a:rPr lang="en-US" sz="2400" dirty="0">
                <a:solidFill>
                  <a:schemeClr val="accent1">
                    <a:lumMod val="50000"/>
                  </a:schemeClr>
                </a:solidFill>
                <a:latin typeface="Arial" panose="020B0604020202020204" pitchFamily="34" charset="0"/>
                <a:cs typeface="Arial" panose="020B0604020202020204" pitchFamily="34" charset="0"/>
              </a:rPr>
              <a:t>based on your family's financial </a:t>
            </a:r>
            <a:r>
              <a:rPr lang="en-US" sz="2400" dirty="0" smtClean="0">
                <a:solidFill>
                  <a:schemeClr val="accent1">
                    <a:lumMod val="50000"/>
                  </a:schemeClr>
                </a:solidFill>
                <a:latin typeface="Arial" panose="020B0604020202020204" pitchFamily="34" charset="0"/>
                <a:cs typeface="Arial" panose="020B0604020202020204" pitchFamily="34" charset="0"/>
              </a:rPr>
              <a:t>situation </a:t>
            </a:r>
            <a:endParaRPr lang="en-US" sz="2400" dirty="0">
              <a:solidFill>
                <a:schemeClr val="accent1">
                  <a:lumMod val="50000"/>
                </a:schemeClr>
              </a:solidFill>
              <a:latin typeface="Arial" panose="020B0604020202020204" pitchFamily="34" charset="0"/>
              <a:cs typeface="Arial" panose="020B0604020202020204" pitchFamily="34" charset="0"/>
            </a:endParaRPr>
          </a:p>
          <a:p>
            <a:r>
              <a:rPr lang="en-US" sz="2400" dirty="0" smtClean="0">
                <a:solidFill>
                  <a:schemeClr val="accent1">
                    <a:lumMod val="50000"/>
                  </a:schemeClr>
                </a:solidFill>
                <a:latin typeface="Arial" panose="020B0604020202020204" pitchFamily="34" charset="0"/>
                <a:cs typeface="Arial" panose="020B0604020202020204" pitchFamily="34" charset="0"/>
              </a:rPr>
              <a:t>A tool to help you calculate what your education will really cost you after need-based aid is applied.</a:t>
            </a:r>
          </a:p>
          <a:p>
            <a:r>
              <a:rPr lang="en-US" sz="2400" dirty="0" smtClean="0">
                <a:solidFill>
                  <a:schemeClr val="accent1">
                    <a:lumMod val="50000"/>
                  </a:schemeClr>
                </a:solidFill>
                <a:latin typeface="Arial" panose="020B0604020202020204" pitchFamily="34" charset="0"/>
                <a:cs typeface="Arial" panose="020B0604020202020204" pitchFamily="34" charset="0"/>
              </a:rPr>
              <a:t>PLUS and </a:t>
            </a:r>
            <a:r>
              <a:rPr lang="en-US" sz="2400" dirty="0" err="1" smtClean="0">
                <a:solidFill>
                  <a:schemeClr val="accent1">
                    <a:lumMod val="50000"/>
                  </a:schemeClr>
                </a:solidFill>
                <a:latin typeface="Arial" panose="020B0604020202020204" pitchFamily="34" charset="0"/>
                <a:cs typeface="Arial" panose="020B0604020202020204" pitchFamily="34" charset="0"/>
              </a:rPr>
              <a:t>Unsub</a:t>
            </a:r>
            <a:r>
              <a:rPr lang="en-US" sz="2400" dirty="0" smtClean="0">
                <a:solidFill>
                  <a:schemeClr val="accent1">
                    <a:lumMod val="50000"/>
                  </a:schemeClr>
                </a:solidFill>
                <a:latin typeface="Arial" panose="020B0604020202020204" pitchFamily="34" charset="0"/>
                <a:cs typeface="Arial" panose="020B0604020202020204" pitchFamily="34" charset="0"/>
              </a:rPr>
              <a:t> loan can help cover your “net price.”</a:t>
            </a:r>
          </a:p>
          <a:p>
            <a:r>
              <a:rPr lang="en-US" sz="2400" dirty="0" smtClean="0">
                <a:solidFill>
                  <a:schemeClr val="accent1">
                    <a:lumMod val="50000"/>
                  </a:schemeClr>
                </a:solidFill>
                <a:latin typeface="Arial" panose="020B0604020202020204" pitchFamily="34" charset="0"/>
                <a:cs typeface="Arial" panose="020B0604020202020204" pitchFamily="34" charset="0"/>
              </a:rPr>
              <a:t>Check your school’s website or ask Financial Aid office</a:t>
            </a:r>
          </a:p>
        </p:txBody>
      </p:sp>
      <p:sp>
        <p:nvSpPr>
          <p:cNvPr id="4" name="Slide Number Placeholder 3"/>
          <p:cNvSpPr>
            <a:spLocks noGrp="1"/>
          </p:cNvSpPr>
          <p:nvPr>
            <p:ph type="sldNum" sz="quarter" idx="12"/>
          </p:nvPr>
        </p:nvSpPr>
        <p:spPr/>
        <p:txBody>
          <a:bodyPr/>
          <a:lstStyle/>
          <a:p>
            <a:pPr>
              <a:defRPr/>
            </a:pPr>
            <a:fld id="{BEE1BAAD-30CC-40D4-9B10-4EC40C8CE10F}" type="slidenum">
              <a:rPr lang="en-US" smtClean="0">
                <a:solidFill>
                  <a:prstClr val="black">
                    <a:tint val="75000"/>
                  </a:prstClr>
                </a:solidFill>
              </a:rPr>
              <a:pPr>
                <a:defRPr/>
              </a:pPr>
              <a:t>58</a:t>
            </a:fld>
            <a:endParaRPr lang="en-US" dirty="0">
              <a:solidFill>
                <a:prstClr val="black">
                  <a:tint val="75000"/>
                </a:prstClr>
              </a:solidFill>
            </a:endParaRPr>
          </a:p>
        </p:txBody>
      </p:sp>
    </p:spTree>
    <p:extLst>
      <p:ext uri="{BB962C8B-B14F-4D97-AF65-F5344CB8AC3E}">
        <p14:creationId xmlns:p14="http://schemas.microsoft.com/office/powerpoint/2010/main" val="31512474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685800"/>
          </a:xfrm>
        </p:spPr>
        <p:txBody>
          <a:bodyPr/>
          <a:lstStyle/>
          <a:p>
            <a:pPr>
              <a:defRPr/>
            </a:pPr>
            <a:r>
              <a:rPr lang="en-US" sz="3600" b="1" dirty="0" smtClean="0">
                <a:solidFill>
                  <a:schemeClr val="accent3">
                    <a:lumMod val="50000"/>
                  </a:schemeClr>
                </a:solidFill>
                <a:latin typeface="Arial Headings"/>
              </a:rPr>
              <a:t>About the FAFSA</a:t>
            </a:r>
            <a:endParaRPr lang="en-US" sz="3600" b="1" dirty="0">
              <a:solidFill>
                <a:schemeClr val="accent3">
                  <a:lumMod val="50000"/>
                </a:schemeClr>
              </a:solidFill>
              <a:latin typeface="Arial Headings"/>
            </a:endParaRPr>
          </a:p>
        </p:txBody>
      </p:sp>
      <p:sp>
        <p:nvSpPr>
          <p:cNvPr id="3" name="Subtitle 2"/>
          <p:cNvSpPr>
            <a:spLocks noGrp="1"/>
          </p:cNvSpPr>
          <p:nvPr>
            <p:ph type="subTitle" idx="1"/>
          </p:nvPr>
        </p:nvSpPr>
        <p:spPr>
          <a:xfrm>
            <a:off x="152400" y="2454274"/>
            <a:ext cx="8382000" cy="4403725"/>
          </a:xfrm>
        </p:spPr>
        <p:txBody>
          <a:bodyPr/>
          <a:lstStyle/>
          <a:p>
            <a:pPr algn="l" eaLnBrk="1" hangingPunct="1">
              <a:lnSpc>
                <a:spcPct val="80000"/>
              </a:lnSpc>
              <a:defRPr/>
            </a:pPr>
            <a:r>
              <a:rPr lang="en-US" sz="2400" b="1" i="1" dirty="0" smtClean="0">
                <a:solidFill>
                  <a:schemeClr val="accent1">
                    <a:lumMod val="50000"/>
                  </a:schemeClr>
                </a:solidFill>
                <a:latin typeface="Arial Body"/>
              </a:rPr>
              <a:t>Submitting the FAFSA:</a:t>
            </a:r>
          </a:p>
          <a:p>
            <a:pPr algn="l" eaLnBrk="1" hangingPunct="1">
              <a:lnSpc>
                <a:spcPct val="80000"/>
              </a:lnSpc>
              <a:defRPr/>
            </a:pPr>
            <a:r>
              <a:rPr lang="en-US" sz="2400" b="1" i="1" dirty="0" smtClean="0">
                <a:solidFill>
                  <a:schemeClr val="tx2">
                    <a:lumMod val="75000"/>
                  </a:schemeClr>
                </a:solidFill>
                <a:latin typeface="Arial Body"/>
              </a:rPr>
              <a:t>Submit</a:t>
            </a:r>
            <a:r>
              <a:rPr lang="en-US" sz="2400" dirty="0" smtClean="0">
                <a:solidFill>
                  <a:schemeClr val="tx2">
                    <a:lumMod val="75000"/>
                  </a:schemeClr>
                </a:solidFill>
                <a:latin typeface="Arial Body"/>
              </a:rPr>
              <a:t> as early as possible after January 1</a:t>
            </a:r>
            <a:r>
              <a:rPr lang="en-US" sz="2400" baseline="30000" dirty="0" smtClean="0">
                <a:solidFill>
                  <a:schemeClr val="tx2">
                    <a:lumMod val="75000"/>
                  </a:schemeClr>
                </a:solidFill>
                <a:latin typeface="Arial Body"/>
              </a:rPr>
              <a:t>st</a:t>
            </a:r>
            <a:r>
              <a:rPr lang="en-US" sz="2400" dirty="0" smtClean="0">
                <a:solidFill>
                  <a:schemeClr val="tx2">
                    <a:lumMod val="75000"/>
                  </a:schemeClr>
                </a:solidFill>
                <a:latin typeface="Arial Body"/>
              </a:rPr>
              <a:t> using the most accurate information you have available</a:t>
            </a:r>
          </a:p>
          <a:p>
            <a:pPr lvl="1" algn="l" eaLnBrk="1" hangingPunct="1">
              <a:lnSpc>
                <a:spcPct val="80000"/>
              </a:lnSpc>
              <a:buFont typeface="Arial" pitchFamily="34" charset="0"/>
              <a:buChar char="•"/>
              <a:defRPr/>
            </a:pPr>
            <a:r>
              <a:rPr lang="en-US" sz="2400" dirty="0" smtClean="0">
                <a:solidFill>
                  <a:schemeClr val="tx2">
                    <a:lumMod val="75000"/>
                  </a:schemeClr>
                </a:solidFill>
                <a:latin typeface="Arial Body"/>
              </a:rPr>
              <a:t>Estimated tax return or completed tax return?</a:t>
            </a:r>
          </a:p>
          <a:p>
            <a:pPr algn="l" eaLnBrk="1" hangingPunct="1">
              <a:lnSpc>
                <a:spcPct val="80000"/>
              </a:lnSpc>
              <a:buFont typeface="Arial" pitchFamily="34" charset="0"/>
              <a:buChar char="•"/>
              <a:defRPr/>
            </a:pPr>
            <a:r>
              <a:rPr lang="en-US" sz="2400" b="1" i="1" dirty="0" smtClean="0">
                <a:solidFill>
                  <a:schemeClr val="tx2">
                    <a:lumMod val="75000"/>
                  </a:schemeClr>
                </a:solidFill>
                <a:latin typeface="Arial Body"/>
              </a:rPr>
              <a:t>Processing Times: </a:t>
            </a:r>
          </a:p>
          <a:p>
            <a:pPr lvl="1" algn="l" eaLnBrk="1" hangingPunct="1">
              <a:lnSpc>
                <a:spcPct val="80000"/>
              </a:lnSpc>
              <a:buFont typeface="Arial" pitchFamily="34" charset="0"/>
              <a:buChar char="•"/>
              <a:defRPr/>
            </a:pPr>
            <a:r>
              <a:rPr lang="en-US" sz="2400" dirty="0" smtClean="0">
                <a:solidFill>
                  <a:schemeClr val="tx2">
                    <a:lumMod val="75000"/>
                  </a:schemeClr>
                </a:solidFill>
                <a:latin typeface="Arial Body"/>
              </a:rPr>
              <a:t>1 – 3 days if submitted electronically</a:t>
            </a:r>
          </a:p>
          <a:p>
            <a:pPr lvl="1" algn="l" eaLnBrk="1" hangingPunct="1">
              <a:lnSpc>
                <a:spcPct val="80000"/>
              </a:lnSpc>
              <a:buFont typeface="Arial" pitchFamily="34" charset="0"/>
              <a:buChar char="•"/>
              <a:defRPr/>
            </a:pPr>
            <a:r>
              <a:rPr lang="en-US" sz="2400" dirty="0" smtClean="0">
                <a:solidFill>
                  <a:schemeClr val="tx2">
                    <a:lumMod val="75000"/>
                  </a:schemeClr>
                </a:solidFill>
                <a:latin typeface="Arial Body"/>
              </a:rPr>
              <a:t>4 – 8 weeks (or more!) if paper FAFSA is mailed</a:t>
            </a:r>
          </a:p>
          <a:p>
            <a:pPr lvl="1" algn="l" eaLnBrk="1" hangingPunct="1">
              <a:lnSpc>
                <a:spcPct val="80000"/>
              </a:lnSpc>
              <a:buFont typeface="Arial" pitchFamily="34" charset="0"/>
              <a:buChar char="•"/>
              <a:defRPr/>
            </a:pPr>
            <a:r>
              <a:rPr lang="en-US" sz="2400" dirty="0" smtClean="0">
                <a:solidFill>
                  <a:schemeClr val="tx2">
                    <a:lumMod val="75000"/>
                  </a:schemeClr>
                </a:solidFill>
                <a:latin typeface="Arial Body"/>
              </a:rPr>
              <a:t>School processing times vary</a:t>
            </a:r>
          </a:p>
          <a:p>
            <a:pPr lvl="1" algn="l" eaLnBrk="1" hangingPunct="1">
              <a:lnSpc>
                <a:spcPct val="80000"/>
              </a:lnSpc>
              <a:defRPr/>
            </a:pPr>
            <a:endParaRPr lang="en-US" sz="2400" dirty="0" smtClean="0">
              <a:solidFill>
                <a:schemeClr val="tx2">
                  <a:lumMod val="75000"/>
                </a:schemeClr>
              </a:solidFill>
              <a:latin typeface="Arial Body"/>
            </a:endParaRPr>
          </a:p>
          <a:p>
            <a:pPr algn="l" eaLnBrk="1" hangingPunct="1">
              <a:lnSpc>
                <a:spcPct val="80000"/>
              </a:lnSpc>
              <a:buFont typeface="Arial" charset="0"/>
              <a:buNone/>
              <a:defRPr/>
            </a:pPr>
            <a:r>
              <a:rPr lang="en-US" sz="2400" dirty="0" smtClean="0">
                <a:solidFill>
                  <a:schemeClr val="accent1">
                    <a:lumMod val="50000"/>
                  </a:schemeClr>
                </a:solidFill>
                <a:latin typeface="Arial Body"/>
              </a:rPr>
              <a:t>If you need to estimate to make a priority date, you will need to go back to </a:t>
            </a:r>
            <a:r>
              <a:rPr lang="en-US" sz="2400" dirty="0" smtClean="0">
                <a:solidFill>
                  <a:schemeClr val="accent1">
                    <a:lumMod val="50000"/>
                  </a:schemeClr>
                </a:solidFill>
                <a:latin typeface="Arial Body"/>
                <a:hlinkClick r:id="rId3"/>
              </a:rPr>
              <a:t>www.fafsa.gov</a:t>
            </a:r>
            <a:r>
              <a:rPr lang="en-US" sz="2400" dirty="0" smtClean="0">
                <a:solidFill>
                  <a:schemeClr val="accent1">
                    <a:lumMod val="50000"/>
                  </a:schemeClr>
                </a:solidFill>
                <a:latin typeface="Arial Body"/>
              </a:rPr>
              <a:t>  to “Make Corrections” in order to provide the updated information.</a:t>
            </a:r>
          </a:p>
          <a:p>
            <a:pPr>
              <a:buFont typeface="Arial" charset="0"/>
              <a:buNone/>
              <a:defRPr/>
            </a:pPr>
            <a:endParaRPr lang="en-US" dirty="0"/>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685800" y="1676400"/>
            <a:ext cx="7772400" cy="685800"/>
          </a:xfrm>
        </p:spPr>
        <p:txBody>
          <a:bodyPr/>
          <a:lstStyle/>
          <a:p>
            <a:pPr>
              <a:defRPr/>
            </a:pPr>
            <a:r>
              <a:rPr lang="en-US" b="1" dirty="0" smtClean="0">
                <a:solidFill>
                  <a:schemeClr val="accent3">
                    <a:lumMod val="50000"/>
                  </a:schemeClr>
                </a:solidFill>
                <a:latin typeface="Arial Headings"/>
                <a:cs typeface="Arial" pitchFamily="34" charset="0"/>
              </a:rPr>
              <a:t>Deadlines</a:t>
            </a:r>
            <a:endParaRPr lang="en-US" b="1" dirty="0">
              <a:solidFill>
                <a:schemeClr val="accent3">
                  <a:lumMod val="50000"/>
                </a:schemeClr>
              </a:solidFill>
              <a:latin typeface="Arial Headings"/>
              <a:cs typeface="Arial" pitchFamily="34" charset="0"/>
            </a:endParaRPr>
          </a:p>
        </p:txBody>
      </p:sp>
      <p:sp>
        <p:nvSpPr>
          <p:cNvPr id="3" name="Subtitle 2"/>
          <p:cNvSpPr>
            <a:spLocks noGrp="1"/>
          </p:cNvSpPr>
          <p:nvPr>
            <p:ph type="subTitle" idx="1"/>
          </p:nvPr>
        </p:nvSpPr>
        <p:spPr>
          <a:xfrm>
            <a:off x="407276" y="2362200"/>
            <a:ext cx="8077200" cy="4267200"/>
          </a:xfrm>
        </p:spPr>
        <p:txBody>
          <a:bodyPr/>
          <a:lstStyle/>
          <a:p>
            <a:pPr lvl="1" algn="l" eaLnBrk="1" hangingPunct="1">
              <a:lnSpc>
                <a:spcPct val="80000"/>
              </a:lnSpc>
              <a:defRPr/>
            </a:pPr>
            <a:r>
              <a:rPr lang="en-US" sz="2600" b="1" dirty="0" smtClean="0">
                <a:solidFill>
                  <a:schemeClr val="accent1">
                    <a:lumMod val="50000"/>
                  </a:schemeClr>
                </a:solidFill>
                <a:latin typeface="Arial" panose="020B0604020202020204" pitchFamily="34" charset="0"/>
                <a:cs typeface="Arial" panose="020B0604020202020204" pitchFamily="34" charset="0"/>
              </a:rPr>
              <a:t>Deadlines - the latest date by which something can be submitted </a:t>
            </a:r>
          </a:p>
          <a:p>
            <a:pPr lvl="1" algn="l" eaLnBrk="1" hangingPunct="1">
              <a:lnSpc>
                <a:spcPct val="80000"/>
              </a:lnSpc>
              <a:defRPr/>
            </a:pPr>
            <a:endParaRPr lang="en-US" sz="900" dirty="0" smtClean="0">
              <a:solidFill>
                <a:schemeClr val="tx2">
                  <a:lumMod val="75000"/>
                </a:schemeClr>
              </a:solidFill>
              <a:latin typeface="Arial" panose="020B0604020202020204" pitchFamily="34" charset="0"/>
              <a:cs typeface="Arial" panose="020B0604020202020204" pitchFamily="34" charset="0"/>
            </a:endParaRPr>
          </a:p>
          <a:p>
            <a:pPr marL="914400" lvl="1" indent="-457200" algn="l" eaLnBrk="1" hangingPunct="1">
              <a:lnSpc>
                <a:spcPct val="80000"/>
              </a:lnSpc>
              <a:buFont typeface="Wingdings" panose="05000000000000000000" pitchFamily="2" charset="2"/>
              <a:buChar char="ü"/>
              <a:defRPr/>
            </a:pPr>
            <a:r>
              <a:rPr lang="en-US" sz="2600" dirty="0">
                <a:solidFill>
                  <a:schemeClr val="tx2">
                    <a:lumMod val="75000"/>
                  </a:schemeClr>
                </a:solidFill>
                <a:latin typeface="Arial Body"/>
              </a:rPr>
              <a:t>Create a calendar for deadlines and </a:t>
            </a:r>
            <a:r>
              <a:rPr lang="en-US" sz="2600" i="1" dirty="0">
                <a:solidFill>
                  <a:schemeClr val="tx2">
                    <a:lumMod val="75000"/>
                  </a:schemeClr>
                </a:solidFill>
                <a:latin typeface="Arial Body"/>
              </a:rPr>
              <a:t>meet</a:t>
            </a:r>
            <a:r>
              <a:rPr lang="en-US" sz="2600" dirty="0">
                <a:solidFill>
                  <a:schemeClr val="tx2">
                    <a:lumMod val="75000"/>
                  </a:schemeClr>
                </a:solidFill>
                <a:latin typeface="Arial Body"/>
              </a:rPr>
              <a:t> them</a:t>
            </a:r>
          </a:p>
          <a:p>
            <a:pPr marL="914400" lvl="1" indent="-457200" algn="l" eaLnBrk="1" hangingPunct="1">
              <a:lnSpc>
                <a:spcPct val="80000"/>
              </a:lnSpc>
              <a:buFont typeface="Wingdings" panose="05000000000000000000" pitchFamily="2" charset="2"/>
              <a:buChar char="ü"/>
              <a:defRPr/>
            </a:pPr>
            <a:r>
              <a:rPr lang="en-US" sz="2600" dirty="0" smtClean="0">
                <a:solidFill>
                  <a:schemeClr val="tx2">
                    <a:lumMod val="75000"/>
                  </a:schemeClr>
                </a:solidFill>
                <a:latin typeface="Arial" panose="020B0604020202020204" pitchFamily="34" charset="0"/>
                <a:cs typeface="Arial" panose="020B0604020202020204" pitchFamily="34" charset="0"/>
              </a:rPr>
              <a:t>Admissions</a:t>
            </a:r>
          </a:p>
          <a:p>
            <a:pPr lvl="1" algn="l" eaLnBrk="1" hangingPunct="1">
              <a:lnSpc>
                <a:spcPct val="80000"/>
              </a:lnSpc>
              <a:buFont typeface="Wingdings" pitchFamily="2" charset="2"/>
              <a:buChar char="ü"/>
              <a:defRPr/>
            </a:pPr>
            <a:r>
              <a:rPr lang="en-US" sz="2600" dirty="0" smtClean="0">
                <a:solidFill>
                  <a:schemeClr val="tx2">
                    <a:lumMod val="75000"/>
                  </a:schemeClr>
                </a:solidFill>
                <a:latin typeface="Arial" panose="020B0604020202020204" pitchFamily="34" charset="0"/>
                <a:cs typeface="Arial" panose="020B0604020202020204" pitchFamily="34" charset="0"/>
              </a:rPr>
              <a:t>  Scholarship</a:t>
            </a:r>
          </a:p>
          <a:p>
            <a:pPr lvl="1" algn="l" eaLnBrk="1" hangingPunct="1">
              <a:lnSpc>
                <a:spcPct val="80000"/>
              </a:lnSpc>
              <a:buFont typeface="Wingdings" pitchFamily="2" charset="2"/>
              <a:buChar char="ü"/>
              <a:defRPr/>
            </a:pPr>
            <a:r>
              <a:rPr lang="en-US" sz="2600" dirty="0" smtClean="0">
                <a:solidFill>
                  <a:schemeClr val="tx2">
                    <a:lumMod val="75000"/>
                  </a:schemeClr>
                </a:solidFill>
                <a:latin typeface="Arial" panose="020B0604020202020204" pitchFamily="34" charset="0"/>
                <a:cs typeface="Arial" panose="020B0604020202020204" pitchFamily="34" charset="0"/>
              </a:rPr>
              <a:t>Award acceptance</a:t>
            </a:r>
          </a:p>
          <a:p>
            <a:pPr lvl="1" algn="l" eaLnBrk="1" hangingPunct="1">
              <a:lnSpc>
                <a:spcPct val="80000"/>
              </a:lnSpc>
              <a:buFont typeface="Wingdings" pitchFamily="2" charset="2"/>
              <a:buChar char="ü"/>
              <a:defRPr/>
            </a:pPr>
            <a:r>
              <a:rPr lang="en-US" sz="2600" dirty="0" smtClean="0">
                <a:solidFill>
                  <a:schemeClr val="tx2">
                    <a:lumMod val="75000"/>
                  </a:schemeClr>
                </a:solidFill>
                <a:latin typeface="Arial" panose="020B0604020202020204" pitchFamily="34" charset="0"/>
                <a:cs typeface="Arial" panose="020B0604020202020204" pitchFamily="34" charset="0"/>
              </a:rPr>
              <a:t>Dorm application; dorm deposit</a:t>
            </a:r>
          </a:p>
          <a:p>
            <a:pPr lvl="1" algn="l" eaLnBrk="1" hangingPunct="1">
              <a:lnSpc>
                <a:spcPct val="80000"/>
              </a:lnSpc>
              <a:buFont typeface="Wingdings" pitchFamily="2" charset="2"/>
              <a:buChar char="ü"/>
              <a:defRPr/>
            </a:pPr>
            <a:r>
              <a:rPr lang="en-US" sz="2600" dirty="0" smtClean="0">
                <a:solidFill>
                  <a:schemeClr val="tx2">
                    <a:lumMod val="75000"/>
                  </a:schemeClr>
                </a:solidFill>
                <a:latin typeface="Arial" panose="020B0604020202020204" pitchFamily="34" charset="0"/>
                <a:cs typeface="Arial" panose="020B0604020202020204" pitchFamily="34" charset="0"/>
              </a:rPr>
              <a:t>Deadlines for dropping classes, withdrawing</a:t>
            </a:r>
          </a:p>
          <a:p>
            <a:pPr algn="l" eaLnBrk="1" hangingPunct="1">
              <a:lnSpc>
                <a:spcPct val="80000"/>
              </a:lnSpc>
              <a:defRPr/>
            </a:pPr>
            <a:endParaRPr lang="en-US" sz="2400" dirty="0" smtClean="0">
              <a:solidFill>
                <a:schemeClr val="tx2">
                  <a:lumMod val="75000"/>
                </a:schemeClr>
              </a:solidFill>
              <a:latin typeface="Arial Body"/>
            </a:endParaRPr>
          </a:p>
          <a:p>
            <a:pPr algn="l" eaLnBrk="1" hangingPunct="1">
              <a:lnSpc>
                <a:spcPct val="80000"/>
              </a:lnSpc>
              <a:buFont typeface="Arial" pitchFamily="34" charset="0"/>
              <a:buChar char="•"/>
              <a:defRPr/>
            </a:pPr>
            <a:endParaRPr lang="en-US" sz="2400" dirty="0" smtClean="0">
              <a:solidFill>
                <a:schemeClr val="tx2">
                  <a:lumMod val="75000"/>
                </a:schemeClr>
              </a:solidFill>
              <a:latin typeface="Arial Body"/>
            </a:endParaRPr>
          </a:p>
          <a:p>
            <a:pPr lvl="1" algn="l" eaLnBrk="1" hangingPunct="1">
              <a:lnSpc>
                <a:spcPct val="80000"/>
              </a:lnSpc>
              <a:defRPr/>
            </a:pPr>
            <a:endParaRPr lang="en-US" sz="2400" dirty="0" smtClean="0">
              <a:solidFill>
                <a:schemeClr val="tx2">
                  <a:lumMod val="75000"/>
                </a:schemeClr>
              </a:solidFill>
              <a:latin typeface="Arial Body"/>
            </a:endParaRPr>
          </a:p>
        </p:txBody>
      </p:sp>
      <p:sp>
        <p:nvSpPr>
          <p:cNvPr id="2" name="Slide Number Placeholder 1"/>
          <p:cNvSpPr>
            <a:spLocks noGrp="1"/>
          </p:cNvSpPr>
          <p:nvPr>
            <p:ph type="sldNum" sz="quarter" idx="12"/>
          </p:nvPr>
        </p:nvSpPr>
        <p:spPr>
          <a:xfrm>
            <a:off x="6934200" y="6172200"/>
            <a:ext cx="2133600" cy="365125"/>
          </a:xfrm>
        </p:spPr>
        <p:txBody>
          <a:bodyPr/>
          <a:lstStyle/>
          <a:p>
            <a:pPr>
              <a:defRPr/>
            </a:pP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1"/>
            <a:ext cx="7772400" cy="1143000"/>
          </a:xfrm>
        </p:spPr>
        <p:txBody>
          <a:bodyPr/>
          <a:lstStyle/>
          <a:p>
            <a:pPr>
              <a:defRPr/>
            </a:pPr>
            <a:r>
              <a:rPr lang="en-US" sz="3600" b="1" dirty="0" smtClean="0">
                <a:solidFill>
                  <a:schemeClr val="accent3">
                    <a:lumMod val="50000"/>
                  </a:schemeClr>
                </a:solidFill>
                <a:latin typeface="Arial Headings"/>
              </a:rPr>
              <a:t>About the FAFSA</a:t>
            </a:r>
            <a:br>
              <a:rPr lang="en-US" sz="3600" b="1" dirty="0" smtClean="0">
                <a:solidFill>
                  <a:schemeClr val="accent3">
                    <a:lumMod val="50000"/>
                  </a:schemeClr>
                </a:solidFill>
                <a:latin typeface="Arial Headings"/>
              </a:rPr>
            </a:br>
            <a:r>
              <a:rPr lang="en-US" sz="3600" b="1" dirty="0" smtClean="0">
                <a:solidFill>
                  <a:schemeClr val="accent3">
                    <a:lumMod val="50000"/>
                  </a:schemeClr>
                </a:solidFill>
                <a:latin typeface="Arial Headings"/>
              </a:rPr>
              <a:t>The Student Aid Report</a:t>
            </a:r>
            <a:endParaRPr lang="en-US" sz="3600" b="1" dirty="0">
              <a:solidFill>
                <a:schemeClr val="accent3">
                  <a:lumMod val="50000"/>
                </a:schemeClr>
              </a:solidFill>
              <a:latin typeface="Arial Headings"/>
            </a:endParaRPr>
          </a:p>
        </p:txBody>
      </p:sp>
      <p:sp>
        <p:nvSpPr>
          <p:cNvPr id="3" name="Subtitle 2"/>
          <p:cNvSpPr>
            <a:spLocks noGrp="1"/>
          </p:cNvSpPr>
          <p:nvPr>
            <p:ph type="subTitle" idx="1"/>
          </p:nvPr>
        </p:nvSpPr>
        <p:spPr>
          <a:xfrm>
            <a:off x="419100" y="2698749"/>
            <a:ext cx="8305800" cy="4022725"/>
          </a:xfrm>
        </p:spPr>
        <p:txBody>
          <a:bodyPr/>
          <a:lstStyle/>
          <a:p>
            <a:pPr lvl="1" algn="l" eaLnBrk="1" hangingPunct="1">
              <a:buFont typeface="Arial" pitchFamily="34" charset="0"/>
              <a:buChar char="•"/>
              <a:defRPr/>
            </a:pPr>
            <a:r>
              <a:rPr lang="en-US" sz="2400" dirty="0" smtClean="0">
                <a:solidFill>
                  <a:schemeClr val="tx2">
                    <a:lumMod val="75000"/>
                  </a:schemeClr>
                </a:solidFill>
                <a:latin typeface="Arial Body"/>
              </a:rPr>
              <a:t>A formatted report of the information (called a “Student Aid Report” or “SAR”) is supplied when completing the FAFSA</a:t>
            </a:r>
          </a:p>
          <a:p>
            <a:pPr lvl="2" algn="l" eaLnBrk="1" hangingPunct="1">
              <a:buFont typeface="Arial" pitchFamily="34" charset="0"/>
              <a:buChar char="•"/>
              <a:defRPr/>
            </a:pPr>
            <a:r>
              <a:rPr lang="en-US" dirty="0" smtClean="0">
                <a:solidFill>
                  <a:schemeClr val="tx2">
                    <a:lumMod val="75000"/>
                  </a:schemeClr>
                </a:solidFill>
                <a:latin typeface="Arial Body"/>
              </a:rPr>
              <a:t>If e-mail is provided, SAR is sent electronically to student</a:t>
            </a:r>
          </a:p>
          <a:p>
            <a:pPr lvl="2" algn="l" eaLnBrk="1" hangingPunct="1">
              <a:buFont typeface="Arial" pitchFamily="34" charset="0"/>
              <a:buChar char="•"/>
              <a:defRPr/>
            </a:pPr>
            <a:r>
              <a:rPr lang="en-US" dirty="0" smtClean="0">
                <a:solidFill>
                  <a:schemeClr val="tx2">
                    <a:lumMod val="75000"/>
                  </a:schemeClr>
                </a:solidFill>
                <a:latin typeface="Arial Body"/>
              </a:rPr>
              <a:t>Otherwise, a paper SAR is sent</a:t>
            </a:r>
            <a:endParaRPr lang="en-US" sz="2400" dirty="0" smtClean="0">
              <a:solidFill>
                <a:schemeClr val="tx2">
                  <a:lumMod val="75000"/>
                </a:schemeClr>
              </a:solidFill>
              <a:latin typeface="Arial Body"/>
            </a:endParaRPr>
          </a:p>
          <a:p>
            <a:pPr lvl="1" eaLnBrk="1" hangingPunct="1">
              <a:buFont typeface="Arial" charset="0"/>
              <a:buNone/>
              <a:defRPr/>
            </a:pPr>
            <a:r>
              <a:rPr lang="en-US" sz="2400" dirty="0" smtClean="0">
                <a:solidFill>
                  <a:schemeClr val="tx2">
                    <a:lumMod val="75000"/>
                  </a:schemeClr>
                </a:solidFill>
                <a:latin typeface="Arial Body"/>
              </a:rPr>
              <a:t>If you haven’t received any information within 4 weeks, contact the financial aid office or Federal Processor at 1.800.4.FEDAID (1.800.433.3243) or check your application on-line at</a:t>
            </a:r>
            <a:r>
              <a:rPr lang="en-US" sz="2400" b="1" dirty="0" smtClean="0">
                <a:solidFill>
                  <a:schemeClr val="tx2">
                    <a:lumMod val="75000"/>
                  </a:schemeClr>
                </a:solidFill>
                <a:latin typeface="Arial Body"/>
              </a:rPr>
              <a:t> </a:t>
            </a:r>
            <a:r>
              <a:rPr lang="en-US" sz="2400" b="1" dirty="0" smtClean="0">
                <a:solidFill>
                  <a:srgbClr val="FF0000"/>
                </a:solidFill>
                <a:latin typeface="Arial Body"/>
                <a:hlinkClick r:id="rId3"/>
              </a:rPr>
              <a:t>www.fafsa.gov</a:t>
            </a:r>
            <a:r>
              <a:rPr lang="en-US" sz="2400" b="1" dirty="0" smtClean="0">
                <a:solidFill>
                  <a:schemeClr val="tx1"/>
                </a:solidFill>
                <a:latin typeface="Arial Body"/>
              </a:rPr>
              <a:t>.</a:t>
            </a:r>
            <a:endParaRPr lang="en-US" sz="2400" b="1" dirty="0" smtClean="0">
              <a:solidFill>
                <a:srgbClr val="FF0000"/>
              </a:solidFill>
              <a:latin typeface="Arial Body"/>
            </a:endParaRPr>
          </a:p>
          <a:p>
            <a:pPr>
              <a:buFont typeface="Arial" charset="0"/>
              <a:buNone/>
              <a:defRPr/>
            </a:pPr>
            <a:endParaRPr lang="en-US" dirty="0"/>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914400" y="2971800"/>
          <a:ext cx="1676400" cy="2667000"/>
        </p:xfrm>
        <a:graphic>
          <a:graphicData uri="http://schemas.openxmlformats.org/drawingml/2006/table">
            <a:tbl>
              <a:tblPr firstRow="1" bandRow="1">
                <a:tableStyleId>{00A15C55-8517-42AA-B614-E9B94910E393}</a:tableStyleId>
              </a:tblPr>
              <a:tblGrid>
                <a:gridCol w="1676400"/>
              </a:tblGrid>
              <a:tr h="544015">
                <a:tc>
                  <a:txBody>
                    <a:bodyPr/>
                    <a:lstStyle/>
                    <a:p>
                      <a:pPr algn="ctr"/>
                      <a:r>
                        <a:rPr lang="en-US" sz="2400" dirty="0" smtClean="0"/>
                        <a:t>Sources</a:t>
                      </a:r>
                      <a:endParaRPr lang="en-US" sz="2400" dirty="0"/>
                    </a:p>
                  </a:txBody>
                  <a:tcPr anchor="ctr"/>
                </a:tc>
              </a:tr>
              <a:tr h="544015">
                <a:tc>
                  <a:txBody>
                    <a:bodyPr/>
                    <a:lstStyle/>
                    <a:p>
                      <a:r>
                        <a:rPr lang="en-US" dirty="0" smtClean="0"/>
                        <a:t>Federal</a:t>
                      </a:r>
                      <a:endParaRPr lang="en-US" dirty="0"/>
                    </a:p>
                  </a:txBody>
                  <a:tcPr anchor="ctr"/>
                </a:tc>
              </a:tr>
              <a:tr h="504209">
                <a:tc>
                  <a:txBody>
                    <a:bodyPr/>
                    <a:lstStyle/>
                    <a:p>
                      <a:r>
                        <a:rPr lang="en-US" dirty="0" smtClean="0"/>
                        <a:t>State</a:t>
                      </a:r>
                      <a:endParaRPr lang="en-US" dirty="0"/>
                    </a:p>
                  </a:txBody>
                  <a:tcPr anchor="ctr"/>
                </a:tc>
              </a:tr>
              <a:tr h="530746">
                <a:tc>
                  <a:txBody>
                    <a:bodyPr/>
                    <a:lstStyle/>
                    <a:p>
                      <a:r>
                        <a:rPr lang="en-US" dirty="0" smtClean="0"/>
                        <a:t>School</a:t>
                      </a:r>
                      <a:endParaRPr lang="en-US" dirty="0"/>
                    </a:p>
                  </a:txBody>
                  <a:tcPr anchor="ctr"/>
                </a:tc>
              </a:tr>
              <a:tr h="544015">
                <a:tc>
                  <a:txBody>
                    <a:bodyPr/>
                    <a:lstStyle/>
                    <a:p>
                      <a:r>
                        <a:rPr lang="en-US" dirty="0" smtClean="0"/>
                        <a:t>Private</a:t>
                      </a:r>
                      <a:endParaRPr lang="en-US" dirty="0"/>
                    </a:p>
                  </a:txBody>
                  <a:tcPr anchor="ctr"/>
                </a:tc>
              </a:tr>
            </a:tbl>
          </a:graphicData>
        </a:graphic>
      </p:graphicFrame>
      <p:graphicFrame>
        <p:nvGraphicFramePr>
          <p:cNvPr id="8" name="Table 7"/>
          <p:cNvGraphicFramePr>
            <a:graphicFrameLocks noGrp="1"/>
          </p:cNvGraphicFramePr>
          <p:nvPr/>
        </p:nvGraphicFramePr>
        <p:xfrm>
          <a:off x="3200400" y="2971800"/>
          <a:ext cx="4724400" cy="3506988"/>
        </p:xfrm>
        <a:graphic>
          <a:graphicData uri="http://schemas.openxmlformats.org/drawingml/2006/table">
            <a:tbl>
              <a:tblPr firstRow="1" bandRow="1">
                <a:tableStyleId>{00A15C55-8517-42AA-B614-E9B94910E393}</a:tableStyleId>
              </a:tblPr>
              <a:tblGrid>
                <a:gridCol w="1574800"/>
                <a:gridCol w="1574800"/>
                <a:gridCol w="1574800"/>
              </a:tblGrid>
              <a:tr h="657948">
                <a:tc gridSpan="3">
                  <a:txBody>
                    <a:bodyPr/>
                    <a:lstStyle/>
                    <a:p>
                      <a:pPr algn="ctr"/>
                      <a:r>
                        <a:rPr lang="en-US" sz="2400" dirty="0" smtClean="0"/>
                        <a:t>Types of Financial Aid</a:t>
                      </a:r>
                      <a:endParaRPr lang="en-US" sz="2400" dirty="0"/>
                    </a:p>
                  </a:txBody>
                  <a:tcPr/>
                </a:tc>
                <a:tc hMerge="1">
                  <a:txBody>
                    <a:bodyPr/>
                    <a:lstStyle/>
                    <a:p>
                      <a:endParaRPr lang="en-US" dirty="0"/>
                    </a:p>
                  </a:txBody>
                  <a:tcPr/>
                </a:tc>
                <a:tc hMerge="1">
                  <a:txBody>
                    <a:bodyPr/>
                    <a:lstStyle/>
                    <a:p>
                      <a:endParaRPr lang="en-US" dirty="0"/>
                    </a:p>
                  </a:txBody>
                  <a:tcPr/>
                </a:tc>
              </a:tr>
              <a:tr h="614084">
                <a:tc>
                  <a:txBody>
                    <a:bodyPr/>
                    <a:lstStyle/>
                    <a:p>
                      <a:pPr algn="ctr"/>
                      <a:r>
                        <a:rPr lang="en-US" b="1" dirty="0" smtClean="0"/>
                        <a:t>Need Based</a:t>
                      </a:r>
                      <a:endParaRPr lang="en-US" b="1" dirty="0"/>
                    </a:p>
                  </a:txBody>
                  <a:tcPr anchor="ctr"/>
                </a:tc>
                <a:tc>
                  <a:txBody>
                    <a:bodyPr/>
                    <a:lstStyle/>
                    <a:p>
                      <a:pPr algn="ctr"/>
                      <a:r>
                        <a:rPr lang="en-US" b="1" dirty="0" smtClean="0"/>
                        <a:t>Non-Need Based</a:t>
                      </a:r>
                      <a:endParaRPr lang="en-US" b="1" dirty="0"/>
                    </a:p>
                  </a:txBody>
                  <a:tcPr anchor="ctr"/>
                </a:tc>
                <a:tc>
                  <a:txBody>
                    <a:bodyPr/>
                    <a:lstStyle/>
                    <a:p>
                      <a:pPr algn="ctr"/>
                      <a:r>
                        <a:rPr lang="en-US" b="1" dirty="0" smtClean="0"/>
                        <a:t>Merit</a:t>
                      </a:r>
                      <a:endParaRPr lang="en-US" b="1" dirty="0"/>
                    </a:p>
                  </a:txBody>
                  <a:tcPr anchor="ctr"/>
                </a:tc>
              </a:tr>
              <a:tr h="464400">
                <a:tc>
                  <a:txBody>
                    <a:bodyPr/>
                    <a:lstStyle/>
                    <a:p>
                      <a:pPr algn="l"/>
                      <a:r>
                        <a:rPr lang="en-US" dirty="0" smtClean="0"/>
                        <a:t>Scholarships</a:t>
                      </a:r>
                      <a:endParaRPr lang="en-US" dirty="0"/>
                    </a:p>
                  </a:txBody>
                  <a:tcPr anchor="ctr"/>
                </a:tc>
                <a:tc>
                  <a:txBody>
                    <a:bodyPr/>
                    <a:lstStyle/>
                    <a:p>
                      <a:pPr algn="l"/>
                      <a:r>
                        <a:rPr lang="en-US" dirty="0" smtClean="0"/>
                        <a:t>Loans</a:t>
                      </a:r>
                      <a:endParaRPr lang="en-US" dirty="0"/>
                    </a:p>
                  </a:txBody>
                  <a:tcPr anchor="ctr"/>
                </a:tc>
                <a:tc>
                  <a:txBody>
                    <a:bodyPr/>
                    <a:lstStyle/>
                    <a:p>
                      <a:pPr algn="l"/>
                      <a:r>
                        <a:rPr lang="en-US" dirty="0" smtClean="0"/>
                        <a:t>Scholarships</a:t>
                      </a:r>
                      <a:endParaRPr lang="en-US" dirty="0"/>
                    </a:p>
                  </a:txBody>
                  <a:tcPr anchor="ctr"/>
                </a:tc>
              </a:tr>
              <a:tr h="614084">
                <a:tc>
                  <a:txBody>
                    <a:bodyPr/>
                    <a:lstStyle/>
                    <a:p>
                      <a:pPr algn="l"/>
                      <a:r>
                        <a:rPr lang="en-US" dirty="0" smtClean="0"/>
                        <a:t>Grants</a:t>
                      </a:r>
                      <a:endParaRPr lang="en-US" dirty="0"/>
                    </a:p>
                  </a:txBody>
                  <a:tcPr anchor="ctr"/>
                </a:tc>
                <a:tc>
                  <a:txBody>
                    <a:bodyPr/>
                    <a:lstStyle/>
                    <a:p>
                      <a:pPr algn="l"/>
                      <a:r>
                        <a:rPr lang="en-US" dirty="0" smtClean="0"/>
                        <a:t>Some scholarships</a:t>
                      </a:r>
                      <a:endParaRPr lang="en-US" dirty="0"/>
                    </a:p>
                  </a:txBody>
                  <a:tcPr anchor="ctr"/>
                </a:tc>
                <a:tc>
                  <a:txBody>
                    <a:bodyPr/>
                    <a:lstStyle/>
                    <a:p>
                      <a:pPr algn="l"/>
                      <a:endParaRPr lang="en-US" dirty="0"/>
                    </a:p>
                  </a:txBody>
                  <a:tcPr anchor="ctr"/>
                </a:tc>
              </a:tr>
              <a:tr h="614084">
                <a:tc>
                  <a:txBody>
                    <a:bodyPr/>
                    <a:lstStyle/>
                    <a:p>
                      <a:pPr algn="l"/>
                      <a:r>
                        <a:rPr lang="en-US" dirty="0" smtClean="0"/>
                        <a:t>Most work study</a:t>
                      </a:r>
                      <a:endParaRPr lang="en-US" dirty="0"/>
                    </a:p>
                  </a:txBody>
                  <a:tcPr anchor="ctr"/>
                </a:tc>
                <a:tc>
                  <a:txBody>
                    <a:bodyPr/>
                    <a:lstStyle/>
                    <a:p>
                      <a:pPr algn="l"/>
                      <a:r>
                        <a:rPr lang="en-US" dirty="0" smtClean="0"/>
                        <a:t>Some work study</a:t>
                      </a:r>
                      <a:endParaRPr lang="en-US" dirty="0"/>
                    </a:p>
                  </a:txBody>
                  <a:tcPr anchor="ctr"/>
                </a:tc>
                <a:tc>
                  <a:txBody>
                    <a:bodyPr/>
                    <a:lstStyle/>
                    <a:p>
                      <a:pPr algn="l"/>
                      <a:endParaRPr lang="en-US" dirty="0"/>
                    </a:p>
                  </a:txBody>
                  <a:tcPr anchor="ctr"/>
                </a:tc>
              </a:tr>
              <a:tr h="464400">
                <a:tc>
                  <a:txBody>
                    <a:bodyPr/>
                    <a:lstStyle/>
                    <a:p>
                      <a:pPr algn="l"/>
                      <a:r>
                        <a:rPr lang="en-US" dirty="0" smtClean="0"/>
                        <a:t>Loans</a:t>
                      </a:r>
                      <a:endParaRPr lang="en-US" dirty="0"/>
                    </a:p>
                  </a:txBody>
                  <a:tcPr anchor="ctr"/>
                </a:tc>
                <a:tc>
                  <a:txBody>
                    <a:bodyPr/>
                    <a:lstStyle/>
                    <a:p>
                      <a:pPr algn="l"/>
                      <a:endParaRPr lang="en-US" dirty="0"/>
                    </a:p>
                  </a:txBody>
                  <a:tcPr anchor="ctr"/>
                </a:tc>
                <a:tc>
                  <a:txBody>
                    <a:bodyPr/>
                    <a:lstStyle/>
                    <a:p>
                      <a:pPr algn="l"/>
                      <a:endParaRPr lang="en-US" dirty="0"/>
                    </a:p>
                  </a:txBody>
                  <a:tcPr anchor="ctr"/>
                </a:tc>
              </a:tr>
            </a:tbl>
          </a:graphicData>
        </a:graphic>
      </p:graphicFrame>
      <p:sp>
        <p:nvSpPr>
          <p:cNvPr id="4" name="TextBox 3"/>
          <p:cNvSpPr txBox="1"/>
          <p:nvPr/>
        </p:nvSpPr>
        <p:spPr>
          <a:xfrm>
            <a:off x="1676400" y="1981200"/>
            <a:ext cx="5032083" cy="646331"/>
          </a:xfrm>
          <a:prstGeom prst="rect">
            <a:avLst/>
          </a:prstGeom>
          <a:noFill/>
        </p:spPr>
        <p:txBody>
          <a:bodyPr wrap="none" rtlCol="0">
            <a:spAutoFit/>
          </a:bodyPr>
          <a:lstStyle/>
          <a:p>
            <a:pPr algn="ctr"/>
            <a:r>
              <a:rPr lang="en-US" sz="3600" b="1" dirty="0" smtClean="0">
                <a:solidFill>
                  <a:schemeClr val="accent3">
                    <a:lumMod val="50000"/>
                  </a:schemeClr>
                </a:solidFill>
                <a:latin typeface="Arial Headings"/>
              </a:rPr>
              <a:t>Types of Financial Aid</a:t>
            </a:r>
            <a:endParaRPr lang="en-US" sz="3600" b="1" dirty="0">
              <a:solidFill>
                <a:schemeClr val="accent3">
                  <a:lumMod val="50000"/>
                </a:schemeClr>
              </a:solidFill>
              <a:latin typeface="Arial Headings"/>
            </a:endParaRP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pPr>
                <a:defRPr/>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extLst/>
        </p:spPr>
        <p:txBody>
          <a:bodyPr/>
          <a:lstStyle/>
          <a:p>
            <a:pPr>
              <a:defRPr/>
            </a:pPr>
            <a:r>
              <a:rPr lang="en-US" b="1" kern="10" dirty="0" smtClean="0">
                <a:ln w="12700">
                  <a:solidFill>
                    <a:srgbClr val="3333CC"/>
                  </a:solidFill>
                  <a:round/>
                  <a:headEnd/>
                  <a:tailEnd/>
                </a:ln>
                <a:solidFill>
                  <a:schemeClr val="accent3">
                    <a:lumMod val="50000"/>
                  </a:schemeClr>
                </a:solidFill>
                <a:effectLst>
                  <a:outerShdw dist="45791" dir="2021404" algn="ctr" rotWithShape="0">
                    <a:srgbClr val="9999FF"/>
                  </a:outerShdw>
                </a:effectLst>
                <a:latin typeface="Arial Headings"/>
              </a:rPr>
              <a:t>Grants</a:t>
            </a:r>
            <a:br>
              <a:rPr lang="en-US" b="1" kern="10" dirty="0" smtClean="0">
                <a:ln w="12700">
                  <a:solidFill>
                    <a:srgbClr val="3333CC"/>
                  </a:solidFill>
                  <a:round/>
                  <a:headEnd/>
                  <a:tailEnd/>
                </a:ln>
                <a:solidFill>
                  <a:schemeClr val="accent3">
                    <a:lumMod val="50000"/>
                  </a:schemeClr>
                </a:solidFill>
                <a:effectLst>
                  <a:outerShdw dist="45791" dir="2021404" algn="ctr" rotWithShape="0">
                    <a:srgbClr val="9999FF"/>
                  </a:outerShdw>
                </a:effectLst>
                <a:latin typeface="Arial Headings"/>
              </a:rPr>
            </a:br>
            <a:endParaRPr lang="en-US" b="1" dirty="0">
              <a:solidFill>
                <a:schemeClr val="accent3">
                  <a:lumMod val="50000"/>
                </a:schemeClr>
              </a:solidFill>
              <a:latin typeface="Arial Headings"/>
            </a:endParaRPr>
          </a:p>
        </p:txBody>
      </p:sp>
      <p:pic>
        <p:nvPicPr>
          <p:cNvPr id="59395" name="Picture 9" descr="BD19708_"/>
          <p:cNvPicPr>
            <a:picLocks noChangeAspect="1" noChangeArrowheads="1"/>
          </p:cNvPicPr>
          <p:nvPr/>
        </p:nvPicPr>
        <p:blipFill>
          <a:blip r:embed="rId2" cstate="print"/>
          <a:srcRect/>
          <a:stretch>
            <a:fillRect/>
          </a:stretch>
        </p:blipFill>
        <p:spPr bwMode="auto">
          <a:xfrm>
            <a:off x="2514600" y="2590800"/>
            <a:ext cx="4572000" cy="35814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6D3E3CB5-51A5-4044-9095-401F890D62CB}" type="slidenum">
              <a:rPr lang="en-US" smtClean="0"/>
              <a:pPr>
                <a:defRPr/>
              </a:pPr>
              <a:t>62</a:t>
            </a:fld>
            <a:endParaRPr lang="en-US" dirty="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609600"/>
          </a:xfrm>
        </p:spPr>
        <p:txBody>
          <a:bodyPr/>
          <a:lstStyle/>
          <a:p>
            <a:pPr>
              <a:defRPr/>
            </a:pPr>
            <a:r>
              <a:rPr lang="en-US" sz="3600" b="1" dirty="0" smtClean="0">
                <a:solidFill>
                  <a:schemeClr val="accent3">
                    <a:lumMod val="50000"/>
                  </a:schemeClr>
                </a:solidFill>
                <a:latin typeface="Arial Headings"/>
              </a:rPr>
              <a:t>Available Grants</a:t>
            </a:r>
            <a:endParaRPr lang="en-US" sz="3600" dirty="0">
              <a:solidFill>
                <a:schemeClr val="accent3">
                  <a:lumMod val="50000"/>
                </a:schemeClr>
              </a:solidFill>
              <a:latin typeface="Arial Headings"/>
            </a:endParaRPr>
          </a:p>
        </p:txBody>
      </p:sp>
      <p:sp>
        <p:nvSpPr>
          <p:cNvPr id="3" name="Subtitle 2"/>
          <p:cNvSpPr>
            <a:spLocks noGrp="1"/>
          </p:cNvSpPr>
          <p:nvPr>
            <p:ph type="subTitle" idx="1"/>
          </p:nvPr>
        </p:nvSpPr>
        <p:spPr>
          <a:xfrm>
            <a:off x="381000" y="2514600"/>
            <a:ext cx="6400800" cy="3962400"/>
          </a:xfrm>
        </p:spPr>
        <p:txBody>
          <a:bodyPr/>
          <a:lstStyle/>
          <a:p>
            <a:pPr algn="l" eaLnBrk="1" hangingPunct="1">
              <a:lnSpc>
                <a:spcPct val="80000"/>
              </a:lnSpc>
              <a:buFont typeface="Arial" pitchFamily="34" charset="0"/>
              <a:buChar char="•"/>
              <a:defRPr/>
            </a:pPr>
            <a:r>
              <a:rPr lang="en-US" sz="2400" dirty="0" smtClean="0">
                <a:solidFill>
                  <a:schemeClr val="tx2">
                    <a:lumMod val="75000"/>
                  </a:schemeClr>
                </a:solidFill>
                <a:latin typeface="Arial Body"/>
              </a:rPr>
              <a:t>Federal Pell Grant</a:t>
            </a:r>
          </a:p>
          <a:p>
            <a:pPr algn="l" eaLnBrk="1" hangingPunct="1">
              <a:lnSpc>
                <a:spcPct val="80000"/>
              </a:lnSpc>
              <a:buFont typeface="Arial" pitchFamily="34" charset="0"/>
              <a:buChar char="•"/>
              <a:defRPr/>
            </a:pPr>
            <a:endParaRPr lang="en-US" sz="1400" dirty="0" smtClean="0">
              <a:solidFill>
                <a:schemeClr val="tx2">
                  <a:lumMod val="75000"/>
                </a:schemeClr>
              </a:solidFill>
              <a:latin typeface="Arial Body"/>
            </a:endParaRPr>
          </a:p>
          <a:p>
            <a:pPr algn="l" eaLnBrk="1" hangingPunct="1">
              <a:lnSpc>
                <a:spcPct val="80000"/>
              </a:lnSpc>
              <a:buFont typeface="Arial" pitchFamily="34" charset="0"/>
              <a:buChar char="•"/>
              <a:defRPr/>
            </a:pPr>
            <a:r>
              <a:rPr lang="en-US" sz="2400" dirty="0" smtClean="0">
                <a:solidFill>
                  <a:schemeClr val="tx2">
                    <a:lumMod val="75000"/>
                  </a:schemeClr>
                </a:solidFill>
                <a:latin typeface="Arial Body"/>
              </a:rPr>
              <a:t>Federal Supplemental Educational Opportunity Grant (FSEOG)</a:t>
            </a:r>
          </a:p>
          <a:p>
            <a:pPr algn="l" eaLnBrk="1" hangingPunct="1">
              <a:lnSpc>
                <a:spcPct val="80000"/>
              </a:lnSpc>
              <a:buFont typeface="Arial" pitchFamily="34" charset="0"/>
              <a:buChar char="•"/>
              <a:defRPr/>
            </a:pPr>
            <a:endParaRPr lang="en-US" sz="1400" dirty="0" smtClean="0">
              <a:solidFill>
                <a:schemeClr val="tx2">
                  <a:lumMod val="75000"/>
                </a:schemeClr>
              </a:solidFill>
              <a:latin typeface="Arial Body"/>
            </a:endParaRPr>
          </a:p>
          <a:p>
            <a:pPr algn="l" eaLnBrk="1" hangingPunct="1">
              <a:lnSpc>
                <a:spcPct val="80000"/>
              </a:lnSpc>
              <a:buFont typeface="Arial" pitchFamily="34" charset="0"/>
              <a:buChar char="•"/>
              <a:defRPr/>
            </a:pPr>
            <a:r>
              <a:rPr lang="en-US" sz="2400" dirty="0" smtClean="0">
                <a:solidFill>
                  <a:schemeClr val="tx2">
                    <a:lumMod val="75000"/>
                  </a:schemeClr>
                </a:solidFill>
                <a:latin typeface="Arial Body"/>
              </a:rPr>
              <a:t>Montana Higher Education Grant (MHEG</a:t>
            </a:r>
            <a:r>
              <a:rPr lang="en-US" sz="2400" b="1" dirty="0" smtClean="0">
                <a:solidFill>
                  <a:schemeClr val="tx1"/>
                </a:solidFill>
                <a:latin typeface="Arial Body"/>
              </a:rPr>
              <a:t>)</a:t>
            </a:r>
            <a:r>
              <a:rPr lang="en-US" sz="2400" dirty="0" smtClean="0">
                <a:solidFill>
                  <a:schemeClr val="tx2">
                    <a:lumMod val="75000"/>
                  </a:schemeClr>
                </a:solidFill>
                <a:latin typeface="Arial Body"/>
              </a:rPr>
              <a:t>                 (State grant)</a:t>
            </a:r>
          </a:p>
          <a:p>
            <a:pPr algn="l" eaLnBrk="1" hangingPunct="1">
              <a:lnSpc>
                <a:spcPct val="80000"/>
              </a:lnSpc>
              <a:defRPr/>
            </a:pPr>
            <a:endParaRPr lang="en-US" sz="2400" dirty="0" smtClean="0">
              <a:solidFill>
                <a:schemeClr val="tx2">
                  <a:lumMod val="75000"/>
                </a:schemeClr>
              </a:solidFill>
              <a:latin typeface="Arial Body"/>
            </a:endParaRPr>
          </a:p>
          <a:p>
            <a:pPr algn="l" eaLnBrk="1" hangingPunct="1">
              <a:lnSpc>
                <a:spcPct val="80000"/>
              </a:lnSpc>
              <a:buFont typeface="Arial" pitchFamily="34" charset="0"/>
              <a:buChar char="•"/>
              <a:defRPr/>
            </a:pPr>
            <a:r>
              <a:rPr lang="en-US" sz="2400" dirty="0" smtClean="0">
                <a:solidFill>
                  <a:schemeClr val="tx2">
                    <a:lumMod val="75000"/>
                  </a:schemeClr>
                </a:solidFill>
                <a:latin typeface="Arial Body"/>
              </a:rPr>
              <a:t>Baker Grant  (State Grant) - Student must earn $3,625 or more to qualify</a:t>
            </a:r>
          </a:p>
          <a:p>
            <a:pPr algn="l" eaLnBrk="1" hangingPunct="1">
              <a:lnSpc>
                <a:spcPct val="80000"/>
              </a:lnSpc>
              <a:defRPr/>
            </a:pPr>
            <a:endParaRPr lang="en-US" sz="1400" dirty="0" smtClean="0">
              <a:solidFill>
                <a:schemeClr val="tx2">
                  <a:lumMod val="75000"/>
                </a:schemeClr>
              </a:solidFill>
              <a:latin typeface="Arial Body"/>
            </a:endParaRPr>
          </a:p>
          <a:p>
            <a:pPr eaLnBrk="1" hangingPunct="1">
              <a:lnSpc>
                <a:spcPct val="80000"/>
              </a:lnSpc>
              <a:buFont typeface="Arial" charset="0"/>
              <a:buNone/>
              <a:defRPr/>
            </a:pPr>
            <a:endParaRPr lang="en-US" dirty="0" smtClean="0"/>
          </a:p>
          <a:p>
            <a:pPr>
              <a:buFont typeface="Arial" charset="0"/>
              <a:buNone/>
              <a:defRPr/>
            </a:pPr>
            <a:endParaRPr lang="en-US" dirty="0"/>
          </a:p>
        </p:txBody>
      </p:sp>
      <p:sp>
        <p:nvSpPr>
          <p:cNvPr id="5" name="TextBox 4"/>
          <p:cNvSpPr txBox="1"/>
          <p:nvPr/>
        </p:nvSpPr>
        <p:spPr>
          <a:xfrm>
            <a:off x="6096000" y="2362200"/>
            <a:ext cx="2438400" cy="369888"/>
          </a:xfrm>
          <a:prstGeom prst="rect">
            <a:avLst/>
          </a:prstGeom>
          <a:noFill/>
        </p:spPr>
        <p:txBody>
          <a:bodyPr>
            <a:spAutoFit/>
          </a:bodyPr>
          <a:lstStyle/>
          <a:p>
            <a:pPr>
              <a:defRPr/>
            </a:pPr>
            <a:r>
              <a:rPr lang="en-US" dirty="0">
                <a:solidFill>
                  <a:srgbClr val="0070C0"/>
                </a:solidFill>
                <a:effectLst>
                  <a:outerShdw blurRad="38100" dist="38100" dir="2700000" algn="tl">
                    <a:srgbClr val="000000">
                      <a:alpha val="43137"/>
                    </a:srgbClr>
                  </a:outerShdw>
                </a:effectLst>
              </a:rPr>
              <a:t>No payback required!</a:t>
            </a:r>
          </a:p>
        </p:txBody>
      </p:sp>
      <p:pic>
        <p:nvPicPr>
          <p:cNvPr id="6" name="Picture 2" descr="C:\Users\lfoster\AppData\Local\Microsoft\Windows\Temporary Internet Files\Content.IE5\M5UJB8BZ\MM900041080[1].gif"/>
          <p:cNvPicPr>
            <a:picLocks noChangeAspect="1" noChangeArrowheads="1" noCrop="1"/>
          </p:cNvPicPr>
          <p:nvPr/>
        </p:nvPicPr>
        <p:blipFill>
          <a:blip r:embed="rId3" cstate="print"/>
          <a:srcRect/>
          <a:stretch>
            <a:fillRect/>
          </a:stretch>
        </p:blipFill>
        <p:spPr bwMode="auto">
          <a:xfrm>
            <a:off x="7162800" y="5562600"/>
            <a:ext cx="847725" cy="1076325"/>
          </a:xfrm>
          <a:prstGeom prst="rect">
            <a:avLst/>
          </a:prstGeom>
          <a:noFill/>
          <a:ln w="9525">
            <a:noFill/>
            <a:miter lim="800000"/>
            <a:headEnd/>
            <a:tailEnd/>
          </a:ln>
        </p:spPr>
      </p:pic>
      <p:pic>
        <p:nvPicPr>
          <p:cNvPr id="7" name="Picture 3" descr="C:\Users\lfoster\AppData\Local\Microsoft\Windows\Temporary Internet Files\Content.IE5\AOLDJSM3\MC900441459[1].png"/>
          <p:cNvPicPr>
            <a:picLocks noChangeAspect="1" noChangeArrowheads="1"/>
          </p:cNvPicPr>
          <p:nvPr/>
        </p:nvPicPr>
        <p:blipFill>
          <a:blip r:embed="rId4" cstate="print"/>
          <a:srcRect/>
          <a:stretch>
            <a:fillRect/>
          </a:stretch>
        </p:blipFill>
        <p:spPr bwMode="auto">
          <a:xfrm>
            <a:off x="6019800" y="4876800"/>
            <a:ext cx="1066800" cy="1066800"/>
          </a:xfrm>
          <a:prstGeom prst="rect">
            <a:avLst/>
          </a:prstGeom>
          <a:noFill/>
          <a:ln w="9525">
            <a:noFill/>
            <a:miter lim="800000"/>
            <a:headEnd/>
            <a:tailEnd/>
          </a:ln>
        </p:spPr>
      </p:pic>
      <p:pic>
        <p:nvPicPr>
          <p:cNvPr id="8" name="Picture 4" descr="C:\Users\lfoster\AppData\Local\Microsoft\Windows\Temporary Internet Files\Content.IE5\M5UJB8BZ\MM900283751[1].gif"/>
          <p:cNvPicPr>
            <a:picLocks noChangeAspect="1" noChangeArrowheads="1" noCrop="1"/>
          </p:cNvPicPr>
          <p:nvPr/>
        </p:nvPicPr>
        <p:blipFill>
          <a:blip r:embed="rId5" cstate="print"/>
          <a:srcRect/>
          <a:stretch>
            <a:fillRect/>
          </a:stretch>
        </p:blipFill>
        <p:spPr bwMode="auto">
          <a:xfrm>
            <a:off x="7620000" y="4495800"/>
            <a:ext cx="952500" cy="1047750"/>
          </a:xfrm>
          <a:prstGeom prst="rect">
            <a:avLst/>
          </a:prstGeom>
          <a:noFill/>
          <a:ln w="9525">
            <a:noFill/>
            <a:miter lim="800000"/>
            <a:headEnd/>
            <a:tailEnd/>
          </a:ln>
        </p:spPr>
      </p:pic>
      <p:sp>
        <p:nvSpPr>
          <p:cNvPr id="9" name="TextBox 8"/>
          <p:cNvSpPr txBox="1"/>
          <p:nvPr/>
        </p:nvSpPr>
        <p:spPr>
          <a:xfrm>
            <a:off x="6705600" y="3505200"/>
            <a:ext cx="1524000" cy="369888"/>
          </a:xfrm>
          <a:prstGeom prst="rect">
            <a:avLst/>
          </a:prstGeom>
          <a:noFill/>
        </p:spPr>
        <p:txBody>
          <a:bodyPr>
            <a:spAutoFit/>
          </a:bodyPr>
          <a:lstStyle/>
          <a:p>
            <a:pPr>
              <a:defRPr/>
            </a:pPr>
            <a:r>
              <a:rPr lang="en-US" dirty="0">
                <a:solidFill>
                  <a:srgbClr val="FF0000"/>
                </a:solidFill>
                <a:effectLst>
                  <a:outerShdw blurRad="38100" dist="38100" dir="2700000" algn="tl">
                    <a:srgbClr val="000000">
                      <a:alpha val="43137"/>
                    </a:srgbClr>
                  </a:outerShdw>
                </a:effectLst>
              </a:rPr>
              <a:t>Free money!</a:t>
            </a: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63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1000"/>
                                        <p:tgtEl>
                                          <p:spTgt spid="5"/>
                                        </p:tgtEl>
                                      </p:cBhvr>
                                    </p:animEffect>
                                  </p:childTnLst>
                                </p:cTn>
                              </p:par>
                            </p:childTnLst>
                          </p:cTn>
                        </p:par>
                        <p:par>
                          <p:cTn id="8" fill="hold">
                            <p:stCondLst>
                              <p:cond delay="1000"/>
                            </p:stCondLst>
                            <p:childTnLst>
                              <p:par>
                                <p:cTn id="9" presetID="9"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1500"/>
                            </p:stCondLst>
                            <p:childTnLst>
                              <p:par>
                                <p:cTn id="13" presetID="9"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par>
                          <p:cTn id="16" fill="hold">
                            <p:stCondLst>
                              <p:cond delay="2000"/>
                            </p:stCondLst>
                            <p:childTnLst>
                              <p:par>
                                <p:cTn id="17" presetID="9"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ssolve">
                                      <p:cBhvr>
                                        <p:cTn id="19" dur="500"/>
                                        <p:tgtEl>
                                          <p:spTgt spid="6"/>
                                        </p:tgtEl>
                                      </p:cBhvr>
                                    </p:animEffect>
                                  </p:childTnLst>
                                </p:cTn>
                              </p:par>
                            </p:childTnLst>
                          </p:cTn>
                        </p:par>
                        <p:par>
                          <p:cTn id="20" fill="hold">
                            <p:stCondLst>
                              <p:cond delay="2500"/>
                            </p:stCondLst>
                            <p:childTnLst>
                              <p:par>
                                <p:cTn id="21" presetID="9"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lang="en-US" sz="3600" b="1" kern="10" dirty="0" smtClean="0">
                <a:ln w="12700">
                  <a:noFill/>
                  <a:round/>
                  <a:headEnd/>
                  <a:tailEnd/>
                </a:ln>
                <a:solidFill>
                  <a:schemeClr val="accent3">
                    <a:lumMod val="50000"/>
                  </a:schemeClr>
                </a:solidFill>
                <a:effectLst>
                  <a:outerShdw dist="45791" dir="2021404" algn="ctr" rotWithShape="0">
                    <a:srgbClr val="9999FF"/>
                  </a:outerShdw>
                </a:effectLst>
                <a:latin typeface="Arial Headings"/>
              </a:rPr>
              <a:t>Employment</a:t>
            </a:r>
            <a:br>
              <a:rPr lang="en-US" sz="3600" b="1" kern="10" dirty="0" smtClean="0">
                <a:ln w="12700">
                  <a:noFill/>
                  <a:round/>
                  <a:headEnd/>
                  <a:tailEnd/>
                </a:ln>
                <a:solidFill>
                  <a:schemeClr val="accent3">
                    <a:lumMod val="50000"/>
                  </a:schemeClr>
                </a:solidFill>
                <a:effectLst>
                  <a:outerShdw dist="45791" dir="2021404" algn="ctr" rotWithShape="0">
                    <a:srgbClr val="9999FF"/>
                  </a:outerShdw>
                </a:effectLst>
                <a:latin typeface="Arial Headings"/>
              </a:rPr>
            </a:br>
            <a:endParaRPr lang="en-US" sz="3600" b="1" dirty="0">
              <a:solidFill>
                <a:schemeClr val="accent3">
                  <a:lumMod val="50000"/>
                </a:schemeClr>
              </a:solidFill>
              <a:latin typeface="Arial Headings"/>
            </a:endParaRPr>
          </a:p>
        </p:txBody>
      </p:sp>
      <p:pic>
        <p:nvPicPr>
          <p:cNvPr id="61443" name="Picture 11" descr="BD04958_"/>
          <p:cNvPicPr>
            <a:picLocks noChangeAspect="1" noChangeArrowheads="1"/>
          </p:cNvPicPr>
          <p:nvPr/>
        </p:nvPicPr>
        <p:blipFill>
          <a:blip r:embed="rId2" cstate="print"/>
          <a:srcRect/>
          <a:stretch>
            <a:fillRect/>
          </a:stretch>
        </p:blipFill>
        <p:spPr bwMode="auto">
          <a:xfrm>
            <a:off x="2133600" y="3429000"/>
            <a:ext cx="4724400" cy="25146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6D3E3CB5-51A5-4044-9095-401F890D62CB}" type="slidenum">
              <a:rPr lang="en-US" smtClean="0"/>
              <a:pPr>
                <a:defRPr/>
              </a:pPr>
              <a:t>64</a:t>
            </a:fld>
            <a:endParaRPr lang="en-US"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lstStyle/>
          <a:p>
            <a:pPr>
              <a:defRPr/>
            </a:pPr>
            <a:r>
              <a:rPr lang="en-US" sz="3600" b="1" dirty="0" smtClean="0">
                <a:solidFill>
                  <a:schemeClr val="accent3">
                    <a:lumMod val="50000"/>
                  </a:schemeClr>
                </a:solidFill>
                <a:latin typeface="Arial Headings"/>
              </a:rPr>
              <a:t>Federal &amp; State Work Study</a:t>
            </a:r>
            <a:endParaRPr lang="en-US" sz="3600" dirty="0">
              <a:solidFill>
                <a:schemeClr val="accent3">
                  <a:lumMod val="50000"/>
                </a:schemeClr>
              </a:solidFill>
              <a:latin typeface="Arial Headings"/>
            </a:endParaRPr>
          </a:p>
        </p:txBody>
      </p:sp>
      <p:sp>
        <p:nvSpPr>
          <p:cNvPr id="3" name="Subtitle 2"/>
          <p:cNvSpPr>
            <a:spLocks noGrp="1"/>
          </p:cNvSpPr>
          <p:nvPr>
            <p:ph type="subTitle" idx="1"/>
          </p:nvPr>
        </p:nvSpPr>
        <p:spPr>
          <a:xfrm>
            <a:off x="381000" y="3048000"/>
            <a:ext cx="8229600" cy="2743200"/>
          </a:xfrm>
        </p:spPr>
        <p:txBody>
          <a:bodyPr/>
          <a:lstStyle/>
          <a:p>
            <a:pPr algn="l" eaLnBrk="1" hangingPunct="1">
              <a:lnSpc>
                <a:spcPct val="90000"/>
              </a:lnSpc>
              <a:buFont typeface="Arial" pitchFamily="34" charset="0"/>
              <a:buChar char="•"/>
              <a:defRPr/>
            </a:pPr>
            <a:r>
              <a:rPr lang="en-US" sz="2400" dirty="0" smtClean="0">
                <a:solidFill>
                  <a:schemeClr val="tx2">
                    <a:lumMod val="75000"/>
                  </a:schemeClr>
                </a:solidFill>
                <a:latin typeface="Arial Body"/>
              </a:rPr>
              <a:t>Can be need or non-need based</a:t>
            </a:r>
          </a:p>
          <a:p>
            <a:pPr algn="l" eaLnBrk="1" hangingPunct="1">
              <a:lnSpc>
                <a:spcPct val="90000"/>
              </a:lnSpc>
              <a:buFont typeface="Arial" pitchFamily="34" charset="0"/>
              <a:buChar char="•"/>
              <a:defRPr/>
            </a:pPr>
            <a:endParaRPr lang="en-US" sz="1400" dirty="0" smtClean="0">
              <a:solidFill>
                <a:schemeClr val="tx2">
                  <a:lumMod val="75000"/>
                </a:schemeClr>
              </a:solidFill>
              <a:latin typeface="Arial Body"/>
            </a:endParaRPr>
          </a:p>
          <a:p>
            <a:pPr algn="l" eaLnBrk="1" hangingPunct="1">
              <a:lnSpc>
                <a:spcPct val="90000"/>
              </a:lnSpc>
              <a:buFont typeface="Arial" pitchFamily="34" charset="0"/>
              <a:buChar char="•"/>
              <a:defRPr/>
            </a:pPr>
            <a:r>
              <a:rPr lang="en-US" sz="2400" dirty="0" smtClean="0">
                <a:solidFill>
                  <a:schemeClr val="tx2">
                    <a:lumMod val="75000"/>
                  </a:schemeClr>
                </a:solidFill>
                <a:latin typeface="Arial Body"/>
              </a:rPr>
              <a:t>On or off campus</a:t>
            </a:r>
          </a:p>
          <a:p>
            <a:pPr algn="l" eaLnBrk="1" hangingPunct="1">
              <a:lnSpc>
                <a:spcPct val="90000"/>
              </a:lnSpc>
              <a:buFont typeface="Arial" pitchFamily="34" charset="0"/>
              <a:buChar char="•"/>
              <a:defRPr/>
            </a:pPr>
            <a:endParaRPr lang="en-US" sz="1400" dirty="0" smtClean="0">
              <a:solidFill>
                <a:schemeClr val="tx2">
                  <a:lumMod val="75000"/>
                </a:schemeClr>
              </a:solidFill>
              <a:latin typeface="Arial Body"/>
            </a:endParaRPr>
          </a:p>
          <a:p>
            <a:pPr algn="l" eaLnBrk="1" hangingPunct="1">
              <a:lnSpc>
                <a:spcPct val="90000"/>
              </a:lnSpc>
              <a:buFont typeface="Arial" pitchFamily="34" charset="0"/>
              <a:buChar char="•"/>
              <a:defRPr/>
            </a:pPr>
            <a:r>
              <a:rPr lang="en-US" sz="2400" dirty="0" smtClean="0">
                <a:solidFill>
                  <a:schemeClr val="tx2">
                    <a:lumMod val="75000"/>
                  </a:schemeClr>
                </a:solidFill>
                <a:latin typeface="Arial Body"/>
              </a:rPr>
              <a:t>Earnings do not count as income on next year’s FAFSA</a:t>
            </a:r>
          </a:p>
          <a:p>
            <a:pPr algn="l" eaLnBrk="1" hangingPunct="1">
              <a:lnSpc>
                <a:spcPct val="90000"/>
              </a:lnSpc>
              <a:buFont typeface="Arial" pitchFamily="34" charset="0"/>
              <a:buChar char="•"/>
              <a:defRPr/>
            </a:pPr>
            <a:r>
              <a:rPr lang="en-US" sz="2400" dirty="0" smtClean="0">
                <a:solidFill>
                  <a:schemeClr val="tx2">
                    <a:lumMod val="75000"/>
                  </a:schemeClr>
                </a:solidFill>
                <a:latin typeface="Arial Body"/>
              </a:rPr>
              <a:t>Amount awarded will not appear as a credit on the      student’s statement, and amount awarded is not     guaranteed to be earned – why?</a:t>
            </a:r>
          </a:p>
          <a:p>
            <a:pPr algn="l" eaLnBrk="1" hangingPunct="1">
              <a:lnSpc>
                <a:spcPct val="90000"/>
              </a:lnSpc>
              <a:buFont typeface="Arial" pitchFamily="34" charset="0"/>
              <a:buChar char="•"/>
              <a:defRPr/>
            </a:pPr>
            <a:endParaRPr lang="en-US" sz="2400" dirty="0" smtClean="0">
              <a:solidFill>
                <a:schemeClr val="tx2">
                  <a:lumMod val="75000"/>
                </a:schemeClr>
              </a:solidFill>
              <a:latin typeface="Arial Body"/>
            </a:endParaRPr>
          </a:p>
          <a:p>
            <a:pPr eaLnBrk="1" hangingPunct="1">
              <a:lnSpc>
                <a:spcPct val="90000"/>
              </a:lnSpc>
              <a:buFont typeface="Arial" charset="0"/>
              <a:buNone/>
              <a:defRPr/>
            </a:pPr>
            <a:endParaRPr lang="en-US" dirty="0" smtClean="0"/>
          </a:p>
          <a:p>
            <a:pPr eaLnBrk="1" hangingPunct="1">
              <a:lnSpc>
                <a:spcPct val="90000"/>
              </a:lnSpc>
              <a:buFont typeface="Arial" charset="0"/>
              <a:buNone/>
              <a:defRPr/>
            </a:pPr>
            <a:endParaRPr lang="en-US" dirty="0" smtClean="0"/>
          </a:p>
          <a:p>
            <a:pPr eaLnBrk="1" hangingPunct="1">
              <a:lnSpc>
                <a:spcPct val="90000"/>
              </a:lnSpc>
              <a:buFont typeface="Arial" charset="0"/>
              <a:buNone/>
              <a:defRPr/>
            </a:pPr>
            <a:endParaRPr lang="en-US" dirty="0" smtClean="0"/>
          </a:p>
          <a:p>
            <a:pPr eaLnBrk="1" hangingPunct="1">
              <a:lnSpc>
                <a:spcPct val="90000"/>
              </a:lnSpc>
              <a:buFont typeface="Arial" charset="0"/>
              <a:buNone/>
              <a:defRPr/>
            </a:pPr>
            <a:endParaRPr lang="en-US" dirty="0" smtClean="0"/>
          </a:p>
          <a:p>
            <a:pPr>
              <a:buFont typeface="Arial" charset="0"/>
              <a:buNone/>
              <a:defRPr/>
            </a:pPr>
            <a:endParaRPr lang="en-US" dirty="0"/>
          </a:p>
        </p:txBody>
      </p:sp>
      <p:sp>
        <p:nvSpPr>
          <p:cNvPr id="4" name="Rectangle 3"/>
          <p:cNvSpPr/>
          <p:nvPr/>
        </p:nvSpPr>
        <p:spPr>
          <a:xfrm>
            <a:off x="762000" y="5791200"/>
            <a:ext cx="7467600" cy="830263"/>
          </a:xfrm>
          <a:prstGeom prst="rect">
            <a:avLst/>
          </a:prstGeom>
        </p:spPr>
        <p:txBody>
          <a:bodyPr>
            <a:spAutoFit/>
          </a:bodyPr>
          <a:lstStyle/>
          <a:p>
            <a:pPr algn="ctr">
              <a:lnSpc>
                <a:spcPct val="90000"/>
              </a:lnSpc>
              <a:spcBef>
                <a:spcPct val="20000"/>
              </a:spcBef>
              <a:buClr>
                <a:srgbClr val="9933FF"/>
              </a:buClr>
              <a:buSzPct val="85000"/>
              <a:buFont typeface="Wingdings" pitchFamily="2" charset="2"/>
              <a:buNone/>
              <a:defRPr/>
            </a:pPr>
            <a:r>
              <a:rPr lang="en-US" sz="2400" b="1" i="1" dirty="0">
                <a:solidFill>
                  <a:schemeClr val="tx2">
                    <a:lumMod val="75000"/>
                  </a:schemeClr>
                </a:solidFill>
                <a:latin typeface="Arial Body"/>
              </a:rPr>
              <a:t>If you did not receive a work-study award, </a:t>
            </a:r>
          </a:p>
          <a:p>
            <a:pPr algn="ctr">
              <a:lnSpc>
                <a:spcPct val="90000"/>
              </a:lnSpc>
              <a:spcBef>
                <a:spcPct val="20000"/>
              </a:spcBef>
              <a:buClr>
                <a:srgbClr val="9933FF"/>
              </a:buClr>
              <a:buSzPct val="85000"/>
              <a:buFont typeface="Wingdings" pitchFamily="2" charset="2"/>
              <a:buNone/>
              <a:defRPr/>
            </a:pPr>
            <a:r>
              <a:rPr lang="en-US" sz="2400" b="1" i="1" dirty="0" smtClean="0">
                <a:solidFill>
                  <a:schemeClr val="tx2">
                    <a:lumMod val="75000"/>
                  </a:schemeClr>
                </a:solidFill>
                <a:latin typeface="Arial Body"/>
              </a:rPr>
              <a:t>many </a:t>
            </a:r>
            <a:r>
              <a:rPr lang="en-US" sz="2400" b="1" i="1" dirty="0">
                <a:solidFill>
                  <a:schemeClr val="tx2">
                    <a:lumMod val="75000"/>
                  </a:schemeClr>
                </a:solidFill>
                <a:latin typeface="Arial Body"/>
              </a:rPr>
              <a:t>schools have a waiting list.</a:t>
            </a:r>
          </a:p>
        </p:txBody>
      </p:sp>
      <p:sp>
        <p:nvSpPr>
          <p:cNvPr id="5" name="Slide Number Placeholder 4"/>
          <p:cNvSpPr>
            <a:spLocks noGrp="1"/>
          </p:cNvSpPr>
          <p:nvPr>
            <p:ph type="sldNum" sz="quarter" idx="12"/>
          </p:nvPr>
        </p:nvSpPr>
        <p:spPr/>
        <p:txBody>
          <a:bodyPr/>
          <a:lstStyle/>
          <a:p>
            <a:pPr>
              <a:defRPr/>
            </a:pPr>
            <a:fld id="{6D3E3CB5-51A5-4044-9095-401F890D62CB}" type="slidenum">
              <a:rPr lang="en-US" smtClean="0"/>
              <a:pPr>
                <a:defRPr/>
              </a:pPr>
              <a:t>65</a:t>
            </a:fld>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lang="en-US" sz="3600" b="1" kern="10" dirty="0" smtClean="0">
                <a:ln w="12700">
                  <a:noFill/>
                  <a:round/>
                  <a:headEnd/>
                  <a:tailEnd/>
                </a:ln>
                <a:solidFill>
                  <a:schemeClr val="accent3">
                    <a:lumMod val="50000"/>
                  </a:schemeClr>
                </a:solidFill>
                <a:effectLst>
                  <a:outerShdw dist="45791" dir="2021404" algn="ctr" rotWithShape="0">
                    <a:srgbClr val="9999FF"/>
                  </a:outerShdw>
                </a:effectLst>
                <a:latin typeface="Arial Headings"/>
              </a:rPr>
              <a:t>Student Loans</a:t>
            </a:r>
            <a:br>
              <a:rPr lang="en-US" sz="3600" b="1" kern="10" dirty="0" smtClean="0">
                <a:ln w="12700">
                  <a:noFill/>
                  <a:round/>
                  <a:headEnd/>
                  <a:tailEnd/>
                </a:ln>
                <a:solidFill>
                  <a:schemeClr val="accent3">
                    <a:lumMod val="50000"/>
                  </a:schemeClr>
                </a:solidFill>
                <a:effectLst>
                  <a:outerShdw dist="45791" dir="2021404" algn="ctr" rotWithShape="0">
                    <a:srgbClr val="9999FF"/>
                  </a:outerShdw>
                </a:effectLst>
                <a:latin typeface="Arial Headings"/>
              </a:rPr>
            </a:br>
            <a:endParaRPr lang="en-US" sz="3600" b="1" dirty="0">
              <a:solidFill>
                <a:schemeClr val="accent3">
                  <a:lumMod val="50000"/>
                </a:schemeClr>
              </a:solidFill>
              <a:latin typeface="Arial Headings"/>
            </a:endParaRPr>
          </a:p>
        </p:txBody>
      </p:sp>
      <p:pic>
        <p:nvPicPr>
          <p:cNvPr id="63491" name="Picture 5" descr="ED00019_"/>
          <p:cNvPicPr>
            <a:picLocks noChangeAspect="1" noChangeArrowheads="1"/>
          </p:cNvPicPr>
          <p:nvPr/>
        </p:nvPicPr>
        <p:blipFill>
          <a:blip r:embed="rId2" cstate="print"/>
          <a:srcRect/>
          <a:stretch>
            <a:fillRect/>
          </a:stretch>
        </p:blipFill>
        <p:spPr bwMode="auto">
          <a:xfrm>
            <a:off x="2971800" y="3429000"/>
            <a:ext cx="3657600" cy="2900363"/>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6D3E3CB5-51A5-4044-9095-401F890D62CB}" type="slidenum">
              <a:rPr lang="en-US" smtClean="0"/>
              <a:pPr>
                <a:defRPr/>
              </a:pPr>
              <a:t>66</a:t>
            </a:fld>
            <a:endParaRPr lang="en-US"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lstStyle/>
          <a:p>
            <a:pPr>
              <a:defRPr/>
            </a:pPr>
            <a:r>
              <a:rPr lang="en-US" sz="3600" b="1" dirty="0" smtClean="0">
                <a:solidFill>
                  <a:schemeClr val="accent3">
                    <a:lumMod val="50000"/>
                  </a:schemeClr>
                </a:solidFill>
                <a:latin typeface="Arial Headings"/>
              </a:rPr>
              <a:t>Federal Loan Eligibility</a:t>
            </a:r>
            <a:endParaRPr lang="en-US" sz="3600" dirty="0">
              <a:solidFill>
                <a:schemeClr val="accent3">
                  <a:lumMod val="50000"/>
                </a:schemeClr>
              </a:solidFill>
              <a:latin typeface="Arial Headings"/>
            </a:endParaRPr>
          </a:p>
        </p:txBody>
      </p:sp>
      <p:sp>
        <p:nvSpPr>
          <p:cNvPr id="3" name="Subtitle 2"/>
          <p:cNvSpPr>
            <a:spLocks noGrp="1"/>
          </p:cNvSpPr>
          <p:nvPr>
            <p:ph type="subTitle" idx="1"/>
          </p:nvPr>
        </p:nvSpPr>
        <p:spPr>
          <a:xfrm>
            <a:off x="1447800" y="3200400"/>
            <a:ext cx="6400800" cy="1752600"/>
          </a:xfrm>
        </p:spPr>
        <p:txBody>
          <a:bodyPr/>
          <a:lstStyle/>
          <a:p>
            <a:pPr algn="l" eaLnBrk="1" hangingPunct="1">
              <a:buFont typeface="Arial" pitchFamily="34" charset="0"/>
              <a:buChar char="•"/>
              <a:defRPr/>
            </a:pPr>
            <a:r>
              <a:rPr lang="en-US" sz="2400" dirty="0" smtClean="0">
                <a:solidFill>
                  <a:schemeClr val="tx2">
                    <a:lumMod val="75000"/>
                  </a:schemeClr>
                </a:solidFill>
                <a:latin typeface="Arial Body"/>
              </a:rPr>
              <a:t>Loans </a:t>
            </a:r>
            <a:r>
              <a:rPr lang="en-US" sz="2400" b="1" i="1" dirty="0" smtClean="0">
                <a:solidFill>
                  <a:schemeClr val="tx2">
                    <a:lumMod val="75000"/>
                  </a:schemeClr>
                </a:solidFill>
                <a:latin typeface="Arial Body"/>
              </a:rPr>
              <a:t>are</a:t>
            </a:r>
            <a:r>
              <a:rPr lang="en-US" sz="2400" dirty="0" smtClean="0">
                <a:solidFill>
                  <a:schemeClr val="tx2">
                    <a:lumMod val="75000"/>
                  </a:schemeClr>
                </a:solidFill>
                <a:latin typeface="Arial Body"/>
              </a:rPr>
              <a:t> a type of financial aid</a:t>
            </a:r>
          </a:p>
          <a:p>
            <a:pPr algn="l" eaLnBrk="1" hangingPunct="1">
              <a:buFont typeface="Arial" pitchFamily="34" charset="0"/>
              <a:buChar char="•"/>
              <a:defRPr/>
            </a:pPr>
            <a:endParaRPr lang="en-US" sz="1400" dirty="0" smtClean="0">
              <a:solidFill>
                <a:schemeClr val="tx2">
                  <a:lumMod val="75000"/>
                </a:schemeClr>
              </a:solidFill>
              <a:latin typeface="Arial Body"/>
            </a:endParaRPr>
          </a:p>
          <a:p>
            <a:pPr algn="l" eaLnBrk="1" hangingPunct="1">
              <a:buFont typeface="Arial" pitchFamily="34" charset="0"/>
              <a:buChar char="•"/>
              <a:defRPr/>
            </a:pPr>
            <a:r>
              <a:rPr lang="en-US" sz="2400" dirty="0" smtClean="0">
                <a:solidFill>
                  <a:schemeClr val="tx2">
                    <a:lumMod val="75000"/>
                  </a:schemeClr>
                </a:solidFill>
                <a:latin typeface="Arial Body"/>
              </a:rPr>
              <a:t>Need and non-need based</a:t>
            </a:r>
          </a:p>
          <a:p>
            <a:pPr algn="l" eaLnBrk="1" hangingPunct="1">
              <a:buFont typeface="Arial" charset="0"/>
              <a:buNone/>
              <a:defRPr/>
            </a:pPr>
            <a:endParaRPr lang="en-US" sz="1400" dirty="0" smtClean="0">
              <a:solidFill>
                <a:schemeClr val="tx2">
                  <a:lumMod val="75000"/>
                </a:schemeClr>
              </a:solidFill>
              <a:latin typeface="Arial Body"/>
            </a:endParaRPr>
          </a:p>
          <a:p>
            <a:pPr algn="l" eaLnBrk="1" hangingPunct="1">
              <a:buFont typeface="Arial" pitchFamily="34" charset="0"/>
              <a:buChar char="•"/>
              <a:defRPr/>
            </a:pPr>
            <a:r>
              <a:rPr lang="en-US" sz="2400" dirty="0" smtClean="0">
                <a:solidFill>
                  <a:schemeClr val="tx2">
                    <a:lumMod val="75000"/>
                  </a:schemeClr>
                </a:solidFill>
                <a:latin typeface="Arial Body"/>
              </a:rPr>
              <a:t>Enrolled at least half time</a:t>
            </a:r>
          </a:p>
          <a:p>
            <a:pPr algn="l">
              <a:buFont typeface="Arial" pitchFamily="34" charset="0"/>
              <a:buChar char="•"/>
              <a:defRPr/>
            </a:pPr>
            <a:endParaRPr lang="en-US" sz="2400" dirty="0">
              <a:solidFill>
                <a:schemeClr val="tx2">
                  <a:lumMod val="75000"/>
                </a:schemeClr>
              </a:solidFill>
              <a:latin typeface="Arial Body"/>
            </a:endParaRP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67</a:t>
            </a:fld>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lstStyle/>
          <a:p>
            <a:pPr>
              <a:defRPr/>
            </a:pPr>
            <a:r>
              <a:rPr lang="en-US" sz="3600" b="1" dirty="0" smtClean="0">
                <a:solidFill>
                  <a:schemeClr val="accent3">
                    <a:lumMod val="50000"/>
                  </a:schemeClr>
                </a:solidFill>
                <a:latin typeface="Arial Headings"/>
              </a:rPr>
              <a:t>Types of Educational Loans</a:t>
            </a:r>
            <a:endParaRPr lang="en-US" sz="3600" b="1" dirty="0">
              <a:solidFill>
                <a:schemeClr val="accent3">
                  <a:lumMod val="50000"/>
                </a:schemeClr>
              </a:solidFill>
              <a:latin typeface="Arial Headings"/>
            </a:endParaRPr>
          </a:p>
        </p:txBody>
      </p:sp>
      <p:sp>
        <p:nvSpPr>
          <p:cNvPr id="3" name="Subtitle 2"/>
          <p:cNvSpPr>
            <a:spLocks noGrp="1"/>
          </p:cNvSpPr>
          <p:nvPr>
            <p:ph type="subTitle" idx="1"/>
          </p:nvPr>
        </p:nvSpPr>
        <p:spPr>
          <a:xfrm>
            <a:off x="1371600" y="3124200"/>
            <a:ext cx="6400800" cy="3048000"/>
          </a:xfrm>
        </p:spPr>
        <p:txBody>
          <a:bodyPr/>
          <a:lstStyle/>
          <a:p>
            <a:pPr algn="l" eaLnBrk="1" hangingPunct="1">
              <a:buFont typeface="Arial" pitchFamily="34" charset="0"/>
              <a:buChar char="•"/>
              <a:defRPr/>
            </a:pPr>
            <a:r>
              <a:rPr lang="en-US" sz="2400" dirty="0" smtClean="0">
                <a:solidFill>
                  <a:schemeClr val="tx2">
                    <a:lumMod val="75000"/>
                  </a:schemeClr>
                </a:solidFill>
                <a:latin typeface="Arial Body"/>
              </a:rPr>
              <a:t>Federal Loans</a:t>
            </a:r>
          </a:p>
          <a:p>
            <a:pPr lvl="1" algn="l" eaLnBrk="1" hangingPunct="1">
              <a:buFont typeface="Arial" pitchFamily="34" charset="0"/>
              <a:buChar char="•"/>
              <a:defRPr/>
            </a:pPr>
            <a:r>
              <a:rPr lang="en-US" sz="2400" dirty="0" smtClean="0">
                <a:solidFill>
                  <a:schemeClr val="tx2">
                    <a:lumMod val="75000"/>
                  </a:schemeClr>
                </a:solidFill>
                <a:latin typeface="Arial Body"/>
              </a:rPr>
              <a:t>Direct Subsidized and Unsubsidized</a:t>
            </a:r>
          </a:p>
          <a:p>
            <a:pPr lvl="1" algn="l" eaLnBrk="1" hangingPunct="1">
              <a:buFont typeface="Arial" pitchFamily="34" charset="0"/>
              <a:buChar char="•"/>
              <a:defRPr/>
            </a:pPr>
            <a:r>
              <a:rPr lang="en-US" sz="2400" dirty="0" smtClean="0">
                <a:solidFill>
                  <a:schemeClr val="tx2">
                    <a:lumMod val="75000"/>
                  </a:schemeClr>
                </a:solidFill>
                <a:latin typeface="Arial Body"/>
              </a:rPr>
              <a:t>Perkins</a:t>
            </a:r>
          </a:p>
          <a:p>
            <a:pPr lvl="1" algn="l" eaLnBrk="1" hangingPunct="1">
              <a:buFont typeface="Arial" pitchFamily="34" charset="0"/>
              <a:buChar char="•"/>
              <a:defRPr/>
            </a:pPr>
            <a:r>
              <a:rPr lang="en-US" sz="2400" dirty="0" smtClean="0">
                <a:solidFill>
                  <a:schemeClr val="tx2">
                    <a:lumMod val="75000"/>
                  </a:schemeClr>
                </a:solidFill>
                <a:latin typeface="Arial Body"/>
              </a:rPr>
              <a:t>Graduate Plus</a:t>
            </a:r>
          </a:p>
          <a:p>
            <a:pPr lvl="1" algn="l" eaLnBrk="1" hangingPunct="1">
              <a:buFont typeface="Arial" pitchFamily="34" charset="0"/>
              <a:buChar char="•"/>
              <a:defRPr/>
            </a:pPr>
            <a:r>
              <a:rPr lang="en-US" sz="2400" dirty="0" smtClean="0">
                <a:solidFill>
                  <a:schemeClr val="tx2">
                    <a:lumMod val="75000"/>
                  </a:schemeClr>
                </a:solidFill>
                <a:latin typeface="Arial Body"/>
              </a:rPr>
              <a:t>Parent Plus</a:t>
            </a:r>
          </a:p>
          <a:p>
            <a:pPr algn="l" eaLnBrk="1" hangingPunct="1">
              <a:buFont typeface="Arial" pitchFamily="34" charset="0"/>
              <a:buChar char="•"/>
              <a:defRPr/>
            </a:pPr>
            <a:endParaRPr lang="en-US" sz="2400" dirty="0" smtClean="0">
              <a:solidFill>
                <a:schemeClr val="tx2">
                  <a:lumMod val="75000"/>
                </a:schemeClr>
              </a:solidFill>
              <a:latin typeface="Arial Body"/>
            </a:endParaRPr>
          </a:p>
          <a:p>
            <a:pPr algn="l" eaLnBrk="1" hangingPunct="1">
              <a:buFont typeface="Arial" pitchFamily="34" charset="0"/>
              <a:buChar char="•"/>
              <a:defRPr/>
            </a:pPr>
            <a:r>
              <a:rPr lang="en-US" sz="2400" dirty="0" smtClean="0">
                <a:solidFill>
                  <a:schemeClr val="tx2">
                    <a:lumMod val="75000"/>
                  </a:schemeClr>
                </a:solidFill>
                <a:latin typeface="Arial Body"/>
              </a:rPr>
              <a:t>Private Loans</a:t>
            </a:r>
          </a:p>
          <a:p>
            <a:pPr algn="l">
              <a:buFont typeface="Arial" pitchFamily="34" charset="0"/>
              <a:buChar char="•"/>
              <a:defRPr/>
            </a:pPr>
            <a:endParaRPr lang="en-US" sz="2400" dirty="0">
              <a:solidFill>
                <a:schemeClr val="tx2">
                  <a:lumMod val="75000"/>
                </a:schemeClr>
              </a:solidFill>
              <a:latin typeface="Arial Body"/>
            </a:endParaRP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68</a:t>
            </a:fld>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124200"/>
            <a:ext cx="6400800" cy="1752600"/>
          </a:xfrm>
        </p:spPr>
        <p:txBody>
          <a:bodyPr/>
          <a:lstStyle/>
          <a:p>
            <a:pPr algn="l" eaLnBrk="1" hangingPunct="1">
              <a:buFont typeface="Arial" pitchFamily="34" charset="0"/>
              <a:buChar char="•"/>
              <a:defRPr/>
            </a:pPr>
            <a:r>
              <a:rPr lang="en-US" sz="2400" dirty="0" smtClean="0">
                <a:solidFill>
                  <a:schemeClr val="tx2">
                    <a:lumMod val="75000"/>
                  </a:schemeClr>
                </a:solidFill>
                <a:latin typeface="Arial Body"/>
              </a:rPr>
              <a:t>Need based</a:t>
            </a:r>
          </a:p>
          <a:p>
            <a:pPr algn="l" eaLnBrk="1" hangingPunct="1">
              <a:buFont typeface="Arial" pitchFamily="34" charset="0"/>
              <a:buChar char="•"/>
              <a:defRPr/>
            </a:pPr>
            <a:endParaRPr lang="en-US" sz="1400" dirty="0" smtClean="0">
              <a:solidFill>
                <a:schemeClr val="tx2">
                  <a:lumMod val="75000"/>
                </a:schemeClr>
              </a:solidFill>
              <a:latin typeface="Arial Body"/>
            </a:endParaRPr>
          </a:p>
          <a:p>
            <a:pPr algn="l" eaLnBrk="1" hangingPunct="1">
              <a:buFont typeface="Arial" pitchFamily="34" charset="0"/>
              <a:buChar char="•"/>
              <a:defRPr/>
            </a:pPr>
            <a:r>
              <a:rPr lang="en-US" sz="2400" dirty="0" smtClean="0">
                <a:solidFill>
                  <a:schemeClr val="tx2">
                    <a:lumMod val="75000"/>
                  </a:schemeClr>
                </a:solidFill>
                <a:latin typeface="Arial Body"/>
              </a:rPr>
              <a:t>Interest rate: 5% fixed</a:t>
            </a:r>
          </a:p>
          <a:p>
            <a:pPr algn="l" eaLnBrk="1" hangingPunct="1">
              <a:buFont typeface="Arial" pitchFamily="34" charset="0"/>
              <a:buChar char="•"/>
              <a:defRPr/>
            </a:pPr>
            <a:endParaRPr lang="en-US" sz="1400" dirty="0" smtClean="0">
              <a:solidFill>
                <a:schemeClr val="tx2">
                  <a:lumMod val="75000"/>
                </a:schemeClr>
              </a:solidFill>
              <a:latin typeface="Arial Body"/>
            </a:endParaRPr>
          </a:p>
          <a:p>
            <a:pPr algn="l" eaLnBrk="1" hangingPunct="1">
              <a:buFont typeface="Arial" pitchFamily="34" charset="0"/>
              <a:buChar char="•"/>
              <a:defRPr/>
            </a:pPr>
            <a:r>
              <a:rPr lang="en-US" sz="2400" dirty="0" smtClean="0">
                <a:solidFill>
                  <a:schemeClr val="tx2">
                    <a:lumMod val="75000"/>
                  </a:schemeClr>
                </a:solidFill>
                <a:latin typeface="Arial Body"/>
              </a:rPr>
              <a:t>Nine-month grace period</a:t>
            </a:r>
          </a:p>
          <a:p>
            <a:pPr algn="l" eaLnBrk="1" hangingPunct="1">
              <a:buFont typeface="Arial" charset="0"/>
              <a:buNone/>
              <a:defRPr/>
            </a:pPr>
            <a:endParaRPr lang="en-US" sz="1400" dirty="0" smtClean="0"/>
          </a:p>
          <a:p>
            <a:pPr algn="l" eaLnBrk="1" hangingPunct="1">
              <a:buFont typeface="Arial" pitchFamily="34" charset="0"/>
              <a:buChar char="•"/>
              <a:defRPr/>
            </a:pPr>
            <a:r>
              <a:rPr lang="en-US" sz="2400" dirty="0" smtClean="0">
                <a:solidFill>
                  <a:schemeClr val="tx2">
                    <a:lumMod val="75000"/>
                  </a:schemeClr>
                </a:solidFill>
                <a:latin typeface="Arial Body"/>
              </a:rPr>
              <a:t>Deferment &amp; cancellation provisions </a:t>
            </a:r>
          </a:p>
          <a:p>
            <a:pPr algn="l" eaLnBrk="1" hangingPunct="1">
              <a:buFont typeface="Arial" pitchFamily="34" charset="0"/>
              <a:buChar char="•"/>
              <a:defRPr/>
            </a:pPr>
            <a:endParaRPr lang="en-US" sz="1400" dirty="0" smtClean="0">
              <a:solidFill>
                <a:schemeClr val="tx2">
                  <a:lumMod val="75000"/>
                </a:schemeClr>
              </a:solidFill>
              <a:latin typeface="Arial Body"/>
            </a:endParaRPr>
          </a:p>
          <a:p>
            <a:pPr algn="l" eaLnBrk="1" hangingPunct="1">
              <a:buFont typeface="Arial" pitchFamily="34" charset="0"/>
              <a:buChar char="•"/>
              <a:defRPr/>
            </a:pPr>
            <a:r>
              <a:rPr lang="en-US" sz="2400" dirty="0" smtClean="0">
                <a:solidFill>
                  <a:schemeClr val="tx2">
                    <a:lumMod val="75000"/>
                  </a:schemeClr>
                </a:solidFill>
                <a:latin typeface="Arial Body"/>
              </a:rPr>
              <a:t>Limited funding – apply early</a:t>
            </a:r>
          </a:p>
          <a:p>
            <a:pPr eaLnBrk="1" hangingPunct="1">
              <a:buFont typeface="Arial" charset="0"/>
              <a:buNone/>
              <a:defRPr/>
            </a:pPr>
            <a:endParaRPr lang="en-US" dirty="0" smtClean="0"/>
          </a:p>
          <a:p>
            <a:pPr>
              <a:buFont typeface="Arial" charset="0"/>
              <a:buNone/>
              <a:defRPr/>
            </a:pPr>
            <a:endParaRPr lang="en-US" dirty="0"/>
          </a:p>
        </p:txBody>
      </p:sp>
      <p:sp>
        <p:nvSpPr>
          <p:cNvPr id="4" name="Rectangle 2"/>
          <p:cNvSpPr>
            <a:spLocks noGrp="1" noChangeArrowheads="1"/>
          </p:cNvSpPr>
          <p:nvPr>
            <p:ph type="ctrTitle"/>
          </p:nvPr>
        </p:nvSpPr>
        <p:spPr>
          <a:xfrm>
            <a:off x="685800" y="1676400"/>
            <a:ext cx="7772400" cy="1470025"/>
          </a:xfrm>
        </p:spPr>
        <p:txBody>
          <a:bodyPr/>
          <a:lstStyle/>
          <a:p>
            <a:pPr eaLnBrk="1" hangingPunct="1">
              <a:defRPr/>
            </a:pPr>
            <a:r>
              <a:rPr lang="en-US" sz="3600" b="1" dirty="0" smtClean="0">
                <a:solidFill>
                  <a:schemeClr val="accent3">
                    <a:lumMod val="50000"/>
                  </a:schemeClr>
                </a:solidFill>
                <a:latin typeface="Arial Headings"/>
              </a:rPr>
              <a:t>Federal Perkins Loan</a:t>
            </a: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pPr>
                <a:defRPr/>
              </a:pPr>
              <a:t>69</a:t>
            </a:fld>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78676" y="1766455"/>
            <a:ext cx="8534400" cy="838200"/>
          </a:xfrm>
        </p:spPr>
        <p:txBody>
          <a:bodyPr/>
          <a:lstStyle/>
          <a:p>
            <a:pPr eaLnBrk="1" hangingPunct="1">
              <a:defRPr/>
            </a:pPr>
            <a:r>
              <a:rPr lang="en-US" b="1" dirty="0">
                <a:solidFill>
                  <a:schemeClr val="accent3">
                    <a:lumMod val="50000"/>
                  </a:schemeClr>
                </a:solidFill>
                <a:latin typeface="Arial Headings"/>
                <a:cs typeface="Arial" pitchFamily="34" charset="0"/>
              </a:rPr>
              <a:t>Deadlines</a:t>
            </a:r>
            <a:endParaRPr lang="en-US" dirty="0" smtClean="0">
              <a:solidFill>
                <a:schemeClr val="accent3">
                  <a:lumMod val="50000"/>
                </a:schemeClr>
              </a:solidFill>
              <a:latin typeface="Arial Headings"/>
            </a:endParaRPr>
          </a:p>
        </p:txBody>
      </p:sp>
      <p:sp>
        <p:nvSpPr>
          <p:cNvPr id="3" name="Subtitle 2"/>
          <p:cNvSpPr>
            <a:spLocks noGrp="1"/>
          </p:cNvSpPr>
          <p:nvPr>
            <p:ph type="subTitle" idx="1"/>
          </p:nvPr>
        </p:nvSpPr>
        <p:spPr>
          <a:xfrm>
            <a:off x="304800" y="2604655"/>
            <a:ext cx="8839200" cy="4267200"/>
          </a:xfrm>
        </p:spPr>
        <p:txBody>
          <a:bodyPr/>
          <a:lstStyle/>
          <a:p>
            <a:pPr algn="l" eaLnBrk="1" hangingPunct="1">
              <a:lnSpc>
                <a:spcPct val="80000"/>
              </a:lnSpc>
              <a:defRPr/>
            </a:pPr>
            <a:r>
              <a:rPr lang="en-US" sz="2600" b="1" dirty="0" smtClean="0">
                <a:solidFill>
                  <a:schemeClr val="accent1">
                    <a:lumMod val="50000"/>
                  </a:schemeClr>
                </a:solidFill>
                <a:latin typeface="Arial Body"/>
              </a:rPr>
              <a:t>Know your school calendar</a:t>
            </a:r>
          </a:p>
          <a:p>
            <a:pPr marL="342900" indent="-342900" algn="l" eaLnBrk="1" hangingPunct="1">
              <a:lnSpc>
                <a:spcPct val="80000"/>
              </a:lnSpc>
              <a:buFont typeface="Arial" panose="020B0604020202020204" pitchFamily="34" charset="0"/>
              <a:buChar char="•"/>
              <a:defRPr/>
            </a:pPr>
            <a:r>
              <a:rPr lang="en-US" sz="2600" dirty="0" smtClean="0">
                <a:solidFill>
                  <a:schemeClr val="accent1">
                    <a:lumMod val="50000"/>
                  </a:schemeClr>
                </a:solidFill>
                <a:latin typeface="Arial Body"/>
              </a:rPr>
              <a:t>Last day to drop or add a class</a:t>
            </a:r>
          </a:p>
          <a:p>
            <a:pPr marL="342900" indent="-342900" algn="l" eaLnBrk="1" hangingPunct="1">
              <a:lnSpc>
                <a:spcPct val="80000"/>
              </a:lnSpc>
              <a:buFont typeface="Arial" panose="020B0604020202020204" pitchFamily="34" charset="0"/>
              <a:buChar char="•"/>
              <a:defRPr/>
            </a:pPr>
            <a:r>
              <a:rPr lang="en-US" sz="2600" dirty="0">
                <a:solidFill>
                  <a:schemeClr val="accent1">
                    <a:lumMod val="50000"/>
                  </a:schemeClr>
                </a:solidFill>
                <a:latin typeface="Arial Body"/>
              </a:rPr>
              <a:t>L</a:t>
            </a:r>
            <a:r>
              <a:rPr lang="en-US" sz="2600" dirty="0" smtClean="0">
                <a:solidFill>
                  <a:schemeClr val="accent1">
                    <a:lumMod val="50000"/>
                  </a:schemeClr>
                </a:solidFill>
                <a:latin typeface="Arial Body"/>
              </a:rPr>
              <a:t>ast day to withdraw without penalty/without grade</a:t>
            </a:r>
          </a:p>
          <a:p>
            <a:pPr marL="342900" indent="-342900" algn="l" eaLnBrk="1" hangingPunct="1">
              <a:lnSpc>
                <a:spcPct val="80000"/>
              </a:lnSpc>
              <a:buFont typeface="Arial" panose="020B0604020202020204" pitchFamily="34" charset="0"/>
              <a:buChar char="•"/>
              <a:defRPr/>
            </a:pPr>
            <a:r>
              <a:rPr lang="en-US" sz="2600" dirty="0" smtClean="0">
                <a:solidFill>
                  <a:schemeClr val="accent1">
                    <a:lumMod val="50000"/>
                  </a:schemeClr>
                </a:solidFill>
                <a:latin typeface="Arial Body"/>
              </a:rPr>
              <a:t>Last day for full or partial refund</a:t>
            </a:r>
            <a:endParaRPr lang="en-US" sz="2600" dirty="0">
              <a:solidFill>
                <a:schemeClr val="accent1">
                  <a:lumMod val="50000"/>
                </a:schemeClr>
              </a:solidFill>
              <a:latin typeface="Arial Body"/>
            </a:endParaRPr>
          </a:p>
          <a:p>
            <a:pPr marL="342900" indent="-342900" algn="l" eaLnBrk="1" hangingPunct="1">
              <a:lnSpc>
                <a:spcPct val="80000"/>
              </a:lnSpc>
              <a:buFont typeface="Arial" panose="020B0604020202020204" pitchFamily="34" charset="0"/>
              <a:buChar char="•"/>
              <a:defRPr/>
            </a:pPr>
            <a:r>
              <a:rPr lang="en-US" sz="2600" dirty="0" smtClean="0">
                <a:solidFill>
                  <a:schemeClr val="accent1">
                    <a:lumMod val="50000"/>
                  </a:schemeClr>
                </a:solidFill>
                <a:latin typeface="Arial Body"/>
              </a:rPr>
              <a:t>First day to register for the upcoming semester</a:t>
            </a:r>
          </a:p>
          <a:p>
            <a:pPr marL="342900" indent="-342900" algn="l" eaLnBrk="1" hangingPunct="1">
              <a:lnSpc>
                <a:spcPct val="80000"/>
              </a:lnSpc>
              <a:buFont typeface="Arial" panose="020B0604020202020204" pitchFamily="34" charset="0"/>
              <a:buChar char="•"/>
              <a:defRPr/>
            </a:pPr>
            <a:r>
              <a:rPr lang="en-US" sz="2600" dirty="0" smtClean="0">
                <a:solidFill>
                  <a:schemeClr val="accent1">
                    <a:lumMod val="50000"/>
                  </a:schemeClr>
                </a:solidFill>
                <a:latin typeface="Arial Body"/>
              </a:rPr>
              <a:t>Finals week, exam schedules</a:t>
            </a:r>
          </a:p>
          <a:p>
            <a:pPr marL="342900" indent="-342900" algn="l" eaLnBrk="1" hangingPunct="1">
              <a:lnSpc>
                <a:spcPct val="80000"/>
              </a:lnSpc>
              <a:buFont typeface="Arial" panose="020B0604020202020204" pitchFamily="34" charset="0"/>
              <a:buChar char="•"/>
              <a:defRPr/>
            </a:pPr>
            <a:r>
              <a:rPr lang="en-US" sz="2600" dirty="0" smtClean="0">
                <a:solidFill>
                  <a:schemeClr val="accent1">
                    <a:lumMod val="50000"/>
                  </a:schemeClr>
                </a:solidFill>
                <a:latin typeface="Arial Body"/>
              </a:rPr>
              <a:t>Financial Aid disbursement dates</a:t>
            </a:r>
          </a:p>
          <a:p>
            <a:pPr marL="342900" indent="-342900" algn="l" eaLnBrk="1" hangingPunct="1">
              <a:lnSpc>
                <a:spcPct val="80000"/>
              </a:lnSpc>
              <a:buFont typeface="Arial" panose="020B0604020202020204" pitchFamily="34" charset="0"/>
              <a:buChar char="•"/>
              <a:defRPr/>
            </a:pPr>
            <a:r>
              <a:rPr lang="en-US" sz="2600" dirty="0" smtClean="0">
                <a:solidFill>
                  <a:schemeClr val="accent1">
                    <a:lumMod val="50000"/>
                  </a:schemeClr>
                </a:solidFill>
                <a:latin typeface="Arial Body"/>
              </a:rPr>
              <a:t>And of course, holidays and breaks!</a:t>
            </a: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pPr>
                <a:defRPr/>
              </a:pPr>
              <a:t>7</a:t>
            </a:fld>
            <a:endParaRPr lang="en-US" dirty="0"/>
          </a:p>
        </p:txBody>
      </p:sp>
    </p:spTree>
    <p:extLst>
      <p:ext uri="{BB962C8B-B14F-4D97-AF65-F5344CB8AC3E}">
        <p14:creationId xmlns:p14="http://schemas.microsoft.com/office/powerpoint/2010/main" val="40301188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lstStyle/>
          <a:p>
            <a:pPr>
              <a:defRPr/>
            </a:pPr>
            <a:r>
              <a:rPr lang="en-US" sz="3600" b="1" dirty="0" smtClean="0">
                <a:solidFill>
                  <a:schemeClr val="accent3">
                    <a:lumMod val="50000"/>
                  </a:schemeClr>
                </a:solidFill>
                <a:latin typeface="Arial Headings"/>
              </a:rPr>
              <a:t>Federal Direct Loans</a:t>
            </a:r>
            <a:endParaRPr lang="en-US" sz="3600" dirty="0">
              <a:solidFill>
                <a:schemeClr val="accent3">
                  <a:lumMod val="50000"/>
                </a:schemeClr>
              </a:solidFill>
              <a:latin typeface="Arial Headings"/>
            </a:endParaRPr>
          </a:p>
        </p:txBody>
      </p:sp>
      <p:sp>
        <p:nvSpPr>
          <p:cNvPr id="3" name="Subtitle 2"/>
          <p:cNvSpPr>
            <a:spLocks noGrp="1"/>
          </p:cNvSpPr>
          <p:nvPr>
            <p:ph type="subTitle" idx="1"/>
          </p:nvPr>
        </p:nvSpPr>
        <p:spPr>
          <a:xfrm>
            <a:off x="1371600" y="2819400"/>
            <a:ext cx="6400800" cy="4191000"/>
          </a:xfrm>
        </p:spPr>
        <p:txBody>
          <a:bodyPr/>
          <a:lstStyle/>
          <a:p>
            <a:pPr algn="l" eaLnBrk="1" hangingPunct="1">
              <a:defRPr/>
            </a:pPr>
            <a:endParaRPr lang="en-US" sz="1400" dirty="0" smtClean="0">
              <a:solidFill>
                <a:schemeClr val="tx2">
                  <a:lumMod val="75000"/>
                </a:schemeClr>
              </a:solidFill>
              <a:latin typeface="Arial Body"/>
            </a:endParaRPr>
          </a:p>
          <a:p>
            <a:pPr lvl="1" algn="l" eaLnBrk="1" hangingPunct="1">
              <a:buFont typeface="Arial" pitchFamily="34" charset="0"/>
              <a:buChar char="•"/>
              <a:defRPr/>
            </a:pPr>
            <a:r>
              <a:rPr lang="en-US" sz="2400" dirty="0" smtClean="0">
                <a:solidFill>
                  <a:schemeClr val="tx2">
                    <a:lumMod val="75000"/>
                  </a:schemeClr>
                </a:solidFill>
                <a:latin typeface="Arial Body"/>
              </a:rPr>
              <a:t>Direct Subsidized Loan</a:t>
            </a:r>
          </a:p>
          <a:p>
            <a:pPr lvl="2" algn="l" eaLnBrk="1" hangingPunct="1">
              <a:buFont typeface="Arial" pitchFamily="34" charset="0"/>
              <a:buChar char="•"/>
              <a:defRPr/>
            </a:pPr>
            <a:r>
              <a:rPr lang="en-US" sz="2000" dirty="0" smtClean="0">
                <a:solidFill>
                  <a:schemeClr val="tx2">
                    <a:lumMod val="75000"/>
                  </a:schemeClr>
                </a:solidFill>
                <a:latin typeface="Arial Body"/>
              </a:rPr>
              <a:t>Need based</a:t>
            </a:r>
          </a:p>
          <a:p>
            <a:pPr lvl="1" algn="l" eaLnBrk="1" hangingPunct="1">
              <a:buFont typeface="Arial" pitchFamily="34" charset="0"/>
              <a:buChar char="•"/>
              <a:defRPr/>
            </a:pPr>
            <a:endParaRPr lang="en-US" sz="1400" dirty="0" smtClean="0">
              <a:solidFill>
                <a:schemeClr val="tx2">
                  <a:lumMod val="75000"/>
                </a:schemeClr>
              </a:solidFill>
              <a:latin typeface="Arial Body"/>
            </a:endParaRPr>
          </a:p>
          <a:p>
            <a:pPr lvl="1" algn="l" eaLnBrk="1" hangingPunct="1">
              <a:buFont typeface="Arial" pitchFamily="34" charset="0"/>
              <a:buChar char="•"/>
              <a:defRPr/>
            </a:pPr>
            <a:r>
              <a:rPr lang="en-US" sz="2400" dirty="0" smtClean="0">
                <a:solidFill>
                  <a:schemeClr val="tx2">
                    <a:lumMod val="75000"/>
                  </a:schemeClr>
                </a:solidFill>
                <a:latin typeface="Arial Body"/>
              </a:rPr>
              <a:t>Direct Unsubsidized Loan</a:t>
            </a:r>
          </a:p>
          <a:p>
            <a:pPr lvl="2" algn="l" eaLnBrk="1" hangingPunct="1">
              <a:buFont typeface="Arial" pitchFamily="34" charset="0"/>
              <a:buChar char="•"/>
              <a:defRPr/>
            </a:pPr>
            <a:r>
              <a:rPr lang="en-US" sz="2000" dirty="0" smtClean="0">
                <a:solidFill>
                  <a:schemeClr val="tx2">
                    <a:lumMod val="75000"/>
                  </a:schemeClr>
                </a:solidFill>
                <a:latin typeface="Arial Body"/>
              </a:rPr>
              <a:t>Non-need based</a:t>
            </a:r>
          </a:p>
          <a:p>
            <a:pPr lvl="1" algn="l" eaLnBrk="1" hangingPunct="1">
              <a:buFont typeface="Arial" pitchFamily="34" charset="0"/>
              <a:buChar char="•"/>
              <a:defRPr/>
            </a:pPr>
            <a:endParaRPr lang="en-US" sz="1400" dirty="0" smtClean="0">
              <a:solidFill>
                <a:schemeClr val="tx2">
                  <a:lumMod val="75000"/>
                </a:schemeClr>
              </a:solidFill>
              <a:latin typeface="Arial Body"/>
            </a:endParaRPr>
          </a:p>
          <a:p>
            <a:pPr lvl="1" algn="l" eaLnBrk="1" hangingPunct="1">
              <a:buFont typeface="Arial" pitchFamily="34" charset="0"/>
              <a:buChar char="•"/>
              <a:defRPr/>
            </a:pPr>
            <a:r>
              <a:rPr lang="en-US" sz="2400" dirty="0" smtClean="0">
                <a:solidFill>
                  <a:schemeClr val="tx2">
                    <a:lumMod val="75000"/>
                  </a:schemeClr>
                </a:solidFill>
                <a:latin typeface="Arial Body"/>
              </a:rPr>
              <a:t>Parent Plus &amp; Graduate Plus</a:t>
            </a:r>
          </a:p>
          <a:p>
            <a:pPr lvl="2" algn="l" eaLnBrk="1" hangingPunct="1">
              <a:buFont typeface="Arial" pitchFamily="34" charset="0"/>
              <a:buChar char="•"/>
              <a:defRPr/>
            </a:pPr>
            <a:r>
              <a:rPr lang="en-US" sz="2000" dirty="0" smtClean="0">
                <a:solidFill>
                  <a:schemeClr val="tx2">
                    <a:lumMod val="75000"/>
                  </a:schemeClr>
                </a:solidFill>
                <a:latin typeface="Arial Body"/>
              </a:rPr>
              <a:t>Non-need based</a:t>
            </a:r>
          </a:p>
          <a:p>
            <a:pPr lvl="2" algn="l" eaLnBrk="1" hangingPunct="1">
              <a:buFont typeface="Arial" pitchFamily="34" charset="0"/>
              <a:buChar char="•"/>
              <a:defRPr/>
            </a:pPr>
            <a:endParaRPr lang="en-US" sz="1000" dirty="0" smtClean="0">
              <a:solidFill>
                <a:schemeClr val="tx2">
                  <a:lumMod val="75000"/>
                </a:schemeClr>
              </a:solidFill>
              <a:latin typeface="Arial Body"/>
            </a:endParaRP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70</a:t>
            </a:fld>
            <a:endParaRPr lang="en-US" dirty="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762000"/>
          </a:xfrm>
        </p:spPr>
        <p:txBody>
          <a:bodyPr/>
          <a:lstStyle/>
          <a:p>
            <a:pPr>
              <a:defRPr/>
            </a:pPr>
            <a:r>
              <a:rPr lang="en-US" sz="3600" b="1" dirty="0" smtClean="0">
                <a:solidFill>
                  <a:schemeClr val="accent3">
                    <a:lumMod val="50000"/>
                  </a:schemeClr>
                </a:solidFill>
                <a:latin typeface="Arial Headings"/>
              </a:rPr>
              <a:t>Direct Loan Annual Limits</a:t>
            </a:r>
            <a:endParaRPr lang="en-US" sz="3600" b="1" dirty="0">
              <a:solidFill>
                <a:schemeClr val="accent3">
                  <a:lumMod val="50000"/>
                </a:schemeClr>
              </a:solidFill>
              <a:latin typeface="Arial Headings"/>
            </a:endParaRPr>
          </a:p>
        </p:txBody>
      </p:sp>
      <p:graphicFrame>
        <p:nvGraphicFramePr>
          <p:cNvPr id="4" name="Table Placeholder 3"/>
          <p:cNvGraphicFramePr>
            <a:graphicFrameLocks/>
          </p:cNvGraphicFramePr>
          <p:nvPr/>
        </p:nvGraphicFramePr>
        <p:xfrm>
          <a:off x="381000" y="2590800"/>
          <a:ext cx="8229600" cy="29108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57400"/>
                <a:gridCol w="2057400"/>
                <a:gridCol w="2057400"/>
                <a:gridCol w="2057400"/>
              </a:tblGrid>
              <a:tr h="370840">
                <a:tc>
                  <a:txBody>
                    <a:bodyPr/>
                    <a:lstStyle/>
                    <a:p>
                      <a:pPr algn="ctr"/>
                      <a:endParaRPr lang="en-US" dirty="0" smtClean="0">
                        <a:solidFill>
                          <a:schemeClr val="tx2">
                            <a:lumMod val="75000"/>
                          </a:schemeClr>
                        </a:solidFill>
                      </a:endParaRPr>
                    </a:p>
                    <a:p>
                      <a:pPr algn="ctr"/>
                      <a:r>
                        <a:rPr lang="en-US" dirty="0" smtClean="0">
                          <a:solidFill>
                            <a:schemeClr val="tx2">
                              <a:lumMod val="75000"/>
                            </a:schemeClr>
                          </a:solidFill>
                        </a:rPr>
                        <a:t>Grade Level</a:t>
                      </a:r>
                      <a:endParaRPr lang="en-US" dirty="0">
                        <a:solidFill>
                          <a:schemeClr val="tx2">
                            <a:lumMod val="75000"/>
                          </a:schemeClr>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2">
                              <a:lumMod val="75000"/>
                            </a:schemeClr>
                          </a:solidFill>
                        </a:rPr>
                        <a:t>Subsidized may not exceed</a:t>
                      </a:r>
                    </a:p>
                    <a:p>
                      <a:pPr algn="ctr"/>
                      <a:endParaRPr lang="en-US" dirty="0">
                        <a:solidFill>
                          <a:schemeClr val="tx2">
                            <a:lumMod val="75000"/>
                          </a:schemeClr>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dirty="0" smtClean="0">
                        <a:solidFill>
                          <a:schemeClr val="tx2">
                            <a:lumMod val="75000"/>
                          </a:schemeClr>
                        </a:solidFill>
                      </a:endParaRPr>
                    </a:p>
                    <a:p>
                      <a:pPr algn="ctr"/>
                      <a:r>
                        <a:rPr lang="en-US" dirty="0" smtClean="0">
                          <a:solidFill>
                            <a:schemeClr val="tx2">
                              <a:lumMod val="75000"/>
                            </a:schemeClr>
                          </a:solidFill>
                        </a:rPr>
                        <a:t>Unsubsidized</a:t>
                      </a:r>
                      <a:endParaRPr lang="en-US" dirty="0">
                        <a:solidFill>
                          <a:schemeClr val="tx2">
                            <a:lumMod val="75000"/>
                          </a:schemeClr>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2">
                            <a:lumMod val="75000"/>
                          </a:schemeClr>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2">
                              <a:lumMod val="75000"/>
                            </a:schemeClr>
                          </a:solidFill>
                        </a:rPr>
                        <a:t>Annual Limit</a:t>
                      </a:r>
                    </a:p>
                    <a:p>
                      <a:pPr algn="ctr"/>
                      <a:endParaRPr lang="en-US" dirty="0">
                        <a:solidFill>
                          <a:schemeClr val="tx2">
                            <a:lumMod val="75000"/>
                          </a:schemeClr>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457200">
                <a:tc>
                  <a:txBody>
                    <a:bodyPr/>
                    <a:lstStyle/>
                    <a:p>
                      <a:r>
                        <a:rPr lang="en-US" dirty="0" smtClean="0">
                          <a:solidFill>
                            <a:schemeClr val="tx2">
                              <a:lumMod val="75000"/>
                            </a:schemeClr>
                          </a:solidFill>
                        </a:rPr>
                        <a:t>1</a:t>
                      </a:r>
                      <a:r>
                        <a:rPr lang="en-US" baseline="30000" dirty="0" smtClean="0">
                          <a:solidFill>
                            <a:schemeClr val="tx2">
                              <a:lumMod val="75000"/>
                            </a:schemeClr>
                          </a:solidFill>
                        </a:rPr>
                        <a:t>st</a:t>
                      </a:r>
                      <a:r>
                        <a:rPr lang="en-US" dirty="0" smtClean="0">
                          <a:solidFill>
                            <a:schemeClr val="tx2">
                              <a:lumMod val="75000"/>
                            </a:schemeClr>
                          </a:solidFill>
                        </a:rPr>
                        <a:t> year</a:t>
                      </a:r>
                      <a:endParaRPr lang="en-US" dirty="0">
                        <a:solidFill>
                          <a:schemeClr val="tx2">
                            <a:lumMod val="75000"/>
                          </a:schemeClr>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2">
                              <a:lumMod val="75000"/>
                            </a:schemeClr>
                          </a:solidFill>
                        </a:rPr>
                        <a:t>  $3,500</a:t>
                      </a:r>
                      <a:endParaRPr lang="en-US" dirty="0">
                        <a:solidFill>
                          <a:schemeClr val="tx2">
                            <a:lumMod val="75000"/>
                          </a:schemeClr>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2">
                              <a:lumMod val="75000"/>
                            </a:schemeClr>
                          </a:solidFill>
                        </a:rPr>
                        <a:t>  $2,000</a:t>
                      </a:r>
                      <a:endParaRPr lang="en-US" dirty="0">
                        <a:solidFill>
                          <a:schemeClr val="tx2">
                            <a:lumMod val="75000"/>
                          </a:schemeClr>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2">
                              <a:lumMod val="75000"/>
                            </a:schemeClr>
                          </a:solidFill>
                        </a:rPr>
                        <a:t>  $5,500</a:t>
                      </a:r>
                      <a:endParaRPr lang="en-US" dirty="0">
                        <a:solidFill>
                          <a:schemeClr val="tx2">
                            <a:lumMod val="75000"/>
                          </a:schemeClr>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426720">
                <a:tc>
                  <a:txBody>
                    <a:bodyPr/>
                    <a:lstStyle/>
                    <a:p>
                      <a:r>
                        <a:rPr lang="en-US" dirty="0" smtClean="0">
                          <a:solidFill>
                            <a:schemeClr val="tx2">
                              <a:lumMod val="75000"/>
                            </a:schemeClr>
                          </a:solidFill>
                        </a:rPr>
                        <a:t>2</a:t>
                      </a:r>
                      <a:r>
                        <a:rPr lang="en-US" baseline="30000" dirty="0" smtClean="0">
                          <a:solidFill>
                            <a:schemeClr val="tx2">
                              <a:lumMod val="75000"/>
                            </a:schemeClr>
                          </a:solidFill>
                        </a:rPr>
                        <a:t>nd</a:t>
                      </a:r>
                      <a:r>
                        <a:rPr lang="en-US" dirty="0" smtClean="0">
                          <a:solidFill>
                            <a:schemeClr val="tx2">
                              <a:lumMod val="75000"/>
                            </a:schemeClr>
                          </a:solidFill>
                        </a:rPr>
                        <a:t> year</a:t>
                      </a:r>
                      <a:endParaRPr lang="en-US" dirty="0">
                        <a:solidFill>
                          <a:schemeClr val="tx2">
                            <a:lumMod val="75000"/>
                          </a:schemeClr>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2">
                              <a:lumMod val="75000"/>
                            </a:schemeClr>
                          </a:solidFill>
                        </a:rPr>
                        <a:t>  $4,500</a:t>
                      </a:r>
                      <a:endParaRPr lang="en-US" dirty="0">
                        <a:solidFill>
                          <a:schemeClr val="tx2">
                            <a:lumMod val="75000"/>
                          </a:schemeClr>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2">
                              <a:lumMod val="75000"/>
                            </a:schemeClr>
                          </a:solidFill>
                        </a:rPr>
                        <a:t>  $2,000</a:t>
                      </a:r>
                      <a:endParaRPr lang="en-US" dirty="0">
                        <a:solidFill>
                          <a:schemeClr val="tx2">
                            <a:lumMod val="75000"/>
                          </a:schemeClr>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2">
                              <a:lumMod val="75000"/>
                            </a:schemeClr>
                          </a:solidFill>
                        </a:rPr>
                        <a:t>  $6,500</a:t>
                      </a:r>
                      <a:endParaRPr lang="en-US" dirty="0">
                        <a:solidFill>
                          <a:schemeClr val="tx2">
                            <a:lumMod val="75000"/>
                          </a:schemeClr>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370840">
                <a:tc>
                  <a:txBody>
                    <a:bodyPr/>
                    <a:lstStyle/>
                    <a:p>
                      <a:r>
                        <a:rPr lang="en-US" dirty="0" smtClean="0">
                          <a:solidFill>
                            <a:schemeClr val="tx2">
                              <a:lumMod val="75000"/>
                            </a:schemeClr>
                          </a:solidFill>
                        </a:rPr>
                        <a:t>3</a:t>
                      </a:r>
                      <a:r>
                        <a:rPr lang="en-US" baseline="30000" dirty="0" smtClean="0">
                          <a:solidFill>
                            <a:schemeClr val="tx2">
                              <a:lumMod val="75000"/>
                            </a:schemeClr>
                          </a:solidFill>
                        </a:rPr>
                        <a:t>rd</a:t>
                      </a:r>
                      <a:r>
                        <a:rPr lang="en-US" baseline="0" dirty="0" smtClean="0">
                          <a:solidFill>
                            <a:schemeClr val="tx2">
                              <a:lumMod val="75000"/>
                            </a:schemeClr>
                          </a:solidFill>
                        </a:rPr>
                        <a:t> year and beyond</a:t>
                      </a:r>
                      <a:endParaRPr lang="en-US" dirty="0">
                        <a:solidFill>
                          <a:schemeClr val="tx2">
                            <a:lumMod val="75000"/>
                          </a:schemeClr>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2">
                              <a:lumMod val="75000"/>
                            </a:schemeClr>
                          </a:solidFill>
                        </a:rPr>
                        <a:t>  $5,500</a:t>
                      </a:r>
                      <a:endParaRPr lang="en-US" dirty="0">
                        <a:solidFill>
                          <a:schemeClr val="tx2">
                            <a:lumMod val="75000"/>
                          </a:schemeClr>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2">
                              <a:lumMod val="75000"/>
                            </a:schemeClr>
                          </a:solidFill>
                        </a:rPr>
                        <a:t>  $2,000</a:t>
                      </a:r>
                      <a:endParaRPr lang="en-US" dirty="0">
                        <a:solidFill>
                          <a:schemeClr val="tx2">
                            <a:lumMod val="75000"/>
                          </a:schemeClr>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2">
                              <a:lumMod val="75000"/>
                            </a:schemeClr>
                          </a:solidFill>
                        </a:rPr>
                        <a:t>  $7,500</a:t>
                      </a:r>
                      <a:endParaRPr lang="en-US" dirty="0">
                        <a:solidFill>
                          <a:schemeClr val="tx2">
                            <a:lumMod val="75000"/>
                          </a:schemeClr>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370840">
                <a:tc>
                  <a:txBody>
                    <a:bodyPr/>
                    <a:lstStyle/>
                    <a:p>
                      <a:endParaRPr lang="en-US" b="1" dirty="0">
                        <a:solidFill>
                          <a:schemeClr val="tx2">
                            <a:lumMod val="75000"/>
                          </a:schemeClr>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1" dirty="0" smtClean="0">
                        <a:solidFill>
                          <a:schemeClr val="tx2">
                            <a:lumMod val="75000"/>
                          </a:schemeClr>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1" dirty="0">
                        <a:solidFill>
                          <a:schemeClr val="tx2">
                            <a:lumMod val="75000"/>
                          </a:schemeClr>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1" dirty="0">
                        <a:solidFill>
                          <a:schemeClr val="tx2">
                            <a:lumMod val="75000"/>
                          </a:schemeClr>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2">
                              <a:lumMod val="75000"/>
                            </a:schemeClr>
                          </a:solidFill>
                        </a:rPr>
                        <a:t>AGGREGATE LIMIT</a:t>
                      </a:r>
                      <a:endParaRPr lang="en-US" b="1" dirty="0">
                        <a:solidFill>
                          <a:schemeClr val="tx2">
                            <a:lumMod val="75000"/>
                          </a:schemeClr>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2">
                              <a:lumMod val="75000"/>
                            </a:schemeClr>
                          </a:solidFill>
                        </a:rPr>
                        <a:t>  $23,000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1" dirty="0">
                        <a:solidFill>
                          <a:schemeClr val="tx2">
                            <a:lumMod val="75000"/>
                          </a:schemeClr>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2">
                              <a:lumMod val="75000"/>
                            </a:schemeClr>
                          </a:solidFill>
                        </a:rPr>
                        <a:t>  $31,000</a:t>
                      </a:r>
                      <a:endParaRPr lang="en-US" b="1" dirty="0">
                        <a:solidFill>
                          <a:schemeClr val="tx2">
                            <a:lumMod val="75000"/>
                          </a:schemeClr>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6" name="Rectangle 3"/>
          <p:cNvSpPr>
            <a:spLocks noChangeArrowheads="1"/>
          </p:cNvSpPr>
          <p:nvPr/>
        </p:nvSpPr>
        <p:spPr bwMode="auto">
          <a:xfrm>
            <a:off x="0" y="2133600"/>
            <a:ext cx="9144000" cy="457200"/>
          </a:xfrm>
          <a:prstGeom prst="rect">
            <a:avLst/>
          </a:prstGeom>
          <a:noFill/>
          <a:ln w="9525">
            <a:noFill/>
            <a:miter lim="800000"/>
            <a:headEnd/>
            <a:tailEnd/>
          </a:ln>
        </p:spPr>
        <p:txBody>
          <a:bodyPr anchor="ctr"/>
          <a:lstStyle/>
          <a:p>
            <a:pPr algn="ctr">
              <a:defRPr/>
            </a:pPr>
            <a:r>
              <a:rPr lang="en-US" sz="2400" b="1" dirty="0">
                <a:solidFill>
                  <a:srgbClr val="FF0000"/>
                </a:solidFill>
              </a:rPr>
              <a:t>Dependent </a:t>
            </a:r>
            <a:r>
              <a:rPr lang="en-US" sz="2400" b="1" dirty="0">
                <a:solidFill>
                  <a:schemeClr val="tx2">
                    <a:lumMod val="75000"/>
                  </a:schemeClr>
                </a:solidFill>
              </a:rPr>
              <a:t>Undergraduate Students  </a:t>
            </a:r>
          </a:p>
        </p:txBody>
      </p:sp>
      <p:sp>
        <p:nvSpPr>
          <p:cNvPr id="8" name="TextBox 7"/>
          <p:cNvSpPr txBox="1"/>
          <p:nvPr/>
        </p:nvSpPr>
        <p:spPr>
          <a:xfrm>
            <a:off x="381000" y="5638800"/>
            <a:ext cx="8077200" cy="1416050"/>
          </a:xfrm>
          <a:prstGeom prst="rect">
            <a:avLst/>
          </a:prstGeom>
          <a:noFill/>
        </p:spPr>
        <p:txBody>
          <a:bodyPr>
            <a:spAutoFit/>
          </a:bodyPr>
          <a:lstStyle/>
          <a:p>
            <a:pPr>
              <a:buFont typeface="Arial" pitchFamily="34" charset="0"/>
              <a:buChar char="•"/>
              <a:defRPr/>
            </a:pPr>
            <a:r>
              <a:rPr lang="en-US" dirty="0">
                <a:solidFill>
                  <a:schemeClr val="tx2">
                    <a:lumMod val="75000"/>
                  </a:schemeClr>
                </a:solidFill>
                <a:latin typeface="Arial Body"/>
              </a:rPr>
              <a:t>Base loan = may be Subsidized if eligible, Unsubsidized, or a combination</a:t>
            </a:r>
          </a:p>
          <a:p>
            <a:pPr>
              <a:buFont typeface="Arial" pitchFamily="34" charset="0"/>
              <a:buChar char="•"/>
              <a:defRPr/>
            </a:pPr>
            <a:endParaRPr lang="en-US" dirty="0">
              <a:solidFill>
                <a:schemeClr val="tx2">
                  <a:lumMod val="75000"/>
                </a:schemeClr>
              </a:solidFill>
              <a:latin typeface="Arial Body"/>
            </a:endParaRPr>
          </a:p>
          <a:p>
            <a:pPr>
              <a:buFont typeface="Arial" pitchFamily="34" charset="0"/>
              <a:buChar char="•"/>
              <a:defRPr/>
            </a:pPr>
            <a:r>
              <a:rPr lang="en-US" dirty="0">
                <a:solidFill>
                  <a:schemeClr val="tx2">
                    <a:lumMod val="75000"/>
                  </a:schemeClr>
                </a:solidFill>
                <a:latin typeface="Arial Body"/>
              </a:rPr>
              <a:t>Students may qualify for lesser amounts of loan if other aid meets their cost of attendance</a:t>
            </a:r>
          </a:p>
          <a:p>
            <a:pPr>
              <a:defRPr/>
            </a:pPr>
            <a:endParaRPr lang="en-US" sz="1400" dirty="0">
              <a:solidFill>
                <a:schemeClr val="tx2">
                  <a:lumMod val="75000"/>
                </a:schemeClr>
              </a:solidFill>
              <a:latin typeface="Arial Body"/>
            </a:endParaRPr>
          </a:p>
        </p:txBody>
      </p:sp>
      <p:sp>
        <p:nvSpPr>
          <p:cNvPr id="3" name="Slide Number Placeholder 2"/>
          <p:cNvSpPr>
            <a:spLocks noGrp="1"/>
          </p:cNvSpPr>
          <p:nvPr>
            <p:ph type="sldNum" sz="quarter" idx="12"/>
          </p:nvPr>
        </p:nvSpPr>
        <p:spPr/>
        <p:txBody>
          <a:bodyPr/>
          <a:lstStyle/>
          <a:p>
            <a:pPr>
              <a:defRPr/>
            </a:pPr>
            <a:fld id="{6D3E3CB5-51A5-4044-9095-401F890D62CB}" type="slidenum">
              <a:rPr lang="en-US" smtClean="0"/>
              <a:pPr>
                <a:defRPr/>
              </a:pPr>
              <a:t>71</a:t>
            </a:fld>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685800" y="1524000"/>
            <a:ext cx="7772400" cy="762000"/>
          </a:xfrm>
        </p:spPr>
        <p:txBody>
          <a:bodyPr/>
          <a:lstStyle/>
          <a:p>
            <a:pPr>
              <a:defRPr/>
            </a:pPr>
            <a:r>
              <a:rPr lang="en-US" sz="3600" b="1" dirty="0" smtClean="0">
                <a:solidFill>
                  <a:schemeClr val="accent3">
                    <a:lumMod val="50000"/>
                  </a:schemeClr>
                </a:solidFill>
                <a:latin typeface="Arial Headings"/>
              </a:rPr>
              <a:t>Direct Loan Annual Limits</a:t>
            </a:r>
            <a:endParaRPr lang="en-US" sz="3600" b="1" dirty="0">
              <a:solidFill>
                <a:schemeClr val="accent3">
                  <a:lumMod val="50000"/>
                </a:schemeClr>
              </a:solidFill>
              <a:latin typeface="Arial Headings"/>
            </a:endParaRPr>
          </a:p>
        </p:txBody>
      </p:sp>
      <p:sp>
        <p:nvSpPr>
          <p:cNvPr id="7" name="Rectangle 3"/>
          <p:cNvSpPr>
            <a:spLocks noChangeArrowheads="1"/>
          </p:cNvSpPr>
          <p:nvPr/>
        </p:nvSpPr>
        <p:spPr bwMode="auto">
          <a:xfrm>
            <a:off x="0" y="2133600"/>
            <a:ext cx="9144000" cy="457200"/>
          </a:xfrm>
          <a:prstGeom prst="rect">
            <a:avLst/>
          </a:prstGeom>
          <a:noFill/>
          <a:ln w="9525">
            <a:noFill/>
            <a:miter lim="800000"/>
            <a:headEnd/>
            <a:tailEnd/>
          </a:ln>
        </p:spPr>
        <p:txBody>
          <a:bodyPr anchor="ctr"/>
          <a:lstStyle/>
          <a:p>
            <a:pPr algn="ctr">
              <a:defRPr/>
            </a:pPr>
            <a:r>
              <a:rPr lang="en-US" sz="2400" b="1" dirty="0">
                <a:solidFill>
                  <a:srgbClr val="FF0000"/>
                </a:solidFill>
              </a:rPr>
              <a:t>Independent </a:t>
            </a:r>
            <a:r>
              <a:rPr lang="en-US" sz="2400" b="1" dirty="0">
                <a:solidFill>
                  <a:schemeClr val="tx2">
                    <a:lumMod val="75000"/>
                  </a:schemeClr>
                </a:solidFill>
              </a:rPr>
              <a:t>Undergraduate Students  </a:t>
            </a:r>
          </a:p>
        </p:txBody>
      </p:sp>
      <p:graphicFrame>
        <p:nvGraphicFramePr>
          <p:cNvPr id="8" name="Table Placeholder 3"/>
          <p:cNvGraphicFramePr>
            <a:graphicFrameLocks/>
          </p:cNvGraphicFramePr>
          <p:nvPr>
            <p:extLst>
              <p:ext uri="{D42A27DB-BD31-4B8C-83A1-F6EECF244321}">
                <p14:modId xmlns:p14="http://schemas.microsoft.com/office/powerpoint/2010/main" val="3169463689"/>
              </p:ext>
            </p:extLst>
          </p:nvPr>
        </p:nvGraphicFramePr>
        <p:xfrm>
          <a:off x="381000" y="2590800"/>
          <a:ext cx="8229600" cy="3180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57400"/>
                <a:gridCol w="2057400"/>
                <a:gridCol w="2057400"/>
                <a:gridCol w="2057400"/>
              </a:tblGrid>
              <a:tr h="370840">
                <a:tc>
                  <a:txBody>
                    <a:bodyPr/>
                    <a:lstStyle/>
                    <a:p>
                      <a:pPr algn="ctr"/>
                      <a:endParaRPr lang="en-US" dirty="0" smtClean="0">
                        <a:solidFill>
                          <a:schemeClr val="tx1"/>
                        </a:solidFill>
                      </a:endParaRPr>
                    </a:p>
                    <a:p>
                      <a:pPr algn="ctr"/>
                      <a:r>
                        <a:rPr lang="en-US" dirty="0" smtClean="0">
                          <a:solidFill>
                            <a:schemeClr val="tx1"/>
                          </a:solidFill>
                        </a:rPr>
                        <a:t>Grade Level</a:t>
                      </a:r>
                      <a:endParaRPr lang="en-US"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Subsidized may not exceed</a:t>
                      </a:r>
                    </a:p>
                    <a:p>
                      <a:pPr algn="ctr"/>
                      <a:endParaRPr lang="en-US"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dirty="0" smtClean="0">
                        <a:solidFill>
                          <a:schemeClr val="tx1"/>
                        </a:solidFill>
                      </a:endParaRPr>
                    </a:p>
                    <a:p>
                      <a:pPr algn="ctr"/>
                      <a:r>
                        <a:rPr lang="en-US" dirty="0" smtClean="0">
                          <a:solidFill>
                            <a:schemeClr val="tx1"/>
                          </a:solidFill>
                        </a:rPr>
                        <a:t>Unsubsidized</a:t>
                      </a:r>
                      <a:endParaRPr lang="en-US"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Annual Limit</a:t>
                      </a:r>
                    </a:p>
                    <a:p>
                      <a:pPr algn="ctr"/>
                      <a:endParaRPr lang="en-US"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457200">
                <a:tc>
                  <a:txBody>
                    <a:bodyPr/>
                    <a:lstStyle/>
                    <a:p>
                      <a:r>
                        <a:rPr lang="en-US" dirty="0" smtClean="0">
                          <a:solidFill>
                            <a:schemeClr val="tx1"/>
                          </a:solidFill>
                        </a:rPr>
                        <a:t>1</a:t>
                      </a:r>
                      <a:r>
                        <a:rPr lang="en-US" baseline="30000" dirty="0" smtClean="0">
                          <a:solidFill>
                            <a:schemeClr val="tx1"/>
                          </a:solidFill>
                        </a:rPr>
                        <a:t>st</a:t>
                      </a:r>
                      <a:r>
                        <a:rPr lang="en-US" dirty="0" smtClean="0">
                          <a:solidFill>
                            <a:schemeClr val="tx1"/>
                          </a:solidFill>
                        </a:rPr>
                        <a:t> year</a:t>
                      </a:r>
                      <a:endParaRPr lang="en-US"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  $3,500</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dirty="0" smtClean="0"/>
                        <a:t>  $6,000</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$9,500</a:t>
                      </a:r>
                      <a:endParaRPr lang="en-US"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426720">
                <a:tc>
                  <a:txBody>
                    <a:bodyPr/>
                    <a:lstStyle/>
                    <a:p>
                      <a:r>
                        <a:rPr lang="en-US" dirty="0" smtClean="0">
                          <a:solidFill>
                            <a:schemeClr val="tx1"/>
                          </a:solidFill>
                        </a:rPr>
                        <a:t>2</a:t>
                      </a:r>
                      <a:r>
                        <a:rPr lang="en-US" baseline="30000" dirty="0" smtClean="0">
                          <a:solidFill>
                            <a:schemeClr val="tx1"/>
                          </a:solidFill>
                        </a:rPr>
                        <a:t>nd</a:t>
                      </a:r>
                      <a:r>
                        <a:rPr lang="en-US" dirty="0" smtClean="0">
                          <a:solidFill>
                            <a:schemeClr val="tx1"/>
                          </a:solidFill>
                        </a:rPr>
                        <a:t> year</a:t>
                      </a:r>
                      <a:endParaRPr lang="en-US"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  $4,500</a:t>
                      </a:r>
                      <a:endParaRPr lang="en-US"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dirty="0" smtClean="0"/>
                        <a:t>  $6,000</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  $10,500</a:t>
                      </a:r>
                      <a:endParaRPr lang="en-US"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370840">
                <a:tc>
                  <a:txBody>
                    <a:bodyPr/>
                    <a:lstStyle/>
                    <a:p>
                      <a:r>
                        <a:rPr lang="en-US" dirty="0" smtClean="0">
                          <a:solidFill>
                            <a:schemeClr val="tx1"/>
                          </a:solidFill>
                        </a:rPr>
                        <a:t>3</a:t>
                      </a:r>
                      <a:r>
                        <a:rPr lang="en-US" baseline="30000" dirty="0" smtClean="0">
                          <a:solidFill>
                            <a:schemeClr val="tx1"/>
                          </a:solidFill>
                        </a:rPr>
                        <a:t>rd</a:t>
                      </a:r>
                      <a:r>
                        <a:rPr lang="en-US" baseline="0" dirty="0" smtClean="0">
                          <a:solidFill>
                            <a:schemeClr val="tx1"/>
                          </a:solidFill>
                        </a:rPr>
                        <a:t> year and beyond</a:t>
                      </a:r>
                      <a:endParaRPr lang="en-US"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  $5,500</a:t>
                      </a:r>
                      <a:endParaRPr lang="en-US"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dirty="0" smtClean="0"/>
                        <a:t>  $6,000</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  $12,500</a:t>
                      </a:r>
                      <a:endParaRPr lang="en-US"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370840">
                <a:tc>
                  <a:txBody>
                    <a:bodyPr/>
                    <a:lstStyle/>
                    <a:p>
                      <a:endParaRPr lang="en-US"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1" dirty="0" smtClean="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AGGREGATE LIMIT</a:t>
                      </a:r>
                      <a:endParaRPr lang="en-US"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$23,000</a:t>
                      </a:r>
                    </a:p>
                    <a:p>
                      <a:pPr algn="ctr"/>
                      <a:endParaRPr lang="en-US" b="1" dirty="0" smtClean="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 $57,500  </a:t>
                      </a:r>
                      <a:endParaRPr lang="en-US"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9" name="TextBox 8"/>
          <p:cNvSpPr txBox="1"/>
          <p:nvPr/>
        </p:nvSpPr>
        <p:spPr>
          <a:xfrm>
            <a:off x="381000" y="5934075"/>
            <a:ext cx="8229600" cy="647700"/>
          </a:xfrm>
          <a:prstGeom prst="rect">
            <a:avLst/>
          </a:prstGeom>
          <a:noFill/>
        </p:spPr>
        <p:txBody>
          <a:bodyPr>
            <a:spAutoFit/>
          </a:bodyPr>
          <a:lstStyle/>
          <a:p>
            <a:pPr>
              <a:buFont typeface="Arial" pitchFamily="34" charset="0"/>
              <a:buChar char="•"/>
              <a:defRPr/>
            </a:pPr>
            <a:r>
              <a:rPr lang="en-US" dirty="0">
                <a:solidFill>
                  <a:schemeClr val="tx2">
                    <a:lumMod val="75000"/>
                  </a:schemeClr>
                </a:solidFill>
              </a:rPr>
              <a:t>If the Federal PLUS loan for a dependent student is denied, then the dependent student </a:t>
            </a:r>
            <a:r>
              <a:rPr lang="en-US" dirty="0" smtClean="0">
                <a:solidFill>
                  <a:schemeClr val="tx2">
                    <a:lumMod val="75000"/>
                  </a:schemeClr>
                </a:solidFill>
              </a:rPr>
              <a:t>may be eligible for additional unsubsidized loans.	</a:t>
            </a:r>
            <a:endParaRPr lang="en-US" dirty="0">
              <a:solidFill>
                <a:schemeClr val="tx2">
                  <a:lumMod val="75000"/>
                </a:schemeClr>
              </a:solidFill>
            </a:endParaRP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pPr>
                <a:defRPr/>
              </a:pPr>
              <a:t>72</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5876" y="1584324"/>
            <a:ext cx="7772400" cy="1066800"/>
          </a:xfrm>
        </p:spPr>
        <p:txBody>
          <a:bodyPr/>
          <a:lstStyle/>
          <a:p>
            <a:pPr>
              <a:defRPr/>
            </a:pPr>
            <a:r>
              <a:rPr lang="en-US" sz="3600" b="1" dirty="0" smtClean="0">
                <a:solidFill>
                  <a:schemeClr val="accent3">
                    <a:lumMod val="50000"/>
                  </a:schemeClr>
                </a:solidFill>
                <a:latin typeface="Arial Headings"/>
              </a:rPr>
              <a:t>Federal </a:t>
            </a:r>
            <a:r>
              <a:rPr lang="en-US" sz="3600" b="1" dirty="0">
                <a:solidFill>
                  <a:schemeClr val="accent3">
                    <a:lumMod val="50000"/>
                  </a:schemeClr>
                </a:solidFill>
                <a:latin typeface="Arial Headings"/>
              </a:rPr>
              <a:t>Direct Loans</a:t>
            </a:r>
            <a:br>
              <a:rPr lang="en-US" sz="3600" b="1" dirty="0">
                <a:solidFill>
                  <a:schemeClr val="accent3">
                    <a:lumMod val="50000"/>
                  </a:schemeClr>
                </a:solidFill>
                <a:latin typeface="Arial Headings"/>
              </a:rPr>
            </a:br>
            <a:r>
              <a:rPr lang="en-US" sz="3600" b="1" dirty="0" smtClean="0">
                <a:solidFill>
                  <a:schemeClr val="accent3">
                    <a:lumMod val="50000"/>
                  </a:schemeClr>
                </a:solidFill>
                <a:latin typeface="Arial Headings"/>
              </a:rPr>
              <a:t>Subsidized </a:t>
            </a:r>
            <a:r>
              <a:rPr lang="en-US" sz="3600" b="1" dirty="0">
                <a:solidFill>
                  <a:schemeClr val="accent3">
                    <a:lumMod val="50000"/>
                  </a:schemeClr>
                </a:solidFill>
                <a:latin typeface="Arial Headings"/>
              </a:rPr>
              <a:t>and </a:t>
            </a:r>
            <a:r>
              <a:rPr lang="en-US" sz="3600" b="1" dirty="0" smtClean="0">
                <a:solidFill>
                  <a:schemeClr val="accent3">
                    <a:lumMod val="50000"/>
                  </a:schemeClr>
                </a:solidFill>
                <a:latin typeface="Arial Headings"/>
              </a:rPr>
              <a:t>Unsubsidized</a:t>
            </a:r>
            <a:endParaRPr lang="en-US" sz="3600" b="1" dirty="0">
              <a:solidFill>
                <a:schemeClr val="accent3">
                  <a:lumMod val="50000"/>
                </a:schemeClr>
              </a:solidFill>
              <a:latin typeface="Arial Headings"/>
            </a:endParaRPr>
          </a:p>
        </p:txBody>
      </p:sp>
      <p:sp>
        <p:nvSpPr>
          <p:cNvPr id="3" name="Subtitle 2"/>
          <p:cNvSpPr>
            <a:spLocks noGrp="1"/>
          </p:cNvSpPr>
          <p:nvPr>
            <p:ph type="subTitle" idx="1"/>
          </p:nvPr>
        </p:nvSpPr>
        <p:spPr>
          <a:xfrm>
            <a:off x="750176" y="2581658"/>
            <a:ext cx="7543800" cy="4139817"/>
          </a:xfrm>
        </p:spPr>
        <p:txBody>
          <a:bodyPr/>
          <a:lstStyle/>
          <a:p>
            <a:pPr algn="l">
              <a:lnSpc>
                <a:spcPct val="80000"/>
              </a:lnSpc>
              <a:buFont typeface="Arial" pitchFamily="34" charset="0"/>
              <a:buChar char="•"/>
              <a:defRPr/>
            </a:pPr>
            <a:r>
              <a:rPr lang="en-US" sz="2000" b="1" dirty="0" smtClean="0">
                <a:solidFill>
                  <a:schemeClr val="tx2">
                    <a:lumMod val="50000"/>
                  </a:schemeClr>
                </a:solidFill>
                <a:latin typeface="Arial Body"/>
              </a:rPr>
              <a:t>Interest Rates</a:t>
            </a:r>
          </a:p>
          <a:p>
            <a:pPr lvl="1" algn="l">
              <a:lnSpc>
                <a:spcPct val="80000"/>
              </a:lnSpc>
              <a:buFontTx/>
              <a:buChar char="−"/>
              <a:defRPr/>
            </a:pPr>
            <a:r>
              <a:rPr lang="en-US" sz="2000" dirty="0" smtClean="0">
                <a:solidFill>
                  <a:schemeClr val="tx2">
                    <a:lumMod val="50000"/>
                  </a:schemeClr>
                </a:solidFill>
                <a:latin typeface="Arial Body"/>
              </a:rPr>
              <a:t>Subsidized and Unsubsidized Loans: </a:t>
            </a:r>
            <a:r>
              <a:rPr lang="en-US" sz="2000" b="1" dirty="0" smtClean="0">
                <a:solidFill>
                  <a:srgbClr val="FF0000"/>
                </a:solidFill>
                <a:latin typeface="Arial Body"/>
              </a:rPr>
              <a:t>4.66%, </a:t>
            </a:r>
            <a:r>
              <a:rPr lang="en-US" sz="2000" dirty="0" smtClean="0">
                <a:solidFill>
                  <a:schemeClr val="tx2">
                    <a:lumMod val="50000"/>
                  </a:schemeClr>
                </a:solidFill>
                <a:latin typeface="Arial Body"/>
              </a:rPr>
              <a:t>effective</a:t>
            </a:r>
          </a:p>
          <a:p>
            <a:pPr lvl="1" algn="l">
              <a:lnSpc>
                <a:spcPct val="80000"/>
              </a:lnSpc>
              <a:defRPr/>
            </a:pPr>
            <a:r>
              <a:rPr lang="en-US" sz="2000" dirty="0">
                <a:solidFill>
                  <a:schemeClr val="tx2">
                    <a:lumMod val="50000"/>
                  </a:schemeClr>
                </a:solidFill>
                <a:latin typeface="Arial Body"/>
              </a:rPr>
              <a:t> </a:t>
            </a:r>
            <a:r>
              <a:rPr lang="en-US" sz="2000" dirty="0" smtClean="0">
                <a:solidFill>
                  <a:schemeClr val="tx2">
                    <a:lumMod val="50000"/>
                  </a:schemeClr>
                </a:solidFill>
                <a:latin typeface="Arial Body"/>
              </a:rPr>
              <a:t> July 1, </a:t>
            </a:r>
            <a:r>
              <a:rPr lang="en-US" sz="2000" b="1" dirty="0" smtClean="0">
                <a:solidFill>
                  <a:srgbClr val="FF0000"/>
                </a:solidFill>
                <a:latin typeface="Arial Body"/>
              </a:rPr>
              <a:t>2014</a:t>
            </a:r>
          </a:p>
          <a:p>
            <a:pPr lvl="1" algn="l">
              <a:lnSpc>
                <a:spcPct val="80000"/>
              </a:lnSpc>
              <a:buFontTx/>
              <a:buChar char="−"/>
              <a:defRPr/>
            </a:pPr>
            <a:r>
              <a:rPr lang="en-US" sz="2000" dirty="0" smtClean="0">
                <a:solidFill>
                  <a:schemeClr val="tx2">
                    <a:lumMod val="50000"/>
                  </a:schemeClr>
                </a:solidFill>
                <a:latin typeface="Arial Body"/>
              </a:rPr>
              <a:t>Interest rate is fixed each year; rates may change for   </a:t>
            </a:r>
          </a:p>
          <a:p>
            <a:pPr lvl="1" algn="l">
              <a:lnSpc>
                <a:spcPct val="80000"/>
              </a:lnSpc>
              <a:defRPr/>
            </a:pPr>
            <a:r>
              <a:rPr lang="en-US" sz="2000" dirty="0">
                <a:solidFill>
                  <a:schemeClr val="tx2">
                    <a:lumMod val="50000"/>
                  </a:schemeClr>
                </a:solidFill>
                <a:latin typeface="Arial Body"/>
              </a:rPr>
              <a:t> </a:t>
            </a:r>
            <a:r>
              <a:rPr lang="en-US" sz="2000" dirty="0" smtClean="0">
                <a:solidFill>
                  <a:schemeClr val="tx2">
                    <a:lumMod val="50000"/>
                  </a:schemeClr>
                </a:solidFill>
                <a:latin typeface="Arial Body"/>
              </a:rPr>
              <a:t> subsequent loans every July 1. </a:t>
            </a:r>
          </a:p>
          <a:p>
            <a:pPr lvl="1" algn="l">
              <a:lnSpc>
                <a:spcPct val="80000"/>
              </a:lnSpc>
              <a:buFontTx/>
              <a:buChar char="−"/>
              <a:defRPr/>
            </a:pPr>
            <a:r>
              <a:rPr lang="en-US" sz="2000" b="1" i="1" dirty="0">
                <a:solidFill>
                  <a:schemeClr val="tx2">
                    <a:lumMod val="50000"/>
                  </a:schemeClr>
                </a:solidFill>
                <a:latin typeface="Arial Body"/>
              </a:rPr>
              <a:t>Your rate will be different – </a:t>
            </a:r>
            <a:r>
              <a:rPr lang="en-US" sz="2000" b="1" i="1" dirty="0" smtClean="0">
                <a:solidFill>
                  <a:schemeClr val="tx2">
                    <a:lumMod val="50000"/>
                  </a:schemeClr>
                </a:solidFill>
                <a:latin typeface="Arial Body"/>
              </a:rPr>
              <a:t>rate changes </a:t>
            </a:r>
            <a:r>
              <a:rPr lang="en-US" sz="2000" b="1" i="1" dirty="0">
                <a:solidFill>
                  <a:schemeClr val="tx2">
                    <a:lumMod val="50000"/>
                  </a:schemeClr>
                </a:solidFill>
                <a:latin typeface="Arial Body"/>
              </a:rPr>
              <a:t>July 1, </a:t>
            </a:r>
            <a:r>
              <a:rPr lang="en-US" sz="2000" b="1" i="1" dirty="0" smtClean="0">
                <a:solidFill>
                  <a:schemeClr val="tx2">
                    <a:lumMod val="50000"/>
                  </a:schemeClr>
                </a:solidFill>
                <a:latin typeface="Arial Body"/>
              </a:rPr>
              <a:t>2015</a:t>
            </a:r>
          </a:p>
          <a:p>
            <a:pPr algn="l">
              <a:lnSpc>
                <a:spcPct val="80000"/>
              </a:lnSpc>
              <a:buFont typeface="Arial" pitchFamily="34" charset="0"/>
              <a:buChar char="•"/>
              <a:defRPr/>
            </a:pPr>
            <a:r>
              <a:rPr lang="en-US" sz="2000" b="1" dirty="0" smtClean="0">
                <a:solidFill>
                  <a:schemeClr val="tx2">
                    <a:lumMod val="50000"/>
                  </a:schemeClr>
                </a:solidFill>
                <a:latin typeface="Arial Body"/>
              </a:rPr>
              <a:t>Fees</a:t>
            </a:r>
          </a:p>
          <a:p>
            <a:pPr lvl="1" algn="l">
              <a:lnSpc>
                <a:spcPct val="80000"/>
              </a:lnSpc>
              <a:buFontTx/>
              <a:buChar char="−"/>
              <a:defRPr/>
            </a:pPr>
            <a:r>
              <a:rPr lang="en-US" sz="2000" dirty="0" smtClean="0">
                <a:solidFill>
                  <a:schemeClr val="tx2">
                    <a:lumMod val="50000"/>
                  </a:schemeClr>
                </a:solidFill>
                <a:latin typeface="Arial Body"/>
              </a:rPr>
              <a:t> </a:t>
            </a:r>
            <a:r>
              <a:rPr lang="en-US" sz="2000" b="1" dirty="0" smtClean="0">
                <a:solidFill>
                  <a:srgbClr val="FF0000"/>
                </a:solidFill>
                <a:latin typeface="Arial Body"/>
              </a:rPr>
              <a:t>1.073% </a:t>
            </a:r>
            <a:r>
              <a:rPr lang="en-US" sz="2000" dirty="0" smtClean="0">
                <a:solidFill>
                  <a:schemeClr val="tx2">
                    <a:lumMod val="50000"/>
                  </a:schemeClr>
                </a:solidFill>
                <a:latin typeface="Arial Body"/>
              </a:rPr>
              <a:t>of loan amount deducted prior to disbursement</a:t>
            </a:r>
          </a:p>
          <a:p>
            <a:pPr lvl="1" algn="l">
              <a:lnSpc>
                <a:spcPct val="80000"/>
              </a:lnSpc>
              <a:buFontTx/>
              <a:buChar char="−"/>
              <a:defRPr/>
            </a:pPr>
            <a:r>
              <a:rPr lang="en-US" sz="2000" dirty="0" smtClean="0">
                <a:solidFill>
                  <a:schemeClr val="tx2">
                    <a:lumMod val="50000"/>
                  </a:schemeClr>
                </a:solidFill>
                <a:latin typeface="Arial Body"/>
              </a:rPr>
              <a:t>Student receives </a:t>
            </a:r>
            <a:r>
              <a:rPr lang="en-US" sz="2000" b="1" dirty="0" smtClean="0">
                <a:solidFill>
                  <a:srgbClr val="FF0000"/>
                </a:solidFill>
                <a:latin typeface="Arial Body"/>
              </a:rPr>
              <a:t>98.927%</a:t>
            </a:r>
            <a:r>
              <a:rPr lang="en-US" sz="2000" b="1" dirty="0" smtClean="0">
                <a:solidFill>
                  <a:schemeClr val="tx2">
                    <a:lumMod val="50000"/>
                  </a:schemeClr>
                </a:solidFill>
                <a:latin typeface="Arial Body"/>
              </a:rPr>
              <a:t> </a:t>
            </a:r>
            <a:r>
              <a:rPr lang="en-US" sz="2000" dirty="0" smtClean="0">
                <a:solidFill>
                  <a:schemeClr val="tx2">
                    <a:lumMod val="50000"/>
                  </a:schemeClr>
                </a:solidFill>
                <a:latin typeface="Arial Body"/>
              </a:rPr>
              <a:t>of amount borrowed</a:t>
            </a:r>
          </a:p>
          <a:p>
            <a:pPr lvl="1" algn="l">
              <a:lnSpc>
                <a:spcPct val="80000"/>
              </a:lnSpc>
              <a:buFontTx/>
              <a:buChar char="−"/>
              <a:defRPr/>
            </a:pPr>
            <a:r>
              <a:rPr lang="en-US" sz="2000" dirty="0" smtClean="0">
                <a:solidFill>
                  <a:schemeClr val="tx2">
                    <a:lumMod val="50000"/>
                  </a:schemeClr>
                </a:solidFill>
                <a:latin typeface="Arial Body"/>
              </a:rPr>
              <a:t>Example:  Freshman Sub $3,500 x </a:t>
            </a:r>
            <a:r>
              <a:rPr lang="en-US" sz="2000" b="1" dirty="0" smtClean="0">
                <a:solidFill>
                  <a:srgbClr val="FF0000"/>
                </a:solidFill>
                <a:latin typeface="Arial Body"/>
              </a:rPr>
              <a:t>98.927%</a:t>
            </a:r>
            <a:r>
              <a:rPr lang="en-US" sz="2000" dirty="0" smtClean="0">
                <a:solidFill>
                  <a:schemeClr val="tx2">
                    <a:lumMod val="50000"/>
                  </a:schemeClr>
                </a:solidFill>
                <a:latin typeface="Arial Body"/>
              </a:rPr>
              <a:t>      = 	</a:t>
            </a:r>
            <a:r>
              <a:rPr lang="en-US" sz="2000" b="1" dirty="0" smtClean="0">
                <a:solidFill>
                  <a:srgbClr val="FF0000"/>
                </a:solidFill>
                <a:latin typeface="Arial Body"/>
              </a:rPr>
              <a:t>$3,462</a:t>
            </a:r>
          </a:p>
          <a:p>
            <a:pPr lvl="1" algn="l">
              <a:lnSpc>
                <a:spcPct val="80000"/>
              </a:lnSpc>
              <a:buFontTx/>
              <a:buChar char="−"/>
              <a:defRPr/>
            </a:pPr>
            <a:r>
              <a:rPr lang="en-US" sz="2000" dirty="0" smtClean="0">
                <a:solidFill>
                  <a:schemeClr val="tx2">
                    <a:lumMod val="50000"/>
                  </a:schemeClr>
                </a:solidFill>
                <a:latin typeface="Arial Body"/>
              </a:rPr>
              <a:t>Example:  Freshman </a:t>
            </a:r>
            <a:r>
              <a:rPr lang="en-US" sz="2000" dirty="0" err="1" smtClean="0">
                <a:solidFill>
                  <a:schemeClr val="tx2">
                    <a:lumMod val="50000"/>
                  </a:schemeClr>
                </a:solidFill>
                <a:latin typeface="Arial Body"/>
              </a:rPr>
              <a:t>UNSub</a:t>
            </a:r>
            <a:r>
              <a:rPr lang="en-US" sz="2000" dirty="0" smtClean="0">
                <a:solidFill>
                  <a:schemeClr val="tx2">
                    <a:lumMod val="50000"/>
                  </a:schemeClr>
                </a:solidFill>
                <a:latin typeface="Arial Body"/>
              </a:rPr>
              <a:t> $2,000 x </a:t>
            </a:r>
            <a:r>
              <a:rPr lang="en-US" sz="2000" b="1" dirty="0" smtClean="0">
                <a:solidFill>
                  <a:srgbClr val="FF0000"/>
                </a:solidFill>
                <a:latin typeface="Arial Body"/>
              </a:rPr>
              <a:t>98.927%</a:t>
            </a:r>
            <a:r>
              <a:rPr lang="en-US" sz="2000" dirty="0" smtClean="0">
                <a:solidFill>
                  <a:schemeClr val="tx2">
                    <a:lumMod val="50000"/>
                  </a:schemeClr>
                </a:solidFill>
                <a:latin typeface="Arial Body"/>
              </a:rPr>
              <a:t> = 	</a:t>
            </a:r>
            <a:r>
              <a:rPr lang="en-US" sz="2000" b="1" dirty="0" smtClean="0">
                <a:solidFill>
                  <a:srgbClr val="FF0000"/>
                </a:solidFill>
                <a:latin typeface="Arial Body"/>
              </a:rPr>
              <a:t>$1,978</a:t>
            </a:r>
          </a:p>
          <a:p>
            <a:pPr lvl="1" algn="l">
              <a:buFontTx/>
              <a:buChar char="−"/>
            </a:pPr>
            <a:r>
              <a:rPr lang="en-US" sz="2000" dirty="0" smtClean="0">
                <a:solidFill>
                  <a:schemeClr val="tx2">
                    <a:lumMod val="50000"/>
                  </a:schemeClr>
                </a:solidFill>
                <a:latin typeface="Arial Body"/>
              </a:rPr>
              <a:t> Fees are determined retained by the Department of Ed, not the school</a:t>
            </a:r>
          </a:p>
          <a:p>
            <a:pPr algn="l" eaLnBrk="1" hangingPunct="1">
              <a:lnSpc>
                <a:spcPct val="80000"/>
              </a:lnSpc>
              <a:defRPr/>
            </a:pPr>
            <a:endParaRPr lang="en-US" sz="2400" dirty="0" smtClean="0">
              <a:solidFill>
                <a:schemeClr val="tx2">
                  <a:lumMod val="75000"/>
                </a:schemeClr>
              </a:solidFill>
              <a:latin typeface="Arial Body"/>
            </a:endParaRPr>
          </a:p>
          <a:p>
            <a:pPr algn="l" eaLnBrk="1" hangingPunct="1">
              <a:lnSpc>
                <a:spcPct val="80000"/>
              </a:lnSpc>
              <a:defRPr/>
            </a:pPr>
            <a:endParaRPr lang="en-US" sz="2400" dirty="0" smtClean="0">
              <a:solidFill>
                <a:schemeClr val="tx2">
                  <a:lumMod val="75000"/>
                </a:schemeClr>
              </a:solidFill>
              <a:latin typeface="Arial Body"/>
            </a:endParaRPr>
          </a:p>
          <a:p>
            <a:pPr>
              <a:buFont typeface="Arial" charset="0"/>
              <a:buNone/>
              <a:defRPr/>
            </a:pPr>
            <a:endParaRPr lang="en-US" dirty="0"/>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73</a:t>
            </a:fld>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6400"/>
            <a:ext cx="7772400" cy="685800"/>
          </a:xfrm>
        </p:spPr>
        <p:txBody>
          <a:bodyPr/>
          <a:lstStyle/>
          <a:p>
            <a:pPr>
              <a:defRPr/>
            </a:pPr>
            <a:r>
              <a:rPr lang="en-US" sz="3600" b="1" dirty="0" smtClean="0">
                <a:solidFill>
                  <a:schemeClr val="accent3">
                    <a:lumMod val="50000"/>
                  </a:schemeClr>
                </a:solidFill>
                <a:latin typeface="Arial Headings"/>
              </a:rPr>
              <a:t>Federal Direct Loans</a:t>
            </a:r>
            <a:endParaRPr lang="en-US" sz="3600" b="1" dirty="0">
              <a:solidFill>
                <a:schemeClr val="accent3">
                  <a:lumMod val="50000"/>
                </a:schemeClr>
              </a:solidFill>
              <a:latin typeface="Arial Headings"/>
            </a:endParaRPr>
          </a:p>
        </p:txBody>
      </p:sp>
      <p:sp>
        <p:nvSpPr>
          <p:cNvPr id="3" name="Subtitle 2"/>
          <p:cNvSpPr>
            <a:spLocks noGrp="1"/>
          </p:cNvSpPr>
          <p:nvPr>
            <p:ph type="subTitle" idx="1"/>
          </p:nvPr>
        </p:nvSpPr>
        <p:spPr>
          <a:xfrm>
            <a:off x="685800" y="2362199"/>
            <a:ext cx="7924800" cy="4359275"/>
          </a:xfrm>
        </p:spPr>
        <p:txBody>
          <a:bodyPr/>
          <a:lstStyle/>
          <a:p>
            <a:pPr algn="l" eaLnBrk="1" hangingPunct="1">
              <a:lnSpc>
                <a:spcPct val="80000"/>
              </a:lnSpc>
              <a:defRPr/>
            </a:pPr>
            <a:r>
              <a:rPr lang="en-US" sz="2200" b="1" dirty="0" smtClean="0">
                <a:solidFill>
                  <a:schemeClr val="accent1">
                    <a:lumMod val="50000"/>
                  </a:schemeClr>
                </a:solidFill>
                <a:latin typeface="Arial" panose="020B0604020202020204" pitchFamily="34" charset="0"/>
                <a:cs typeface="Arial" panose="020B0604020202020204" pitchFamily="34" charset="0"/>
              </a:rPr>
              <a:t>Benefits</a:t>
            </a:r>
          </a:p>
          <a:p>
            <a:pPr algn="l" eaLnBrk="1" hangingPunct="1">
              <a:lnSpc>
                <a:spcPct val="80000"/>
              </a:lnSpc>
              <a:buFont typeface="Arial" pitchFamily="34" charset="0"/>
              <a:buChar char="•"/>
              <a:defRPr/>
            </a:pPr>
            <a:r>
              <a:rPr lang="en-US" sz="2200" dirty="0" smtClean="0">
                <a:solidFill>
                  <a:schemeClr val="accent1">
                    <a:lumMod val="50000"/>
                  </a:schemeClr>
                </a:solidFill>
                <a:latin typeface="Arial" pitchFamily="34" charset="0"/>
                <a:cs typeface="Arial" pitchFamily="34" charset="0"/>
              </a:rPr>
              <a:t>No credit check performed/no creditworthiness needed for students</a:t>
            </a:r>
          </a:p>
          <a:p>
            <a:pPr algn="l" eaLnBrk="1" hangingPunct="1">
              <a:lnSpc>
                <a:spcPct val="80000"/>
              </a:lnSpc>
              <a:buFont typeface="Arial" pitchFamily="34" charset="0"/>
              <a:buChar char="•"/>
              <a:defRPr/>
            </a:pPr>
            <a:r>
              <a:rPr lang="en-US" sz="2200" dirty="0" smtClean="0">
                <a:solidFill>
                  <a:schemeClr val="accent1">
                    <a:lumMod val="50000"/>
                  </a:schemeClr>
                </a:solidFill>
                <a:latin typeface="Arial" pitchFamily="34" charset="0"/>
                <a:cs typeface="Arial" pitchFamily="34" charset="0"/>
              </a:rPr>
              <a:t>No payments due while student is enrolled at least half-time</a:t>
            </a:r>
          </a:p>
          <a:p>
            <a:pPr algn="l" eaLnBrk="1" hangingPunct="1">
              <a:lnSpc>
                <a:spcPct val="80000"/>
              </a:lnSpc>
              <a:buFont typeface="Arial" pitchFamily="34" charset="0"/>
              <a:buChar char="•"/>
              <a:defRPr/>
            </a:pPr>
            <a:r>
              <a:rPr lang="en-US" sz="2200" dirty="0" smtClean="0">
                <a:solidFill>
                  <a:schemeClr val="accent1">
                    <a:lumMod val="50000"/>
                  </a:schemeClr>
                </a:solidFill>
                <a:latin typeface="Arial" pitchFamily="34" charset="0"/>
                <a:cs typeface="Arial" pitchFamily="34" charset="0"/>
              </a:rPr>
              <a:t>Six-month grace period after student leaves school before payments begin (Interest accrues, however)</a:t>
            </a:r>
          </a:p>
          <a:p>
            <a:pPr algn="l" eaLnBrk="1" hangingPunct="1">
              <a:lnSpc>
                <a:spcPct val="80000"/>
              </a:lnSpc>
              <a:buFont typeface="Arial" pitchFamily="34" charset="0"/>
              <a:buChar char="•"/>
              <a:defRPr/>
            </a:pPr>
            <a:r>
              <a:rPr lang="en-US" sz="2200" dirty="0" smtClean="0">
                <a:solidFill>
                  <a:schemeClr val="accent1">
                    <a:lumMod val="50000"/>
                  </a:schemeClr>
                </a:solidFill>
                <a:latin typeface="Arial" pitchFamily="34" charset="0"/>
                <a:cs typeface="Arial" pitchFamily="34" charset="0"/>
              </a:rPr>
              <a:t>10-year repayment term – longer for higher loan balances</a:t>
            </a:r>
          </a:p>
          <a:p>
            <a:pPr algn="l" eaLnBrk="1" hangingPunct="1">
              <a:lnSpc>
                <a:spcPct val="80000"/>
              </a:lnSpc>
              <a:buFont typeface="Arial" pitchFamily="34" charset="0"/>
              <a:buChar char="•"/>
              <a:defRPr/>
            </a:pPr>
            <a:r>
              <a:rPr lang="en-US" sz="2200" dirty="0" smtClean="0">
                <a:solidFill>
                  <a:schemeClr val="accent1">
                    <a:lumMod val="50000"/>
                  </a:schemeClr>
                </a:solidFill>
                <a:latin typeface="Arial" pitchFamily="34" charset="0"/>
                <a:cs typeface="Arial" pitchFamily="34" charset="0"/>
              </a:rPr>
              <a:t>Deferment/cancellation provisions</a:t>
            </a:r>
          </a:p>
          <a:p>
            <a:pPr algn="l" eaLnBrk="1" hangingPunct="1">
              <a:lnSpc>
                <a:spcPct val="80000"/>
              </a:lnSpc>
              <a:buFont typeface="Arial" pitchFamily="34" charset="0"/>
              <a:buChar char="•"/>
              <a:defRPr/>
            </a:pPr>
            <a:r>
              <a:rPr lang="en-US" sz="2200" dirty="0" smtClean="0">
                <a:solidFill>
                  <a:schemeClr val="accent1">
                    <a:lumMod val="50000"/>
                  </a:schemeClr>
                </a:solidFill>
                <a:latin typeface="Arial" pitchFamily="34" charset="0"/>
                <a:cs typeface="Arial" pitchFamily="34" charset="0"/>
              </a:rPr>
              <a:t>Loans disburse in equal payments over two semesters (½ fall, ½ spring) </a:t>
            </a:r>
            <a:r>
              <a:rPr lang="en-US" sz="2200" b="1" u="sng" dirty="0" smtClean="0">
                <a:solidFill>
                  <a:schemeClr val="accent1">
                    <a:lumMod val="50000"/>
                  </a:schemeClr>
                </a:solidFill>
                <a:latin typeface="Arial" pitchFamily="34" charset="0"/>
                <a:cs typeface="Arial" pitchFamily="34" charset="0"/>
              </a:rPr>
              <a:t>or</a:t>
            </a:r>
            <a:r>
              <a:rPr lang="en-US" sz="2200" dirty="0" smtClean="0">
                <a:solidFill>
                  <a:schemeClr val="accent1">
                    <a:lumMod val="50000"/>
                  </a:schemeClr>
                </a:solidFill>
                <a:latin typeface="Arial" pitchFamily="34" charset="0"/>
                <a:cs typeface="Arial" pitchFamily="34" charset="0"/>
              </a:rPr>
              <a:t> 3 quarters (1/3 fall, 1/3 winter, 1/3 spring)</a:t>
            </a:r>
          </a:p>
          <a:p>
            <a:pPr algn="l" eaLnBrk="1" hangingPunct="1">
              <a:lnSpc>
                <a:spcPct val="80000"/>
              </a:lnSpc>
              <a:buFont typeface="Arial" pitchFamily="34" charset="0"/>
              <a:buChar char="•"/>
              <a:defRPr/>
            </a:pPr>
            <a:r>
              <a:rPr lang="en-US" sz="2200" dirty="0" smtClean="0">
                <a:solidFill>
                  <a:schemeClr val="accent1">
                    <a:lumMod val="50000"/>
                  </a:schemeClr>
                </a:solidFill>
                <a:latin typeface="Arial" pitchFamily="34" charset="0"/>
                <a:cs typeface="Arial" pitchFamily="34" charset="0"/>
              </a:rPr>
              <a:t>Disbursed first to school, then refund is sent to student or parent</a:t>
            </a:r>
          </a:p>
          <a:p>
            <a:pPr algn="l" eaLnBrk="1" hangingPunct="1">
              <a:lnSpc>
                <a:spcPct val="80000"/>
              </a:lnSpc>
              <a:buFont typeface="Arial" pitchFamily="34" charset="0"/>
              <a:buChar char="•"/>
              <a:defRPr/>
            </a:pPr>
            <a:r>
              <a:rPr lang="en-US" sz="2200" dirty="0" smtClean="0">
                <a:solidFill>
                  <a:schemeClr val="accent1">
                    <a:lumMod val="50000"/>
                  </a:schemeClr>
                </a:solidFill>
                <a:latin typeface="Arial" pitchFamily="34" charset="0"/>
                <a:cs typeface="Arial" pitchFamily="34" charset="0"/>
              </a:rPr>
              <a:t>On Sub loan – Interest is paid (subsidized) during enrollment of ½ time or more and during deferment</a:t>
            </a:r>
          </a:p>
          <a:p>
            <a:pPr algn="l" eaLnBrk="1" hangingPunct="1">
              <a:lnSpc>
                <a:spcPct val="80000"/>
              </a:lnSpc>
              <a:buFont typeface="Arial" pitchFamily="34" charset="0"/>
              <a:buChar char="•"/>
              <a:defRPr/>
            </a:pPr>
            <a:endParaRPr lang="en-US" sz="2200" dirty="0" smtClean="0">
              <a:solidFill>
                <a:schemeClr val="tx2">
                  <a:lumMod val="75000"/>
                </a:schemeClr>
              </a:solidFill>
              <a:latin typeface="Arial Body"/>
            </a:endParaRPr>
          </a:p>
          <a:p>
            <a:pPr>
              <a:buFont typeface="Arial" charset="0"/>
              <a:buNone/>
              <a:defRPr/>
            </a:pPr>
            <a:endParaRPr lang="en-US" sz="2200" dirty="0"/>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74</a:t>
            </a:fld>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762000"/>
          </a:xfrm>
        </p:spPr>
        <p:txBody>
          <a:bodyPr/>
          <a:lstStyle/>
          <a:p>
            <a:pPr>
              <a:defRPr/>
            </a:pPr>
            <a:r>
              <a:rPr lang="en-US" sz="3600" b="1" dirty="0" smtClean="0">
                <a:solidFill>
                  <a:schemeClr val="accent3">
                    <a:lumMod val="50000"/>
                  </a:schemeClr>
                </a:solidFill>
                <a:latin typeface="Arial Headings"/>
              </a:rPr>
              <a:t>Direct Parent Plus Loan</a:t>
            </a:r>
            <a:endParaRPr lang="en-US" sz="3600" b="1" dirty="0">
              <a:solidFill>
                <a:schemeClr val="accent3">
                  <a:lumMod val="50000"/>
                </a:schemeClr>
              </a:solidFill>
              <a:latin typeface="Arial Headings"/>
            </a:endParaRPr>
          </a:p>
        </p:txBody>
      </p:sp>
      <p:sp>
        <p:nvSpPr>
          <p:cNvPr id="3" name="Subtitle 2"/>
          <p:cNvSpPr>
            <a:spLocks noGrp="1"/>
          </p:cNvSpPr>
          <p:nvPr>
            <p:ph type="subTitle" idx="1"/>
          </p:nvPr>
        </p:nvSpPr>
        <p:spPr>
          <a:xfrm>
            <a:off x="228600" y="2286000"/>
            <a:ext cx="8915400" cy="4572000"/>
          </a:xfrm>
        </p:spPr>
        <p:txBody>
          <a:bodyPr/>
          <a:lstStyle/>
          <a:p>
            <a:pPr algn="l">
              <a:lnSpc>
                <a:spcPct val="90000"/>
              </a:lnSpc>
              <a:defRPr/>
            </a:pPr>
            <a:r>
              <a:rPr lang="en-US" sz="2000" dirty="0" smtClean="0">
                <a:solidFill>
                  <a:schemeClr val="accent1">
                    <a:lumMod val="50000"/>
                  </a:schemeClr>
                </a:solidFill>
                <a:latin typeface="Arial Body"/>
              </a:rPr>
              <a:t>Borrowers are </a:t>
            </a:r>
            <a:r>
              <a:rPr lang="en-US" sz="2000" b="1" i="1" dirty="0" smtClean="0">
                <a:solidFill>
                  <a:schemeClr val="accent1">
                    <a:lumMod val="50000"/>
                  </a:schemeClr>
                </a:solidFill>
                <a:latin typeface="Arial Body"/>
              </a:rPr>
              <a:t>parents</a:t>
            </a:r>
            <a:r>
              <a:rPr lang="en-US" sz="2000" dirty="0" smtClean="0">
                <a:solidFill>
                  <a:schemeClr val="accent1">
                    <a:lumMod val="50000"/>
                  </a:schemeClr>
                </a:solidFill>
                <a:latin typeface="Arial Body"/>
              </a:rPr>
              <a:t> of dependent undergraduate students – credit check is performed.</a:t>
            </a:r>
          </a:p>
          <a:p>
            <a:pPr algn="l">
              <a:lnSpc>
                <a:spcPct val="90000"/>
              </a:lnSpc>
              <a:defRPr/>
            </a:pPr>
            <a:r>
              <a:rPr lang="en-US" sz="2000" b="1" dirty="0" smtClean="0">
                <a:solidFill>
                  <a:schemeClr val="accent1">
                    <a:lumMod val="50000"/>
                  </a:schemeClr>
                </a:solidFill>
                <a:latin typeface="Arial Body"/>
              </a:rPr>
              <a:t>Interest Rate:  </a:t>
            </a:r>
            <a:r>
              <a:rPr lang="en-US" sz="2000" b="1" dirty="0" smtClean="0">
                <a:solidFill>
                  <a:srgbClr val="FF0000"/>
                </a:solidFill>
                <a:latin typeface="Arial Body"/>
              </a:rPr>
              <a:t>7.21% </a:t>
            </a:r>
            <a:r>
              <a:rPr lang="en-US" sz="2000" dirty="0" smtClean="0">
                <a:solidFill>
                  <a:schemeClr val="tx2">
                    <a:lumMod val="75000"/>
                  </a:schemeClr>
                </a:solidFill>
                <a:latin typeface="Arial Body"/>
              </a:rPr>
              <a:t>fixed </a:t>
            </a:r>
          </a:p>
          <a:p>
            <a:pPr marL="0" lvl="1" algn="l">
              <a:lnSpc>
                <a:spcPct val="90000"/>
              </a:lnSpc>
              <a:buFont typeface="Arial" pitchFamily="34" charset="0"/>
              <a:buChar char="•"/>
              <a:defRPr/>
            </a:pPr>
            <a:r>
              <a:rPr lang="en-US" sz="2000" dirty="0" smtClean="0">
                <a:solidFill>
                  <a:schemeClr val="accent1">
                    <a:lumMod val="50000"/>
                  </a:schemeClr>
                </a:solidFill>
                <a:latin typeface="Arial Body"/>
              </a:rPr>
              <a:t>Interest rate is fixed each year; rates may change for subsequent loans every July 1.</a:t>
            </a:r>
          </a:p>
          <a:p>
            <a:pPr marL="0" lvl="1" algn="l">
              <a:lnSpc>
                <a:spcPct val="90000"/>
              </a:lnSpc>
              <a:buFont typeface="Arial" pitchFamily="34" charset="0"/>
              <a:buChar char="•"/>
              <a:defRPr/>
            </a:pPr>
            <a:r>
              <a:rPr lang="en-US" sz="2000" b="1" i="1" dirty="0" smtClean="0">
                <a:solidFill>
                  <a:schemeClr val="accent1">
                    <a:lumMod val="50000"/>
                  </a:schemeClr>
                </a:solidFill>
                <a:latin typeface="Arial Body"/>
              </a:rPr>
              <a:t>Your rate will be different – rate changes July 1, 2015</a:t>
            </a:r>
          </a:p>
          <a:p>
            <a:pPr marL="0" lvl="1" algn="l">
              <a:lnSpc>
                <a:spcPct val="90000"/>
              </a:lnSpc>
              <a:defRPr/>
            </a:pPr>
            <a:endParaRPr lang="en-US" sz="2000" dirty="0" smtClean="0">
              <a:solidFill>
                <a:schemeClr val="accent1">
                  <a:lumMod val="50000"/>
                </a:schemeClr>
              </a:solidFill>
              <a:latin typeface="Arial Body"/>
            </a:endParaRPr>
          </a:p>
          <a:p>
            <a:pPr algn="l">
              <a:lnSpc>
                <a:spcPct val="90000"/>
              </a:lnSpc>
              <a:defRPr/>
            </a:pPr>
            <a:r>
              <a:rPr lang="en-US" sz="2000" b="1" dirty="0" smtClean="0">
                <a:solidFill>
                  <a:schemeClr val="accent1">
                    <a:lumMod val="50000"/>
                  </a:schemeClr>
                </a:solidFill>
                <a:latin typeface="Arial Body"/>
              </a:rPr>
              <a:t>Fees:  </a:t>
            </a:r>
            <a:r>
              <a:rPr lang="en-US" sz="2000" b="1" dirty="0" smtClean="0">
                <a:solidFill>
                  <a:srgbClr val="7030A0"/>
                </a:solidFill>
                <a:latin typeface="Arial Body"/>
              </a:rPr>
              <a:t>	  </a:t>
            </a:r>
            <a:r>
              <a:rPr lang="en-US" sz="2000" b="1" dirty="0" smtClean="0">
                <a:solidFill>
                  <a:srgbClr val="FF0000"/>
                </a:solidFill>
                <a:latin typeface="Arial Body"/>
              </a:rPr>
              <a:t>4.292% </a:t>
            </a:r>
            <a:r>
              <a:rPr lang="en-US" sz="2000" dirty="0" smtClean="0">
                <a:solidFill>
                  <a:schemeClr val="accent1">
                    <a:lumMod val="50000"/>
                  </a:schemeClr>
                </a:solidFill>
                <a:latin typeface="Arial Body"/>
              </a:rPr>
              <a:t>- deducted prior to loan disbursement </a:t>
            </a:r>
          </a:p>
          <a:p>
            <a:pPr lvl="1" algn="l">
              <a:lnSpc>
                <a:spcPct val="90000"/>
              </a:lnSpc>
              <a:defRPr/>
            </a:pPr>
            <a:r>
              <a:rPr lang="en-US" sz="2000" b="1" dirty="0" smtClean="0">
                <a:solidFill>
                  <a:srgbClr val="FF0000"/>
                </a:solidFill>
                <a:latin typeface="Arial Body"/>
              </a:rPr>
              <a:t>	95.708%</a:t>
            </a:r>
            <a:r>
              <a:rPr lang="en-US" sz="2000" dirty="0" smtClean="0">
                <a:solidFill>
                  <a:srgbClr val="7030A0"/>
                </a:solidFill>
                <a:latin typeface="Arial Body"/>
              </a:rPr>
              <a:t> </a:t>
            </a:r>
            <a:r>
              <a:rPr lang="en-US" sz="2000" dirty="0" smtClean="0">
                <a:solidFill>
                  <a:schemeClr val="accent1">
                    <a:lumMod val="50000"/>
                  </a:schemeClr>
                </a:solidFill>
                <a:latin typeface="Arial Body"/>
              </a:rPr>
              <a:t>of amount borrowed is credited to student’s account</a:t>
            </a:r>
          </a:p>
          <a:p>
            <a:pPr lvl="1" algn="l">
              <a:lnSpc>
                <a:spcPct val="90000"/>
              </a:lnSpc>
              <a:buFontTx/>
              <a:buChar char="−"/>
              <a:defRPr/>
            </a:pPr>
            <a:r>
              <a:rPr lang="en-US" sz="2000" dirty="0" smtClean="0">
                <a:solidFill>
                  <a:schemeClr val="accent1">
                    <a:lumMod val="50000"/>
                  </a:schemeClr>
                </a:solidFill>
                <a:latin typeface="Arial Body"/>
              </a:rPr>
              <a:t>Fee is determined and retained by Department of Ed, not the school</a:t>
            </a:r>
            <a:endParaRPr lang="en-US" sz="2000" dirty="0" smtClean="0">
              <a:solidFill>
                <a:schemeClr val="accent1">
                  <a:lumMod val="50000"/>
                </a:schemeClr>
              </a:solidFill>
            </a:endParaRPr>
          </a:p>
          <a:p>
            <a:pPr algn="l">
              <a:lnSpc>
                <a:spcPct val="90000"/>
              </a:lnSpc>
              <a:defRPr/>
            </a:pPr>
            <a:r>
              <a:rPr lang="en-US" sz="2000" b="1" dirty="0" smtClean="0">
                <a:solidFill>
                  <a:schemeClr val="accent1">
                    <a:lumMod val="50000"/>
                  </a:schemeClr>
                </a:solidFill>
                <a:latin typeface="Arial Body"/>
              </a:rPr>
              <a:t>Loan limits:</a:t>
            </a:r>
          </a:p>
          <a:p>
            <a:pPr lvl="1" algn="l">
              <a:lnSpc>
                <a:spcPct val="90000"/>
              </a:lnSpc>
              <a:buFontTx/>
              <a:buChar char="−"/>
              <a:defRPr/>
            </a:pPr>
            <a:r>
              <a:rPr lang="en-US" sz="2000" dirty="0" smtClean="0">
                <a:solidFill>
                  <a:schemeClr val="accent1">
                    <a:lumMod val="50000"/>
                  </a:schemeClr>
                </a:solidFill>
                <a:latin typeface="Arial Body"/>
              </a:rPr>
              <a:t>Cost of attendance less other aid received</a:t>
            </a:r>
          </a:p>
          <a:p>
            <a:pPr lvl="1" algn="l">
              <a:lnSpc>
                <a:spcPct val="90000"/>
              </a:lnSpc>
              <a:buFontTx/>
              <a:buChar char="−"/>
              <a:defRPr/>
            </a:pPr>
            <a:r>
              <a:rPr lang="en-US" sz="2000" dirty="0" smtClean="0">
                <a:solidFill>
                  <a:schemeClr val="accent1">
                    <a:lumMod val="50000"/>
                  </a:schemeClr>
                </a:solidFill>
                <a:latin typeface="Arial Body"/>
              </a:rPr>
              <a:t>Can cover EFC for student</a:t>
            </a:r>
          </a:p>
          <a:p>
            <a:pPr lvl="1" algn="l">
              <a:lnSpc>
                <a:spcPct val="90000"/>
              </a:lnSpc>
              <a:buFontTx/>
              <a:buChar char="−"/>
              <a:defRPr/>
            </a:pPr>
            <a:r>
              <a:rPr lang="en-US" sz="2000" dirty="0" smtClean="0">
                <a:solidFill>
                  <a:schemeClr val="accent1">
                    <a:lumMod val="50000"/>
                  </a:schemeClr>
                </a:solidFill>
                <a:latin typeface="Arial Body"/>
              </a:rPr>
              <a:t>No aggregate limit</a:t>
            </a:r>
          </a:p>
          <a:p>
            <a:pPr lvl="1" algn="l" eaLnBrk="1" hangingPunct="1">
              <a:lnSpc>
                <a:spcPct val="90000"/>
              </a:lnSpc>
              <a:buFont typeface="Arial" charset="0"/>
              <a:buNone/>
              <a:defRPr/>
            </a:pPr>
            <a:endParaRPr lang="en-US" sz="2400" dirty="0" smtClean="0">
              <a:solidFill>
                <a:schemeClr val="tx2">
                  <a:lumMod val="75000"/>
                </a:schemeClr>
              </a:solidFill>
              <a:latin typeface="Arial Body"/>
            </a:endParaRP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75</a:t>
            </a:fld>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143000"/>
          </a:xfrm>
        </p:spPr>
        <p:txBody>
          <a:bodyPr/>
          <a:lstStyle/>
          <a:p>
            <a:pPr>
              <a:defRPr/>
            </a:pPr>
            <a:r>
              <a:rPr lang="en-US" sz="3600" b="1" dirty="0" smtClean="0">
                <a:solidFill>
                  <a:schemeClr val="accent3">
                    <a:lumMod val="50000"/>
                  </a:schemeClr>
                </a:solidFill>
                <a:latin typeface="Arial Headings"/>
              </a:rPr>
              <a:t>Direct Parent Plus Loan</a:t>
            </a:r>
            <a:endParaRPr lang="en-US" sz="3600" b="1" dirty="0">
              <a:solidFill>
                <a:schemeClr val="accent3">
                  <a:lumMod val="50000"/>
                </a:schemeClr>
              </a:solidFill>
              <a:latin typeface="Arial Headings"/>
            </a:endParaRPr>
          </a:p>
        </p:txBody>
      </p:sp>
      <p:sp>
        <p:nvSpPr>
          <p:cNvPr id="3" name="Subtitle 2"/>
          <p:cNvSpPr>
            <a:spLocks noGrp="1"/>
          </p:cNvSpPr>
          <p:nvPr>
            <p:ph type="subTitle" idx="1"/>
          </p:nvPr>
        </p:nvSpPr>
        <p:spPr>
          <a:xfrm>
            <a:off x="304800" y="2743200"/>
            <a:ext cx="8305800" cy="3810000"/>
          </a:xfrm>
        </p:spPr>
        <p:txBody>
          <a:bodyPr/>
          <a:lstStyle/>
          <a:p>
            <a:pPr algn="l">
              <a:lnSpc>
                <a:spcPct val="90000"/>
              </a:lnSpc>
              <a:buFont typeface="Arial" pitchFamily="34" charset="0"/>
              <a:buChar char="•"/>
              <a:defRPr/>
            </a:pPr>
            <a:r>
              <a:rPr lang="en-US" sz="2400" dirty="0" smtClean="0">
                <a:solidFill>
                  <a:schemeClr val="tx2">
                    <a:lumMod val="75000"/>
                  </a:schemeClr>
                </a:solidFill>
                <a:latin typeface="Arial Body"/>
              </a:rPr>
              <a:t>Repayment begins 60 days after fully disbursed </a:t>
            </a:r>
          </a:p>
          <a:p>
            <a:pPr algn="l">
              <a:lnSpc>
                <a:spcPct val="90000"/>
              </a:lnSpc>
              <a:buFont typeface="Arial" pitchFamily="34" charset="0"/>
              <a:buChar char="•"/>
              <a:defRPr/>
            </a:pPr>
            <a:r>
              <a:rPr lang="en-US" sz="2400" dirty="0" smtClean="0">
                <a:solidFill>
                  <a:schemeClr val="tx2">
                    <a:lumMod val="75000"/>
                  </a:schemeClr>
                </a:solidFill>
                <a:latin typeface="Arial Body"/>
              </a:rPr>
              <a:t>Ten year repayment term</a:t>
            </a:r>
          </a:p>
          <a:p>
            <a:pPr algn="l">
              <a:lnSpc>
                <a:spcPct val="90000"/>
              </a:lnSpc>
              <a:buFont typeface="Arial" pitchFamily="34" charset="0"/>
              <a:buChar char="•"/>
              <a:defRPr/>
            </a:pPr>
            <a:r>
              <a:rPr lang="en-US" sz="2400" dirty="0" smtClean="0">
                <a:solidFill>
                  <a:schemeClr val="tx2">
                    <a:lumMod val="75000"/>
                  </a:schemeClr>
                </a:solidFill>
                <a:latin typeface="Arial Body"/>
              </a:rPr>
              <a:t>Four repayment options available to parent borrowers:</a:t>
            </a:r>
          </a:p>
          <a:p>
            <a:pPr lvl="1" algn="l">
              <a:lnSpc>
                <a:spcPct val="90000"/>
              </a:lnSpc>
              <a:buFontTx/>
              <a:buChar char="−"/>
              <a:defRPr/>
            </a:pPr>
            <a:r>
              <a:rPr lang="en-US" sz="2400" dirty="0" smtClean="0">
                <a:solidFill>
                  <a:schemeClr val="tx2">
                    <a:lumMod val="75000"/>
                  </a:schemeClr>
                </a:solidFill>
                <a:latin typeface="Arial Body"/>
              </a:rPr>
              <a:t>Level repayment</a:t>
            </a:r>
          </a:p>
          <a:p>
            <a:pPr lvl="1" algn="l">
              <a:lnSpc>
                <a:spcPct val="90000"/>
              </a:lnSpc>
              <a:buFontTx/>
              <a:buChar char="−"/>
              <a:defRPr/>
            </a:pPr>
            <a:r>
              <a:rPr lang="en-US" sz="2400" dirty="0" smtClean="0">
                <a:solidFill>
                  <a:schemeClr val="tx2">
                    <a:lumMod val="75000"/>
                  </a:schemeClr>
                </a:solidFill>
                <a:latin typeface="Arial Body"/>
              </a:rPr>
              <a:t>Interest Only</a:t>
            </a:r>
          </a:p>
          <a:p>
            <a:pPr lvl="1" algn="l">
              <a:lnSpc>
                <a:spcPct val="90000"/>
              </a:lnSpc>
              <a:buFontTx/>
              <a:buChar char="−"/>
              <a:defRPr/>
            </a:pPr>
            <a:r>
              <a:rPr lang="en-US" sz="2400" dirty="0" smtClean="0">
                <a:solidFill>
                  <a:schemeClr val="tx2">
                    <a:lumMod val="75000"/>
                  </a:schemeClr>
                </a:solidFill>
                <a:latin typeface="Arial Body"/>
              </a:rPr>
              <a:t>Monthly payment based on percentage of income</a:t>
            </a:r>
          </a:p>
          <a:p>
            <a:pPr lvl="1" algn="l">
              <a:lnSpc>
                <a:spcPct val="90000"/>
              </a:lnSpc>
              <a:buFontTx/>
              <a:buChar char="−"/>
              <a:defRPr/>
            </a:pPr>
            <a:r>
              <a:rPr lang="en-US" sz="2400" dirty="0" smtClean="0">
                <a:solidFill>
                  <a:schemeClr val="tx2">
                    <a:lumMod val="75000"/>
                  </a:schemeClr>
                </a:solidFill>
                <a:latin typeface="Arial Body"/>
              </a:rPr>
              <a:t>Delayed </a:t>
            </a:r>
            <a:r>
              <a:rPr lang="en-US" sz="2400" dirty="0">
                <a:solidFill>
                  <a:schemeClr val="tx2">
                    <a:lumMod val="75000"/>
                  </a:schemeClr>
                </a:solidFill>
                <a:latin typeface="Arial Body"/>
              </a:rPr>
              <a:t>repayment </a:t>
            </a:r>
            <a:r>
              <a:rPr lang="en-US" sz="2400" dirty="0" smtClean="0">
                <a:solidFill>
                  <a:schemeClr val="tx2">
                    <a:lumMod val="75000"/>
                  </a:schemeClr>
                </a:solidFill>
                <a:latin typeface="Arial Body"/>
              </a:rPr>
              <a:t>- parents </a:t>
            </a:r>
            <a:r>
              <a:rPr lang="en-US" sz="2400" dirty="0">
                <a:solidFill>
                  <a:schemeClr val="tx2">
                    <a:lumMod val="75000"/>
                  </a:schemeClr>
                </a:solidFill>
                <a:latin typeface="Arial Body"/>
              </a:rPr>
              <a:t>can request an in-school deferment and six month grace period </a:t>
            </a:r>
            <a:r>
              <a:rPr lang="en-US" sz="2400" dirty="0" smtClean="0">
                <a:solidFill>
                  <a:schemeClr val="tx2">
                    <a:lumMod val="75000"/>
                  </a:schemeClr>
                </a:solidFill>
                <a:latin typeface="Arial Body"/>
              </a:rPr>
              <a:t>on loan</a:t>
            </a:r>
          </a:p>
          <a:p>
            <a:pPr lvl="1" algn="l" eaLnBrk="1" hangingPunct="1">
              <a:lnSpc>
                <a:spcPct val="90000"/>
              </a:lnSpc>
              <a:buFont typeface="Arial" pitchFamily="34" charset="0"/>
              <a:buChar char="•"/>
              <a:defRPr/>
            </a:pPr>
            <a:endParaRPr lang="en-US" sz="2400" dirty="0" smtClean="0">
              <a:solidFill>
                <a:schemeClr val="tx2">
                  <a:lumMod val="75000"/>
                </a:schemeClr>
              </a:solidFill>
              <a:latin typeface="Arial Body"/>
            </a:endParaRPr>
          </a:p>
          <a:p>
            <a:pPr algn="l" eaLnBrk="1" hangingPunct="1">
              <a:lnSpc>
                <a:spcPct val="90000"/>
              </a:lnSpc>
              <a:buFont typeface="Arial" pitchFamily="34" charset="0"/>
              <a:buChar char="•"/>
              <a:defRPr/>
            </a:pPr>
            <a:endParaRPr lang="en-US" sz="2400" dirty="0">
              <a:solidFill>
                <a:schemeClr val="tx2">
                  <a:lumMod val="75000"/>
                </a:schemeClr>
              </a:solidFill>
              <a:latin typeface="Arial Body"/>
            </a:endParaRP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76</a:t>
            </a:fld>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76400"/>
            <a:ext cx="9144000" cy="762000"/>
          </a:xfrm>
        </p:spPr>
        <p:txBody>
          <a:bodyPr/>
          <a:lstStyle/>
          <a:p>
            <a:pPr>
              <a:defRPr/>
            </a:pPr>
            <a:r>
              <a:rPr lang="en-US" sz="3600" b="1" dirty="0" smtClean="0">
                <a:solidFill>
                  <a:schemeClr val="accent3">
                    <a:lumMod val="50000"/>
                  </a:schemeClr>
                </a:solidFill>
                <a:latin typeface="Arial Headings"/>
              </a:rPr>
              <a:t>Private Student Loans</a:t>
            </a:r>
            <a:endParaRPr lang="en-US" sz="3600" b="1" dirty="0">
              <a:solidFill>
                <a:schemeClr val="accent3">
                  <a:lumMod val="50000"/>
                </a:schemeClr>
              </a:solidFill>
              <a:latin typeface="Arial Headings"/>
            </a:endParaRPr>
          </a:p>
        </p:txBody>
      </p:sp>
      <p:sp>
        <p:nvSpPr>
          <p:cNvPr id="3" name="Subtitle 2"/>
          <p:cNvSpPr>
            <a:spLocks noGrp="1"/>
          </p:cNvSpPr>
          <p:nvPr>
            <p:ph type="subTitle" idx="1"/>
          </p:nvPr>
        </p:nvSpPr>
        <p:spPr>
          <a:xfrm>
            <a:off x="228600" y="2167978"/>
            <a:ext cx="8686800" cy="4690022"/>
          </a:xfrm>
        </p:spPr>
        <p:txBody>
          <a:bodyPr/>
          <a:lstStyle/>
          <a:p>
            <a:pPr algn="l" eaLnBrk="1" hangingPunct="1">
              <a:buFont typeface="Arial" pitchFamily="34" charset="0"/>
              <a:buChar char="•"/>
              <a:defRPr/>
            </a:pPr>
            <a:r>
              <a:rPr lang="en-US" sz="2400" dirty="0" smtClean="0">
                <a:solidFill>
                  <a:schemeClr val="tx2">
                    <a:lumMod val="75000"/>
                  </a:schemeClr>
                </a:solidFill>
                <a:latin typeface="Arial Body"/>
              </a:rPr>
              <a:t>Also called “Alternative” loans</a:t>
            </a:r>
          </a:p>
          <a:p>
            <a:pPr algn="l" eaLnBrk="1" hangingPunct="1">
              <a:buFont typeface="Arial" pitchFamily="34" charset="0"/>
              <a:buChar char="•"/>
              <a:defRPr/>
            </a:pPr>
            <a:r>
              <a:rPr lang="en-US" sz="2400" dirty="0" smtClean="0">
                <a:solidFill>
                  <a:schemeClr val="tx2">
                    <a:lumMod val="75000"/>
                  </a:schemeClr>
                </a:solidFill>
                <a:latin typeface="Arial Body"/>
              </a:rPr>
              <a:t>Used mainly for high-cost schools</a:t>
            </a:r>
          </a:p>
          <a:p>
            <a:pPr algn="l" eaLnBrk="1" hangingPunct="1">
              <a:buFont typeface="Arial" pitchFamily="34" charset="0"/>
              <a:buChar char="•"/>
              <a:defRPr/>
            </a:pPr>
            <a:r>
              <a:rPr lang="en-US" sz="2400" dirty="0" smtClean="0">
                <a:solidFill>
                  <a:schemeClr val="tx2">
                    <a:lumMod val="75000"/>
                  </a:schemeClr>
                </a:solidFill>
                <a:latin typeface="Arial Body"/>
              </a:rPr>
              <a:t>Interest and terms vary; often require co-signer</a:t>
            </a:r>
          </a:p>
          <a:p>
            <a:pPr algn="l" eaLnBrk="1" hangingPunct="1">
              <a:buFont typeface="Arial" pitchFamily="34" charset="0"/>
              <a:buChar char="•"/>
              <a:defRPr/>
            </a:pPr>
            <a:r>
              <a:rPr lang="en-US" sz="2400" dirty="0" smtClean="0">
                <a:solidFill>
                  <a:schemeClr val="tx2">
                    <a:lumMod val="75000"/>
                  </a:schemeClr>
                </a:solidFill>
                <a:latin typeface="Arial Body"/>
              </a:rPr>
              <a:t>Cannot be combined with federal student loans in a federal consolidation – always a separate payment</a:t>
            </a:r>
          </a:p>
          <a:p>
            <a:pPr algn="l" eaLnBrk="1" hangingPunct="1">
              <a:buFont typeface="Arial" pitchFamily="34" charset="0"/>
              <a:buChar char="•"/>
              <a:defRPr/>
            </a:pPr>
            <a:r>
              <a:rPr lang="en-US" sz="2400" i="1" dirty="0" smtClean="0">
                <a:solidFill>
                  <a:schemeClr val="tx2">
                    <a:lumMod val="75000"/>
                  </a:schemeClr>
                </a:solidFill>
                <a:latin typeface="Arial Body"/>
              </a:rPr>
              <a:t>Use as a “Last Resort” – exhaust all federal eligibility first</a:t>
            </a:r>
          </a:p>
          <a:p>
            <a:pPr algn="l">
              <a:buFont typeface="Arial" pitchFamily="34" charset="0"/>
              <a:buChar char="•"/>
              <a:defRPr/>
            </a:pPr>
            <a:r>
              <a:rPr lang="en-US" sz="2400" dirty="0" smtClean="0">
                <a:solidFill>
                  <a:schemeClr val="tx2">
                    <a:lumMod val="75000"/>
                  </a:schemeClr>
                </a:solidFill>
                <a:latin typeface="Arial Body"/>
              </a:rPr>
              <a:t> </a:t>
            </a:r>
            <a:r>
              <a:rPr lang="en-US" sz="2400" u="sng" dirty="0" smtClean="0">
                <a:hlinkClick r:id="rId3"/>
              </a:rPr>
              <a:t>http://studentlendinganalytics.com/ratings.html</a:t>
            </a:r>
            <a:r>
              <a:rPr lang="en-US" sz="2400" u="sng" dirty="0" smtClean="0"/>
              <a:t> </a:t>
            </a:r>
            <a:r>
              <a:rPr lang="en-US" sz="2400" dirty="0" smtClean="0">
                <a:solidFill>
                  <a:schemeClr val="tx2">
                    <a:lumMod val="75000"/>
                  </a:schemeClr>
                </a:solidFill>
              </a:rPr>
              <a:t>- provides information on different private loans for comparison</a:t>
            </a:r>
          </a:p>
          <a:p>
            <a:pPr algn="l">
              <a:buFont typeface="Arial" pitchFamily="34" charset="0"/>
              <a:buChar char="•"/>
              <a:defRPr/>
            </a:pPr>
            <a:r>
              <a:rPr lang="en-US" sz="2400" u="sng" dirty="0" smtClean="0">
                <a:hlinkClick r:id="rId4"/>
              </a:rPr>
              <a:t>www.ihelploan.com</a:t>
            </a:r>
            <a:endParaRPr lang="en-US" sz="2400" dirty="0" smtClean="0"/>
          </a:p>
          <a:p>
            <a:pPr algn="l">
              <a:buFont typeface="Arial" pitchFamily="34" charset="0"/>
              <a:buChar char="•"/>
              <a:defRPr/>
            </a:pPr>
            <a:r>
              <a:rPr lang="en-US" sz="2400" u="sng" dirty="0" smtClean="0">
                <a:hlinkClick r:id="rId5"/>
              </a:rPr>
              <a:t>www.custudenloans.org</a:t>
            </a:r>
            <a:endParaRPr lang="en-US" sz="2400" dirty="0" smtClean="0"/>
          </a:p>
          <a:p>
            <a:pPr algn="l">
              <a:buFont typeface="Arial" pitchFamily="34" charset="0"/>
              <a:buChar char="•"/>
              <a:defRPr/>
            </a:pPr>
            <a:r>
              <a:rPr lang="en-US" sz="2400" u="sng" dirty="0" smtClean="0">
                <a:hlinkClick r:id="rId6"/>
              </a:rPr>
              <a:t>www.wellsfargo.com/student</a:t>
            </a:r>
            <a:endParaRPr lang="en-US" sz="2400" dirty="0" smtClean="0"/>
          </a:p>
          <a:p>
            <a:pPr algn="l">
              <a:buFont typeface="Arial" pitchFamily="34" charset="0"/>
              <a:buChar char="•"/>
              <a:defRPr/>
            </a:pPr>
            <a:endParaRPr lang="en-US" sz="2400" dirty="0" smtClean="0"/>
          </a:p>
          <a:p>
            <a:pPr algn="l">
              <a:buFont typeface="Arial" pitchFamily="34" charset="0"/>
              <a:buChar char="•"/>
              <a:defRPr/>
            </a:pPr>
            <a:endParaRPr lang="en-US" sz="2400" dirty="0">
              <a:solidFill>
                <a:schemeClr val="tx2">
                  <a:lumMod val="75000"/>
                </a:schemeClr>
              </a:solidFill>
              <a:latin typeface="Arial Body"/>
            </a:endParaRP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77</a:t>
            </a:fld>
            <a:endParaRPr lang="en-US" dirty="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lstStyle/>
          <a:p>
            <a:pPr>
              <a:defRPr/>
            </a:pPr>
            <a:r>
              <a:rPr lang="en-US" sz="3600" b="1" kern="10" dirty="0" smtClean="0">
                <a:ln w="12700">
                  <a:noFill/>
                  <a:round/>
                  <a:headEnd/>
                  <a:tailEnd/>
                </a:ln>
                <a:solidFill>
                  <a:schemeClr val="accent3">
                    <a:lumMod val="50000"/>
                  </a:schemeClr>
                </a:solidFill>
                <a:effectLst>
                  <a:outerShdw dist="45791" dir="2021404" algn="ctr" rotWithShape="0">
                    <a:srgbClr val="9999FF"/>
                  </a:outerShdw>
                </a:effectLst>
                <a:latin typeface="Arial Headings"/>
              </a:rPr>
              <a:t>Scholarships</a:t>
            </a:r>
            <a:endParaRPr lang="en-US" sz="3600" b="1" dirty="0">
              <a:latin typeface="Arial Headings"/>
            </a:endParaRPr>
          </a:p>
        </p:txBody>
      </p:sp>
      <p:pic>
        <p:nvPicPr>
          <p:cNvPr id="75779" name="Picture 4" descr="BD06965_"/>
          <p:cNvPicPr>
            <a:picLocks noChangeAspect="1" noChangeArrowheads="1"/>
          </p:cNvPicPr>
          <p:nvPr/>
        </p:nvPicPr>
        <p:blipFill>
          <a:blip r:embed="rId2" cstate="print"/>
          <a:srcRect/>
          <a:stretch>
            <a:fillRect/>
          </a:stretch>
        </p:blipFill>
        <p:spPr bwMode="auto">
          <a:xfrm>
            <a:off x="3352800" y="2819400"/>
            <a:ext cx="3657600" cy="34290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6D3E3CB5-51A5-4044-9095-401F890D62CB}" type="slidenum">
              <a:rPr lang="en-US" smtClean="0"/>
              <a:pPr>
                <a:defRPr/>
              </a:pPr>
              <a:t>78</a:t>
            </a:fld>
            <a:endParaRPr lang="en-US" dirty="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914400" y="2971800"/>
          <a:ext cx="1676400" cy="2667000"/>
        </p:xfrm>
        <a:graphic>
          <a:graphicData uri="http://schemas.openxmlformats.org/drawingml/2006/table">
            <a:tbl>
              <a:tblPr firstRow="1" bandRow="1">
                <a:tableStyleId>{00A15C55-8517-42AA-B614-E9B94910E393}</a:tableStyleId>
              </a:tblPr>
              <a:tblGrid>
                <a:gridCol w="1676400"/>
              </a:tblGrid>
              <a:tr h="544015">
                <a:tc>
                  <a:txBody>
                    <a:bodyPr/>
                    <a:lstStyle/>
                    <a:p>
                      <a:pPr algn="ctr"/>
                      <a:r>
                        <a:rPr lang="en-US" sz="2400" dirty="0" smtClean="0"/>
                        <a:t>Sources</a:t>
                      </a:r>
                      <a:endParaRPr lang="en-US" sz="2400" dirty="0"/>
                    </a:p>
                  </a:txBody>
                  <a:tcPr anchor="ctr"/>
                </a:tc>
              </a:tr>
              <a:tr h="544015">
                <a:tc>
                  <a:txBody>
                    <a:bodyPr/>
                    <a:lstStyle/>
                    <a:p>
                      <a:r>
                        <a:rPr lang="en-US" dirty="0" smtClean="0"/>
                        <a:t>Federal</a:t>
                      </a:r>
                      <a:endParaRPr lang="en-US" dirty="0"/>
                    </a:p>
                  </a:txBody>
                  <a:tcPr anchor="ctr"/>
                </a:tc>
              </a:tr>
              <a:tr h="504209">
                <a:tc>
                  <a:txBody>
                    <a:bodyPr/>
                    <a:lstStyle/>
                    <a:p>
                      <a:r>
                        <a:rPr lang="en-US" dirty="0" smtClean="0"/>
                        <a:t>State</a:t>
                      </a:r>
                      <a:endParaRPr lang="en-US" dirty="0"/>
                    </a:p>
                  </a:txBody>
                  <a:tcPr anchor="ctr"/>
                </a:tc>
              </a:tr>
              <a:tr h="530746">
                <a:tc>
                  <a:txBody>
                    <a:bodyPr/>
                    <a:lstStyle/>
                    <a:p>
                      <a:r>
                        <a:rPr lang="en-US" dirty="0" smtClean="0"/>
                        <a:t>School</a:t>
                      </a:r>
                      <a:endParaRPr lang="en-US" dirty="0"/>
                    </a:p>
                  </a:txBody>
                  <a:tcPr anchor="ctr"/>
                </a:tc>
              </a:tr>
              <a:tr h="544015">
                <a:tc>
                  <a:txBody>
                    <a:bodyPr/>
                    <a:lstStyle/>
                    <a:p>
                      <a:r>
                        <a:rPr lang="en-US" dirty="0" smtClean="0"/>
                        <a:t>Private</a:t>
                      </a:r>
                      <a:endParaRPr lang="en-US" dirty="0"/>
                    </a:p>
                  </a:txBody>
                  <a:tcPr anchor="ctr"/>
                </a:tc>
              </a:tr>
            </a:tbl>
          </a:graphicData>
        </a:graphic>
      </p:graphicFrame>
      <p:graphicFrame>
        <p:nvGraphicFramePr>
          <p:cNvPr id="8" name="Table 7"/>
          <p:cNvGraphicFramePr>
            <a:graphicFrameLocks noGrp="1"/>
          </p:cNvGraphicFramePr>
          <p:nvPr/>
        </p:nvGraphicFramePr>
        <p:xfrm>
          <a:off x="3200400" y="2971800"/>
          <a:ext cx="4724400" cy="3506988"/>
        </p:xfrm>
        <a:graphic>
          <a:graphicData uri="http://schemas.openxmlformats.org/drawingml/2006/table">
            <a:tbl>
              <a:tblPr firstRow="1" bandRow="1">
                <a:tableStyleId>{00A15C55-8517-42AA-B614-E9B94910E393}</a:tableStyleId>
              </a:tblPr>
              <a:tblGrid>
                <a:gridCol w="1574800"/>
                <a:gridCol w="1574800"/>
                <a:gridCol w="1574800"/>
              </a:tblGrid>
              <a:tr h="657948">
                <a:tc gridSpan="3">
                  <a:txBody>
                    <a:bodyPr/>
                    <a:lstStyle/>
                    <a:p>
                      <a:pPr algn="ctr"/>
                      <a:r>
                        <a:rPr lang="en-US" sz="2400" dirty="0" smtClean="0"/>
                        <a:t>Types of Financial Aid</a:t>
                      </a:r>
                      <a:endParaRPr lang="en-US" sz="2400" dirty="0"/>
                    </a:p>
                  </a:txBody>
                  <a:tcPr/>
                </a:tc>
                <a:tc hMerge="1">
                  <a:txBody>
                    <a:bodyPr/>
                    <a:lstStyle/>
                    <a:p>
                      <a:endParaRPr lang="en-US" dirty="0"/>
                    </a:p>
                  </a:txBody>
                  <a:tcPr/>
                </a:tc>
                <a:tc hMerge="1">
                  <a:txBody>
                    <a:bodyPr/>
                    <a:lstStyle/>
                    <a:p>
                      <a:endParaRPr lang="en-US" dirty="0"/>
                    </a:p>
                  </a:txBody>
                  <a:tcPr/>
                </a:tc>
              </a:tr>
              <a:tr h="614084">
                <a:tc>
                  <a:txBody>
                    <a:bodyPr/>
                    <a:lstStyle/>
                    <a:p>
                      <a:pPr algn="ctr"/>
                      <a:r>
                        <a:rPr lang="en-US" b="1" dirty="0" smtClean="0"/>
                        <a:t>Need Based</a:t>
                      </a:r>
                      <a:endParaRPr lang="en-US" b="1" dirty="0"/>
                    </a:p>
                  </a:txBody>
                  <a:tcPr anchor="ctr"/>
                </a:tc>
                <a:tc>
                  <a:txBody>
                    <a:bodyPr/>
                    <a:lstStyle/>
                    <a:p>
                      <a:pPr algn="ctr"/>
                      <a:r>
                        <a:rPr lang="en-US" b="1" dirty="0" smtClean="0"/>
                        <a:t>Non-Need Based</a:t>
                      </a:r>
                      <a:endParaRPr lang="en-US" b="1" dirty="0"/>
                    </a:p>
                  </a:txBody>
                  <a:tcPr anchor="ctr"/>
                </a:tc>
                <a:tc>
                  <a:txBody>
                    <a:bodyPr/>
                    <a:lstStyle/>
                    <a:p>
                      <a:pPr algn="ctr"/>
                      <a:r>
                        <a:rPr lang="en-US" b="1" dirty="0" smtClean="0"/>
                        <a:t>Merit</a:t>
                      </a:r>
                      <a:endParaRPr lang="en-US" b="1" dirty="0"/>
                    </a:p>
                  </a:txBody>
                  <a:tcPr anchor="ctr"/>
                </a:tc>
              </a:tr>
              <a:tr h="464400">
                <a:tc>
                  <a:txBody>
                    <a:bodyPr/>
                    <a:lstStyle/>
                    <a:p>
                      <a:pPr algn="l"/>
                      <a:r>
                        <a:rPr lang="en-US" dirty="0" smtClean="0"/>
                        <a:t>Scholarships</a:t>
                      </a:r>
                      <a:endParaRPr lang="en-US" dirty="0"/>
                    </a:p>
                  </a:txBody>
                  <a:tcPr anchor="ctr"/>
                </a:tc>
                <a:tc>
                  <a:txBody>
                    <a:bodyPr/>
                    <a:lstStyle/>
                    <a:p>
                      <a:pPr algn="l"/>
                      <a:r>
                        <a:rPr lang="en-US" dirty="0" smtClean="0"/>
                        <a:t>Loans</a:t>
                      </a:r>
                      <a:endParaRPr lang="en-US" dirty="0"/>
                    </a:p>
                  </a:txBody>
                  <a:tcPr anchor="ctr"/>
                </a:tc>
                <a:tc>
                  <a:txBody>
                    <a:bodyPr/>
                    <a:lstStyle/>
                    <a:p>
                      <a:pPr algn="l"/>
                      <a:r>
                        <a:rPr lang="en-US" dirty="0" smtClean="0"/>
                        <a:t>Scholarships</a:t>
                      </a:r>
                      <a:endParaRPr lang="en-US" dirty="0"/>
                    </a:p>
                  </a:txBody>
                  <a:tcPr anchor="ctr"/>
                </a:tc>
              </a:tr>
              <a:tr h="614084">
                <a:tc>
                  <a:txBody>
                    <a:bodyPr/>
                    <a:lstStyle/>
                    <a:p>
                      <a:pPr algn="l"/>
                      <a:r>
                        <a:rPr lang="en-US" dirty="0" smtClean="0"/>
                        <a:t>Grants</a:t>
                      </a:r>
                      <a:endParaRPr lang="en-US" dirty="0"/>
                    </a:p>
                  </a:txBody>
                  <a:tcPr anchor="ctr"/>
                </a:tc>
                <a:tc>
                  <a:txBody>
                    <a:bodyPr/>
                    <a:lstStyle/>
                    <a:p>
                      <a:pPr algn="l"/>
                      <a:r>
                        <a:rPr lang="en-US" dirty="0" smtClean="0"/>
                        <a:t>Some scholarships</a:t>
                      </a:r>
                      <a:endParaRPr lang="en-US" dirty="0"/>
                    </a:p>
                  </a:txBody>
                  <a:tcPr anchor="ctr"/>
                </a:tc>
                <a:tc>
                  <a:txBody>
                    <a:bodyPr/>
                    <a:lstStyle/>
                    <a:p>
                      <a:pPr algn="l"/>
                      <a:endParaRPr lang="en-US" dirty="0"/>
                    </a:p>
                  </a:txBody>
                  <a:tcPr anchor="ctr"/>
                </a:tc>
              </a:tr>
              <a:tr h="614084">
                <a:tc>
                  <a:txBody>
                    <a:bodyPr/>
                    <a:lstStyle/>
                    <a:p>
                      <a:pPr algn="l"/>
                      <a:r>
                        <a:rPr lang="en-US" dirty="0" smtClean="0"/>
                        <a:t>Most work study</a:t>
                      </a:r>
                      <a:endParaRPr lang="en-US" dirty="0"/>
                    </a:p>
                  </a:txBody>
                  <a:tcPr anchor="ctr"/>
                </a:tc>
                <a:tc>
                  <a:txBody>
                    <a:bodyPr/>
                    <a:lstStyle/>
                    <a:p>
                      <a:pPr algn="l"/>
                      <a:r>
                        <a:rPr lang="en-US" dirty="0" smtClean="0"/>
                        <a:t>Some work study</a:t>
                      </a:r>
                      <a:endParaRPr lang="en-US" dirty="0"/>
                    </a:p>
                  </a:txBody>
                  <a:tcPr anchor="ctr"/>
                </a:tc>
                <a:tc>
                  <a:txBody>
                    <a:bodyPr/>
                    <a:lstStyle/>
                    <a:p>
                      <a:pPr algn="l"/>
                      <a:endParaRPr lang="en-US" dirty="0"/>
                    </a:p>
                  </a:txBody>
                  <a:tcPr anchor="ctr"/>
                </a:tc>
              </a:tr>
              <a:tr h="464400">
                <a:tc>
                  <a:txBody>
                    <a:bodyPr/>
                    <a:lstStyle/>
                    <a:p>
                      <a:pPr algn="l"/>
                      <a:r>
                        <a:rPr lang="en-US" dirty="0" smtClean="0"/>
                        <a:t>Loans</a:t>
                      </a:r>
                      <a:endParaRPr lang="en-US" dirty="0"/>
                    </a:p>
                  </a:txBody>
                  <a:tcPr anchor="ctr"/>
                </a:tc>
                <a:tc>
                  <a:txBody>
                    <a:bodyPr/>
                    <a:lstStyle/>
                    <a:p>
                      <a:pPr algn="l"/>
                      <a:endParaRPr lang="en-US" dirty="0"/>
                    </a:p>
                  </a:txBody>
                  <a:tcPr anchor="ctr"/>
                </a:tc>
                <a:tc>
                  <a:txBody>
                    <a:bodyPr/>
                    <a:lstStyle/>
                    <a:p>
                      <a:pPr algn="l"/>
                      <a:endParaRPr lang="en-US" dirty="0"/>
                    </a:p>
                  </a:txBody>
                  <a:tcPr anchor="ctr"/>
                </a:tc>
              </a:tr>
            </a:tbl>
          </a:graphicData>
        </a:graphic>
      </p:graphicFrame>
      <p:sp>
        <p:nvSpPr>
          <p:cNvPr id="4" name="TextBox 3"/>
          <p:cNvSpPr txBox="1"/>
          <p:nvPr/>
        </p:nvSpPr>
        <p:spPr>
          <a:xfrm>
            <a:off x="1676400" y="1981200"/>
            <a:ext cx="5032083" cy="646331"/>
          </a:xfrm>
          <a:prstGeom prst="rect">
            <a:avLst/>
          </a:prstGeom>
          <a:noFill/>
        </p:spPr>
        <p:txBody>
          <a:bodyPr wrap="none" rtlCol="0">
            <a:spAutoFit/>
          </a:bodyPr>
          <a:lstStyle/>
          <a:p>
            <a:pPr algn="ctr"/>
            <a:r>
              <a:rPr lang="en-US" sz="3600" b="1" dirty="0" smtClean="0">
                <a:solidFill>
                  <a:schemeClr val="accent3">
                    <a:lumMod val="50000"/>
                  </a:schemeClr>
                </a:solidFill>
                <a:latin typeface="Arial Headings"/>
              </a:rPr>
              <a:t>Types of Financial Aid</a:t>
            </a:r>
            <a:endParaRPr lang="en-US" sz="3600" b="1" dirty="0">
              <a:solidFill>
                <a:schemeClr val="accent3">
                  <a:lumMod val="50000"/>
                </a:schemeClr>
              </a:solidFill>
              <a:latin typeface="Arial Headings"/>
            </a:endParaRP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pPr>
                <a:defRPr/>
              </a:pPr>
              <a:t>79</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8229600" cy="1066800"/>
          </a:xfrm>
        </p:spPr>
        <p:txBody>
          <a:bodyPr/>
          <a:lstStyle/>
          <a:p>
            <a:r>
              <a:rPr lang="en-US" b="1" dirty="0" smtClean="0">
                <a:solidFill>
                  <a:schemeClr val="accent3">
                    <a:lumMod val="50000"/>
                  </a:schemeClr>
                </a:solidFill>
                <a:latin typeface="Arial Headings"/>
              </a:rPr>
              <a:t>PRIORITY DATES</a:t>
            </a:r>
            <a:endParaRPr lang="en-US" b="1" dirty="0">
              <a:solidFill>
                <a:schemeClr val="accent3">
                  <a:lumMod val="50000"/>
                </a:schemeClr>
              </a:solidFill>
              <a:latin typeface="Arial Headings"/>
            </a:endParaRPr>
          </a:p>
        </p:txBody>
      </p:sp>
      <p:sp>
        <p:nvSpPr>
          <p:cNvPr id="3" name="Content Placeholder 2"/>
          <p:cNvSpPr>
            <a:spLocks noGrp="1"/>
          </p:cNvSpPr>
          <p:nvPr>
            <p:ph idx="1"/>
          </p:nvPr>
        </p:nvSpPr>
        <p:spPr>
          <a:xfrm>
            <a:off x="152400" y="2713038"/>
            <a:ext cx="8915400" cy="3825875"/>
          </a:xfrm>
        </p:spPr>
        <p:txBody>
          <a:bodyPr/>
          <a:lstStyle/>
          <a:p>
            <a:pPr marL="0" indent="0" eaLnBrk="1" hangingPunct="1">
              <a:lnSpc>
                <a:spcPct val="80000"/>
              </a:lnSpc>
              <a:buNone/>
              <a:defRPr/>
            </a:pPr>
            <a:r>
              <a:rPr lang="en-US" sz="2400" b="1" dirty="0" smtClean="0">
                <a:solidFill>
                  <a:schemeClr val="tx2">
                    <a:lumMod val="75000"/>
                  </a:schemeClr>
                </a:solidFill>
                <a:latin typeface="Arial Body"/>
              </a:rPr>
              <a:t>Submit information on or before this date to gain advantage</a:t>
            </a:r>
          </a:p>
          <a:p>
            <a:pPr eaLnBrk="1" hangingPunct="1">
              <a:lnSpc>
                <a:spcPct val="80000"/>
              </a:lnSpc>
              <a:defRPr/>
            </a:pPr>
            <a:r>
              <a:rPr lang="en-US" sz="2400" dirty="0" smtClean="0">
                <a:solidFill>
                  <a:schemeClr val="tx2">
                    <a:lumMod val="75000"/>
                  </a:schemeClr>
                </a:solidFill>
                <a:latin typeface="Arial Body"/>
              </a:rPr>
              <a:t>Meeting a priority date for financial aid means you </a:t>
            </a:r>
            <a:r>
              <a:rPr lang="en-US" sz="2400" i="1" u="sng" dirty="0" smtClean="0">
                <a:solidFill>
                  <a:schemeClr val="tx2">
                    <a:lumMod val="75000"/>
                  </a:schemeClr>
                </a:solidFill>
                <a:latin typeface="Arial Body"/>
              </a:rPr>
              <a:t>may</a:t>
            </a:r>
            <a:r>
              <a:rPr lang="en-US" sz="2400" dirty="0" smtClean="0">
                <a:solidFill>
                  <a:schemeClr val="tx2">
                    <a:lumMod val="75000"/>
                  </a:schemeClr>
                </a:solidFill>
                <a:latin typeface="Arial Body"/>
              </a:rPr>
              <a:t> receive additional funding</a:t>
            </a:r>
          </a:p>
          <a:p>
            <a:pPr eaLnBrk="1" hangingPunct="1">
              <a:lnSpc>
                <a:spcPct val="80000"/>
              </a:lnSpc>
              <a:defRPr/>
            </a:pPr>
            <a:r>
              <a:rPr lang="en-US" sz="2400" dirty="0" smtClean="0">
                <a:solidFill>
                  <a:schemeClr val="tx2">
                    <a:lumMod val="75000"/>
                  </a:schemeClr>
                </a:solidFill>
                <a:latin typeface="Arial Body"/>
              </a:rPr>
              <a:t>Important if your family is considered high need</a:t>
            </a:r>
          </a:p>
          <a:p>
            <a:pPr eaLnBrk="1" hangingPunct="1">
              <a:lnSpc>
                <a:spcPct val="80000"/>
              </a:lnSpc>
              <a:defRPr/>
            </a:pPr>
            <a:r>
              <a:rPr lang="en-US" sz="2400" dirty="0" smtClean="0">
                <a:solidFill>
                  <a:schemeClr val="tx2">
                    <a:lumMod val="75000"/>
                  </a:schemeClr>
                </a:solidFill>
                <a:latin typeface="Arial Body"/>
              </a:rPr>
              <a:t>Additional “priority” funds are limited &amp; include grants, low-interest loans, work-study funds</a:t>
            </a:r>
          </a:p>
          <a:p>
            <a:pPr eaLnBrk="1" hangingPunct="1">
              <a:lnSpc>
                <a:spcPct val="80000"/>
              </a:lnSpc>
              <a:defRPr/>
            </a:pPr>
            <a:r>
              <a:rPr lang="en-US" sz="2400" dirty="0" smtClean="0">
                <a:solidFill>
                  <a:schemeClr val="tx2">
                    <a:lumMod val="75000"/>
                  </a:schemeClr>
                </a:solidFill>
                <a:latin typeface="Arial Body"/>
              </a:rPr>
              <a:t>Generally awarded to the neediest students and earliest applicants first – and </a:t>
            </a:r>
            <a:r>
              <a:rPr lang="en-US" sz="2400" dirty="0">
                <a:solidFill>
                  <a:schemeClr val="tx2">
                    <a:lumMod val="75000"/>
                  </a:schemeClr>
                </a:solidFill>
                <a:latin typeface="Arial Body"/>
              </a:rPr>
              <a:t>awarded until gone </a:t>
            </a:r>
            <a:endParaRPr lang="en-US" sz="2400" dirty="0" smtClean="0">
              <a:solidFill>
                <a:schemeClr val="tx2">
                  <a:lumMod val="75000"/>
                </a:schemeClr>
              </a:solidFill>
              <a:latin typeface="Arial Body"/>
            </a:endParaRPr>
          </a:p>
          <a:p>
            <a:pPr eaLnBrk="1" hangingPunct="1">
              <a:lnSpc>
                <a:spcPct val="80000"/>
              </a:lnSpc>
              <a:defRPr/>
            </a:pPr>
            <a:r>
              <a:rPr lang="en-US" sz="2400" dirty="0" smtClean="0">
                <a:solidFill>
                  <a:schemeClr val="tx2">
                    <a:lumMod val="75000"/>
                  </a:schemeClr>
                </a:solidFill>
                <a:latin typeface="Arial Body"/>
              </a:rPr>
              <a:t>First come, first served - if you miss the priority date, you may miss out on aid you would have been eligible to receive</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BEE1BAAD-30CC-40D4-9B10-4EC40C8CE10F}" type="slidenum">
              <a:rPr lang="en-US" smtClean="0"/>
              <a:pPr>
                <a:defRPr/>
              </a:pPr>
              <a:t>8</a:t>
            </a:fld>
            <a:endParaRPr lang="en-US" dirty="0"/>
          </a:p>
        </p:txBody>
      </p:sp>
    </p:spTree>
    <p:extLst>
      <p:ext uri="{BB962C8B-B14F-4D97-AF65-F5344CB8AC3E}">
        <p14:creationId xmlns:p14="http://schemas.microsoft.com/office/powerpoint/2010/main" val="34632781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52041" y="2488998"/>
            <a:ext cx="8077200" cy="4369001"/>
          </a:xfrm>
        </p:spPr>
        <p:txBody>
          <a:bodyPr/>
          <a:lstStyle/>
          <a:p>
            <a:pPr algn="l" eaLnBrk="1" hangingPunct="1">
              <a:defRPr/>
            </a:pPr>
            <a:r>
              <a:rPr lang="en-US" sz="2400" dirty="0" smtClean="0">
                <a:solidFill>
                  <a:schemeClr val="tx2">
                    <a:lumMod val="75000"/>
                  </a:schemeClr>
                </a:solidFill>
                <a:latin typeface="Arial Body"/>
              </a:rPr>
              <a:t>In addition to </a:t>
            </a:r>
            <a:r>
              <a:rPr lang="en-US" sz="2400" b="1" dirty="0" smtClean="0">
                <a:solidFill>
                  <a:schemeClr val="tx2">
                    <a:lumMod val="75000"/>
                  </a:schemeClr>
                </a:solidFill>
                <a:latin typeface="Arial Body"/>
              </a:rPr>
              <a:t>Merit, </a:t>
            </a:r>
            <a:r>
              <a:rPr lang="en-US" sz="2400" dirty="0" smtClean="0">
                <a:solidFill>
                  <a:schemeClr val="tx2">
                    <a:lumMod val="75000"/>
                  </a:schemeClr>
                </a:solidFill>
                <a:latin typeface="Arial Body"/>
              </a:rPr>
              <a:t>(Honors), scholarships can be awarded for any criteria the donor chooses</a:t>
            </a:r>
          </a:p>
          <a:p>
            <a:pPr algn="l" eaLnBrk="1" hangingPunct="1">
              <a:lnSpc>
                <a:spcPct val="150000"/>
              </a:lnSpc>
              <a:buFont typeface="Arial" pitchFamily="34" charset="0"/>
              <a:buChar char="•"/>
              <a:defRPr/>
            </a:pPr>
            <a:r>
              <a:rPr lang="en-US" sz="2400" b="1" dirty="0" smtClean="0">
                <a:solidFill>
                  <a:schemeClr val="tx2">
                    <a:lumMod val="75000"/>
                  </a:schemeClr>
                </a:solidFill>
                <a:latin typeface="Arial Body"/>
              </a:rPr>
              <a:t>Institutional </a:t>
            </a:r>
            <a:r>
              <a:rPr lang="en-US" sz="2400" dirty="0" smtClean="0">
                <a:solidFill>
                  <a:schemeClr val="tx2">
                    <a:lumMod val="75000"/>
                  </a:schemeClr>
                </a:solidFill>
                <a:latin typeface="Arial Body"/>
              </a:rPr>
              <a:t>– based on major, county, need, etc.</a:t>
            </a:r>
          </a:p>
          <a:p>
            <a:pPr algn="l" eaLnBrk="1" hangingPunct="1">
              <a:lnSpc>
                <a:spcPct val="150000"/>
              </a:lnSpc>
              <a:buFont typeface="Arial" pitchFamily="34" charset="0"/>
              <a:buChar char="•"/>
              <a:defRPr/>
            </a:pPr>
            <a:r>
              <a:rPr lang="en-US" sz="2400" b="1" dirty="0" smtClean="0">
                <a:solidFill>
                  <a:schemeClr val="tx2">
                    <a:lumMod val="75000"/>
                  </a:schemeClr>
                </a:solidFill>
                <a:latin typeface="Arial Body"/>
              </a:rPr>
              <a:t>Activities </a:t>
            </a:r>
            <a:r>
              <a:rPr lang="en-US" sz="2400" dirty="0" smtClean="0">
                <a:solidFill>
                  <a:schemeClr val="tx2">
                    <a:lumMod val="75000"/>
                  </a:schemeClr>
                </a:solidFill>
                <a:latin typeface="Arial Body"/>
              </a:rPr>
              <a:t>– 4-H, sports, music, etc.</a:t>
            </a:r>
          </a:p>
          <a:p>
            <a:pPr algn="l" eaLnBrk="1" hangingPunct="1">
              <a:lnSpc>
                <a:spcPct val="150000"/>
              </a:lnSpc>
              <a:buFont typeface="Arial" pitchFamily="34" charset="0"/>
              <a:buChar char="•"/>
              <a:defRPr/>
            </a:pPr>
            <a:r>
              <a:rPr lang="en-US" sz="2400" b="1" dirty="0" smtClean="0">
                <a:solidFill>
                  <a:schemeClr val="tx2">
                    <a:lumMod val="75000"/>
                  </a:schemeClr>
                </a:solidFill>
                <a:latin typeface="Arial Body"/>
              </a:rPr>
              <a:t>Community</a:t>
            </a:r>
            <a:r>
              <a:rPr lang="en-US" sz="2400" dirty="0" smtClean="0">
                <a:solidFill>
                  <a:schemeClr val="tx2">
                    <a:lumMod val="75000"/>
                  </a:schemeClr>
                </a:solidFill>
                <a:latin typeface="Arial Body"/>
              </a:rPr>
              <a:t> – church, local businesses, employer, service organizations (Elks, etc.)</a:t>
            </a:r>
          </a:p>
          <a:p>
            <a:pPr algn="l" eaLnBrk="1" hangingPunct="1">
              <a:lnSpc>
                <a:spcPct val="150000"/>
              </a:lnSpc>
              <a:defRPr/>
            </a:pPr>
            <a:r>
              <a:rPr lang="en-US" sz="2400" b="1" i="1" dirty="0" smtClean="0">
                <a:solidFill>
                  <a:schemeClr val="tx2">
                    <a:lumMod val="75000"/>
                  </a:schemeClr>
                </a:solidFill>
                <a:latin typeface="Arial Body"/>
              </a:rPr>
              <a:t>Bottom Line:  </a:t>
            </a:r>
            <a:r>
              <a:rPr lang="en-US" sz="2400" dirty="0" smtClean="0">
                <a:solidFill>
                  <a:schemeClr val="tx2">
                    <a:lumMod val="75000"/>
                  </a:schemeClr>
                </a:solidFill>
                <a:latin typeface="Arial Body"/>
              </a:rPr>
              <a:t>Apply and apply often! Make scholarship application a priority and your part-time job!</a:t>
            </a:r>
          </a:p>
          <a:p>
            <a:pPr algn="l">
              <a:buFont typeface="Arial" pitchFamily="34" charset="0"/>
              <a:buChar char="•"/>
              <a:defRPr/>
            </a:pPr>
            <a:endParaRPr lang="en-US" sz="2400" dirty="0">
              <a:solidFill>
                <a:schemeClr val="tx2">
                  <a:lumMod val="75000"/>
                </a:schemeClr>
              </a:solidFill>
              <a:latin typeface="Arial Body"/>
            </a:endParaRPr>
          </a:p>
        </p:txBody>
      </p:sp>
      <p:sp>
        <p:nvSpPr>
          <p:cNvPr id="4" name="Rectangle 2"/>
          <p:cNvSpPr>
            <a:spLocks noGrp="1" noChangeArrowheads="1"/>
          </p:cNvSpPr>
          <p:nvPr>
            <p:ph type="ctrTitle"/>
          </p:nvPr>
        </p:nvSpPr>
        <p:spPr>
          <a:xfrm>
            <a:off x="685800" y="1676401"/>
            <a:ext cx="7772400" cy="990599"/>
          </a:xfrm>
        </p:spPr>
        <p:txBody>
          <a:bodyPr/>
          <a:lstStyle/>
          <a:p>
            <a:pPr eaLnBrk="1" hangingPunct="1">
              <a:defRPr/>
            </a:pPr>
            <a:r>
              <a:rPr lang="en-US" sz="3600" b="1" dirty="0" smtClean="0">
                <a:solidFill>
                  <a:schemeClr val="accent3">
                    <a:lumMod val="50000"/>
                  </a:schemeClr>
                </a:solidFill>
                <a:latin typeface="Arial Headings"/>
              </a:rPr>
              <a:t>Scholarship Types</a:t>
            </a: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pPr>
                <a:defRPr/>
              </a:pPr>
              <a:t>80</a:t>
            </a:fld>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914400"/>
          </a:xfrm>
        </p:spPr>
        <p:txBody>
          <a:bodyPr/>
          <a:lstStyle/>
          <a:p>
            <a:pPr>
              <a:defRPr/>
            </a:pPr>
            <a:r>
              <a:rPr lang="en-US" b="1" dirty="0" smtClean="0">
                <a:solidFill>
                  <a:schemeClr val="accent3">
                    <a:lumMod val="50000"/>
                  </a:schemeClr>
                </a:solidFill>
                <a:latin typeface="Arial Headings"/>
              </a:rPr>
              <a:t>Scholarship Searches</a:t>
            </a:r>
            <a:endParaRPr lang="en-US" dirty="0">
              <a:solidFill>
                <a:schemeClr val="accent3">
                  <a:lumMod val="50000"/>
                </a:schemeClr>
              </a:solidFill>
              <a:latin typeface="Arial Headings"/>
            </a:endParaRPr>
          </a:p>
        </p:txBody>
      </p:sp>
      <p:sp>
        <p:nvSpPr>
          <p:cNvPr id="3" name="Subtitle 2"/>
          <p:cNvSpPr>
            <a:spLocks noGrp="1"/>
          </p:cNvSpPr>
          <p:nvPr>
            <p:ph type="subTitle" idx="1"/>
          </p:nvPr>
        </p:nvSpPr>
        <p:spPr>
          <a:xfrm>
            <a:off x="609600" y="2590800"/>
            <a:ext cx="8534400" cy="4267200"/>
          </a:xfrm>
        </p:spPr>
        <p:txBody>
          <a:bodyPr/>
          <a:lstStyle/>
          <a:p>
            <a:pPr algn="l" eaLnBrk="1" hangingPunct="1">
              <a:lnSpc>
                <a:spcPct val="80000"/>
              </a:lnSpc>
              <a:defRPr/>
            </a:pPr>
            <a:r>
              <a:rPr lang="en-US" sz="2400" dirty="0" smtClean="0">
                <a:solidFill>
                  <a:schemeClr val="tx2">
                    <a:lumMod val="75000"/>
                  </a:schemeClr>
                </a:solidFill>
                <a:latin typeface="Arial Body"/>
              </a:rPr>
              <a:t>92% of scholarships awarded will come from local resources and the college your student attends – </a:t>
            </a:r>
            <a:r>
              <a:rPr lang="en-US" sz="2400" b="1" i="1" dirty="0" smtClean="0">
                <a:solidFill>
                  <a:schemeClr val="tx2">
                    <a:lumMod val="75000"/>
                  </a:schemeClr>
                </a:solidFill>
                <a:latin typeface="Arial Body"/>
              </a:rPr>
              <a:t>START HERE FIRST</a:t>
            </a:r>
            <a:r>
              <a:rPr lang="en-US" sz="2400" dirty="0" smtClean="0">
                <a:solidFill>
                  <a:schemeClr val="tx2">
                    <a:lumMod val="75000"/>
                  </a:schemeClr>
                </a:solidFill>
                <a:latin typeface="Arial Body"/>
              </a:rPr>
              <a:t>!</a:t>
            </a:r>
          </a:p>
          <a:p>
            <a:pPr algn="l" eaLnBrk="1" hangingPunct="1">
              <a:lnSpc>
                <a:spcPct val="80000"/>
              </a:lnSpc>
              <a:buFont typeface="Arial" pitchFamily="34" charset="0"/>
              <a:buChar char="•"/>
              <a:defRPr/>
            </a:pPr>
            <a:r>
              <a:rPr lang="en-US" sz="2400" dirty="0" smtClean="0">
                <a:solidFill>
                  <a:schemeClr val="tx2">
                    <a:lumMod val="75000"/>
                  </a:schemeClr>
                </a:solidFill>
                <a:latin typeface="Arial Body"/>
              </a:rPr>
              <a:t>High School guidance counselors – have excellent resources</a:t>
            </a:r>
          </a:p>
          <a:p>
            <a:pPr algn="l" eaLnBrk="1" hangingPunct="1">
              <a:lnSpc>
                <a:spcPct val="80000"/>
              </a:lnSpc>
              <a:buFont typeface="Arial" pitchFamily="34" charset="0"/>
              <a:buChar char="•"/>
              <a:defRPr/>
            </a:pPr>
            <a:endParaRPr lang="en-US" sz="1400" dirty="0" smtClean="0">
              <a:solidFill>
                <a:schemeClr val="tx2">
                  <a:lumMod val="75000"/>
                </a:schemeClr>
              </a:solidFill>
              <a:latin typeface="Arial Body"/>
            </a:endParaRPr>
          </a:p>
          <a:p>
            <a:pPr algn="l" eaLnBrk="1" hangingPunct="1">
              <a:lnSpc>
                <a:spcPct val="80000"/>
              </a:lnSpc>
              <a:buFont typeface="Arial" pitchFamily="34" charset="0"/>
              <a:buChar char="•"/>
              <a:defRPr/>
            </a:pPr>
            <a:r>
              <a:rPr lang="en-US" sz="2400" dirty="0" smtClean="0">
                <a:solidFill>
                  <a:schemeClr val="tx2">
                    <a:lumMod val="75000"/>
                  </a:schemeClr>
                </a:solidFill>
                <a:latin typeface="Arial Body"/>
              </a:rPr>
              <a:t>Internet searches </a:t>
            </a:r>
          </a:p>
          <a:p>
            <a:pPr lvl="1" algn="l" eaLnBrk="1" hangingPunct="1">
              <a:lnSpc>
                <a:spcPct val="80000"/>
              </a:lnSpc>
              <a:defRPr/>
            </a:pPr>
            <a:r>
              <a:rPr lang="en-US" sz="2400" dirty="0" smtClean="0">
                <a:latin typeface="Arial" panose="020B0604020202020204" pitchFamily="34" charset="0"/>
                <a:cs typeface="Arial" panose="020B0604020202020204" pitchFamily="34" charset="0"/>
                <a:hlinkClick r:id="rId3"/>
              </a:rPr>
              <a:t>www.smartaboutcollege.org/education-links.jsp</a:t>
            </a:r>
            <a:endParaRPr lang="en-US" sz="2400" dirty="0" smtClean="0">
              <a:latin typeface="Arial" panose="020B0604020202020204" pitchFamily="34" charset="0"/>
              <a:cs typeface="Arial" panose="020B0604020202020204" pitchFamily="34" charset="0"/>
            </a:endParaRPr>
          </a:p>
          <a:p>
            <a:pPr lvl="1" algn="l" eaLnBrk="1" hangingPunct="1">
              <a:lnSpc>
                <a:spcPct val="80000"/>
              </a:lnSpc>
              <a:defRPr/>
            </a:pPr>
            <a:r>
              <a:rPr lang="en-US" sz="2400" dirty="0">
                <a:latin typeface="Arial" panose="020B0604020202020204" pitchFamily="34" charset="0"/>
                <a:cs typeface="Arial" panose="020B0604020202020204" pitchFamily="34" charset="0"/>
                <a:hlinkClick r:id="rId4"/>
              </a:rPr>
              <a:t>https://</a:t>
            </a:r>
            <a:r>
              <a:rPr lang="en-US" sz="2400" dirty="0" smtClean="0">
                <a:latin typeface="Arial" panose="020B0604020202020204" pitchFamily="34" charset="0"/>
                <a:cs typeface="Arial" panose="020B0604020202020204" pitchFamily="34" charset="0"/>
                <a:hlinkClick r:id="rId4"/>
              </a:rPr>
              <a:t>mtcis.intocareers.org</a:t>
            </a:r>
            <a:r>
              <a:rPr lang="en-US" sz="2400" dirty="0" smtClean="0">
                <a:latin typeface="Arial" panose="020B0604020202020204" pitchFamily="34" charset="0"/>
                <a:cs typeface="Arial" panose="020B0604020202020204" pitchFamily="34" charset="0"/>
              </a:rPr>
              <a:t> </a:t>
            </a:r>
          </a:p>
          <a:p>
            <a:pPr lvl="1" algn="l" eaLnBrk="1" hangingPunct="1">
              <a:lnSpc>
                <a:spcPct val="80000"/>
              </a:lnSpc>
              <a:defRPr/>
            </a:pPr>
            <a:r>
              <a:rPr lang="en-US" sz="2400" u="sng" dirty="0" smtClean="0">
                <a:solidFill>
                  <a:schemeClr val="tx2">
                    <a:lumMod val="75000"/>
                  </a:schemeClr>
                </a:solidFill>
                <a:latin typeface="Arial" panose="020B0604020202020204" pitchFamily="34" charset="0"/>
                <a:cs typeface="Arial" panose="020B0604020202020204" pitchFamily="34" charset="0"/>
                <a:hlinkClick r:id="rId5"/>
              </a:rPr>
              <a:t>www.Studentaid.ed.gov</a:t>
            </a:r>
            <a:endParaRPr lang="en-US" sz="2400" u="sng" dirty="0" smtClean="0">
              <a:solidFill>
                <a:schemeClr val="tx2">
                  <a:lumMod val="75000"/>
                </a:schemeClr>
              </a:solidFill>
              <a:latin typeface="Arial" panose="020B0604020202020204" pitchFamily="34" charset="0"/>
              <a:cs typeface="Arial" panose="020B0604020202020204" pitchFamily="34" charset="0"/>
            </a:endParaRPr>
          </a:p>
          <a:p>
            <a:pPr lvl="1" algn="l" eaLnBrk="1" hangingPunct="1">
              <a:lnSpc>
                <a:spcPct val="80000"/>
              </a:lnSpc>
              <a:defRPr/>
            </a:pPr>
            <a:r>
              <a:rPr lang="en-US" sz="2400" dirty="0" smtClean="0">
                <a:solidFill>
                  <a:schemeClr val="tx2">
                    <a:lumMod val="75000"/>
                  </a:schemeClr>
                </a:solidFill>
                <a:latin typeface="Arial" panose="020B0604020202020204" pitchFamily="34" charset="0"/>
                <a:cs typeface="Arial" panose="020B0604020202020204" pitchFamily="34" charset="0"/>
                <a:hlinkClick r:id="rId6"/>
              </a:rPr>
              <a:t>https</a:t>
            </a:r>
            <a:r>
              <a:rPr lang="en-US" sz="2400" dirty="0">
                <a:solidFill>
                  <a:schemeClr val="tx2">
                    <a:lumMod val="75000"/>
                  </a:schemeClr>
                </a:solidFill>
                <a:latin typeface="Arial" panose="020B0604020202020204" pitchFamily="34" charset="0"/>
                <a:cs typeface="Arial" panose="020B0604020202020204" pitchFamily="34" charset="0"/>
                <a:hlinkClick r:id="rId6"/>
              </a:rPr>
              <a:t>://bigfuture.collegeboard.org</a:t>
            </a:r>
            <a:r>
              <a:rPr lang="en-US" sz="2400" dirty="0" smtClean="0">
                <a:solidFill>
                  <a:schemeClr val="tx2">
                    <a:lumMod val="75000"/>
                  </a:schemeClr>
                </a:solidFill>
                <a:latin typeface="Arial" panose="020B0604020202020204" pitchFamily="34" charset="0"/>
                <a:cs typeface="Arial" panose="020B0604020202020204" pitchFamily="34" charset="0"/>
                <a:hlinkClick r:id="rId6"/>
              </a:rPr>
              <a:t>/</a:t>
            </a:r>
            <a:endParaRPr lang="en-US" sz="2400" dirty="0" smtClean="0">
              <a:solidFill>
                <a:schemeClr val="tx2">
                  <a:lumMod val="75000"/>
                </a:schemeClr>
              </a:solidFill>
              <a:latin typeface="Arial" panose="020B0604020202020204" pitchFamily="34" charset="0"/>
              <a:cs typeface="Arial" panose="020B0604020202020204" pitchFamily="34" charset="0"/>
            </a:endParaRPr>
          </a:p>
          <a:p>
            <a:pPr lvl="1" algn="l" eaLnBrk="1" hangingPunct="1">
              <a:lnSpc>
                <a:spcPct val="80000"/>
              </a:lnSpc>
              <a:defRPr/>
            </a:pPr>
            <a:r>
              <a:rPr lang="en-US" sz="2400" dirty="0" smtClean="0">
                <a:solidFill>
                  <a:schemeClr val="tx2">
                    <a:lumMod val="75000"/>
                  </a:schemeClr>
                </a:solidFill>
                <a:latin typeface="Arial" panose="020B0604020202020204" pitchFamily="34" charset="0"/>
                <a:cs typeface="Arial" panose="020B0604020202020204" pitchFamily="34" charset="0"/>
                <a:hlinkClick r:id="rId7"/>
              </a:rPr>
              <a:t>www.fastweb.org</a:t>
            </a:r>
            <a:r>
              <a:rPr lang="en-US" sz="2400" dirty="0" smtClean="0">
                <a:solidFill>
                  <a:schemeClr val="tx2">
                    <a:lumMod val="75000"/>
                  </a:schemeClr>
                </a:solidFill>
                <a:latin typeface="Arial" panose="020B0604020202020204" pitchFamily="34" charset="0"/>
                <a:cs typeface="Arial" panose="020B0604020202020204" pitchFamily="34" charset="0"/>
              </a:rPr>
              <a:t> </a:t>
            </a:r>
          </a:p>
          <a:p>
            <a:pPr lvl="1" algn="l" eaLnBrk="1" hangingPunct="1">
              <a:lnSpc>
                <a:spcPct val="80000"/>
              </a:lnSpc>
              <a:buFont typeface="Arial" pitchFamily="34" charset="0"/>
              <a:buChar char="•"/>
              <a:defRPr/>
            </a:pPr>
            <a:endParaRPr lang="en-US" sz="1400" dirty="0" smtClean="0">
              <a:solidFill>
                <a:schemeClr val="tx2">
                  <a:lumMod val="75000"/>
                </a:schemeClr>
              </a:solidFill>
              <a:latin typeface="Arial Body"/>
            </a:endParaRPr>
          </a:p>
          <a:p>
            <a:pPr algn="l" eaLnBrk="1" hangingPunct="1">
              <a:lnSpc>
                <a:spcPct val="80000"/>
              </a:lnSpc>
              <a:buFont typeface="Arial" pitchFamily="34" charset="0"/>
              <a:buChar char="•"/>
              <a:defRPr/>
            </a:pPr>
            <a:r>
              <a:rPr lang="en-US" sz="2400" dirty="0" smtClean="0">
                <a:solidFill>
                  <a:schemeClr val="tx2">
                    <a:lumMod val="75000"/>
                  </a:schemeClr>
                </a:solidFill>
                <a:latin typeface="Arial Body"/>
              </a:rPr>
              <a:t>Avoid scams - </a:t>
            </a:r>
            <a:r>
              <a:rPr lang="en-US" sz="2400" b="1" i="1" dirty="0" smtClean="0">
                <a:solidFill>
                  <a:schemeClr val="tx2">
                    <a:lumMod val="75000"/>
                  </a:schemeClr>
                </a:solidFill>
                <a:latin typeface="Arial Body"/>
              </a:rPr>
              <a:t>Free, Free, Free!</a:t>
            </a:r>
          </a:p>
          <a:p>
            <a:pPr algn="l">
              <a:buFont typeface="Arial" pitchFamily="34" charset="0"/>
              <a:buChar char="•"/>
              <a:defRPr/>
            </a:pPr>
            <a:endParaRPr lang="en-US" sz="2400" dirty="0">
              <a:solidFill>
                <a:schemeClr val="tx2">
                  <a:lumMod val="75000"/>
                </a:schemeClr>
              </a:solidFill>
              <a:latin typeface="Arial Body"/>
            </a:endParaRP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81</a:t>
            </a:fld>
            <a:endParaRPr lang="en-US" dirty="0"/>
          </a:p>
        </p:txBody>
      </p:sp>
    </p:spTree>
    <p:extLst>
      <p:ext uri="{BB962C8B-B14F-4D97-AF65-F5344CB8AC3E}">
        <p14:creationId xmlns:p14="http://schemas.microsoft.com/office/powerpoint/2010/main" val="428572255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76400"/>
            <a:ext cx="9144000" cy="914400"/>
          </a:xfrm>
        </p:spPr>
        <p:txBody>
          <a:bodyPr/>
          <a:lstStyle/>
          <a:p>
            <a:pPr>
              <a:defRPr/>
            </a:pPr>
            <a:r>
              <a:rPr lang="en-US" b="1" dirty="0" smtClean="0">
                <a:solidFill>
                  <a:schemeClr val="accent3">
                    <a:lumMod val="50000"/>
                  </a:schemeClr>
                </a:solidFill>
                <a:latin typeface="Arial Headings"/>
              </a:rPr>
              <a:t>MUS Honor Scholarship</a:t>
            </a:r>
            <a:endParaRPr lang="en-US" dirty="0">
              <a:solidFill>
                <a:schemeClr val="accent3">
                  <a:lumMod val="50000"/>
                </a:schemeClr>
              </a:solidFill>
              <a:latin typeface="Arial Headings"/>
            </a:endParaRPr>
          </a:p>
        </p:txBody>
      </p:sp>
      <p:sp>
        <p:nvSpPr>
          <p:cNvPr id="3" name="Subtitle 2"/>
          <p:cNvSpPr>
            <a:spLocks noGrp="1"/>
          </p:cNvSpPr>
          <p:nvPr>
            <p:ph type="subTitle" idx="1"/>
          </p:nvPr>
        </p:nvSpPr>
        <p:spPr>
          <a:xfrm>
            <a:off x="381000" y="2514600"/>
            <a:ext cx="8382000" cy="3581400"/>
          </a:xfrm>
        </p:spPr>
        <p:txBody>
          <a:bodyPr/>
          <a:lstStyle/>
          <a:p>
            <a:pPr algn="l">
              <a:buFont typeface="Arial" pitchFamily="34" charset="0"/>
              <a:buChar char="•"/>
              <a:defRPr/>
            </a:pPr>
            <a:r>
              <a:rPr lang="en-US" dirty="0" smtClean="0">
                <a:solidFill>
                  <a:schemeClr val="tx2">
                    <a:lumMod val="75000"/>
                  </a:schemeClr>
                </a:solidFill>
                <a:latin typeface="Arial Body"/>
              </a:rPr>
              <a:t>Four-year renewable scholarship</a:t>
            </a:r>
          </a:p>
          <a:p>
            <a:pPr algn="l">
              <a:buFont typeface="Arial" pitchFamily="34" charset="0"/>
              <a:buChar char="•"/>
              <a:defRPr/>
            </a:pPr>
            <a:r>
              <a:rPr lang="en-US" dirty="0" smtClean="0">
                <a:solidFill>
                  <a:schemeClr val="tx2">
                    <a:lumMod val="75000"/>
                  </a:schemeClr>
                </a:solidFill>
                <a:latin typeface="Arial Body"/>
              </a:rPr>
              <a:t>Waives tuition at eligible campuses </a:t>
            </a:r>
          </a:p>
          <a:p>
            <a:pPr algn="l">
              <a:buFont typeface="Arial" pitchFamily="34" charset="0"/>
              <a:buChar char="•"/>
              <a:defRPr/>
            </a:pPr>
            <a:r>
              <a:rPr lang="en-US" dirty="0" smtClean="0">
                <a:solidFill>
                  <a:schemeClr val="tx2">
                    <a:lumMod val="75000"/>
                  </a:schemeClr>
                </a:solidFill>
                <a:latin typeface="Arial Body"/>
              </a:rPr>
              <a:t>Average value at a four-year Montana campus is $4,000/year or $16,000/4 years</a:t>
            </a:r>
          </a:p>
          <a:p>
            <a:pPr algn="l">
              <a:buFont typeface="Arial" pitchFamily="34" charset="0"/>
              <a:buChar char="•"/>
              <a:defRPr/>
            </a:pPr>
            <a:r>
              <a:rPr lang="en-US" dirty="0" smtClean="0">
                <a:solidFill>
                  <a:schemeClr val="tx2">
                    <a:lumMod val="75000"/>
                  </a:schemeClr>
                </a:solidFill>
                <a:latin typeface="Arial Body"/>
              </a:rPr>
              <a:t>Approximately 200 awarded state-wide</a:t>
            </a:r>
          </a:p>
          <a:p>
            <a:pPr algn="l">
              <a:buFont typeface="Arial" pitchFamily="34" charset="0"/>
              <a:buChar char="•"/>
              <a:defRPr/>
            </a:pPr>
            <a:r>
              <a:rPr lang="en-US" dirty="0" smtClean="0">
                <a:solidFill>
                  <a:schemeClr val="tx2">
                    <a:lumMod val="75000"/>
                  </a:schemeClr>
                </a:solidFill>
                <a:latin typeface="Arial Body"/>
                <a:hlinkClick r:id="rId3"/>
              </a:rPr>
              <a:t>www.scholarship.mt.gov</a:t>
            </a:r>
            <a:r>
              <a:rPr lang="en-US" dirty="0" smtClean="0">
                <a:solidFill>
                  <a:schemeClr val="tx2">
                    <a:lumMod val="75000"/>
                  </a:schemeClr>
                </a:solidFill>
                <a:latin typeface="Arial Body"/>
              </a:rPr>
              <a:t> </a:t>
            </a: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82</a:t>
            </a:fld>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041" y="1600200"/>
            <a:ext cx="9144000" cy="722696"/>
          </a:xfrm>
        </p:spPr>
        <p:txBody>
          <a:bodyPr/>
          <a:lstStyle/>
          <a:p>
            <a:pPr>
              <a:defRPr/>
            </a:pPr>
            <a:r>
              <a:rPr lang="en-US" b="1" dirty="0" smtClean="0">
                <a:solidFill>
                  <a:schemeClr val="accent3">
                    <a:lumMod val="50000"/>
                  </a:schemeClr>
                </a:solidFill>
                <a:latin typeface="Arial Headings"/>
              </a:rPr>
              <a:t>MUS Scholarships</a:t>
            </a:r>
            <a:endParaRPr lang="en-US" dirty="0">
              <a:solidFill>
                <a:schemeClr val="accent3">
                  <a:lumMod val="50000"/>
                </a:schemeClr>
              </a:solidFill>
              <a:latin typeface="Arial Headings"/>
            </a:endParaRP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83</a:t>
            </a:fld>
            <a:endParaRPr lang="en-US" dirty="0"/>
          </a:p>
        </p:txBody>
      </p:sp>
      <p:sp>
        <p:nvSpPr>
          <p:cNvPr id="5" name="Subtitle 4"/>
          <p:cNvSpPr>
            <a:spLocks noGrp="1"/>
          </p:cNvSpPr>
          <p:nvPr>
            <p:ph type="subTitle" idx="1"/>
          </p:nvPr>
        </p:nvSpPr>
        <p:spPr>
          <a:xfrm>
            <a:off x="190500" y="2322896"/>
            <a:ext cx="8763000" cy="4419600"/>
          </a:xfrm>
        </p:spPr>
        <p:txBody>
          <a:bodyPr/>
          <a:lstStyle/>
          <a:p>
            <a:r>
              <a:rPr lang="en-US" sz="2000" b="1" dirty="0">
                <a:solidFill>
                  <a:schemeClr val="accent1">
                    <a:lumMod val="50000"/>
                  </a:schemeClr>
                </a:solidFill>
                <a:latin typeface="Arial" panose="020B0604020202020204" pitchFamily="34" charset="0"/>
                <a:cs typeface="Arial" panose="020B0604020202020204" pitchFamily="34" charset="0"/>
              </a:rPr>
              <a:t>Governor's "Best and Brightest" Scholarship </a:t>
            </a:r>
            <a:r>
              <a:rPr lang="en-US" sz="2000" b="1" dirty="0" smtClean="0">
                <a:solidFill>
                  <a:schemeClr val="accent1">
                    <a:lumMod val="50000"/>
                  </a:schemeClr>
                </a:solidFill>
                <a:latin typeface="Arial" panose="020B0604020202020204" pitchFamily="34" charset="0"/>
                <a:cs typeface="Arial" panose="020B0604020202020204" pitchFamily="34" charset="0"/>
              </a:rPr>
              <a:t>Program</a:t>
            </a:r>
          </a:p>
          <a:p>
            <a:pPr algn="l"/>
            <a:r>
              <a:rPr lang="en-US" sz="2000" dirty="0">
                <a:solidFill>
                  <a:schemeClr val="accent1">
                    <a:lumMod val="50000"/>
                  </a:schemeClr>
                </a:solidFill>
                <a:latin typeface="Arial" panose="020B0604020202020204" pitchFamily="34" charset="0"/>
                <a:cs typeface="Arial" panose="020B0604020202020204" pitchFamily="34" charset="0"/>
              </a:rPr>
              <a:t>Divided into </a:t>
            </a:r>
            <a:r>
              <a:rPr lang="en-US" sz="2000" b="1" dirty="0">
                <a:solidFill>
                  <a:schemeClr val="accent1">
                    <a:lumMod val="50000"/>
                  </a:schemeClr>
                </a:solidFill>
                <a:latin typeface="Arial" panose="020B0604020202020204" pitchFamily="34" charset="0"/>
                <a:cs typeface="Arial" panose="020B0604020202020204" pitchFamily="34" charset="0"/>
              </a:rPr>
              <a:t>3</a:t>
            </a:r>
            <a:r>
              <a:rPr lang="en-US" sz="2000" dirty="0">
                <a:solidFill>
                  <a:schemeClr val="accent1">
                    <a:lumMod val="50000"/>
                  </a:schemeClr>
                </a:solidFill>
                <a:latin typeface="Arial" panose="020B0604020202020204" pitchFamily="34" charset="0"/>
                <a:cs typeface="Arial" panose="020B0604020202020204" pitchFamily="34" charset="0"/>
              </a:rPr>
              <a:t> scholarships based on academic achievement/financial need:</a:t>
            </a:r>
          </a:p>
          <a:p>
            <a:pPr marL="342900" indent="-342900" algn="l">
              <a:buFont typeface="Arial" panose="020B0604020202020204" pitchFamily="34" charset="0"/>
              <a:buChar char="•"/>
            </a:pPr>
            <a:r>
              <a:rPr lang="en-US" sz="2000" dirty="0">
                <a:solidFill>
                  <a:schemeClr val="accent1">
                    <a:lumMod val="50000"/>
                  </a:schemeClr>
                </a:solidFill>
                <a:latin typeface="Arial" panose="020B0604020202020204" pitchFamily="34" charset="0"/>
                <a:cs typeface="Arial" panose="020B0604020202020204" pitchFamily="34" charset="0"/>
              </a:rPr>
              <a:t>High School Merit</a:t>
            </a:r>
          </a:p>
          <a:p>
            <a:pPr marL="342900" indent="-342900" algn="l">
              <a:buFont typeface="Arial" panose="020B0604020202020204" pitchFamily="34" charset="0"/>
              <a:buChar char="•"/>
            </a:pPr>
            <a:r>
              <a:rPr lang="en-US" sz="2000" dirty="0">
                <a:solidFill>
                  <a:schemeClr val="accent1">
                    <a:lumMod val="50000"/>
                  </a:schemeClr>
                </a:solidFill>
                <a:latin typeface="Arial" panose="020B0604020202020204" pitchFamily="34" charset="0"/>
                <a:cs typeface="Arial" panose="020B0604020202020204" pitchFamily="34" charset="0"/>
              </a:rPr>
              <a:t>Merit-at-Large</a:t>
            </a:r>
          </a:p>
          <a:p>
            <a:pPr marL="342900" indent="-342900" algn="l">
              <a:buFont typeface="Arial" panose="020B0604020202020204" pitchFamily="34" charset="0"/>
              <a:buChar char="•"/>
            </a:pPr>
            <a:r>
              <a:rPr lang="en-US" sz="2000" dirty="0">
                <a:solidFill>
                  <a:schemeClr val="accent1">
                    <a:lumMod val="50000"/>
                  </a:schemeClr>
                </a:solidFill>
                <a:latin typeface="Arial" panose="020B0604020202020204" pitchFamily="34" charset="0"/>
                <a:cs typeface="Arial" panose="020B0604020202020204" pitchFamily="34" charset="0"/>
              </a:rPr>
              <a:t>Need-Based</a:t>
            </a:r>
          </a:p>
          <a:p>
            <a:pPr marL="342900" indent="-342900" algn="l">
              <a:buFont typeface="Arial" panose="020B0604020202020204" pitchFamily="34" charset="0"/>
              <a:buChar char="•"/>
            </a:pPr>
            <a:r>
              <a:rPr lang="en-US" sz="2000" dirty="0">
                <a:solidFill>
                  <a:schemeClr val="accent1">
                    <a:lumMod val="50000"/>
                  </a:schemeClr>
                </a:solidFill>
                <a:latin typeface="Arial" panose="020B0604020202020204" pitchFamily="34" charset="0"/>
                <a:cs typeface="Arial" panose="020B0604020202020204" pitchFamily="34" charset="0"/>
              </a:rPr>
              <a:t>Must be a Montana resident attending an eligible Montana postsecondary institution or Montana’s tribal college.</a:t>
            </a:r>
          </a:p>
          <a:p>
            <a:pPr marL="342900" indent="-342900" algn="l">
              <a:buFont typeface="Arial" panose="020B0604020202020204" pitchFamily="34" charset="0"/>
              <a:buChar char="•"/>
            </a:pPr>
            <a:r>
              <a:rPr lang="en-US" sz="2000" dirty="0">
                <a:solidFill>
                  <a:schemeClr val="accent1">
                    <a:lumMod val="50000"/>
                  </a:schemeClr>
                </a:solidFill>
                <a:latin typeface="Arial" panose="020B0604020202020204" pitchFamily="34" charset="0"/>
                <a:cs typeface="Arial" panose="020B0604020202020204" pitchFamily="34" charset="0"/>
              </a:rPr>
              <a:t>Each scholarship is administered in a different way.</a:t>
            </a:r>
          </a:p>
          <a:p>
            <a:pPr marL="342900" indent="-342900" algn="l">
              <a:buFont typeface="Arial" panose="020B0604020202020204" pitchFamily="34" charset="0"/>
              <a:buChar char="•"/>
            </a:pPr>
            <a:r>
              <a:rPr lang="en-US" sz="2000" dirty="0">
                <a:solidFill>
                  <a:schemeClr val="accent1">
                    <a:lumMod val="50000"/>
                  </a:schemeClr>
                </a:solidFill>
                <a:latin typeface="Arial" panose="020B0604020202020204" pitchFamily="34" charset="0"/>
                <a:cs typeface="Arial" panose="020B0604020202020204" pitchFamily="34" charset="0"/>
              </a:rPr>
              <a:t>Application will be available December 1, 2014.</a:t>
            </a:r>
          </a:p>
          <a:p>
            <a:pPr marL="342900" indent="-342900" algn="l">
              <a:buFont typeface="Arial" panose="020B0604020202020204" pitchFamily="34" charset="0"/>
              <a:buChar char="•"/>
            </a:pPr>
            <a:r>
              <a:rPr lang="en-US" sz="2000" dirty="0">
                <a:solidFill>
                  <a:schemeClr val="accent1">
                    <a:lumMod val="50000"/>
                  </a:schemeClr>
                </a:solidFill>
                <a:latin typeface="Arial" panose="020B0604020202020204" pitchFamily="34" charset="0"/>
                <a:cs typeface="Arial" panose="020B0604020202020204" pitchFamily="34" charset="0"/>
              </a:rPr>
              <a:t>Deadline: Postmarked by March 15, 2015.</a:t>
            </a:r>
          </a:p>
          <a:p>
            <a:pPr marL="342900" indent="-342900" algn="l">
              <a:buFont typeface="Arial" panose="020B0604020202020204" pitchFamily="34" charset="0"/>
              <a:buChar char="•"/>
            </a:pPr>
            <a:r>
              <a:rPr lang="en-US" sz="2000" dirty="0">
                <a:solidFill>
                  <a:schemeClr val="accent1">
                    <a:lumMod val="50000"/>
                  </a:schemeClr>
                </a:solidFill>
                <a:latin typeface="Arial" panose="020B0604020202020204" pitchFamily="34" charset="0"/>
                <a:cs typeface="Arial" panose="020B0604020202020204" pitchFamily="34" charset="0"/>
              </a:rPr>
              <a:t>For more info, contact the Scholarship Department at </a:t>
            </a:r>
            <a:r>
              <a:rPr lang="en-US" sz="2000" dirty="0" smtClean="0">
                <a:solidFill>
                  <a:schemeClr val="accent1">
                    <a:lumMod val="50000"/>
                  </a:schemeClr>
                </a:solidFill>
                <a:latin typeface="Arial" panose="020B0604020202020204" pitchFamily="34" charset="0"/>
                <a:cs typeface="Arial" panose="020B0604020202020204" pitchFamily="34" charset="0"/>
              </a:rPr>
              <a:t>1-800-537-7508</a:t>
            </a:r>
          </a:p>
          <a:p>
            <a:pPr marL="342900" indent="-342900" algn="l">
              <a:buFont typeface="Arial" panose="020B0604020202020204" pitchFamily="34" charset="0"/>
              <a:buChar char="•"/>
            </a:pPr>
            <a:r>
              <a:rPr lang="en-US" sz="2000" dirty="0" smtClean="0">
                <a:solidFill>
                  <a:schemeClr val="accent5">
                    <a:lumMod val="50000"/>
                  </a:schemeClr>
                </a:solidFill>
                <a:latin typeface="Arial" panose="020B0604020202020204" pitchFamily="34" charset="0"/>
                <a:cs typeface="Arial" panose="020B0604020202020204" pitchFamily="34" charset="0"/>
                <a:hlinkClick r:id="rId3"/>
              </a:rPr>
              <a:t>www.scholarship.mt.gov</a:t>
            </a:r>
            <a:r>
              <a:rPr lang="en-US" sz="2000" dirty="0" smtClean="0">
                <a:solidFill>
                  <a:schemeClr val="accent5">
                    <a:lumMod val="50000"/>
                  </a:schemeClr>
                </a:solidFill>
                <a:latin typeface="Arial" panose="020B0604020202020204" pitchFamily="34" charset="0"/>
                <a:cs typeface="Arial" panose="020B0604020202020204" pitchFamily="34" charset="0"/>
              </a:rPr>
              <a:t> </a:t>
            </a:r>
            <a:endParaRPr lang="en-US" sz="2000" dirty="0">
              <a:solidFill>
                <a:schemeClr val="accent5">
                  <a:lumMod val="50000"/>
                </a:schemeClr>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1" y="1606550"/>
            <a:ext cx="9144000" cy="1828800"/>
          </a:xfrm>
        </p:spPr>
        <p:txBody>
          <a:bodyPr/>
          <a:lstStyle/>
          <a:p>
            <a:r>
              <a:rPr lang="en-US" sz="4000" b="1" dirty="0">
                <a:solidFill>
                  <a:schemeClr val="accent3">
                    <a:lumMod val="50000"/>
                  </a:schemeClr>
                </a:solidFill>
                <a:latin typeface="Arial Headings"/>
              </a:rPr>
              <a:t>Resources – Montana University System Student Financial Services (SFS)</a:t>
            </a:r>
            <a:endParaRPr lang="en-US" sz="4000" dirty="0">
              <a:solidFill>
                <a:schemeClr val="accent3">
                  <a:lumMod val="50000"/>
                </a:schemeClr>
              </a:solidFill>
            </a:endParaRPr>
          </a:p>
        </p:txBody>
      </p:sp>
      <p:pic>
        <p:nvPicPr>
          <p:cNvPr id="5" name="Content Placeholder 4"/>
          <p:cNvPicPr>
            <a:picLocks noGrp="1" noChangeAspect="1"/>
          </p:cNvPicPr>
          <p:nvPr>
            <p:ph idx="1"/>
          </p:nvPr>
        </p:nvPicPr>
        <p:blipFill>
          <a:blip r:embed="rId3"/>
          <a:stretch>
            <a:fillRect/>
          </a:stretch>
        </p:blipFill>
        <p:spPr>
          <a:xfrm>
            <a:off x="0" y="3505200"/>
            <a:ext cx="4770738" cy="2780189"/>
          </a:xfrm>
          <a:prstGeom prst="rect">
            <a:avLst/>
          </a:prstGeom>
        </p:spPr>
      </p:pic>
      <p:sp>
        <p:nvSpPr>
          <p:cNvPr id="4" name="Slide Number Placeholder 3"/>
          <p:cNvSpPr>
            <a:spLocks noGrp="1"/>
          </p:cNvSpPr>
          <p:nvPr>
            <p:ph type="sldNum" sz="quarter" idx="12"/>
          </p:nvPr>
        </p:nvSpPr>
        <p:spPr/>
        <p:txBody>
          <a:bodyPr/>
          <a:lstStyle/>
          <a:p>
            <a:pPr>
              <a:defRPr/>
            </a:pPr>
            <a:fld id="{BEE1BAAD-30CC-40D4-9B10-4EC40C8CE10F}" type="slidenum">
              <a:rPr lang="en-US" smtClean="0"/>
              <a:pPr>
                <a:defRPr/>
              </a:pPr>
              <a:t>84</a:t>
            </a:fld>
            <a:endParaRPr lang="en-US" dirty="0"/>
          </a:p>
        </p:txBody>
      </p:sp>
      <p:sp>
        <p:nvSpPr>
          <p:cNvPr id="3" name="Rectangle 2"/>
          <p:cNvSpPr/>
          <p:nvPr/>
        </p:nvSpPr>
        <p:spPr>
          <a:xfrm>
            <a:off x="4770738" y="4063956"/>
            <a:ext cx="4373262" cy="2246769"/>
          </a:xfrm>
          <a:prstGeom prst="rect">
            <a:avLst/>
          </a:prstGeom>
        </p:spPr>
        <p:txBody>
          <a:bodyPr wrap="square">
            <a:spAutoFit/>
          </a:bodyPr>
          <a:lstStyle/>
          <a:p>
            <a:r>
              <a:rPr lang="en-US" sz="2000" b="1" i="1" dirty="0">
                <a:solidFill>
                  <a:schemeClr val="accent6">
                    <a:lumMod val="75000"/>
                  </a:schemeClr>
                </a:solidFill>
              </a:rPr>
              <a:t>DREAM</a:t>
            </a:r>
            <a:r>
              <a:rPr lang="en-US" sz="2000" dirty="0"/>
              <a:t> </a:t>
            </a:r>
            <a:r>
              <a:rPr lang="en-US" sz="2000" dirty="0">
                <a:solidFill>
                  <a:schemeClr val="accent1">
                    <a:lumMod val="50000"/>
                  </a:schemeClr>
                </a:solidFill>
              </a:rPr>
              <a:t>– </a:t>
            </a:r>
            <a:r>
              <a:rPr lang="en-US" sz="2000" b="1" dirty="0">
                <a:solidFill>
                  <a:schemeClr val="accent1">
                    <a:lumMod val="50000"/>
                  </a:schemeClr>
                </a:solidFill>
              </a:rPr>
              <a:t>Goal setting </a:t>
            </a:r>
            <a:endParaRPr lang="en-US" sz="2000" b="1" dirty="0" smtClean="0">
              <a:solidFill>
                <a:schemeClr val="accent1">
                  <a:lumMod val="50000"/>
                </a:schemeClr>
              </a:solidFill>
            </a:endParaRPr>
          </a:p>
          <a:p>
            <a:endParaRPr lang="en-US" sz="2000" dirty="0">
              <a:solidFill>
                <a:schemeClr val="accent1">
                  <a:lumMod val="50000"/>
                </a:schemeClr>
              </a:solidFill>
            </a:endParaRPr>
          </a:p>
          <a:p>
            <a:r>
              <a:rPr lang="en-US" sz="2000" b="1" i="1" dirty="0" smtClean="0">
                <a:solidFill>
                  <a:srgbClr val="92D050"/>
                </a:solidFill>
              </a:rPr>
              <a:t>SAVE </a:t>
            </a:r>
            <a:r>
              <a:rPr lang="en-US" sz="2000" dirty="0">
                <a:solidFill>
                  <a:schemeClr val="accent1">
                    <a:lumMod val="50000"/>
                  </a:schemeClr>
                </a:solidFill>
              </a:rPr>
              <a:t>– </a:t>
            </a:r>
            <a:r>
              <a:rPr lang="en-US" sz="2000" dirty="0" smtClean="0">
                <a:solidFill>
                  <a:schemeClr val="accent1">
                    <a:lumMod val="50000"/>
                  </a:schemeClr>
                </a:solidFill>
              </a:rPr>
              <a:t>    </a:t>
            </a:r>
            <a:r>
              <a:rPr lang="en-US" sz="2000" b="1" dirty="0" smtClean="0">
                <a:solidFill>
                  <a:schemeClr val="accent1">
                    <a:lumMod val="50000"/>
                  </a:schemeClr>
                </a:solidFill>
              </a:rPr>
              <a:t>Before</a:t>
            </a:r>
            <a:r>
              <a:rPr lang="en-US" sz="2000" b="1" dirty="0">
                <a:solidFill>
                  <a:schemeClr val="accent1">
                    <a:lumMod val="50000"/>
                  </a:schemeClr>
                </a:solidFill>
              </a:rPr>
              <a:t>, during and after </a:t>
            </a:r>
            <a:r>
              <a:rPr lang="en-US" sz="2000" b="1" dirty="0" smtClean="0">
                <a:solidFill>
                  <a:schemeClr val="accent1">
                    <a:lumMod val="50000"/>
                  </a:schemeClr>
                </a:solidFill>
              </a:rPr>
              <a:t>   </a:t>
            </a:r>
          </a:p>
          <a:p>
            <a:r>
              <a:rPr lang="en-US" sz="2000" b="1" dirty="0" smtClean="0">
                <a:solidFill>
                  <a:schemeClr val="accent1">
                    <a:lumMod val="50000"/>
                  </a:schemeClr>
                </a:solidFill>
              </a:rPr>
              <a:t>                  college</a:t>
            </a:r>
          </a:p>
          <a:p>
            <a:endParaRPr lang="en-US" sz="2000" dirty="0">
              <a:solidFill>
                <a:schemeClr val="accent1">
                  <a:lumMod val="50000"/>
                </a:schemeClr>
              </a:solidFill>
            </a:endParaRPr>
          </a:p>
          <a:p>
            <a:r>
              <a:rPr lang="en-US" sz="2000" b="1" i="1" dirty="0">
                <a:solidFill>
                  <a:srgbClr val="F32DC9"/>
                </a:solidFill>
              </a:rPr>
              <a:t>SPEND </a:t>
            </a:r>
            <a:r>
              <a:rPr lang="en-US" sz="2000" dirty="0">
                <a:solidFill>
                  <a:schemeClr val="accent1">
                    <a:lumMod val="50000"/>
                  </a:schemeClr>
                </a:solidFill>
              </a:rPr>
              <a:t>– </a:t>
            </a:r>
            <a:r>
              <a:rPr lang="en-US" sz="2000" dirty="0" smtClean="0">
                <a:solidFill>
                  <a:schemeClr val="accent1">
                    <a:lumMod val="50000"/>
                  </a:schemeClr>
                </a:solidFill>
              </a:rPr>
              <a:t> </a:t>
            </a:r>
            <a:r>
              <a:rPr lang="en-US" sz="2000" b="1" dirty="0" smtClean="0">
                <a:solidFill>
                  <a:schemeClr val="accent1">
                    <a:lumMod val="50000"/>
                  </a:schemeClr>
                </a:solidFill>
              </a:rPr>
              <a:t>Responsible </a:t>
            </a:r>
            <a:r>
              <a:rPr lang="en-US" sz="2000" b="1" dirty="0">
                <a:solidFill>
                  <a:schemeClr val="accent1">
                    <a:lumMod val="50000"/>
                  </a:schemeClr>
                </a:solidFill>
              </a:rPr>
              <a:t>credit use</a:t>
            </a:r>
          </a:p>
          <a:p>
            <a:endParaRPr lang="en-US" sz="2000" dirty="0">
              <a:solidFill>
                <a:schemeClr val="accent1">
                  <a:lumMod val="50000"/>
                </a:schemeClr>
              </a:solidFill>
            </a:endParaRPr>
          </a:p>
        </p:txBody>
      </p:sp>
    </p:spTree>
    <p:extLst>
      <p:ext uri="{BB962C8B-B14F-4D97-AF65-F5344CB8AC3E}">
        <p14:creationId xmlns:p14="http://schemas.microsoft.com/office/powerpoint/2010/main" val="7864257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674" y="1550031"/>
            <a:ext cx="8229600" cy="2286000"/>
          </a:xfrm>
        </p:spPr>
        <p:txBody>
          <a:bodyPr/>
          <a:lstStyle/>
          <a:p>
            <a:r>
              <a:rPr lang="en-US" sz="4000" b="1" dirty="0">
                <a:solidFill>
                  <a:schemeClr val="accent3">
                    <a:lumMod val="50000"/>
                  </a:schemeClr>
                </a:solidFill>
                <a:latin typeface="Arial Headings"/>
              </a:rPr>
              <a:t>Resources – Montana University System Student Financial Services (SFS</a:t>
            </a:r>
            <a:r>
              <a:rPr lang="en-US" sz="4000" b="1" dirty="0" smtClean="0">
                <a:solidFill>
                  <a:schemeClr val="accent3">
                    <a:lumMod val="50000"/>
                  </a:schemeClr>
                </a:solidFill>
                <a:latin typeface="Arial Headings"/>
              </a:rPr>
              <a:t>)</a:t>
            </a:r>
            <a:endParaRPr lang="en-US" sz="4000" dirty="0">
              <a:latin typeface="Arial Headings"/>
            </a:endParaRPr>
          </a:p>
        </p:txBody>
      </p:sp>
      <p:pic>
        <p:nvPicPr>
          <p:cNvPr id="5" name="Content Placeholder 4"/>
          <p:cNvPicPr>
            <a:picLocks noGrp="1" noChangeAspect="1"/>
          </p:cNvPicPr>
          <p:nvPr>
            <p:ph idx="1"/>
          </p:nvPr>
        </p:nvPicPr>
        <p:blipFill>
          <a:blip r:embed="rId3"/>
          <a:stretch>
            <a:fillRect/>
          </a:stretch>
        </p:blipFill>
        <p:spPr>
          <a:xfrm>
            <a:off x="299869" y="3755513"/>
            <a:ext cx="3586331" cy="2543707"/>
          </a:xfrm>
          <a:prstGeom prst="rect">
            <a:avLst/>
          </a:prstGeom>
        </p:spPr>
      </p:pic>
      <p:sp>
        <p:nvSpPr>
          <p:cNvPr id="4" name="Slide Number Placeholder 3"/>
          <p:cNvSpPr>
            <a:spLocks noGrp="1"/>
          </p:cNvSpPr>
          <p:nvPr>
            <p:ph type="sldNum" sz="quarter" idx="12"/>
          </p:nvPr>
        </p:nvSpPr>
        <p:spPr/>
        <p:txBody>
          <a:bodyPr/>
          <a:lstStyle/>
          <a:p>
            <a:pPr>
              <a:defRPr/>
            </a:pPr>
            <a:fld id="{BEE1BAAD-30CC-40D4-9B10-4EC40C8CE10F}" type="slidenum">
              <a:rPr lang="en-US" smtClean="0"/>
              <a:pPr>
                <a:defRPr/>
              </a:pPr>
              <a:t>85</a:t>
            </a:fld>
            <a:endParaRPr lang="en-US" dirty="0"/>
          </a:p>
        </p:txBody>
      </p:sp>
      <p:sp>
        <p:nvSpPr>
          <p:cNvPr id="6" name="TextBox 5"/>
          <p:cNvSpPr txBox="1"/>
          <p:nvPr/>
        </p:nvSpPr>
        <p:spPr>
          <a:xfrm>
            <a:off x="4685434" y="3698508"/>
            <a:ext cx="4458566" cy="2862322"/>
          </a:xfrm>
          <a:prstGeom prst="rect">
            <a:avLst/>
          </a:prstGeom>
          <a:noFill/>
        </p:spPr>
        <p:txBody>
          <a:bodyPr wrap="square" rtlCol="0">
            <a:spAutoFit/>
          </a:bodyPr>
          <a:lstStyle/>
          <a:p>
            <a:pPr marL="457200" indent="-457200">
              <a:buFont typeface="Arial" panose="020B0604020202020204" pitchFamily="34" charset="0"/>
              <a:buChar char="•"/>
            </a:pPr>
            <a:r>
              <a:rPr lang="en-US" sz="2400" dirty="0">
                <a:hlinkClick r:id="rId4"/>
              </a:rPr>
              <a:t>www.mus.edu/Prepare</a:t>
            </a:r>
            <a:endParaRPr lang="en-US" sz="2400" dirty="0"/>
          </a:p>
          <a:p>
            <a:pPr marL="457200" indent="-457200">
              <a:buFont typeface="Arial" panose="020B0604020202020204" pitchFamily="34" charset="0"/>
              <a:buChar char="•"/>
            </a:pPr>
            <a:r>
              <a:rPr lang="en-US" sz="2600" dirty="0" smtClean="0">
                <a:solidFill>
                  <a:schemeClr val="accent1">
                    <a:lumMod val="50000"/>
                  </a:schemeClr>
                </a:solidFill>
              </a:rPr>
              <a:t>Prepare for College</a:t>
            </a:r>
          </a:p>
          <a:p>
            <a:pPr marL="457200" indent="-457200">
              <a:buFont typeface="Arial" panose="020B0604020202020204" pitchFamily="34" charset="0"/>
              <a:buChar char="•"/>
            </a:pPr>
            <a:r>
              <a:rPr lang="en-US" sz="2600" dirty="0" smtClean="0">
                <a:solidFill>
                  <a:schemeClr val="accent1">
                    <a:lumMod val="50000"/>
                  </a:schemeClr>
                </a:solidFill>
              </a:rPr>
              <a:t>College 101</a:t>
            </a:r>
          </a:p>
          <a:p>
            <a:pPr marL="457200" indent="-457200">
              <a:buFont typeface="Arial" panose="020B0604020202020204" pitchFamily="34" charset="0"/>
              <a:buChar char="•"/>
            </a:pPr>
            <a:r>
              <a:rPr lang="en-US" sz="2600" dirty="0" smtClean="0">
                <a:solidFill>
                  <a:schemeClr val="accent1">
                    <a:lumMod val="50000"/>
                  </a:schemeClr>
                </a:solidFill>
              </a:rPr>
              <a:t>Money Management</a:t>
            </a:r>
          </a:p>
          <a:p>
            <a:pPr marL="457200" indent="-457200">
              <a:buFont typeface="Arial" panose="020B0604020202020204" pitchFamily="34" charset="0"/>
              <a:buChar char="•"/>
            </a:pPr>
            <a:r>
              <a:rPr lang="en-US" sz="2600" dirty="0" smtClean="0">
                <a:solidFill>
                  <a:schemeClr val="accent1">
                    <a:lumMod val="50000"/>
                  </a:schemeClr>
                </a:solidFill>
              </a:rPr>
              <a:t>“Dollars &amp; Sense” </a:t>
            </a:r>
          </a:p>
          <a:p>
            <a:r>
              <a:rPr lang="en-US" sz="2600" dirty="0" smtClean="0">
                <a:solidFill>
                  <a:schemeClr val="accent1">
                    <a:lumMod val="50000"/>
                  </a:schemeClr>
                </a:solidFill>
              </a:rPr>
              <a:t>      Budgeting Workbook</a:t>
            </a:r>
          </a:p>
          <a:p>
            <a:pPr marL="457200" indent="-457200">
              <a:buFont typeface="Arial" panose="020B0604020202020204" pitchFamily="34" charset="0"/>
              <a:buChar char="•"/>
            </a:pPr>
            <a:r>
              <a:rPr lang="en-US" sz="2600" dirty="0" smtClean="0">
                <a:solidFill>
                  <a:schemeClr val="accent1">
                    <a:lumMod val="50000"/>
                  </a:schemeClr>
                </a:solidFill>
              </a:rPr>
              <a:t>Helpful college prep tips </a:t>
            </a:r>
            <a:endParaRPr lang="en-US" sz="2600" dirty="0">
              <a:solidFill>
                <a:schemeClr val="accent1">
                  <a:lumMod val="50000"/>
                </a:schemeClr>
              </a:solidFill>
            </a:endParaRPr>
          </a:p>
        </p:txBody>
      </p:sp>
      <p:cxnSp>
        <p:nvCxnSpPr>
          <p:cNvPr id="9" name="Straight Arrow Connector 8"/>
          <p:cNvCxnSpPr/>
          <p:nvPr/>
        </p:nvCxnSpPr>
        <p:spPr>
          <a:xfrm flipH="1">
            <a:off x="3886200" y="5557520"/>
            <a:ext cx="919480" cy="462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97914" y="6299220"/>
            <a:ext cx="3045449" cy="523220"/>
          </a:xfrm>
          <a:prstGeom prst="rect">
            <a:avLst/>
          </a:prstGeom>
          <a:noFill/>
        </p:spPr>
        <p:txBody>
          <a:bodyPr wrap="none" rtlCol="0">
            <a:spAutoFit/>
          </a:bodyPr>
          <a:lstStyle/>
          <a:p>
            <a:r>
              <a:rPr lang="en-US" dirty="0" smtClean="0"/>
              <a:t> </a:t>
            </a:r>
            <a:r>
              <a:rPr lang="en-US" sz="2800" dirty="0">
                <a:solidFill>
                  <a:schemeClr val="accent1">
                    <a:lumMod val="50000"/>
                  </a:schemeClr>
                </a:solidFill>
                <a:cs typeface="Arial" panose="020B0604020202020204" pitchFamily="34" charset="0"/>
                <a:hlinkClick r:id="rId5"/>
              </a:rPr>
              <a:t>www.mus.edu/sfs</a:t>
            </a:r>
            <a:endParaRPr lang="en-US" sz="2800" dirty="0">
              <a:solidFill>
                <a:schemeClr val="accent1">
                  <a:lumMod val="50000"/>
                </a:schemeClr>
              </a:solidFill>
              <a:cs typeface="Arial" panose="020B0604020202020204" pitchFamily="34" charset="0"/>
            </a:endParaRPr>
          </a:p>
        </p:txBody>
      </p:sp>
    </p:spTree>
    <p:extLst>
      <p:ext uri="{BB962C8B-B14F-4D97-AF65-F5344CB8AC3E}">
        <p14:creationId xmlns:p14="http://schemas.microsoft.com/office/powerpoint/2010/main" val="52546571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685800"/>
          </a:xfrm>
        </p:spPr>
        <p:txBody>
          <a:bodyPr/>
          <a:lstStyle/>
          <a:p>
            <a:pPr>
              <a:defRPr/>
            </a:pPr>
            <a:r>
              <a:rPr lang="en-US" b="1" dirty="0" smtClean="0">
                <a:solidFill>
                  <a:schemeClr val="accent3">
                    <a:lumMod val="50000"/>
                  </a:schemeClr>
                </a:solidFill>
                <a:latin typeface="Arial Headings"/>
              </a:rPr>
              <a:t>Additional Resources</a:t>
            </a:r>
            <a:endParaRPr lang="en-US" dirty="0">
              <a:solidFill>
                <a:schemeClr val="accent3">
                  <a:lumMod val="50000"/>
                </a:schemeClr>
              </a:solidFill>
              <a:latin typeface="Arial Headings"/>
            </a:endParaRPr>
          </a:p>
        </p:txBody>
      </p:sp>
      <p:sp>
        <p:nvSpPr>
          <p:cNvPr id="3" name="Subtitle 2"/>
          <p:cNvSpPr>
            <a:spLocks noGrp="1"/>
          </p:cNvSpPr>
          <p:nvPr>
            <p:ph type="subTitle" idx="1"/>
          </p:nvPr>
        </p:nvSpPr>
        <p:spPr>
          <a:xfrm>
            <a:off x="1371600" y="2362200"/>
            <a:ext cx="6400800" cy="4191000"/>
          </a:xfrm>
        </p:spPr>
        <p:txBody>
          <a:bodyPr/>
          <a:lstStyle/>
          <a:p>
            <a:pPr algn="l" eaLnBrk="1" hangingPunct="1">
              <a:lnSpc>
                <a:spcPct val="90000"/>
              </a:lnSpc>
              <a:buFont typeface="Arial" pitchFamily="34" charset="0"/>
              <a:buChar char="•"/>
              <a:defRPr/>
            </a:pPr>
            <a:r>
              <a:rPr lang="en-US" sz="2400" dirty="0" smtClean="0">
                <a:solidFill>
                  <a:schemeClr val="tx2">
                    <a:lumMod val="75000"/>
                  </a:schemeClr>
                </a:solidFill>
                <a:latin typeface="Arial Body"/>
              </a:rPr>
              <a:t>Health &amp; Human Services</a:t>
            </a:r>
          </a:p>
          <a:p>
            <a:pPr algn="l" eaLnBrk="1" hangingPunct="1">
              <a:lnSpc>
                <a:spcPct val="90000"/>
              </a:lnSpc>
              <a:buFont typeface="Arial" pitchFamily="34" charset="0"/>
              <a:buChar char="•"/>
              <a:defRPr/>
            </a:pPr>
            <a:endParaRPr lang="en-US" sz="1400" dirty="0" smtClean="0">
              <a:solidFill>
                <a:schemeClr val="tx2">
                  <a:lumMod val="75000"/>
                </a:schemeClr>
              </a:solidFill>
              <a:latin typeface="Arial Body"/>
            </a:endParaRPr>
          </a:p>
          <a:p>
            <a:pPr algn="l" eaLnBrk="1" hangingPunct="1">
              <a:lnSpc>
                <a:spcPct val="90000"/>
              </a:lnSpc>
              <a:buFont typeface="Arial" pitchFamily="34" charset="0"/>
              <a:buChar char="•"/>
              <a:defRPr/>
            </a:pPr>
            <a:r>
              <a:rPr lang="en-US" sz="2400" dirty="0" smtClean="0">
                <a:solidFill>
                  <a:schemeClr val="tx2">
                    <a:lumMod val="75000"/>
                  </a:schemeClr>
                </a:solidFill>
                <a:latin typeface="Arial Body"/>
              </a:rPr>
              <a:t>Veteran’s benefits</a:t>
            </a:r>
          </a:p>
          <a:p>
            <a:pPr algn="l" eaLnBrk="1" hangingPunct="1">
              <a:lnSpc>
                <a:spcPct val="90000"/>
              </a:lnSpc>
              <a:buFont typeface="Arial" pitchFamily="34" charset="0"/>
              <a:buChar char="•"/>
              <a:defRPr/>
            </a:pPr>
            <a:endParaRPr lang="en-US" sz="1400" dirty="0" smtClean="0">
              <a:solidFill>
                <a:schemeClr val="tx2">
                  <a:lumMod val="75000"/>
                </a:schemeClr>
              </a:solidFill>
              <a:latin typeface="Arial Body"/>
            </a:endParaRPr>
          </a:p>
          <a:p>
            <a:pPr algn="l" eaLnBrk="1" hangingPunct="1">
              <a:lnSpc>
                <a:spcPct val="90000"/>
              </a:lnSpc>
              <a:buFont typeface="Arial" pitchFamily="34" charset="0"/>
              <a:buChar char="•"/>
              <a:defRPr/>
            </a:pPr>
            <a:r>
              <a:rPr lang="en-US" sz="2400" dirty="0" smtClean="0">
                <a:solidFill>
                  <a:schemeClr val="tx2">
                    <a:lumMod val="75000"/>
                  </a:schemeClr>
                </a:solidFill>
                <a:latin typeface="Arial Body"/>
              </a:rPr>
              <a:t>Military Service Scholarship (ROTC)</a:t>
            </a:r>
          </a:p>
          <a:p>
            <a:pPr algn="l" eaLnBrk="1" hangingPunct="1">
              <a:lnSpc>
                <a:spcPct val="90000"/>
              </a:lnSpc>
              <a:buFont typeface="Arial" pitchFamily="34" charset="0"/>
              <a:buChar char="•"/>
              <a:defRPr/>
            </a:pPr>
            <a:endParaRPr lang="en-US" sz="1400" dirty="0" smtClean="0">
              <a:solidFill>
                <a:schemeClr val="tx2">
                  <a:lumMod val="75000"/>
                </a:schemeClr>
              </a:solidFill>
              <a:latin typeface="Arial Body"/>
            </a:endParaRPr>
          </a:p>
          <a:p>
            <a:pPr algn="l" eaLnBrk="1" hangingPunct="1">
              <a:lnSpc>
                <a:spcPct val="90000"/>
              </a:lnSpc>
              <a:buFont typeface="Arial" pitchFamily="34" charset="0"/>
              <a:buChar char="•"/>
              <a:defRPr/>
            </a:pPr>
            <a:r>
              <a:rPr lang="en-US" sz="2400" dirty="0" smtClean="0">
                <a:solidFill>
                  <a:schemeClr val="tx2">
                    <a:lumMod val="75000"/>
                  </a:schemeClr>
                </a:solidFill>
                <a:latin typeface="Arial Body"/>
              </a:rPr>
              <a:t>Bureau of Indian Affairs (BIA) Grants</a:t>
            </a:r>
          </a:p>
          <a:p>
            <a:pPr algn="l" eaLnBrk="1" hangingPunct="1">
              <a:lnSpc>
                <a:spcPct val="90000"/>
              </a:lnSpc>
              <a:buFont typeface="Arial" pitchFamily="34" charset="0"/>
              <a:buChar char="•"/>
              <a:defRPr/>
            </a:pPr>
            <a:endParaRPr lang="en-US" sz="1400" dirty="0" smtClean="0">
              <a:solidFill>
                <a:schemeClr val="tx2">
                  <a:lumMod val="75000"/>
                </a:schemeClr>
              </a:solidFill>
              <a:latin typeface="Arial Body"/>
            </a:endParaRPr>
          </a:p>
          <a:p>
            <a:pPr algn="l" eaLnBrk="1" hangingPunct="1">
              <a:lnSpc>
                <a:spcPct val="90000"/>
              </a:lnSpc>
              <a:buFont typeface="Arial" pitchFamily="34" charset="0"/>
              <a:buChar char="•"/>
              <a:defRPr/>
            </a:pPr>
            <a:r>
              <a:rPr lang="en-US" sz="2400" dirty="0" smtClean="0">
                <a:solidFill>
                  <a:schemeClr val="tx2">
                    <a:lumMod val="75000"/>
                  </a:schemeClr>
                </a:solidFill>
                <a:latin typeface="Arial Body"/>
              </a:rPr>
              <a:t>Tribal assistance</a:t>
            </a:r>
          </a:p>
          <a:p>
            <a:pPr algn="l" eaLnBrk="1" hangingPunct="1">
              <a:lnSpc>
                <a:spcPct val="90000"/>
              </a:lnSpc>
              <a:defRPr/>
            </a:pPr>
            <a:endParaRPr lang="en-US" sz="1400" dirty="0" smtClean="0">
              <a:solidFill>
                <a:schemeClr val="tx2">
                  <a:lumMod val="75000"/>
                </a:schemeClr>
              </a:solidFill>
              <a:latin typeface="Arial Body"/>
            </a:endParaRPr>
          </a:p>
          <a:p>
            <a:pPr algn="l" eaLnBrk="1" hangingPunct="1">
              <a:lnSpc>
                <a:spcPct val="90000"/>
              </a:lnSpc>
              <a:buFont typeface="Arial" pitchFamily="34" charset="0"/>
              <a:buChar char="•"/>
              <a:defRPr/>
            </a:pPr>
            <a:r>
              <a:rPr lang="en-US" sz="2400" dirty="0" smtClean="0">
                <a:solidFill>
                  <a:schemeClr val="tx2">
                    <a:lumMod val="75000"/>
                  </a:schemeClr>
                </a:solidFill>
                <a:latin typeface="Arial Body"/>
              </a:rPr>
              <a:t>American Indian Tuition Waiver</a:t>
            </a:r>
          </a:p>
          <a:p>
            <a:pPr algn="l" eaLnBrk="1" hangingPunct="1">
              <a:lnSpc>
                <a:spcPct val="90000"/>
              </a:lnSpc>
              <a:buFont typeface="Arial" pitchFamily="34" charset="0"/>
              <a:buChar char="•"/>
              <a:defRPr/>
            </a:pPr>
            <a:endParaRPr lang="en-US" sz="1400" dirty="0" smtClean="0">
              <a:solidFill>
                <a:schemeClr val="tx2">
                  <a:lumMod val="75000"/>
                </a:schemeClr>
              </a:solidFill>
              <a:latin typeface="Arial Body"/>
            </a:endParaRPr>
          </a:p>
          <a:p>
            <a:pPr algn="l" eaLnBrk="1" hangingPunct="1">
              <a:lnSpc>
                <a:spcPct val="90000"/>
              </a:lnSpc>
              <a:buFont typeface="Arial" pitchFamily="34" charset="0"/>
              <a:buChar char="•"/>
              <a:defRPr/>
            </a:pPr>
            <a:r>
              <a:rPr lang="en-US" sz="2400" dirty="0" smtClean="0">
                <a:solidFill>
                  <a:schemeClr val="tx2">
                    <a:lumMod val="75000"/>
                  </a:schemeClr>
                </a:solidFill>
                <a:latin typeface="Arial Body"/>
              </a:rPr>
              <a:t>Vocational rehabilitation</a:t>
            </a:r>
          </a:p>
          <a:p>
            <a:pPr algn="l">
              <a:buFont typeface="Arial" pitchFamily="34" charset="0"/>
              <a:buChar char="•"/>
              <a:defRPr/>
            </a:pPr>
            <a:endParaRPr lang="en-US" sz="2400" dirty="0">
              <a:solidFill>
                <a:schemeClr val="tx2">
                  <a:lumMod val="75000"/>
                </a:schemeClr>
              </a:solidFill>
              <a:latin typeface="Arial Body"/>
            </a:endParaRP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86</a:t>
            </a:fld>
            <a:endParaRPr lang="en-US" dirty="0"/>
          </a:p>
        </p:txBody>
      </p:sp>
    </p:spTree>
    <p:extLst>
      <p:ext uri="{BB962C8B-B14F-4D97-AF65-F5344CB8AC3E}">
        <p14:creationId xmlns:p14="http://schemas.microsoft.com/office/powerpoint/2010/main" val="107620819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lstStyle/>
          <a:p>
            <a:pPr>
              <a:defRPr/>
            </a:pPr>
            <a:r>
              <a:rPr lang="en-US" sz="3600" b="1" dirty="0" smtClean="0">
                <a:solidFill>
                  <a:schemeClr val="accent3">
                    <a:lumMod val="50000"/>
                  </a:schemeClr>
                </a:solidFill>
                <a:latin typeface="Arial Headings"/>
              </a:rPr>
              <a:t>Additional Resources</a:t>
            </a:r>
            <a:br>
              <a:rPr lang="en-US" sz="3600" b="1" dirty="0" smtClean="0">
                <a:solidFill>
                  <a:schemeClr val="accent3">
                    <a:lumMod val="50000"/>
                  </a:schemeClr>
                </a:solidFill>
                <a:latin typeface="Arial Headings"/>
              </a:rPr>
            </a:br>
            <a:r>
              <a:rPr lang="en-US" sz="3600" b="1" dirty="0" smtClean="0">
                <a:solidFill>
                  <a:schemeClr val="accent3">
                    <a:lumMod val="50000"/>
                  </a:schemeClr>
                </a:solidFill>
                <a:latin typeface="Arial Headings"/>
              </a:rPr>
              <a:t>Taxpayer Relief Act</a:t>
            </a:r>
            <a:endParaRPr lang="en-US" sz="3600" b="1" dirty="0">
              <a:solidFill>
                <a:schemeClr val="accent3">
                  <a:lumMod val="50000"/>
                </a:schemeClr>
              </a:solidFill>
              <a:latin typeface="Arial Headings"/>
            </a:endParaRPr>
          </a:p>
        </p:txBody>
      </p:sp>
      <p:sp>
        <p:nvSpPr>
          <p:cNvPr id="3" name="Subtitle 2"/>
          <p:cNvSpPr>
            <a:spLocks noGrp="1"/>
          </p:cNvSpPr>
          <p:nvPr>
            <p:ph type="subTitle" idx="1"/>
          </p:nvPr>
        </p:nvSpPr>
        <p:spPr>
          <a:xfrm>
            <a:off x="1371600" y="3124200"/>
            <a:ext cx="6400800" cy="3352800"/>
          </a:xfrm>
        </p:spPr>
        <p:txBody>
          <a:bodyPr/>
          <a:lstStyle/>
          <a:p>
            <a:pPr algn="l" eaLnBrk="1" hangingPunct="1">
              <a:buFont typeface="Arial" pitchFamily="34" charset="0"/>
              <a:buChar char="•"/>
              <a:defRPr/>
            </a:pPr>
            <a:r>
              <a:rPr lang="en-US" sz="2400" dirty="0" smtClean="0">
                <a:solidFill>
                  <a:schemeClr val="tx2">
                    <a:lumMod val="75000"/>
                  </a:schemeClr>
                </a:solidFill>
                <a:latin typeface="Arial Body"/>
              </a:rPr>
              <a:t>American Opportunity/Lifetime Learning Tax Credits</a:t>
            </a:r>
          </a:p>
          <a:p>
            <a:pPr algn="l" eaLnBrk="1" hangingPunct="1">
              <a:buFont typeface="Arial" pitchFamily="34" charset="0"/>
              <a:buChar char="•"/>
              <a:defRPr/>
            </a:pPr>
            <a:endParaRPr lang="en-US" sz="1400" dirty="0" smtClean="0">
              <a:solidFill>
                <a:schemeClr val="tx2">
                  <a:lumMod val="75000"/>
                </a:schemeClr>
              </a:solidFill>
              <a:latin typeface="Arial Body"/>
            </a:endParaRPr>
          </a:p>
          <a:p>
            <a:pPr algn="l" eaLnBrk="1" hangingPunct="1">
              <a:buFont typeface="Arial" pitchFamily="34" charset="0"/>
              <a:buChar char="•"/>
              <a:defRPr/>
            </a:pPr>
            <a:r>
              <a:rPr lang="en-US" sz="2400" dirty="0" smtClean="0">
                <a:solidFill>
                  <a:schemeClr val="tx2">
                    <a:lumMod val="75000"/>
                  </a:schemeClr>
                </a:solidFill>
                <a:latin typeface="Arial Body"/>
              </a:rPr>
              <a:t>Student Loan Interest Deduction </a:t>
            </a:r>
          </a:p>
          <a:p>
            <a:pPr algn="l" eaLnBrk="1" hangingPunct="1">
              <a:buFont typeface="Arial" pitchFamily="34" charset="0"/>
              <a:buChar char="•"/>
              <a:defRPr/>
            </a:pPr>
            <a:endParaRPr lang="en-US" sz="1400" dirty="0" smtClean="0">
              <a:solidFill>
                <a:schemeClr val="tx2">
                  <a:lumMod val="75000"/>
                </a:schemeClr>
              </a:solidFill>
              <a:latin typeface="Arial Body"/>
            </a:endParaRPr>
          </a:p>
          <a:p>
            <a:pPr algn="l" eaLnBrk="1" hangingPunct="1">
              <a:buFont typeface="Arial" pitchFamily="34" charset="0"/>
              <a:buChar char="•"/>
              <a:defRPr/>
            </a:pPr>
            <a:r>
              <a:rPr lang="en-US" sz="2400" dirty="0" smtClean="0">
                <a:solidFill>
                  <a:schemeClr val="tx2">
                    <a:lumMod val="75000"/>
                  </a:schemeClr>
                </a:solidFill>
                <a:latin typeface="Arial Body"/>
              </a:rPr>
              <a:t>Education IRA</a:t>
            </a:r>
          </a:p>
          <a:p>
            <a:pPr algn="l" eaLnBrk="1" hangingPunct="1">
              <a:buFont typeface="Arial" pitchFamily="34" charset="0"/>
              <a:buChar char="•"/>
              <a:defRPr/>
            </a:pPr>
            <a:endParaRPr lang="en-US" sz="1400" dirty="0" smtClean="0">
              <a:solidFill>
                <a:schemeClr val="tx2">
                  <a:lumMod val="75000"/>
                </a:schemeClr>
              </a:solidFill>
              <a:latin typeface="Arial Body"/>
            </a:endParaRPr>
          </a:p>
          <a:p>
            <a:pPr algn="l" eaLnBrk="1" hangingPunct="1">
              <a:buFont typeface="Arial" pitchFamily="34" charset="0"/>
              <a:buChar char="•"/>
              <a:defRPr/>
            </a:pPr>
            <a:r>
              <a:rPr lang="en-US" sz="2400" dirty="0" smtClean="0">
                <a:solidFill>
                  <a:schemeClr val="tx2">
                    <a:lumMod val="75000"/>
                  </a:schemeClr>
                </a:solidFill>
                <a:latin typeface="Arial Body"/>
              </a:rPr>
              <a:t>College Savings Plans</a:t>
            </a:r>
            <a:endParaRPr lang="en-US" sz="2400" dirty="0">
              <a:solidFill>
                <a:schemeClr val="tx2">
                  <a:lumMod val="75000"/>
                </a:schemeClr>
              </a:solidFill>
              <a:latin typeface="Arial Body"/>
            </a:endParaRP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87</a:t>
            </a:fld>
            <a:endParaRPr lang="en-US" dirty="0"/>
          </a:p>
        </p:txBody>
      </p:sp>
    </p:spTree>
    <p:extLst>
      <p:ext uri="{BB962C8B-B14F-4D97-AF65-F5344CB8AC3E}">
        <p14:creationId xmlns:p14="http://schemas.microsoft.com/office/powerpoint/2010/main" val="179860200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lstStyle/>
          <a:p>
            <a:pPr>
              <a:defRPr/>
            </a:pPr>
            <a:r>
              <a:rPr lang="en-US" sz="3600" b="1" dirty="0" smtClean="0">
                <a:solidFill>
                  <a:schemeClr val="accent3">
                    <a:lumMod val="50000"/>
                  </a:schemeClr>
                </a:solidFill>
                <a:latin typeface="Arial Headings"/>
              </a:rPr>
              <a:t>College Bound</a:t>
            </a:r>
            <a:br>
              <a:rPr lang="en-US" sz="3600" b="1" dirty="0" smtClean="0">
                <a:solidFill>
                  <a:schemeClr val="accent3">
                    <a:lumMod val="50000"/>
                  </a:schemeClr>
                </a:solidFill>
                <a:latin typeface="Arial Headings"/>
              </a:rPr>
            </a:br>
            <a:r>
              <a:rPr lang="en-US" sz="3600" b="1" dirty="0" smtClean="0">
                <a:solidFill>
                  <a:schemeClr val="accent3">
                    <a:lumMod val="50000"/>
                  </a:schemeClr>
                </a:solidFill>
                <a:latin typeface="Arial Headings"/>
              </a:rPr>
              <a:t>Financial Aid Mistakes to Avoid</a:t>
            </a:r>
            <a:endParaRPr lang="en-US" sz="3600" b="1" dirty="0">
              <a:solidFill>
                <a:schemeClr val="accent3">
                  <a:lumMod val="50000"/>
                </a:schemeClr>
              </a:solidFill>
              <a:latin typeface="Arial Headings"/>
            </a:endParaRPr>
          </a:p>
        </p:txBody>
      </p:sp>
      <p:sp>
        <p:nvSpPr>
          <p:cNvPr id="3" name="Subtitle 2"/>
          <p:cNvSpPr>
            <a:spLocks noGrp="1"/>
          </p:cNvSpPr>
          <p:nvPr>
            <p:ph type="subTitle" idx="1"/>
          </p:nvPr>
        </p:nvSpPr>
        <p:spPr>
          <a:xfrm>
            <a:off x="457200" y="2971800"/>
            <a:ext cx="8001000" cy="3429000"/>
          </a:xfrm>
        </p:spPr>
        <p:txBody>
          <a:bodyPr/>
          <a:lstStyle/>
          <a:p>
            <a:pPr algn="l" eaLnBrk="1" hangingPunct="1">
              <a:defRPr/>
            </a:pPr>
            <a:r>
              <a:rPr lang="en-US" sz="2400" dirty="0" smtClean="0">
                <a:solidFill>
                  <a:schemeClr val="tx2">
                    <a:lumMod val="75000"/>
                  </a:schemeClr>
                </a:solidFill>
                <a:latin typeface="Arial Body"/>
              </a:rPr>
              <a:t>Four Most Common Mistakes:</a:t>
            </a:r>
          </a:p>
          <a:p>
            <a:pPr algn="l" eaLnBrk="1" hangingPunct="1">
              <a:buFont typeface="Arial" pitchFamily="34" charset="0"/>
              <a:buChar char="•"/>
              <a:defRPr/>
            </a:pPr>
            <a:endParaRPr lang="en-US" sz="1400" dirty="0" smtClean="0">
              <a:solidFill>
                <a:schemeClr val="tx2">
                  <a:lumMod val="75000"/>
                </a:schemeClr>
              </a:solidFill>
              <a:latin typeface="Arial Body"/>
            </a:endParaRPr>
          </a:p>
          <a:p>
            <a:pPr lvl="1" algn="l" eaLnBrk="1" hangingPunct="1">
              <a:buFont typeface="Arial" pitchFamily="34" charset="0"/>
              <a:buChar char="•"/>
              <a:defRPr/>
            </a:pPr>
            <a:r>
              <a:rPr lang="en-US" sz="2400" dirty="0" smtClean="0">
                <a:solidFill>
                  <a:schemeClr val="tx2">
                    <a:lumMod val="75000"/>
                  </a:schemeClr>
                </a:solidFill>
                <a:latin typeface="Arial Body"/>
              </a:rPr>
              <a:t>Not submitting the FAFSA </a:t>
            </a:r>
          </a:p>
          <a:p>
            <a:pPr lvl="1" algn="l" eaLnBrk="1" hangingPunct="1">
              <a:buFont typeface="Arial" pitchFamily="34" charset="0"/>
              <a:buChar char="•"/>
              <a:defRPr/>
            </a:pPr>
            <a:endParaRPr lang="en-US" sz="1400" dirty="0" smtClean="0">
              <a:solidFill>
                <a:schemeClr val="tx2">
                  <a:lumMod val="75000"/>
                </a:schemeClr>
              </a:solidFill>
              <a:latin typeface="Arial Body"/>
            </a:endParaRPr>
          </a:p>
          <a:p>
            <a:pPr lvl="1" algn="l" eaLnBrk="1" hangingPunct="1">
              <a:buFont typeface="Arial" pitchFamily="34" charset="0"/>
              <a:buChar char="•"/>
              <a:defRPr/>
            </a:pPr>
            <a:r>
              <a:rPr lang="en-US" sz="2400" dirty="0" smtClean="0">
                <a:solidFill>
                  <a:schemeClr val="tx2">
                    <a:lumMod val="75000"/>
                  </a:schemeClr>
                </a:solidFill>
                <a:latin typeface="Arial Body"/>
              </a:rPr>
              <a:t>Procrastination</a:t>
            </a:r>
          </a:p>
          <a:p>
            <a:pPr lvl="1" algn="l" eaLnBrk="1" hangingPunct="1">
              <a:buFont typeface="Arial" pitchFamily="34" charset="0"/>
              <a:buChar char="•"/>
              <a:defRPr/>
            </a:pPr>
            <a:endParaRPr lang="en-US" sz="1400" dirty="0" smtClean="0">
              <a:solidFill>
                <a:schemeClr val="tx2">
                  <a:lumMod val="75000"/>
                </a:schemeClr>
              </a:solidFill>
              <a:latin typeface="Arial Body"/>
            </a:endParaRPr>
          </a:p>
          <a:p>
            <a:pPr lvl="1" algn="l" eaLnBrk="1" hangingPunct="1">
              <a:buFont typeface="Arial" pitchFamily="34" charset="0"/>
              <a:buChar char="•"/>
              <a:defRPr/>
            </a:pPr>
            <a:r>
              <a:rPr lang="en-US" sz="2400" dirty="0" smtClean="0">
                <a:solidFill>
                  <a:schemeClr val="tx2">
                    <a:lumMod val="75000"/>
                  </a:schemeClr>
                </a:solidFill>
                <a:latin typeface="Arial Body"/>
              </a:rPr>
              <a:t>Paying for scholarship searches, FAFSA filing</a:t>
            </a:r>
          </a:p>
          <a:p>
            <a:pPr lvl="1" algn="l" eaLnBrk="1" hangingPunct="1">
              <a:buFont typeface="Arial" pitchFamily="34" charset="0"/>
              <a:buChar char="•"/>
              <a:defRPr/>
            </a:pPr>
            <a:endParaRPr lang="en-US" sz="1400" dirty="0" smtClean="0">
              <a:solidFill>
                <a:schemeClr val="tx2">
                  <a:lumMod val="75000"/>
                </a:schemeClr>
              </a:solidFill>
              <a:latin typeface="Arial Body"/>
            </a:endParaRPr>
          </a:p>
          <a:p>
            <a:pPr lvl="1" algn="l" eaLnBrk="1" hangingPunct="1">
              <a:buFont typeface="Arial" pitchFamily="34" charset="0"/>
              <a:buChar char="•"/>
              <a:defRPr/>
            </a:pPr>
            <a:r>
              <a:rPr lang="en-US" sz="2400" dirty="0" smtClean="0">
                <a:solidFill>
                  <a:schemeClr val="tx2">
                    <a:lumMod val="75000"/>
                  </a:schemeClr>
                </a:solidFill>
                <a:latin typeface="Arial Body"/>
              </a:rPr>
              <a:t>Assuming that financial aid is for someone else</a:t>
            </a:r>
            <a:endParaRPr lang="en-US" sz="2400" dirty="0">
              <a:solidFill>
                <a:schemeClr val="tx2">
                  <a:lumMod val="75000"/>
                </a:schemeClr>
              </a:solidFill>
              <a:latin typeface="Arial Body"/>
            </a:endParaRP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pPr>
                <a:defRPr/>
              </a:pPr>
              <a:t>88</a:t>
            </a:fld>
            <a:endParaRPr lang="en-US" dirty="0"/>
          </a:p>
        </p:txBody>
      </p:sp>
    </p:spTree>
    <p:extLst>
      <p:ext uri="{BB962C8B-B14F-4D97-AF65-F5344CB8AC3E}">
        <p14:creationId xmlns:p14="http://schemas.microsoft.com/office/powerpoint/2010/main" val="37735471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lstStyle/>
          <a:p>
            <a:pPr>
              <a:defRPr/>
            </a:pPr>
            <a:r>
              <a:rPr lang="en-US" b="1" kern="10" dirty="0" smtClean="0">
                <a:ln w="12700">
                  <a:noFill/>
                  <a:round/>
                  <a:headEnd/>
                  <a:tailEnd/>
                </a:ln>
                <a:solidFill>
                  <a:schemeClr val="accent3">
                    <a:lumMod val="50000"/>
                  </a:schemeClr>
                </a:solidFill>
                <a:effectLst>
                  <a:outerShdw dist="45791" dir="2021404" algn="ctr" rotWithShape="0">
                    <a:srgbClr val="9999FF"/>
                  </a:outerShdw>
                </a:effectLst>
                <a:latin typeface="Arial Headings"/>
              </a:rPr>
              <a:t>Questions??</a:t>
            </a:r>
            <a:endParaRPr lang="en-US" b="1" dirty="0">
              <a:solidFill>
                <a:schemeClr val="accent3">
                  <a:lumMod val="50000"/>
                </a:schemeClr>
              </a:solidFill>
              <a:latin typeface="Arial Headings"/>
            </a:endParaRPr>
          </a:p>
        </p:txBody>
      </p:sp>
      <p:sp>
        <p:nvSpPr>
          <p:cNvPr id="90115" name="TextBox 3"/>
          <p:cNvSpPr txBox="1">
            <a:spLocks noChangeArrowheads="1"/>
          </p:cNvSpPr>
          <p:nvPr/>
        </p:nvSpPr>
        <p:spPr bwMode="auto">
          <a:xfrm>
            <a:off x="685800" y="3048000"/>
            <a:ext cx="5562600" cy="1200329"/>
          </a:xfrm>
          <a:prstGeom prst="rect">
            <a:avLst/>
          </a:prstGeom>
          <a:noFill/>
          <a:ln w="9525">
            <a:noFill/>
            <a:miter lim="800000"/>
            <a:headEnd/>
            <a:tailEnd/>
          </a:ln>
        </p:spPr>
        <p:txBody>
          <a:bodyPr>
            <a:spAutoFit/>
          </a:bodyPr>
          <a:lstStyle/>
          <a:p>
            <a:r>
              <a:rPr lang="en-US" sz="2400" dirty="0">
                <a:solidFill>
                  <a:schemeClr val="tx2">
                    <a:lumMod val="50000"/>
                  </a:schemeClr>
                </a:solidFill>
              </a:rPr>
              <a:t>Contact</a:t>
            </a:r>
            <a:r>
              <a:rPr lang="en-US" sz="2400" dirty="0" smtClean="0">
                <a:solidFill>
                  <a:schemeClr val="tx2">
                    <a:lumMod val="50000"/>
                  </a:schemeClr>
                </a:solidFill>
              </a:rPr>
              <a:t>:</a:t>
            </a:r>
          </a:p>
          <a:p>
            <a:r>
              <a:rPr lang="en-US" sz="2400" dirty="0">
                <a:solidFill>
                  <a:schemeClr val="tx2">
                    <a:lumMod val="50000"/>
                  </a:schemeClr>
                </a:solidFill>
              </a:rPr>
              <a:t/>
            </a:r>
            <a:br>
              <a:rPr lang="en-US" sz="2400" dirty="0">
                <a:solidFill>
                  <a:schemeClr val="tx2">
                    <a:lumMod val="50000"/>
                  </a:schemeClr>
                </a:solidFill>
              </a:rPr>
            </a:br>
            <a:r>
              <a:rPr lang="en-US" sz="2400" dirty="0" smtClean="0">
                <a:solidFill>
                  <a:schemeClr val="tx2">
                    <a:lumMod val="50000"/>
                  </a:schemeClr>
                </a:solidFill>
              </a:rPr>
              <a:t> YOUR INFO HERE</a:t>
            </a:r>
            <a:endParaRPr lang="en-US" sz="2400" dirty="0">
              <a:solidFill>
                <a:schemeClr val="tx2">
                  <a:lumMod val="50000"/>
                </a:schemeClr>
              </a:solidFill>
            </a:endParaRPr>
          </a:p>
        </p:txBody>
      </p:sp>
      <p:sp>
        <p:nvSpPr>
          <p:cNvPr id="3" name="Slide Number Placeholder 2"/>
          <p:cNvSpPr>
            <a:spLocks noGrp="1"/>
          </p:cNvSpPr>
          <p:nvPr>
            <p:ph type="sldNum" sz="quarter" idx="12"/>
          </p:nvPr>
        </p:nvSpPr>
        <p:spPr/>
        <p:txBody>
          <a:bodyPr/>
          <a:lstStyle/>
          <a:p>
            <a:pPr>
              <a:defRPr/>
            </a:pPr>
            <a:fld id="{6D3E3CB5-51A5-4044-9095-401F890D62CB}" type="slidenum">
              <a:rPr lang="en-US" smtClean="0">
                <a:solidFill>
                  <a:prstClr val="black">
                    <a:tint val="75000"/>
                  </a:prstClr>
                </a:solidFill>
              </a:rPr>
              <a:pPr>
                <a:defRPr/>
              </a:pPr>
              <a:t>89</a:t>
            </a:fld>
            <a:endParaRPr lang="en-US" dirty="0">
              <a:solidFill>
                <a:prstClr val="black">
                  <a:tint val="75000"/>
                </a:prstClr>
              </a:solidFill>
            </a:endParaRPr>
          </a:p>
        </p:txBody>
      </p:sp>
      <p:sp>
        <p:nvSpPr>
          <p:cNvPr id="4" name="Rectangle 3"/>
          <p:cNvSpPr/>
          <p:nvPr/>
        </p:nvSpPr>
        <p:spPr>
          <a:xfrm>
            <a:off x="0" y="4800600"/>
            <a:ext cx="9144000" cy="2492990"/>
          </a:xfrm>
          <a:prstGeom prst="rect">
            <a:avLst/>
          </a:prstGeom>
        </p:spPr>
        <p:txBody>
          <a:bodyPr wrap="square">
            <a:spAutoFit/>
          </a:bodyPr>
          <a:lstStyle/>
          <a:p>
            <a:pPr algn="ctr"/>
            <a:r>
              <a:rPr lang="en-US" sz="2800" b="1" dirty="0">
                <a:solidFill>
                  <a:schemeClr val="accent1">
                    <a:lumMod val="50000"/>
                  </a:schemeClr>
                </a:solidFill>
                <a:ea typeface="+mj-ea"/>
                <a:cs typeface="Arial" panose="020B0604020202020204" pitchFamily="34" charset="0"/>
              </a:rPr>
              <a:t>Thank you </a:t>
            </a:r>
            <a:r>
              <a:rPr lang="en-US" sz="2800" b="1" dirty="0" smtClean="0">
                <a:solidFill>
                  <a:schemeClr val="accent1">
                    <a:lumMod val="50000"/>
                  </a:schemeClr>
                </a:solidFill>
                <a:ea typeface="+mj-ea"/>
                <a:cs typeface="Arial" panose="020B0604020202020204" pitchFamily="34" charset="0"/>
              </a:rPr>
              <a:t>for your </a:t>
            </a:r>
            <a:r>
              <a:rPr lang="en-US" sz="2800" b="1" dirty="0">
                <a:solidFill>
                  <a:schemeClr val="accent1">
                    <a:lumMod val="50000"/>
                  </a:schemeClr>
                </a:solidFill>
                <a:ea typeface="+mj-ea"/>
                <a:cs typeface="Arial" panose="020B0604020202020204" pitchFamily="34" charset="0"/>
              </a:rPr>
              <a:t>time and </a:t>
            </a:r>
            <a:r>
              <a:rPr lang="en-US" sz="2800" b="1" dirty="0" smtClean="0">
                <a:solidFill>
                  <a:schemeClr val="accent1">
                    <a:lumMod val="50000"/>
                  </a:schemeClr>
                </a:solidFill>
                <a:ea typeface="+mj-ea"/>
                <a:cs typeface="Arial" panose="020B0604020202020204" pitchFamily="34" charset="0"/>
              </a:rPr>
              <a:t>attention!</a:t>
            </a:r>
          </a:p>
          <a:p>
            <a:pPr algn="ctr">
              <a:buFont typeface="Arial" charset="0"/>
              <a:buNone/>
              <a:defRPr/>
            </a:pPr>
            <a:endParaRPr lang="en-US" sz="2800" b="1" dirty="0" smtClean="0">
              <a:solidFill>
                <a:schemeClr val="accent1">
                  <a:lumMod val="50000"/>
                </a:schemeClr>
              </a:solidFill>
              <a:cs typeface="Arial" panose="020B0604020202020204" pitchFamily="34" charset="0"/>
            </a:endParaRPr>
          </a:p>
          <a:p>
            <a:pPr algn="ctr">
              <a:buFont typeface="Arial" charset="0"/>
              <a:buNone/>
              <a:defRPr/>
            </a:pPr>
            <a:r>
              <a:rPr lang="en-US" sz="2800" b="1" dirty="0" smtClean="0">
                <a:solidFill>
                  <a:schemeClr val="accent1">
                    <a:lumMod val="50000"/>
                  </a:schemeClr>
                </a:solidFill>
                <a:cs typeface="Arial" panose="020B0604020202020204" pitchFamily="34" charset="0"/>
              </a:rPr>
              <a:t>Your </a:t>
            </a:r>
            <a:r>
              <a:rPr lang="en-US" sz="2800" b="1" dirty="0">
                <a:solidFill>
                  <a:schemeClr val="accent1">
                    <a:lumMod val="50000"/>
                  </a:schemeClr>
                </a:solidFill>
                <a:cs typeface="Arial" panose="020B0604020202020204" pitchFamily="34" charset="0"/>
              </a:rPr>
              <a:t>Montana Financial Aid Officers and </a:t>
            </a:r>
          </a:p>
          <a:p>
            <a:pPr algn="ctr">
              <a:buFont typeface="Arial" charset="0"/>
              <a:buNone/>
              <a:defRPr/>
            </a:pPr>
            <a:r>
              <a:rPr lang="en-US" sz="2800" b="1" dirty="0">
                <a:solidFill>
                  <a:schemeClr val="accent1">
                    <a:lumMod val="50000"/>
                  </a:schemeClr>
                </a:solidFill>
                <a:cs typeface="Arial" panose="020B0604020202020204" pitchFamily="34" charset="0"/>
              </a:rPr>
              <a:t>Student Assistance Foundation</a:t>
            </a:r>
          </a:p>
          <a:p>
            <a:r>
              <a:rPr lang="en-US" sz="4400" b="1" dirty="0" smtClean="0">
                <a:solidFill>
                  <a:srgbClr val="9BBB59">
                    <a:lumMod val="50000"/>
                  </a:srgbClr>
                </a:solidFill>
                <a:latin typeface="Calibri"/>
                <a:ea typeface="+mj-ea"/>
                <a:cs typeface="+mj-cs"/>
              </a:rPr>
              <a:t> </a:t>
            </a:r>
            <a:endParaRPr lang="en-US" dirty="0"/>
          </a:p>
        </p:txBody>
      </p:sp>
    </p:spTree>
    <p:extLst>
      <p:ext uri="{BB962C8B-B14F-4D97-AF65-F5344CB8AC3E}">
        <p14:creationId xmlns:p14="http://schemas.microsoft.com/office/powerpoint/2010/main" val="18619365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8229600" cy="1066800"/>
          </a:xfrm>
        </p:spPr>
        <p:txBody>
          <a:bodyPr/>
          <a:lstStyle/>
          <a:p>
            <a:r>
              <a:rPr lang="en-US" b="1" dirty="0" smtClean="0">
                <a:solidFill>
                  <a:schemeClr val="accent3">
                    <a:lumMod val="50000"/>
                  </a:schemeClr>
                </a:solidFill>
                <a:latin typeface="Arial Headings"/>
              </a:rPr>
              <a:t>PRIORITY DATES</a:t>
            </a:r>
            <a:endParaRPr lang="en-US" b="1" dirty="0">
              <a:solidFill>
                <a:schemeClr val="accent3">
                  <a:lumMod val="50000"/>
                </a:schemeClr>
              </a:solidFill>
              <a:latin typeface="Arial Headings"/>
            </a:endParaRPr>
          </a:p>
        </p:txBody>
      </p:sp>
      <p:sp>
        <p:nvSpPr>
          <p:cNvPr id="3" name="Content Placeholder 2"/>
          <p:cNvSpPr>
            <a:spLocks noGrp="1"/>
          </p:cNvSpPr>
          <p:nvPr>
            <p:ph idx="1"/>
          </p:nvPr>
        </p:nvSpPr>
        <p:spPr>
          <a:xfrm>
            <a:off x="381000" y="2713037"/>
            <a:ext cx="8229600" cy="4008438"/>
          </a:xfrm>
        </p:spPr>
        <p:txBody>
          <a:bodyPr/>
          <a:lstStyle/>
          <a:p>
            <a:pPr marL="0" indent="0" eaLnBrk="1" hangingPunct="1">
              <a:lnSpc>
                <a:spcPct val="80000"/>
              </a:lnSpc>
              <a:buNone/>
              <a:defRPr/>
            </a:pPr>
            <a:r>
              <a:rPr lang="en-US" sz="2400" b="1" i="1" dirty="0" smtClean="0">
                <a:solidFill>
                  <a:schemeClr val="tx2">
                    <a:lumMod val="75000"/>
                  </a:schemeClr>
                </a:solidFill>
                <a:latin typeface="Arial Body"/>
              </a:rPr>
              <a:t>Priority</a:t>
            </a:r>
            <a:r>
              <a:rPr lang="en-US" sz="2400" b="1" dirty="0" smtClean="0">
                <a:solidFill>
                  <a:schemeClr val="tx2">
                    <a:lumMod val="75000"/>
                  </a:schemeClr>
                </a:solidFill>
                <a:latin typeface="Arial Body"/>
              </a:rPr>
              <a:t> </a:t>
            </a:r>
            <a:r>
              <a:rPr lang="en-US" sz="2400" b="1" dirty="0">
                <a:solidFill>
                  <a:schemeClr val="tx2">
                    <a:lumMod val="75000"/>
                  </a:schemeClr>
                </a:solidFill>
                <a:latin typeface="Arial Body"/>
              </a:rPr>
              <a:t>date </a:t>
            </a:r>
            <a:r>
              <a:rPr lang="en-US" sz="2400" dirty="0">
                <a:solidFill>
                  <a:schemeClr val="tx2">
                    <a:lumMod val="75000"/>
                  </a:schemeClr>
                </a:solidFill>
                <a:latin typeface="Arial Body"/>
              </a:rPr>
              <a:t>for filing </a:t>
            </a:r>
            <a:r>
              <a:rPr lang="en-US" sz="2400" dirty="0" smtClean="0">
                <a:solidFill>
                  <a:schemeClr val="tx2">
                    <a:lumMod val="75000"/>
                  </a:schemeClr>
                </a:solidFill>
                <a:latin typeface="Arial Body"/>
              </a:rPr>
              <a:t>the FAFSA </a:t>
            </a:r>
            <a:endParaRPr lang="en-US" sz="2400" dirty="0">
              <a:solidFill>
                <a:schemeClr val="tx2">
                  <a:lumMod val="75000"/>
                </a:schemeClr>
              </a:solidFill>
              <a:latin typeface="Arial Body"/>
            </a:endParaRPr>
          </a:p>
          <a:p>
            <a:pPr lvl="2" eaLnBrk="1" hangingPunct="1">
              <a:lnSpc>
                <a:spcPct val="80000"/>
              </a:lnSpc>
              <a:buFont typeface="Wingdings" pitchFamily="2" charset="2"/>
              <a:buChar char="ü"/>
              <a:defRPr/>
            </a:pPr>
            <a:r>
              <a:rPr lang="en-US" dirty="0">
                <a:solidFill>
                  <a:schemeClr val="tx2">
                    <a:lumMod val="75000"/>
                  </a:schemeClr>
                </a:solidFill>
                <a:latin typeface="Arial Body"/>
              </a:rPr>
              <a:t>UM – February 15</a:t>
            </a:r>
          </a:p>
          <a:p>
            <a:pPr lvl="2" eaLnBrk="1" hangingPunct="1">
              <a:lnSpc>
                <a:spcPct val="80000"/>
              </a:lnSpc>
              <a:buFont typeface="Wingdings" pitchFamily="2" charset="2"/>
              <a:buChar char="ü"/>
              <a:defRPr/>
            </a:pPr>
            <a:r>
              <a:rPr lang="en-US" dirty="0">
                <a:solidFill>
                  <a:schemeClr val="tx2">
                    <a:lumMod val="75000"/>
                  </a:schemeClr>
                </a:solidFill>
                <a:latin typeface="Arial Body"/>
              </a:rPr>
              <a:t>Most other Montana Schools – March 1</a:t>
            </a:r>
          </a:p>
          <a:p>
            <a:pPr lvl="2" eaLnBrk="1" hangingPunct="1">
              <a:lnSpc>
                <a:spcPct val="80000"/>
              </a:lnSpc>
              <a:buFont typeface="Wingdings" pitchFamily="2" charset="2"/>
              <a:buChar char="ü"/>
              <a:defRPr/>
            </a:pPr>
            <a:r>
              <a:rPr lang="en-US" dirty="0">
                <a:solidFill>
                  <a:schemeClr val="tx2">
                    <a:lumMod val="75000"/>
                  </a:schemeClr>
                </a:solidFill>
                <a:latin typeface="Arial Body"/>
              </a:rPr>
              <a:t>Check with YOUR school for priority filing </a:t>
            </a:r>
            <a:r>
              <a:rPr lang="en-US" dirty="0" smtClean="0">
                <a:solidFill>
                  <a:schemeClr val="tx2">
                    <a:lumMod val="75000"/>
                  </a:schemeClr>
                </a:solidFill>
                <a:latin typeface="Arial Body"/>
              </a:rPr>
              <a:t>date or check priority dates @ </a:t>
            </a:r>
            <a:r>
              <a:rPr lang="en-US" dirty="0" smtClean="0">
                <a:solidFill>
                  <a:schemeClr val="tx2">
                    <a:lumMod val="75000"/>
                  </a:schemeClr>
                </a:solidFill>
                <a:latin typeface="Arial Body"/>
                <a:hlinkClick r:id="rId3"/>
              </a:rPr>
              <a:t>www.fafsa.ed.gov</a:t>
            </a:r>
            <a:endParaRPr lang="en-US" dirty="0">
              <a:solidFill>
                <a:schemeClr val="tx2">
                  <a:lumMod val="75000"/>
                </a:schemeClr>
              </a:solidFill>
              <a:latin typeface="Arial Body"/>
            </a:endParaRPr>
          </a:p>
          <a:p>
            <a:pPr lvl="2" eaLnBrk="1" hangingPunct="1">
              <a:lnSpc>
                <a:spcPct val="80000"/>
              </a:lnSpc>
              <a:buFont typeface="Wingdings" pitchFamily="2" charset="2"/>
              <a:buChar char="ü"/>
              <a:defRPr/>
            </a:pPr>
            <a:r>
              <a:rPr lang="en-US" dirty="0" smtClean="0">
                <a:solidFill>
                  <a:schemeClr val="tx2">
                    <a:lumMod val="75000"/>
                  </a:schemeClr>
                </a:solidFill>
                <a:latin typeface="Arial Body"/>
              </a:rPr>
              <a:t>Some schools have priority dates for scholarship funds or other applications as well</a:t>
            </a:r>
            <a:endParaRPr lang="en-US" dirty="0">
              <a:solidFill>
                <a:schemeClr val="tx2">
                  <a:lumMod val="75000"/>
                </a:schemeClr>
              </a:solidFill>
              <a:latin typeface="Arial Body"/>
            </a:endParaRPr>
          </a:p>
          <a:p>
            <a:pPr marL="0" lvl="2" indent="0">
              <a:buNone/>
            </a:pPr>
            <a:r>
              <a:rPr lang="en-US" b="1" i="1" dirty="0" smtClean="0">
                <a:solidFill>
                  <a:schemeClr val="tx2">
                    <a:lumMod val="75000"/>
                  </a:schemeClr>
                </a:solidFill>
                <a:latin typeface="Arial Body"/>
              </a:rPr>
              <a:t>Nice to know:  </a:t>
            </a:r>
            <a:r>
              <a:rPr lang="en-US" dirty="0" smtClean="0">
                <a:solidFill>
                  <a:schemeClr val="tx2">
                    <a:lumMod val="75000"/>
                  </a:schemeClr>
                </a:solidFill>
                <a:latin typeface="Arial Body"/>
              </a:rPr>
              <a:t>Pell </a:t>
            </a:r>
            <a:r>
              <a:rPr lang="en-US" dirty="0">
                <a:solidFill>
                  <a:schemeClr val="tx2">
                    <a:lumMod val="75000"/>
                  </a:schemeClr>
                </a:solidFill>
                <a:latin typeface="Arial Body"/>
              </a:rPr>
              <a:t>Grant, Federal Direct Student Loans, Parent PLUS Loans – are not affected by priority dates. </a:t>
            </a:r>
            <a:endParaRPr lang="en-US" dirty="0" smtClean="0">
              <a:solidFill>
                <a:schemeClr val="tx2">
                  <a:lumMod val="75000"/>
                </a:schemeClr>
              </a:solidFill>
              <a:latin typeface="Arial Body"/>
            </a:endParaRPr>
          </a:p>
          <a:p>
            <a:pPr marL="0" lvl="2" indent="0">
              <a:buNone/>
            </a:pPr>
            <a:r>
              <a:rPr lang="en-US" b="1" i="1" dirty="0">
                <a:solidFill>
                  <a:schemeClr val="tx2">
                    <a:lumMod val="75000"/>
                  </a:schemeClr>
                </a:solidFill>
                <a:latin typeface="Arial Body"/>
              </a:rPr>
              <a:t>Bottom Line:  </a:t>
            </a:r>
            <a:r>
              <a:rPr lang="en-US" dirty="0">
                <a:solidFill>
                  <a:schemeClr val="tx2">
                    <a:lumMod val="75000"/>
                  </a:schemeClr>
                </a:solidFill>
                <a:latin typeface="Arial Body"/>
              </a:rPr>
              <a:t>Even if you </a:t>
            </a:r>
            <a:r>
              <a:rPr lang="en-US" i="1" dirty="0">
                <a:solidFill>
                  <a:schemeClr val="tx2">
                    <a:lumMod val="75000"/>
                  </a:schemeClr>
                </a:solidFill>
                <a:latin typeface="Arial Body"/>
              </a:rPr>
              <a:t>miss</a:t>
            </a:r>
            <a:r>
              <a:rPr lang="en-US" dirty="0">
                <a:solidFill>
                  <a:schemeClr val="tx2">
                    <a:lumMod val="75000"/>
                  </a:schemeClr>
                </a:solidFill>
                <a:latin typeface="Arial Body"/>
              </a:rPr>
              <a:t> a priority date, you </a:t>
            </a:r>
            <a:r>
              <a:rPr lang="en-US" b="1" i="1" dirty="0">
                <a:solidFill>
                  <a:schemeClr val="tx2">
                    <a:lumMod val="75000"/>
                  </a:schemeClr>
                </a:solidFill>
                <a:latin typeface="Arial Body"/>
              </a:rPr>
              <a:t>still</a:t>
            </a:r>
            <a:r>
              <a:rPr lang="en-US" dirty="0">
                <a:solidFill>
                  <a:schemeClr val="tx2">
                    <a:lumMod val="75000"/>
                  </a:schemeClr>
                </a:solidFill>
                <a:latin typeface="Arial Body"/>
              </a:rPr>
              <a:t> need to submit your </a:t>
            </a:r>
            <a:r>
              <a:rPr lang="en-US" dirty="0" smtClean="0">
                <a:solidFill>
                  <a:schemeClr val="tx2">
                    <a:lumMod val="75000"/>
                  </a:schemeClr>
                </a:solidFill>
                <a:latin typeface="Arial Body"/>
              </a:rPr>
              <a:t>FAFSA to qualify for other aid.</a:t>
            </a:r>
            <a:endParaRPr lang="en-US" dirty="0">
              <a:solidFill>
                <a:schemeClr val="tx2">
                  <a:lumMod val="75000"/>
                </a:schemeClr>
              </a:solidFill>
              <a:latin typeface="Arial Body"/>
            </a:endParaRPr>
          </a:p>
          <a:p>
            <a:pPr marL="0" lvl="2" indent="0">
              <a:buNone/>
            </a:pPr>
            <a:r>
              <a:rPr lang="en-US" dirty="0" smtClean="0">
                <a:solidFill>
                  <a:schemeClr val="tx2">
                    <a:lumMod val="75000"/>
                  </a:schemeClr>
                </a:solidFill>
                <a:latin typeface="Arial Body"/>
              </a:rPr>
              <a:t> </a:t>
            </a:r>
            <a:endParaRPr lang="en-US" dirty="0">
              <a:solidFill>
                <a:schemeClr val="tx2">
                  <a:lumMod val="75000"/>
                </a:schemeClr>
              </a:solidFill>
              <a:latin typeface="Arial Body"/>
            </a:endParaRPr>
          </a:p>
          <a:p>
            <a:pPr marL="0" lvl="2" indent="0">
              <a:buNone/>
            </a:pPr>
            <a:endParaRPr lang="en-US" dirty="0" smtClean="0">
              <a:solidFill>
                <a:schemeClr val="tx2">
                  <a:lumMod val="75000"/>
                </a:schemeClr>
              </a:solidFill>
              <a:latin typeface="Arial Body"/>
            </a:endParaRPr>
          </a:p>
          <a:p>
            <a:pPr marL="0" lvl="2" indent="0">
              <a:buNone/>
            </a:pPr>
            <a:r>
              <a:rPr lang="en-US" sz="2600" dirty="0">
                <a:solidFill>
                  <a:schemeClr val="tx2">
                    <a:lumMod val="75000"/>
                  </a:schemeClr>
                </a:solidFill>
                <a:latin typeface="Arial Body"/>
              </a:rPr>
              <a:t/>
            </a:r>
            <a:br>
              <a:rPr lang="en-US" sz="2600" dirty="0">
                <a:solidFill>
                  <a:schemeClr val="tx2">
                    <a:lumMod val="75000"/>
                  </a:schemeClr>
                </a:solidFill>
                <a:latin typeface="Arial Body"/>
              </a:rPr>
            </a:br>
            <a:endParaRPr lang="en-US" sz="2600" dirty="0"/>
          </a:p>
        </p:txBody>
      </p:sp>
      <p:sp>
        <p:nvSpPr>
          <p:cNvPr id="4" name="Slide Number Placeholder 3"/>
          <p:cNvSpPr>
            <a:spLocks noGrp="1"/>
          </p:cNvSpPr>
          <p:nvPr>
            <p:ph type="sldNum" sz="quarter" idx="12"/>
          </p:nvPr>
        </p:nvSpPr>
        <p:spPr/>
        <p:txBody>
          <a:bodyPr/>
          <a:lstStyle/>
          <a:p>
            <a:pPr>
              <a:defRPr/>
            </a:pPr>
            <a:fld id="{BEE1BAAD-30CC-40D4-9B10-4EC40C8CE10F}" type="slidenum">
              <a:rPr lang="en-US" smtClean="0"/>
              <a:pPr>
                <a:defRPr/>
              </a:pPr>
              <a:t>9</a:t>
            </a:fld>
            <a:endParaRPr lang="en-US" dirty="0"/>
          </a:p>
        </p:txBody>
      </p:sp>
    </p:spTree>
    <p:extLst>
      <p:ext uri="{BB962C8B-B14F-4D97-AF65-F5344CB8AC3E}">
        <p14:creationId xmlns:p14="http://schemas.microsoft.com/office/powerpoint/2010/main" val="1080046047"/>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CFEB9041C11D743993D52E5F9629895" ma:contentTypeVersion="0" ma:contentTypeDescription="Create a new document." ma:contentTypeScope="" ma:versionID="1253f6538a4eb301f4f645253693c236">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6ECFB91-D020-4294-97E2-5680936E29F7}">
  <ds:schemaRefs>
    <ds:schemaRef ds:uri="http://purl.org/dc/elements/1.1/"/>
    <ds:schemaRef ds:uri="http://schemas.openxmlformats.org/package/2006/metadata/core-properties"/>
    <ds:schemaRef ds:uri="http://www.w3.org/XML/1998/namespace"/>
    <ds:schemaRef ds:uri="http://purl.org/dc/dcmitype/"/>
    <ds:schemaRef ds:uri="http://schemas.microsoft.com/office/2006/documentManagement/typ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E4877347-C3FC-47DD-B375-76A3DD3715B3}">
  <ds:schemaRefs>
    <ds:schemaRef ds:uri="http://schemas.microsoft.com/sharepoint/v3/contenttype/forms"/>
  </ds:schemaRefs>
</ds:datastoreItem>
</file>

<file path=customXml/itemProps3.xml><?xml version="1.0" encoding="utf-8"?>
<ds:datastoreItem xmlns:ds="http://schemas.openxmlformats.org/officeDocument/2006/customXml" ds:itemID="{5F856761-95A1-4B97-A5BD-6348E6C3C0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9559</TotalTime>
  <Words>9705</Words>
  <Application>Microsoft Office PowerPoint</Application>
  <PresentationFormat>On-screen Show (4:3)</PresentationFormat>
  <Paragraphs>1287</Paragraphs>
  <Slides>89</Slides>
  <Notes>83</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89</vt:i4>
      </vt:variant>
    </vt:vector>
  </HeadingPairs>
  <TitlesOfParts>
    <vt:vector size="99" baseType="lpstr">
      <vt:lpstr>Arial</vt:lpstr>
      <vt:lpstr>Arial Black</vt:lpstr>
      <vt:lpstr>Arial Body</vt:lpstr>
      <vt:lpstr>Arial Headings</vt:lpstr>
      <vt:lpstr>Calibri</vt:lpstr>
      <vt:lpstr>Times New Roman</vt:lpstr>
      <vt:lpstr>Wingdings</vt:lpstr>
      <vt:lpstr>Custom Design</vt:lpstr>
      <vt:lpstr>2_Custom Design</vt:lpstr>
      <vt:lpstr>Chart</vt:lpstr>
      <vt:lpstr>What You Need to Know about Financial Aid</vt:lpstr>
      <vt:lpstr>Overview</vt:lpstr>
      <vt:lpstr>About the FAFSA – What is it?</vt:lpstr>
      <vt:lpstr>PowerPoint Presentation</vt:lpstr>
      <vt:lpstr>PowerPoint Presentation</vt:lpstr>
      <vt:lpstr>Deadlines</vt:lpstr>
      <vt:lpstr>Deadlines</vt:lpstr>
      <vt:lpstr>PRIORITY DATES</vt:lpstr>
      <vt:lpstr>PRIORITY DATES</vt:lpstr>
      <vt:lpstr>Admissions Applications &amp; Requirements</vt:lpstr>
      <vt:lpstr>Admissions Applications &amp; Requirements</vt:lpstr>
      <vt:lpstr>Admissions Applications &amp; Requirements</vt:lpstr>
      <vt:lpstr>About the FAFSA</vt:lpstr>
      <vt:lpstr>About the FAFSA Applying for Different Types of Aid</vt:lpstr>
      <vt:lpstr>About the FAFSA –  Federal Financial Aid Eligibility</vt:lpstr>
      <vt:lpstr>About the FAFSA – Eligibility</vt:lpstr>
      <vt:lpstr>About the FAFSA - Eligibility</vt:lpstr>
      <vt:lpstr>About the FAFSA - The Philosophy (Why Is All This Information Needed?)</vt:lpstr>
      <vt:lpstr>About the FAFSA - The Process</vt:lpstr>
      <vt:lpstr>About the FAFSA - The Process</vt:lpstr>
      <vt:lpstr>About the FAFSA  PIN Registration</vt:lpstr>
      <vt:lpstr>PowerPoint Presentation</vt:lpstr>
      <vt:lpstr>About the FAFSA FAFSA Options</vt:lpstr>
      <vt:lpstr>  SmartAboutCollege.org</vt:lpstr>
      <vt:lpstr>  College Goal Montana</vt:lpstr>
      <vt:lpstr>About the FAFSA – Demographic Information</vt:lpstr>
      <vt:lpstr>About the FAFSA School Information</vt:lpstr>
      <vt:lpstr>About the FAFSA – Tax and Income Information</vt:lpstr>
      <vt:lpstr>About the FAFSA Verification &amp; IRS Data Retrieval System</vt:lpstr>
      <vt:lpstr>About the FAFSA – Tax and Income Information</vt:lpstr>
      <vt:lpstr>About the FAFSA  How to Obtain a Tax Transcript</vt:lpstr>
      <vt:lpstr>About the FAFSA Assets &amp; Investments </vt:lpstr>
      <vt:lpstr>About the FAFSA Assets &amp; Investments </vt:lpstr>
      <vt:lpstr>About the FAFSA Assets &amp; Investments </vt:lpstr>
      <vt:lpstr>About the FAFSA Dependent or Independent?</vt:lpstr>
      <vt:lpstr>About the FAFSA Dependent or Independent?</vt:lpstr>
      <vt:lpstr>About the FAFSA Dependent or Independent?</vt:lpstr>
      <vt:lpstr>About the FAFSA Whose Income is Reported?</vt:lpstr>
      <vt:lpstr>About the FAFSA</vt:lpstr>
      <vt:lpstr>About the FAFSA Whose Income is Reported? </vt:lpstr>
      <vt:lpstr>About the FAFSA Special Circumstances</vt:lpstr>
      <vt:lpstr>About the FAFSA Other Special Situations</vt:lpstr>
      <vt:lpstr>About the FAFSA The Formula </vt:lpstr>
      <vt:lpstr>PowerPoint Presentation</vt:lpstr>
      <vt:lpstr>About the FAFSA “EFC”</vt:lpstr>
      <vt:lpstr>About the FAFSA - EFC Protection Allowances</vt:lpstr>
      <vt:lpstr>PowerPoint Presentation</vt:lpstr>
      <vt:lpstr>About the FAFSA – EFC Parent Asset Protection/Conversion Rate </vt:lpstr>
      <vt:lpstr>About the FAFSA – EFC Dependent Student  Income Protection Allowance</vt:lpstr>
      <vt:lpstr>About the FAFSA – EFC Dependent Student Contribution  from Income</vt:lpstr>
      <vt:lpstr>About the FAFSA – EFC Dependent Student Contribution  from Assets</vt:lpstr>
      <vt:lpstr>About the FAFSA  Determining “Need”</vt:lpstr>
      <vt:lpstr>Need Varies Based on Cost</vt:lpstr>
      <vt:lpstr>Tuition Cost</vt:lpstr>
      <vt:lpstr>How will the financial aid office try to meet my NEED?</vt:lpstr>
      <vt:lpstr>How will the financial aid office try to meet my NEED?</vt:lpstr>
      <vt:lpstr>PowerPoint Presentation</vt:lpstr>
      <vt:lpstr>NEED HELP?</vt:lpstr>
      <vt:lpstr>About the FAFSA</vt:lpstr>
      <vt:lpstr>About the FAFSA The Student Aid Report</vt:lpstr>
      <vt:lpstr>PowerPoint Presentation</vt:lpstr>
      <vt:lpstr>Grants </vt:lpstr>
      <vt:lpstr>Available Grants</vt:lpstr>
      <vt:lpstr>Employment </vt:lpstr>
      <vt:lpstr>Federal &amp; State Work Study</vt:lpstr>
      <vt:lpstr>Student Loans </vt:lpstr>
      <vt:lpstr>Federal Loan Eligibility</vt:lpstr>
      <vt:lpstr>Types of Educational Loans</vt:lpstr>
      <vt:lpstr>Federal Perkins Loan</vt:lpstr>
      <vt:lpstr>Federal Direct Loans</vt:lpstr>
      <vt:lpstr>Direct Loan Annual Limits</vt:lpstr>
      <vt:lpstr>Direct Loan Annual Limits</vt:lpstr>
      <vt:lpstr>Federal Direct Loans Subsidized and Unsubsidized</vt:lpstr>
      <vt:lpstr>Federal Direct Loans</vt:lpstr>
      <vt:lpstr>Direct Parent Plus Loan</vt:lpstr>
      <vt:lpstr>Direct Parent Plus Loan</vt:lpstr>
      <vt:lpstr>Private Student Loans</vt:lpstr>
      <vt:lpstr>Scholarships</vt:lpstr>
      <vt:lpstr>PowerPoint Presentation</vt:lpstr>
      <vt:lpstr>Scholarship Types</vt:lpstr>
      <vt:lpstr>Scholarship Searches</vt:lpstr>
      <vt:lpstr>MUS Honor Scholarship</vt:lpstr>
      <vt:lpstr>MUS Scholarships</vt:lpstr>
      <vt:lpstr>Resources – Montana University System Student Financial Services (SFS)</vt:lpstr>
      <vt:lpstr>Resources – Montana University System Student Financial Services (SFS)</vt:lpstr>
      <vt:lpstr>Additional Resources</vt:lpstr>
      <vt:lpstr>Additional Resources Taxpayer Relief Act</vt:lpstr>
      <vt:lpstr>College Bound Financial Aid Mistakes to Avoid</vt:lpstr>
      <vt:lpstr>Questions??</vt:lpstr>
    </vt:vector>
  </TitlesOfParts>
  <Company>Student Assistance Foundation of Montana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ssavage</dc:creator>
  <cp:lastModifiedBy>Kitrina Paddock</cp:lastModifiedBy>
  <cp:revision>815</cp:revision>
  <cp:lastPrinted>2014-10-07T19:38:26Z</cp:lastPrinted>
  <dcterms:created xsi:type="dcterms:W3CDTF">2008-08-07T22:09:41Z</dcterms:created>
  <dcterms:modified xsi:type="dcterms:W3CDTF">2014-10-30T21:40:17Z</dcterms:modified>
</cp:coreProperties>
</file>