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308" r:id="rId2"/>
    <p:sldId id="310" r:id="rId3"/>
    <p:sldId id="311" r:id="rId4"/>
    <p:sldId id="312" r:id="rId5"/>
    <p:sldId id="313" r:id="rId6"/>
    <p:sldId id="314" r:id="rId7"/>
    <p:sldId id="315" r:id="rId8"/>
    <p:sldId id="316" r:id="rId9"/>
    <p:sldId id="317" r:id="rId10"/>
    <p:sldId id="262" r:id="rId11"/>
    <p:sldId id="259" r:id="rId12"/>
    <p:sldId id="260" r:id="rId13"/>
    <p:sldId id="261" r:id="rId14"/>
    <p:sldId id="281" r:id="rId15"/>
    <p:sldId id="285" r:id="rId16"/>
    <p:sldId id="284" r:id="rId17"/>
    <p:sldId id="264" r:id="rId18"/>
    <p:sldId id="265" r:id="rId19"/>
    <p:sldId id="269" r:id="rId20"/>
    <p:sldId id="270" r:id="rId21"/>
    <p:sldId id="271" r:id="rId22"/>
    <p:sldId id="272" r:id="rId23"/>
    <p:sldId id="283" r:id="rId24"/>
    <p:sldId id="266" r:id="rId25"/>
    <p:sldId id="268" r:id="rId26"/>
    <p:sldId id="278" r:id="rId27"/>
    <p:sldId id="273" r:id="rId28"/>
    <p:sldId id="279" r:id="rId29"/>
    <p:sldId id="274" r:id="rId30"/>
    <p:sldId id="267" r:id="rId31"/>
    <p:sldId id="277" r:id="rId32"/>
    <p:sldId id="275" r:id="rId33"/>
    <p:sldId id="276" r:id="rId34"/>
    <p:sldId id="282" r:id="rId35"/>
    <p:sldId id="298" r:id="rId36"/>
    <p:sldId id="286" r:id="rId37"/>
    <p:sldId id="299" r:id="rId38"/>
    <p:sldId id="301" r:id="rId39"/>
    <p:sldId id="287" r:id="rId40"/>
    <p:sldId id="288" r:id="rId41"/>
    <p:sldId id="302" r:id="rId42"/>
    <p:sldId id="289" r:id="rId43"/>
    <p:sldId id="303" r:id="rId44"/>
    <p:sldId id="290" r:id="rId45"/>
    <p:sldId id="291" r:id="rId46"/>
    <p:sldId id="304" r:id="rId47"/>
    <p:sldId id="292" r:id="rId48"/>
    <p:sldId id="293" r:id="rId49"/>
    <p:sldId id="306" r:id="rId50"/>
    <p:sldId id="305" r:id="rId51"/>
    <p:sldId id="307" r:id="rId52"/>
    <p:sldId id="294" r:id="rId53"/>
    <p:sldId id="295" r:id="rId54"/>
    <p:sldId id="296"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444B2D-8D1D-4C0C-994F-F28F720E1572}" type="datetimeFigureOut">
              <a:rPr lang="en-US" smtClean="0"/>
              <a:pPr/>
              <a:t>7/20/2015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877232-8B3B-4B07-9BA1-99073A3D18CC}" type="slidenum">
              <a:rPr lang="en-US" smtClean="0"/>
              <a:pPr/>
              <a:t>‹#›</a:t>
            </a:fld>
            <a:endParaRPr lang="en-US"/>
          </a:p>
        </p:txBody>
      </p:sp>
    </p:spTree>
    <p:extLst>
      <p:ext uri="{BB962C8B-B14F-4D97-AF65-F5344CB8AC3E}">
        <p14:creationId xmlns:p14="http://schemas.microsoft.com/office/powerpoint/2010/main" val="15528362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D656722-4DDD-42E4-AD01-9CBCFF4F2D83}" type="slidenum">
              <a:rPr lang="en-US" smtClean="0"/>
              <a:pPr eaLnBrk="1" hangingPunct="1"/>
              <a:t>3</a:t>
            </a:fld>
            <a:endParaRPr lang="en-US" smtClean="0"/>
          </a:p>
        </p:txBody>
      </p:sp>
      <p:sp>
        <p:nvSpPr>
          <p:cNvPr id="36867" name="Rectangle 2"/>
          <p:cNvSpPr>
            <a:spLocks noRo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877232-8B3B-4B07-9BA1-99073A3D18CC}" type="slidenum">
              <a:rPr lang="en-US" smtClean="0"/>
              <a:pPr/>
              <a:t>10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877232-8B3B-4B07-9BA1-99073A3D18CC}" type="slidenum">
              <a:rPr lang="en-US" smtClean="0"/>
              <a:pPr/>
              <a:t>39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FE39359-9B39-4319-A44C-E47C6AE4A37C}" type="datetime1">
              <a:rPr lang="en-US" smtClean="0"/>
              <a:pPr/>
              <a:t>7/20/2015</a:t>
            </a:fld>
            <a:endParaRPr lang="en-US"/>
          </a:p>
        </p:txBody>
      </p:sp>
      <p:sp>
        <p:nvSpPr>
          <p:cNvPr id="5" name="Footer Placeholder 4"/>
          <p:cNvSpPr>
            <a:spLocks noGrp="1"/>
          </p:cNvSpPr>
          <p:nvPr>
            <p:ph type="ftr" sz="quarter" idx="11"/>
          </p:nvPr>
        </p:nvSpPr>
        <p:spPr/>
        <p:txBody>
          <a:bodyPr/>
          <a:lstStyle/>
          <a:p>
            <a:r>
              <a:rPr lang="en-US" smtClean="0"/>
              <a:t>CSC 307-NETCENTRIC COMPUTING</a:t>
            </a:r>
            <a:endParaRPr lang="en-US"/>
          </a:p>
        </p:txBody>
      </p:sp>
      <p:sp>
        <p:nvSpPr>
          <p:cNvPr id="6" name="Slide Number Placeholder 5"/>
          <p:cNvSpPr>
            <a:spLocks noGrp="1"/>
          </p:cNvSpPr>
          <p:nvPr>
            <p:ph type="sldNum" sz="quarter" idx="12"/>
          </p:nvPr>
        </p:nvSpPr>
        <p:spPr/>
        <p:txBody>
          <a:bodyPr/>
          <a:lstStyle/>
          <a:p>
            <a:fld id="{2F01E1E3-E317-450F-9E21-DF3C19A67A2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06E3A8-F66E-4848-8B04-B85E1F955B62}" type="datetime1">
              <a:rPr lang="en-US" smtClean="0"/>
              <a:pPr/>
              <a:t>7/20/2015</a:t>
            </a:fld>
            <a:endParaRPr lang="en-US"/>
          </a:p>
        </p:txBody>
      </p:sp>
      <p:sp>
        <p:nvSpPr>
          <p:cNvPr id="5" name="Footer Placeholder 4"/>
          <p:cNvSpPr>
            <a:spLocks noGrp="1"/>
          </p:cNvSpPr>
          <p:nvPr>
            <p:ph type="ftr" sz="quarter" idx="11"/>
          </p:nvPr>
        </p:nvSpPr>
        <p:spPr/>
        <p:txBody>
          <a:bodyPr/>
          <a:lstStyle/>
          <a:p>
            <a:r>
              <a:rPr lang="en-US" smtClean="0"/>
              <a:t>CSC 307-NETCENTRIC COMPUTING</a:t>
            </a:r>
            <a:endParaRPr lang="en-US"/>
          </a:p>
        </p:txBody>
      </p:sp>
      <p:sp>
        <p:nvSpPr>
          <p:cNvPr id="6" name="Slide Number Placeholder 5"/>
          <p:cNvSpPr>
            <a:spLocks noGrp="1"/>
          </p:cNvSpPr>
          <p:nvPr>
            <p:ph type="sldNum" sz="quarter" idx="12"/>
          </p:nvPr>
        </p:nvSpPr>
        <p:spPr/>
        <p:txBody>
          <a:bodyPr/>
          <a:lstStyle/>
          <a:p>
            <a:fld id="{2F01E1E3-E317-450F-9E21-DF3C19A67A2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4977D1-AF42-4BCB-8949-73F001D23E53}" type="datetime1">
              <a:rPr lang="en-US" smtClean="0"/>
              <a:pPr/>
              <a:t>7/20/2015</a:t>
            </a:fld>
            <a:endParaRPr lang="en-US"/>
          </a:p>
        </p:txBody>
      </p:sp>
      <p:sp>
        <p:nvSpPr>
          <p:cNvPr id="5" name="Footer Placeholder 4"/>
          <p:cNvSpPr>
            <a:spLocks noGrp="1"/>
          </p:cNvSpPr>
          <p:nvPr>
            <p:ph type="ftr" sz="quarter" idx="11"/>
          </p:nvPr>
        </p:nvSpPr>
        <p:spPr/>
        <p:txBody>
          <a:bodyPr/>
          <a:lstStyle/>
          <a:p>
            <a:r>
              <a:rPr lang="en-US" smtClean="0"/>
              <a:t>CSC 307-NETCENTRIC COMPUTING</a:t>
            </a:r>
            <a:endParaRPr lang="en-US"/>
          </a:p>
        </p:txBody>
      </p:sp>
      <p:sp>
        <p:nvSpPr>
          <p:cNvPr id="6" name="Slide Number Placeholder 5"/>
          <p:cNvSpPr>
            <a:spLocks noGrp="1"/>
          </p:cNvSpPr>
          <p:nvPr>
            <p:ph type="sldNum" sz="quarter" idx="12"/>
          </p:nvPr>
        </p:nvSpPr>
        <p:spPr/>
        <p:txBody>
          <a:bodyPr/>
          <a:lstStyle/>
          <a:p>
            <a:fld id="{2F01E1E3-E317-450F-9E21-DF3C19A67A2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FA79A4-5075-4009-8B83-C933395595F2}" type="datetime1">
              <a:rPr lang="en-US" smtClean="0"/>
              <a:pPr/>
              <a:t>7/20/2015</a:t>
            </a:fld>
            <a:endParaRPr lang="en-US"/>
          </a:p>
        </p:txBody>
      </p:sp>
      <p:sp>
        <p:nvSpPr>
          <p:cNvPr id="5" name="Footer Placeholder 4"/>
          <p:cNvSpPr>
            <a:spLocks noGrp="1"/>
          </p:cNvSpPr>
          <p:nvPr>
            <p:ph type="ftr" sz="quarter" idx="11"/>
          </p:nvPr>
        </p:nvSpPr>
        <p:spPr/>
        <p:txBody>
          <a:bodyPr/>
          <a:lstStyle/>
          <a:p>
            <a:r>
              <a:rPr lang="en-US" smtClean="0"/>
              <a:t>CSC 307-NETCENTRIC COMPUTING</a:t>
            </a:r>
            <a:endParaRPr lang="en-US"/>
          </a:p>
        </p:txBody>
      </p:sp>
      <p:sp>
        <p:nvSpPr>
          <p:cNvPr id="6" name="Slide Number Placeholder 5"/>
          <p:cNvSpPr>
            <a:spLocks noGrp="1"/>
          </p:cNvSpPr>
          <p:nvPr>
            <p:ph type="sldNum" sz="quarter" idx="12"/>
          </p:nvPr>
        </p:nvSpPr>
        <p:spPr/>
        <p:txBody>
          <a:bodyPr/>
          <a:lstStyle/>
          <a:p>
            <a:fld id="{2F01E1E3-E317-450F-9E21-DF3C19A67A2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A3AC44-A1E4-4ECE-9C7B-94C52285C39C}" type="datetime1">
              <a:rPr lang="en-US" smtClean="0"/>
              <a:pPr/>
              <a:t>7/20/2015</a:t>
            </a:fld>
            <a:endParaRPr lang="en-US"/>
          </a:p>
        </p:txBody>
      </p:sp>
      <p:sp>
        <p:nvSpPr>
          <p:cNvPr id="5" name="Footer Placeholder 4"/>
          <p:cNvSpPr>
            <a:spLocks noGrp="1"/>
          </p:cNvSpPr>
          <p:nvPr>
            <p:ph type="ftr" sz="quarter" idx="11"/>
          </p:nvPr>
        </p:nvSpPr>
        <p:spPr/>
        <p:txBody>
          <a:bodyPr/>
          <a:lstStyle/>
          <a:p>
            <a:r>
              <a:rPr lang="en-US" smtClean="0"/>
              <a:t>CSC 307-NETCENTRIC COMPUTING</a:t>
            </a:r>
            <a:endParaRPr lang="en-US"/>
          </a:p>
        </p:txBody>
      </p:sp>
      <p:sp>
        <p:nvSpPr>
          <p:cNvPr id="6" name="Slide Number Placeholder 5"/>
          <p:cNvSpPr>
            <a:spLocks noGrp="1"/>
          </p:cNvSpPr>
          <p:nvPr>
            <p:ph type="sldNum" sz="quarter" idx="12"/>
          </p:nvPr>
        </p:nvSpPr>
        <p:spPr/>
        <p:txBody>
          <a:bodyPr/>
          <a:lstStyle/>
          <a:p>
            <a:fld id="{2F01E1E3-E317-450F-9E21-DF3C19A67A2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B54AF4D-73B3-44CC-A513-8A7C06173686}" type="datetime1">
              <a:rPr lang="en-US" smtClean="0"/>
              <a:pPr/>
              <a:t>7/20/2015</a:t>
            </a:fld>
            <a:endParaRPr lang="en-US"/>
          </a:p>
        </p:txBody>
      </p:sp>
      <p:sp>
        <p:nvSpPr>
          <p:cNvPr id="6" name="Footer Placeholder 5"/>
          <p:cNvSpPr>
            <a:spLocks noGrp="1"/>
          </p:cNvSpPr>
          <p:nvPr>
            <p:ph type="ftr" sz="quarter" idx="11"/>
          </p:nvPr>
        </p:nvSpPr>
        <p:spPr/>
        <p:txBody>
          <a:bodyPr/>
          <a:lstStyle/>
          <a:p>
            <a:r>
              <a:rPr lang="en-US" smtClean="0"/>
              <a:t>CSC 307-NETCENTRIC COMPUTING</a:t>
            </a:r>
            <a:endParaRPr lang="en-US"/>
          </a:p>
        </p:txBody>
      </p:sp>
      <p:sp>
        <p:nvSpPr>
          <p:cNvPr id="7" name="Slide Number Placeholder 6"/>
          <p:cNvSpPr>
            <a:spLocks noGrp="1"/>
          </p:cNvSpPr>
          <p:nvPr>
            <p:ph type="sldNum" sz="quarter" idx="12"/>
          </p:nvPr>
        </p:nvSpPr>
        <p:spPr/>
        <p:txBody>
          <a:bodyPr/>
          <a:lstStyle/>
          <a:p>
            <a:fld id="{2F01E1E3-E317-450F-9E21-DF3C19A67A2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A77091E-F65B-43A2-9785-FF497A84B749}" type="datetime1">
              <a:rPr lang="en-US" smtClean="0"/>
              <a:pPr/>
              <a:t>7/20/2015</a:t>
            </a:fld>
            <a:endParaRPr lang="en-US"/>
          </a:p>
        </p:txBody>
      </p:sp>
      <p:sp>
        <p:nvSpPr>
          <p:cNvPr id="8" name="Footer Placeholder 7"/>
          <p:cNvSpPr>
            <a:spLocks noGrp="1"/>
          </p:cNvSpPr>
          <p:nvPr>
            <p:ph type="ftr" sz="quarter" idx="11"/>
          </p:nvPr>
        </p:nvSpPr>
        <p:spPr/>
        <p:txBody>
          <a:bodyPr/>
          <a:lstStyle/>
          <a:p>
            <a:r>
              <a:rPr lang="en-US" smtClean="0"/>
              <a:t>CSC 307-NETCENTRIC COMPUTING</a:t>
            </a:r>
            <a:endParaRPr lang="en-US"/>
          </a:p>
        </p:txBody>
      </p:sp>
      <p:sp>
        <p:nvSpPr>
          <p:cNvPr id="9" name="Slide Number Placeholder 8"/>
          <p:cNvSpPr>
            <a:spLocks noGrp="1"/>
          </p:cNvSpPr>
          <p:nvPr>
            <p:ph type="sldNum" sz="quarter" idx="12"/>
          </p:nvPr>
        </p:nvSpPr>
        <p:spPr/>
        <p:txBody>
          <a:bodyPr/>
          <a:lstStyle/>
          <a:p>
            <a:fld id="{2F01E1E3-E317-450F-9E21-DF3C19A67A2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C1AEF52-224C-469F-B149-96F059052319}" type="datetime1">
              <a:rPr lang="en-US" smtClean="0"/>
              <a:pPr/>
              <a:t>7/20/2015</a:t>
            </a:fld>
            <a:endParaRPr lang="en-US"/>
          </a:p>
        </p:txBody>
      </p:sp>
      <p:sp>
        <p:nvSpPr>
          <p:cNvPr id="4" name="Footer Placeholder 3"/>
          <p:cNvSpPr>
            <a:spLocks noGrp="1"/>
          </p:cNvSpPr>
          <p:nvPr>
            <p:ph type="ftr" sz="quarter" idx="11"/>
          </p:nvPr>
        </p:nvSpPr>
        <p:spPr/>
        <p:txBody>
          <a:bodyPr/>
          <a:lstStyle/>
          <a:p>
            <a:r>
              <a:rPr lang="en-US" smtClean="0"/>
              <a:t>CSC 307-NETCENTRIC COMPUTING</a:t>
            </a:r>
            <a:endParaRPr lang="en-US"/>
          </a:p>
        </p:txBody>
      </p:sp>
      <p:sp>
        <p:nvSpPr>
          <p:cNvPr id="5" name="Slide Number Placeholder 4"/>
          <p:cNvSpPr>
            <a:spLocks noGrp="1"/>
          </p:cNvSpPr>
          <p:nvPr>
            <p:ph type="sldNum" sz="quarter" idx="12"/>
          </p:nvPr>
        </p:nvSpPr>
        <p:spPr/>
        <p:txBody>
          <a:bodyPr/>
          <a:lstStyle/>
          <a:p>
            <a:fld id="{2F01E1E3-E317-450F-9E21-DF3C19A67A2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C127C1-E0DA-41CF-9D46-D36AA4552FC3}" type="datetime1">
              <a:rPr lang="en-US" smtClean="0"/>
              <a:pPr/>
              <a:t>7/20/2015</a:t>
            </a:fld>
            <a:endParaRPr lang="en-US"/>
          </a:p>
        </p:txBody>
      </p:sp>
      <p:sp>
        <p:nvSpPr>
          <p:cNvPr id="3" name="Footer Placeholder 2"/>
          <p:cNvSpPr>
            <a:spLocks noGrp="1"/>
          </p:cNvSpPr>
          <p:nvPr>
            <p:ph type="ftr" sz="quarter" idx="11"/>
          </p:nvPr>
        </p:nvSpPr>
        <p:spPr/>
        <p:txBody>
          <a:bodyPr/>
          <a:lstStyle/>
          <a:p>
            <a:r>
              <a:rPr lang="en-US" smtClean="0"/>
              <a:t>CSC 307-NETCENTRIC COMPUTING</a:t>
            </a:r>
            <a:endParaRPr lang="en-US"/>
          </a:p>
        </p:txBody>
      </p:sp>
      <p:sp>
        <p:nvSpPr>
          <p:cNvPr id="4" name="Slide Number Placeholder 3"/>
          <p:cNvSpPr>
            <a:spLocks noGrp="1"/>
          </p:cNvSpPr>
          <p:nvPr>
            <p:ph type="sldNum" sz="quarter" idx="12"/>
          </p:nvPr>
        </p:nvSpPr>
        <p:spPr/>
        <p:txBody>
          <a:bodyPr/>
          <a:lstStyle/>
          <a:p>
            <a:fld id="{2F01E1E3-E317-450F-9E21-DF3C19A67A2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330660-4D6F-4E83-968C-9460EC8ED57A}" type="datetime1">
              <a:rPr lang="en-US" smtClean="0"/>
              <a:pPr/>
              <a:t>7/20/2015</a:t>
            </a:fld>
            <a:endParaRPr lang="en-US"/>
          </a:p>
        </p:txBody>
      </p:sp>
      <p:sp>
        <p:nvSpPr>
          <p:cNvPr id="6" name="Footer Placeholder 5"/>
          <p:cNvSpPr>
            <a:spLocks noGrp="1"/>
          </p:cNvSpPr>
          <p:nvPr>
            <p:ph type="ftr" sz="quarter" idx="11"/>
          </p:nvPr>
        </p:nvSpPr>
        <p:spPr/>
        <p:txBody>
          <a:bodyPr/>
          <a:lstStyle/>
          <a:p>
            <a:r>
              <a:rPr lang="en-US" smtClean="0"/>
              <a:t>CSC 307-NETCENTRIC COMPUTING</a:t>
            </a:r>
            <a:endParaRPr lang="en-US"/>
          </a:p>
        </p:txBody>
      </p:sp>
      <p:sp>
        <p:nvSpPr>
          <p:cNvPr id="7" name="Slide Number Placeholder 6"/>
          <p:cNvSpPr>
            <a:spLocks noGrp="1"/>
          </p:cNvSpPr>
          <p:nvPr>
            <p:ph type="sldNum" sz="quarter" idx="12"/>
          </p:nvPr>
        </p:nvSpPr>
        <p:spPr/>
        <p:txBody>
          <a:bodyPr/>
          <a:lstStyle/>
          <a:p>
            <a:fld id="{2F01E1E3-E317-450F-9E21-DF3C19A67A2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DD9094-24E5-483F-BEDF-1486A5225451}" type="datetime1">
              <a:rPr lang="en-US" smtClean="0"/>
              <a:pPr/>
              <a:t>7/20/2015</a:t>
            </a:fld>
            <a:endParaRPr lang="en-US"/>
          </a:p>
        </p:txBody>
      </p:sp>
      <p:sp>
        <p:nvSpPr>
          <p:cNvPr id="6" name="Footer Placeholder 5"/>
          <p:cNvSpPr>
            <a:spLocks noGrp="1"/>
          </p:cNvSpPr>
          <p:nvPr>
            <p:ph type="ftr" sz="quarter" idx="11"/>
          </p:nvPr>
        </p:nvSpPr>
        <p:spPr/>
        <p:txBody>
          <a:bodyPr/>
          <a:lstStyle/>
          <a:p>
            <a:r>
              <a:rPr lang="en-US" smtClean="0"/>
              <a:t>CSC 307-NETCENTRIC COMPUTING</a:t>
            </a:r>
            <a:endParaRPr lang="en-US"/>
          </a:p>
        </p:txBody>
      </p:sp>
      <p:sp>
        <p:nvSpPr>
          <p:cNvPr id="7" name="Slide Number Placeholder 6"/>
          <p:cNvSpPr>
            <a:spLocks noGrp="1"/>
          </p:cNvSpPr>
          <p:nvPr>
            <p:ph type="sldNum" sz="quarter" idx="12"/>
          </p:nvPr>
        </p:nvSpPr>
        <p:spPr/>
        <p:txBody>
          <a:bodyPr/>
          <a:lstStyle/>
          <a:p>
            <a:fld id="{2F01E1E3-E317-450F-9E21-DF3C19A67A2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9D5599-B26D-46DC-996E-1B2DAA290EF5}" type="datetime1">
              <a:rPr lang="en-US" smtClean="0"/>
              <a:pPr/>
              <a:t>7/20/2015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CSC 307-NETCENTRIC COMPUTING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01E1E3-E317-450F-9E21-DF3C19A67A2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foladeji@unilag.edu.n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3.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Lecture1</a:t>
            </a:r>
            <a:r>
              <a:rPr lang="en-US" dirty="0" smtClean="0"/>
              <a:t>: Introduction to Computer Networks</a:t>
            </a:r>
            <a:endParaRPr lang="en-US" dirty="0"/>
          </a:p>
        </p:txBody>
      </p:sp>
      <p:sp>
        <p:nvSpPr>
          <p:cNvPr id="3" name="Subtitle 2"/>
          <p:cNvSpPr>
            <a:spLocks noGrp="1"/>
          </p:cNvSpPr>
          <p:nvPr>
            <p:ph type="subTitle" idx="1"/>
          </p:nvPr>
        </p:nvSpPr>
        <p:spPr>
          <a:xfrm>
            <a:off x="1371600" y="3886200"/>
            <a:ext cx="6400800" cy="2438400"/>
          </a:xfrm>
        </p:spPr>
        <p:txBody>
          <a:bodyPr>
            <a:normAutofit fontScale="92500" lnSpcReduction="20000"/>
          </a:bodyPr>
          <a:lstStyle/>
          <a:p>
            <a:r>
              <a:rPr lang="en-US" dirty="0" smtClean="0"/>
              <a:t>CSC </a:t>
            </a:r>
            <a:r>
              <a:rPr lang="en-US" dirty="0" smtClean="0"/>
              <a:t>307</a:t>
            </a:r>
            <a:endParaRPr lang="en-US" dirty="0" smtClean="0"/>
          </a:p>
          <a:p>
            <a:r>
              <a:rPr lang="en-US" dirty="0" smtClean="0"/>
              <a:t>Lecturer: Dr.(Mrs.) F.A. </a:t>
            </a:r>
            <a:r>
              <a:rPr lang="en-US" dirty="0" err="1" smtClean="0"/>
              <a:t>Oladeji</a:t>
            </a:r>
            <a:endParaRPr lang="en-US" dirty="0" smtClean="0"/>
          </a:p>
          <a:p>
            <a:r>
              <a:rPr lang="en-US" dirty="0" smtClean="0"/>
              <a:t>Room 106 Computer Science</a:t>
            </a:r>
          </a:p>
          <a:p>
            <a:r>
              <a:rPr lang="en-US" dirty="0" smtClean="0">
                <a:hlinkClick r:id="rId2"/>
              </a:rPr>
              <a:t>foladeji@unilag.edu.ng</a:t>
            </a:r>
            <a:endParaRPr lang="en-US" dirty="0" smtClean="0"/>
          </a:p>
          <a:p>
            <a:r>
              <a:rPr lang="en-US" dirty="0" smtClean="0"/>
              <a:t>07033629809</a:t>
            </a:r>
            <a:endParaRPr lang="en-US" dirty="0"/>
          </a:p>
        </p:txBody>
      </p:sp>
    </p:spTree>
    <p:extLst>
      <p:ext uri="{BB962C8B-B14F-4D97-AF65-F5344CB8AC3E}">
        <p14:creationId xmlns:p14="http://schemas.microsoft.com/office/powerpoint/2010/main" val="1339669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3"/>
          <p:cNvSpPr>
            <a:spLocks noGrp="1"/>
          </p:cNvSpPr>
          <p:nvPr>
            <p:ph type="dt" sz="quarter" idx="10"/>
          </p:nvPr>
        </p:nvSpPr>
        <p:spPr>
          <a:noFill/>
        </p:spPr>
        <p:txBody>
          <a:bodyPr/>
          <a:lstStyle/>
          <a:p>
            <a:fld id="{95ACC2C5-2CCF-43F2-A964-2B7475BCFDF9}" type="datetime2">
              <a:rPr lang="en-US"/>
              <a:pPr/>
              <a:t>Monday, July 20, 2015</a:t>
            </a:fld>
            <a:endParaRPr lang="en-US"/>
          </a:p>
        </p:txBody>
      </p:sp>
      <p:sp>
        <p:nvSpPr>
          <p:cNvPr id="15363" name="Slide Number Placeholder 5"/>
          <p:cNvSpPr>
            <a:spLocks noGrp="1"/>
          </p:cNvSpPr>
          <p:nvPr>
            <p:ph type="sldNum" sz="quarter" idx="12"/>
          </p:nvPr>
        </p:nvSpPr>
        <p:spPr>
          <a:noFill/>
        </p:spPr>
        <p:txBody>
          <a:bodyPr/>
          <a:lstStyle/>
          <a:p>
            <a:fld id="{8D301CD1-031C-4F97-9D2C-0E9F3A267A76}" type="slidenum">
              <a:rPr lang="en-US"/>
              <a:pPr/>
              <a:t>10</a:t>
            </a:fld>
            <a:endParaRPr lang="en-US"/>
          </a:p>
        </p:txBody>
      </p:sp>
      <p:sp>
        <p:nvSpPr>
          <p:cNvPr id="15364" name="Rectangle 2"/>
          <p:cNvSpPr>
            <a:spLocks noGrp="1" noChangeArrowheads="1"/>
          </p:cNvSpPr>
          <p:nvPr>
            <p:ph type="ctrTitle"/>
          </p:nvPr>
        </p:nvSpPr>
        <p:spPr>
          <a:xfrm>
            <a:off x="533400" y="304800"/>
            <a:ext cx="7696200" cy="533400"/>
          </a:xfrm>
        </p:spPr>
        <p:txBody>
          <a:bodyPr>
            <a:normAutofit fontScale="90000"/>
          </a:bodyPr>
          <a:lstStyle/>
          <a:p>
            <a:pPr algn="l" eaLnBrk="1" hangingPunct="1"/>
            <a:r>
              <a:rPr lang="en-US" sz="1800" b="1" dirty="0" smtClean="0"/>
              <a:t>	</a:t>
            </a:r>
            <a:r>
              <a:rPr lang="en-US" sz="4900" b="1" dirty="0" smtClean="0"/>
              <a:t>LAN Topology</a:t>
            </a:r>
            <a:endParaRPr lang="en-US" sz="4900" b="1" dirty="0" smtClean="0"/>
          </a:p>
        </p:txBody>
      </p:sp>
      <p:sp>
        <p:nvSpPr>
          <p:cNvPr id="15365" name="Rectangle 3"/>
          <p:cNvSpPr>
            <a:spLocks noGrp="1" noChangeArrowheads="1"/>
          </p:cNvSpPr>
          <p:nvPr>
            <p:ph type="subTitle" idx="1"/>
          </p:nvPr>
        </p:nvSpPr>
        <p:spPr>
          <a:xfrm>
            <a:off x="381000" y="762000"/>
            <a:ext cx="8229600" cy="5638800"/>
          </a:xfrm>
        </p:spPr>
        <p:txBody>
          <a:bodyPr/>
          <a:lstStyle/>
          <a:p>
            <a:pPr algn="l" eaLnBrk="1" hangingPunct="1">
              <a:lnSpc>
                <a:spcPct val="90000"/>
              </a:lnSpc>
            </a:pPr>
            <a:endParaRPr lang="en-US" sz="2400" dirty="0" smtClean="0"/>
          </a:p>
          <a:p>
            <a:pPr algn="l" eaLnBrk="1" hangingPunct="1">
              <a:lnSpc>
                <a:spcPct val="90000"/>
              </a:lnSpc>
            </a:pPr>
            <a:r>
              <a:rPr lang="en-US" sz="2000" b="1" dirty="0" smtClean="0">
                <a:solidFill>
                  <a:schemeClr val="tx1"/>
                </a:solidFill>
              </a:rPr>
              <a:t>Network design or Architecture – The way a network is physically connected together. It has effect on network  selection and management. </a:t>
            </a:r>
          </a:p>
          <a:p>
            <a:pPr algn="l" eaLnBrk="1" hangingPunct="1">
              <a:lnSpc>
                <a:spcPct val="90000"/>
              </a:lnSpc>
            </a:pPr>
            <a:r>
              <a:rPr lang="en-US" sz="2000" b="1" dirty="0" smtClean="0">
                <a:solidFill>
                  <a:schemeClr val="tx1"/>
                </a:solidFill>
              </a:rPr>
              <a:t>Common topology are: Star, Ring, Bus, Distributed Star.</a:t>
            </a:r>
          </a:p>
          <a:p>
            <a:pPr algn="l" eaLnBrk="1" hangingPunct="1">
              <a:lnSpc>
                <a:spcPct val="90000"/>
              </a:lnSpc>
            </a:pPr>
            <a:endParaRPr lang="en-US" sz="2000" b="1" dirty="0" smtClean="0">
              <a:solidFill>
                <a:schemeClr val="tx1"/>
              </a:solidFill>
            </a:endParaRPr>
          </a:p>
          <a:p>
            <a:pPr algn="l" eaLnBrk="1" hangingPunct="1">
              <a:lnSpc>
                <a:spcPct val="90000"/>
              </a:lnSpc>
            </a:pPr>
            <a:r>
              <a:rPr lang="en-US" sz="2000" b="1" dirty="0" smtClean="0">
                <a:solidFill>
                  <a:schemeClr val="tx1"/>
                </a:solidFill>
              </a:rPr>
              <a:t>Factors that influence choice of topology:-</a:t>
            </a:r>
          </a:p>
          <a:p>
            <a:pPr algn="l" eaLnBrk="1" hangingPunct="1">
              <a:lnSpc>
                <a:spcPct val="90000"/>
              </a:lnSpc>
            </a:pPr>
            <a:r>
              <a:rPr lang="en-US" sz="2000" b="1" dirty="0" smtClean="0">
                <a:solidFill>
                  <a:schemeClr val="tx1"/>
                </a:solidFill>
              </a:rPr>
              <a:t>- The complexity &amp; cost of network cable installation</a:t>
            </a:r>
          </a:p>
          <a:p>
            <a:pPr algn="l" eaLnBrk="1" hangingPunct="1">
              <a:lnSpc>
                <a:spcPct val="90000"/>
              </a:lnSpc>
              <a:buFontTx/>
              <a:buChar char="-"/>
            </a:pPr>
            <a:r>
              <a:rPr lang="en-US" sz="2000" b="1" dirty="0" smtClean="0">
                <a:solidFill>
                  <a:schemeClr val="tx1"/>
                </a:solidFill>
              </a:rPr>
              <a:t> Redundant, or fail-safe design</a:t>
            </a:r>
          </a:p>
          <a:p>
            <a:pPr algn="l" eaLnBrk="1" hangingPunct="1">
              <a:lnSpc>
                <a:spcPct val="90000"/>
              </a:lnSpc>
              <a:buFontTx/>
              <a:buChar char="-"/>
            </a:pPr>
            <a:r>
              <a:rPr lang="en-US" sz="2000" b="1" dirty="0" smtClean="0">
                <a:solidFill>
                  <a:schemeClr val="tx1"/>
                </a:solidFill>
              </a:rPr>
              <a:t> Fault isolation</a:t>
            </a:r>
          </a:p>
          <a:p>
            <a:pPr algn="l" eaLnBrk="1" hangingPunct="1">
              <a:lnSpc>
                <a:spcPct val="90000"/>
              </a:lnSpc>
              <a:buFontTx/>
              <a:buChar char="-"/>
            </a:pPr>
            <a:r>
              <a:rPr lang="en-US" sz="2000" b="1" dirty="0" smtClean="0">
                <a:solidFill>
                  <a:schemeClr val="tx1"/>
                </a:solidFill>
              </a:rPr>
              <a:t> Strategy for physical expansion and reconfiguration of the network.</a:t>
            </a:r>
          </a:p>
          <a:p>
            <a:pPr algn="l" eaLnBrk="1" hangingPunct="1">
              <a:lnSpc>
                <a:spcPct val="90000"/>
              </a:lnSpc>
            </a:pPr>
            <a:endParaRPr lang="en-US" sz="2000" b="1" dirty="0" smtClean="0">
              <a:solidFill>
                <a:schemeClr val="tx1"/>
              </a:solidFill>
            </a:endParaRPr>
          </a:p>
          <a:p>
            <a:pPr algn="l" eaLnBrk="1" hangingPunct="1">
              <a:lnSpc>
                <a:spcPct val="90000"/>
              </a:lnSpc>
            </a:pPr>
            <a:r>
              <a:rPr lang="en-US" sz="2000" b="1" dirty="0" smtClean="0">
                <a:solidFill>
                  <a:schemeClr val="tx1"/>
                </a:solidFill>
              </a:rPr>
              <a:t>Ring – A faulty node disturbs the network (Token ring)</a:t>
            </a:r>
          </a:p>
          <a:p>
            <a:pPr algn="l" eaLnBrk="1" hangingPunct="1">
              <a:lnSpc>
                <a:spcPct val="90000"/>
              </a:lnSpc>
            </a:pPr>
            <a:r>
              <a:rPr lang="en-US" sz="2000" b="1" dirty="0" smtClean="0">
                <a:solidFill>
                  <a:schemeClr val="tx1"/>
                </a:solidFill>
              </a:rPr>
              <a:t>       </a:t>
            </a:r>
          </a:p>
          <a:p>
            <a:pPr algn="l" eaLnBrk="1" hangingPunct="1">
              <a:lnSpc>
                <a:spcPct val="90000"/>
              </a:lnSpc>
            </a:pPr>
            <a:r>
              <a:rPr lang="en-US" sz="2000" b="1" dirty="0" smtClean="0">
                <a:solidFill>
                  <a:schemeClr val="tx1"/>
                </a:solidFill>
              </a:rPr>
              <a:t>Star – It is the superior choice for fault detection and isolation. </a:t>
            </a:r>
          </a:p>
          <a:p>
            <a:pPr algn="l" eaLnBrk="1" hangingPunct="1">
              <a:lnSpc>
                <a:spcPct val="90000"/>
              </a:lnSpc>
            </a:pPr>
            <a:endParaRPr lang="en-US" sz="2000" b="1" dirty="0" smtClean="0">
              <a:solidFill>
                <a:schemeClr val="tx1"/>
              </a:solidFill>
            </a:endParaRPr>
          </a:p>
          <a:p>
            <a:pPr algn="l" eaLnBrk="1" hangingPunct="1">
              <a:lnSpc>
                <a:spcPct val="90000"/>
              </a:lnSpc>
            </a:pPr>
            <a:r>
              <a:rPr lang="en-US" sz="2000" b="1" dirty="0" smtClean="0">
                <a:solidFill>
                  <a:schemeClr val="tx1"/>
                </a:solidFill>
              </a:rPr>
              <a:t>Bus – More difficult to diagnose faulty systems </a:t>
            </a:r>
          </a:p>
          <a:p>
            <a:pPr algn="l" eaLnBrk="1" hangingPunct="1">
              <a:lnSpc>
                <a:spcPct val="90000"/>
              </a:lnSpc>
            </a:pPr>
            <a:endParaRPr lang="en-US" sz="16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Date Placeholder 1"/>
          <p:cNvSpPr>
            <a:spLocks noGrp="1"/>
          </p:cNvSpPr>
          <p:nvPr>
            <p:ph type="dt" sz="quarter" idx="10"/>
          </p:nvPr>
        </p:nvSpPr>
        <p:spPr>
          <a:noFill/>
        </p:spPr>
        <p:txBody>
          <a:bodyPr/>
          <a:lstStyle/>
          <a:p>
            <a:fld id="{DA89CFFF-CC65-44F5-BDE5-47F61E1C3FD0}" type="datetime2">
              <a:rPr lang="en-US"/>
              <a:pPr/>
              <a:t>Monday, July 20, 2015</a:t>
            </a:fld>
            <a:endParaRPr lang="en-US"/>
          </a:p>
        </p:txBody>
      </p:sp>
      <p:sp>
        <p:nvSpPr>
          <p:cNvPr id="1028" name="Slide Number Placeholder 3"/>
          <p:cNvSpPr>
            <a:spLocks noGrp="1"/>
          </p:cNvSpPr>
          <p:nvPr>
            <p:ph type="sldNum" sz="quarter" idx="12"/>
          </p:nvPr>
        </p:nvSpPr>
        <p:spPr>
          <a:noFill/>
        </p:spPr>
        <p:txBody>
          <a:bodyPr/>
          <a:lstStyle/>
          <a:p>
            <a:fld id="{FE292702-3D4B-432C-AF6C-76DBF7653427}" type="slidenum">
              <a:rPr lang="en-US"/>
              <a:pPr/>
              <a:t>11</a:t>
            </a:fld>
            <a:endParaRPr lang="en-US"/>
          </a:p>
        </p:txBody>
      </p:sp>
      <p:sp>
        <p:nvSpPr>
          <p:cNvPr id="1029" name="Slide Number Placeholder 5"/>
          <p:cNvSpPr txBox="1">
            <a:spLocks noGrp="1"/>
          </p:cNvSpPr>
          <p:nvPr/>
        </p:nvSpPr>
        <p:spPr bwMode="auto">
          <a:xfrm>
            <a:off x="6553200" y="6248400"/>
            <a:ext cx="1905000" cy="457200"/>
          </a:xfrm>
          <a:prstGeom prst="rect">
            <a:avLst/>
          </a:prstGeom>
          <a:noFill/>
          <a:ln w="12700" cap="sq">
            <a:noFill/>
            <a:miter lim="800000"/>
            <a:headEnd type="none" w="sm" len="sm"/>
            <a:tailEnd type="none" w="sm" len="sm"/>
          </a:ln>
        </p:spPr>
        <p:txBody>
          <a:bodyPr/>
          <a:lstStyle/>
          <a:p>
            <a:pPr algn="r" eaLnBrk="0" hangingPunct="0">
              <a:spcBef>
                <a:spcPct val="50000"/>
              </a:spcBef>
            </a:pPr>
            <a:fld id="{E008F066-B650-4864-912F-085538374215}" type="slidenum">
              <a:rPr lang="en-US" sz="1400">
                <a:latin typeface="Times New Roman" pitchFamily="16" charset="0"/>
              </a:rPr>
              <a:pPr algn="r" eaLnBrk="0" hangingPunct="0">
                <a:spcBef>
                  <a:spcPct val="50000"/>
                </a:spcBef>
              </a:pPr>
              <a:t>11</a:t>
            </a:fld>
            <a:endParaRPr lang="en-US" sz="1400">
              <a:latin typeface="Times New Roman" pitchFamily="16" charset="0"/>
            </a:endParaRPr>
          </a:p>
        </p:txBody>
      </p:sp>
      <p:sp>
        <p:nvSpPr>
          <p:cNvPr id="1030" name="Rectangle 2"/>
          <p:cNvSpPr>
            <a:spLocks noGrp="1" noChangeArrowheads="1"/>
          </p:cNvSpPr>
          <p:nvPr>
            <p:ph type="title" idx="4294967295"/>
          </p:nvPr>
        </p:nvSpPr>
        <p:spPr/>
        <p:txBody>
          <a:bodyPr lIns="92075" tIns="46038" rIns="92075" bIns="46038"/>
          <a:lstStyle/>
          <a:p>
            <a:pPr eaLnBrk="1" hangingPunct="1"/>
            <a:r>
              <a:rPr lang="en-US" sz="3600" smtClean="0"/>
              <a:t>NETWORK TOPOLOGY (contd.)</a:t>
            </a:r>
          </a:p>
        </p:txBody>
      </p:sp>
      <p:sp>
        <p:nvSpPr>
          <p:cNvPr id="1031" name="Rectangle 3"/>
          <p:cNvSpPr>
            <a:spLocks noGrp="1" noChangeArrowheads="1"/>
          </p:cNvSpPr>
          <p:nvPr>
            <p:ph type="body" idx="4294967295"/>
          </p:nvPr>
        </p:nvSpPr>
        <p:spPr/>
        <p:txBody>
          <a:bodyPr lIns="92075" tIns="46038" rIns="92075" bIns="46038"/>
          <a:lstStyle/>
          <a:p>
            <a:pPr eaLnBrk="1" hangingPunct="1">
              <a:buFontTx/>
              <a:buNone/>
            </a:pPr>
            <a:r>
              <a:rPr lang="en-US" smtClean="0"/>
              <a:t>				STAR</a:t>
            </a:r>
          </a:p>
        </p:txBody>
      </p:sp>
      <p:sp>
        <p:nvSpPr>
          <p:cNvPr id="1032" name="Rectangle 5"/>
          <p:cNvSpPr>
            <a:spLocks noChangeArrowheads="1"/>
          </p:cNvSpPr>
          <p:nvPr/>
        </p:nvSpPr>
        <p:spPr bwMode="auto">
          <a:xfrm>
            <a:off x="1828800" y="2443163"/>
            <a:ext cx="9144000" cy="0"/>
          </a:xfrm>
          <a:prstGeom prst="rect">
            <a:avLst/>
          </a:prstGeom>
          <a:noFill/>
          <a:ln w="12700" cap="sq">
            <a:noFill/>
            <a:miter lim="800000"/>
            <a:headEnd type="none" w="sm" len="sm"/>
            <a:tailEnd type="none" w="sm" len="sm"/>
          </a:ln>
        </p:spPr>
        <p:txBody>
          <a:bodyPr>
            <a:spAutoFit/>
          </a:bodyPr>
          <a:lstStyle/>
          <a:p>
            <a:pPr eaLnBrk="0" hangingPunct="0"/>
            <a:endParaRPr lang="en-GB" sz="2400">
              <a:latin typeface="Times New Roman" pitchFamily="16" charset="0"/>
            </a:endParaRPr>
          </a:p>
        </p:txBody>
      </p:sp>
      <p:graphicFrame>
        <p:nvGraphicFramePr>
          <p:cNvPr id="1026" name="Object 4"/>
          <p:cNvGraphicFramePr>
            <a:graphicFrameLocks noChangeAspect="1"/>
          </p:cNvGraphicFramePr>
          <p:nvPr/>
        </p:nvGraphicFramePr>
        <p:xfrm>
          <a:off x="1066800" y="2443163"/>
          <a:ext cx="6553200" cy="3119437"/>
        </p:xfrm>
        <a:graphic>
          <a:graphicData uri="http://schemas.openxmlformats.org/presentationml/2006/ole">
            <mc:AlternateContent xmlns:mc="http://schemas.openxmlformats.org/markup-compatibility/2006">
              <mc:Choice xmlns:v="urn:schemas-microsoft-com:vml" Requires="v">
                <p:oleObj spid="_x0000_s1038" r:id="rId3" imgW="6987271" imgH="2502719" progId="">
                  <p:embed/>
                </p:oleObj>
              </mc:Choice>
              <mc:Fallback>
                <p:oleObj r:id="rId3" imgW="6987271" imgH="2502719"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2443163"/>
                        <a:ext cx="6553200" cy="3119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Date Placeholder 1"/>
          <p:cNvSpPr>
            <a:spLocks noGrp="1"/>
          </p:cNvSpPr>
          <p:nvPr>
            <p:ph type="dt" sz="quarter" idx="10"/>
          </p:nvPr>
        </p:nvSpPr>
        <p:spPr>
          <a:noFill/>
        </p:spPr>
        <p:txBody>
          <a:bodyPr/>
          <a:lstStyle/>
          <a:p>
            <a:fld id="{7C40D323-BE71-430A-8F70-29EFCB3250A4}" type="datetime2">
              <a:rPr lang="en-US"/>
              <a:pPr/>
              <a:t>Monday, July 20, 2015</a:t>
            </a:fld>
            <a:endParaRPr lang="en-US"/>
          </a:p>
        </p:txBody>
      </p:sp>
      <p:sp>
        <p:nvSpPr>
          <p:cNvPr id="2052" name="Slide Number Placeholder 3"/>
          <p:cNvSpPr>
            <a:spLocks noGrp="1"/>
          </p:cNvSpPr>
          <p:nvPr>
            <p:ph type="sldNum" sz="quarter" idx="12"/>
          </p:nvPr>
        </p:nvSpPr>
        <p:spPr>
          <a:noFill/>
        </p:spPr>
        <p:txBody>
          <a:bodyPr/>
          <a:lstStyle/>
          <a:p>
            <a:fld id="{537A5B54-E40F-44BB-AFAC-49148BD94C47}" type="slidenum">
              <a:rPr lang="en-US"/>
              <a:pPr/>
              <a:t>12</a:t>
            </a:fld>
            <a:endParaRPr lang="en-US"/>
          </a:p>
        </p:txBody>
      </p:sp>
      <p:sp>
        <p:nvSpPr>
          <p:cNvPr id="2053" name="Slide Number Placeholder 5"/>
          <p:cNvSpPr txBox="1">
            <a:spLocks noGrp="1"/>
          </p:cNvSpPr>
          <p:nvPr/>
        </p:nvSpPr>
        <p:spPr bwMode="auto">
          <a:xfrm>
            <a:off x="6553200" y="6248400"/>
            <a:ext cx="1905000" cy="457200"/>
          </a:xfrm>
          <a:prstGeom prst="rect">
            <a:avLst/>
          </a:prstGeom>
          <a:noFill/>
          <a:ln w="12700" cap="sq">
            <a:noFill/>
            <a:miter lim="800000"/>
            <a:headEnd type="none" w="sm" len="sm"/>
            <a:tailEnd type="none" w="sm" len="sm"/>
          </a:ln>
        </p:spPr>
        <p:txBody>
          <a:bodyPr/>
          <a:lstStyle/>
          <a:p>
            <a:pPr algn="r" eaLnBrk="0" hangingPunct="0">
              <a:spcBef>
                <a:spcPct val="50000"/>
              </a:spcBef>
            </a:pPr>
            <a:fld id="{F4093D3E-B40B-4ABF-ACAC-9A9CD536C412}" type="slidenum">
              <a:rPr lang="en-US" sz="1400">
                <a:latin typeface="Times New Roman" pitchFamily="16" charset="0"/>
              </a:rPr>
              <a:pPr algn="r" eaLnBrk="0" hangingPunct="0">
                <a:spcBef>
                  <a:spcPct val="50000"/>
                </a:spcBef>
              </a:pPr>
              <a:t>12</a:t>
            </a:fld>
            <a:endParaRPr lang="en-US" sz="1400">
              <a:latin typeface="Times New Roman" pitchFamily="16" charset="0"/>
            </a:endParaRPr>
          </a:p>
        </p:txBody>
      </p:sp>
      <p:sp>
        <p:nvSpPr>
          <p:cNvPr id="2054" name="Rectangle 2"/>
          <p:cNvSpPr>
            <a:spLocks noGrp="1" noChangeArrowheads="1"/>
          </p:cNvSpPr>
          <p:nvPr>
            <p:ph type="title" idx="4294967295"/>
          </p:nvPr>
        </p:nvSpPr>
        <p:spPr/>
        <p:txBody>
          <a:bodyPr lIns="92075" tIns="46038" rIns="92075" bIns="46038"/>
          <a:lstStyle/>
          <a:p>
            <a:pPr eaLnBrk="1" hangingPunct="1"/>
            <a:r>
              <a:rPr lang="en-US" sz="3600" smtClean="0"/>
              <a:t>NETWORK TOPOLOGY (contd.)</a:t>
            </a:r>
          </a:p>
        </p:txBody>
      </p:sp>
      <p:sp>
        <p:nvSpPr>
          <p:cNvPr id="2055" name="Rectangle 3"/>
          <p:cNvSpPr>
            <a:spLocks noGrp="1" noChangeArrowheads="1"/>
          </p:cNvSpPr>
          <p:nvPr>
            <p:ph type="body" idx="4294967295"/>
          </p:nvPr>
        </p:nvSpPr>
        <p:spPr/>
        <p:txBody>
          <a:bodyPr lIns="92075" tIns="46038" rIns="92075" bIns="46038"/>
          <a:lstStyle/>
          <a:p>
            <a:pPr eaLnBrk="1" hangingPunct="1">
              <a:lnSpc>
                <a:spcPct val="90000"/>
              </a:lnSpc>
            </a:pPr>
            <a:r>
              <a:rPr lang="en-US" sz="2800" smtClean="0"/>
              <a:t>RING</a:t>
            </a:r>
          </a:p>
          <a:p>
            <a:pPr eaLnBrk="1" hangingPunct="1">
              <a:lnSpc>
                <a:spcPct val="90000"/>
              </a:lnSpc>
              <a:buFontTx/>
              <a:buNone/>
            </a:pPr>
            <a:r>
              <a:rPr lang="en-US" sz="2800" smtClean="0"/>
              <a:t>	</a:t>
            </a:r>
          </a:p>
          <a:p>
            <a:pPr eaLnBrk="1" hangingPunct="1">
              <a:lnSpc>
                <a:spcPct val="90000"/>
              </a:lnSpc>
              <a:buFontTx/>
              <a:buNone/>
            </a:pPr>
            <a:r>
              <a:rPr lang="en-US" sz="2800" smtClean="0"/>
              <a:t>				</a:t>
            </a:r>
          </a:p>
          <a:p>
            <a:pPr eaLnBrk="1" hangingPunct="1">
              <a:lnSpc>
                <a:spcPct val="90000"/>
              </a:lnSpc>
              <a:buFontTx/>
              <a:buNone/>
            </a:pPr>
            <a:endParaRPr lang="en-US" sz="2800" smtClean="0"/>
          </a:p>
          <a:p>
            <a:pPr eaLnBrk="1" hangingPunct="1">
              <a:lnSpc>
                <a:spcPct val="90000"/>
              </a:lnSpc>
              <a:buFontTx/>
              <a:buNone/>
            </a:pPr>
            <a:endParaRPr lang="en-US" sz="2800" smtClean="0"/>
          </a:p>
          <a:p>
            <a:pPr eaLnBrk="1" hangingPunct="1">
              <a:lnSpc>
                <a:spcPct val="90000"/>
              </a:lnSpc>
            </a:pPr>
            <a:endParaRPr lang="en-US" sz="2800" smtClean="0"/>
          </a:p>
          <a:p>
            <a:pPr eaLnBrk="1" hangingPunct="1">
              <a:lnSpc>
                <a:spcPct val="90000"/>
              </a:lnSpc>
            </a:pPr>
            <a:endParaRPr lang="en-US" sz="2800" smtClean="0"/>
          </a:p>
          <a:p>
            <a:pPr eaLnBrk="1" hangingPunct="1">
              <a:lnSpc>
                <a:spcPct val="90000"/>
              </a:lnSpc>
            </a:pPr>
            <a:r>
              <a:rPr lang="en-US" sz="2800" smtClean="0"/>
              <a:t>Broadcast method – A message can be sent from a PC to multiple destinations at the same time.</a:t>
            </a:r>
          </a:p>
        </p:txBody>
      </p:sp>
      <p:graphicFrame>
        <p:nvGraphicFramePr>
          <p:cNvPr id="2050" name="Object 4"/>
          <p:cNvGraphicFramePr>
            <a:graphicFrameLocks noChangeAspect="1"/>
          </p:cNvGraphicFramePr>
          <p:nvPr/>
        </p:nvGraphicFramePr>
        <p:xfrm>
          <a:off x="1447800" y="2209800"/>
          <a:ext cx="5410200" cy="3133725"/>
        </p:xfrm>
        <a:graphic>
          <a:graphicData uri="http://schemas.openxmlformats.org/presentationml/2006/ole">
            <mc:AlternateContent xmlns:mc="http://schemas.openxmlformats.org/markup-compatibility/2006">
              <mc:Choice xmlns:v="urn:schemas-microsoft-com:vml" Requires="v">
                <p:oleObj spid="_x0000_s2062" r:id="rId3" imgW="5234250" imgH="3740381" progId="">
                  <p:embed/>
                </p:oleObj>
              </mc:Choice>
              <mc:Fallback>
                <p:oleObj r:id="rId3" imgW="5234250" imgH="3740381"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2209800"/>
                        <a:ext cx="5410200" cy="3133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Date Placeholder 1"/>
          <p:cNvSpPr>
            <a:spLocks noGrp="1"/>
          </p:cNvSpPr>
          <p:nvPr>
            <p:ph type="dt" sz="quarter" idx="10"/>
          </p:nvPr>
        </p:nvSpPr>
        <p:spPr>
          <a:noFill/>
        </p:spPr>
        <p:txBody>
          <a:bodyPr/>
          <a:lstStyle/>
          <a:p>
            <a:fld id="{EA9543CD-6E2E-440C-9CE6-A55DBFCBD359}" type="datetime2">
              <a:rPr lang="en-US"/>
              <a:pPr/>
              <a:t>Monday, July 20, 2015</a:t>
            </a:fld>
            <a:endParaRPr lang="en-US"/>
          </a:p>
        </p:txBody>
      </p:sp>
      <p:sp>
        <p:nvSpPr>
          <p:cNvPr id="3076" name="Slide Number Placeholder 3"/>
          <p:cNvSpPr>
            <a:spLocks noGrp="1"/>
          </p:cNvSpPr>
          <p:nvPr>
            <p:ph type="sldNum" sz="quarter" idx="12"/>
          </p:nvPr>
        </p:nvSpPr>
        <p:spPr>
          <a:noFill/>
        </p:spPr>
        <p:txBody>
          <a:bodyPr/>
          <a:lstStyle/>
          <a:p>
            <a:fld id="{4945BB00-07D9-42D9-B921-B80F90369E4F}" type="slidenum">
              <a:rPr lang="en-US"/>
              <a:pPr/>
              <a:t>13</a:t>
            </a:fld>
            <a:endParaRPr lang="en-US"/>
          </a:p>
        </p:txBody>
      </p:sp>
      <p:sp>
        <p:nvSpPr>
          <p:cNvPr id="3077" name="Slide Number Placeholder 5"/>
          <p:cNvSpPr txBox="1">
            <a:spLocks noGrp="1"/>
          </p:cNvSpPr>
          <p:nvPr/>
        </p:nvSpPr>
        <p:spPr bwMode="auto">
          <a:xfrm>
            <a:off x="6553200" y="6248400"/>
            <a:ext cx="1905000" cy="457200"/>
          </a:xfrm>
          <a:prstGeom prst="rect">
            <a:avLst/>
          </a:prstGeom>
          <a:noFill/>
          <a:ln w="12700" cap="sq">
            <a:noFill/>
            <a:miter lim="800000"/>
            <a:headEnd type="none" w="sm" len="sm"/>
            <a:tailEnd type="none" w="sm" len="sm"/>
          </a:ln>
        </p:spPr>
        <p:txBody>
          <a:bodyPr/>
          <a:lstStyle/>
          <a:p>
            <a:pPr algn="r" eaLnBrk="0" hangingPunct="0">
              <a:spcBef>
                <a:spcPct val="50000"/>
              </a:spcBef>
            </a:pPr>
            <a:fld id="{0862EFBC-F524-497F-BAF3-4E0277A78D33}" type="slidenum">
              <a:rPr lang="en-US" sz="1400">
                <a:latin typeface="Times New Roman" pitchFamily="16" charset="0"/>
              </a:rPr>
              <a:pPr algn="r" eaLnBrk="0" hangingPunct="0">
                <a:spcBef>
                  <a:spcPct val="50000"/>
                </a:spcBef>
              </a:pPr>
              <a:t>13</a:t>
            </a:fld>
            <a:endParaRPr lang="en-US" sz="1400">
              <a:latin typeface="Times New Roman" pitchFamily="16" charset="0"/>
            </a:endParaRPr>
          </a:p>
        </p:txBody>
      </p:sp>
      <p:sp>
        <p:nvSpPr>
          <p:cNvPr id="3078" name="Rectangle 2"/>
          <p:cNvSpPr>
            <a:spLocks noGrp="1" noChangeArrowheads="1"/>
          </p:cNvSpPr>
          <p:nvPr>
            <p:ph type="title" idx="4294967295"/>
          </p:nvPr>
        </p:nvSpPr>
        <p:spPr/>
        <p:txBody>
          <a:bodyPr lIns="92075" tIns="46038" rIns="92075" bIns="46038"/>
          <a:lstStyle/>
          <a:p>
            <a:pPr eaLnBrk="1" hangingPunct="1"/>
            <a:r>
              <a:rPr lang="en-US" sz="3600" smtClean="0"/>
              <a:t>NETWORK TOPOLOGY (contd.)</a:t>
            </a:r>
          </a:p>
        </p:txBody>
      </p:sp>
      <p:sp>
        <p:nvSpPr>
          <p:cNvPr id="3079" name="Rectangle 3"/>
          <p:cNvSpPr>
            <a:spLocks noGrp="1" noChangeArrowheads="1"/>
          </p:cNvSpPr>
          <p:nvPr>
            <p:ph type="body" idx="4294967295"/>
          </p:nvPr>
        </p:nvSpPr>
        <p:spPr/>
        <p:txBody>
          <a:bodyPr lIns="92075" tIns="46038" rIns="92075" bIns="46038"/>
          <a:lstStyle/>
          <a:p>
            <a:pPr eaLnBrk="1" hangingPunct="1"/>
            <a:r>
              <a:rPr lang="en-US" smtClean="0"/>
              <a:t>BUS</a:t>
            </a:r>
          </a:p>
          <a:p>
            <a:pPr eaLnBrk="1" hangingPunct="1">
              <a:buFontTx/>
              <a:buNone/>
            </a:pPr>
            <a:r>
              <a:rPr lang="en-US" smtClean="0"/>
              <a:t>	</a:t>
            </a:r>
          </a:p>
          <a:p>
            <a:pPr eaLnBrk="1" hangingPunct="1">
              <a:buFontTx/>
              <a:buNone/>
            </a:pPr>
            <a:endParaRPr lang="en-US" smtClean="0"/>
          </a:p>
          <a:p>
            <a:pPr eaLnBrk="1" hangingPunct="1">
              <a:buFontTx/>
              <a:buNone/>
            </a:pPr>
            <a:r>
              <a:rPr lang="en-US" smtClean="0"/>
              <a:t>		</a:t>
            </a:r>
          </a:p>
          <a:p>
            <a:pPr eaLnBrk="1" hangingPunct="1"/>
            <a:endParaRPr lang="en-US" smtClean="0"/>
          </a:p>
          <a:p>
            <a:pPr eaLnBrk="1" hangingPunct="1"/>
            <a:endParaRPr lang="en-US" smtClean="0"/>
          </a:p>
          <a:p>
            <a:pPr eaLnBrk="1" hangingPunct="1"/>
            <a:r>
              <a:rPr lang="en-US" smtClean="0"/>
              <a:t>Broadcast</a:t>
            </a:r>
          </a:p>
        </p:txBody>
      </p:sp>
      <p:graphicFrame>
        <p:nvGraphicFramePr>
          <p:cNvPr id="3074" name="Object 4"/>
          <p:cNvGraphicFramePr>
            <a:graphicFrameLocks noChangeAspect="1"/>
          </p:cNvGraphicFramePr>
          <p:nvPr/>
        </p:nvGraphicFramePr>
        <p:xfrm>
          <a:off x="1828800" y="2590800"/>
          <a:ext cx="4648200" cy="2743200"/>
        </p:xfrm>
        <a:graphic>
          <a:graphicData uri="http://schemas.openxmlformats.org/presentationml/2006/ole">
            <mc:AlternateContent xmlns:mc="http://schemas.openxmlformats.org/markup-compatibility/2006">
              <mc:Choice xmlns:v="urn:schemas-microsoft-com:vml" Requires="v">
                <p:oleObj spid="_x0000_s3086" r:id="rId3" imgW="6454029" imgH="2958968" progId="">
                  <p:embed/>
                </p:oleObj>
              </mc:Choice>
              <mc:Fallback>
                <p:oleObj r:id="rId3" imgW="6454029" imgH="2958968"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2590800"/>
                        <a:ext cx="4648200" cy="274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3"/>
          <p:cNvSpPr>
            <a:spLocks noGrp="1"/>
          </p:cNvSpPr>
          <p:nvPr>
            <p:ph type="dt" sz="quarter" idx="10"/>
          </p:nvPr>
        </p:nvSpPr>
        <p:spPr>
          <a:noFill/>
        </p:spPr>
        <p:txBody>
          <a:bodyPr/>
          <a:lstStyle/>
          <a:p>
            <a:fld id="{DAE7D729-6CAF-4DB7-B148-F3FDBCA2BC51}" type="datetime2">
              <a:rPr lang="en-US"/>
              <a:pPr/>
              <a:t>Monday, July 20, 2015</a:t>
            </a:fld>
            <a:endParaRPr lang="en-US"/>
          </a:p>
        </p:txBody>
      </p:sp>
      <p:sp>
        <p:nvSpPr>
          <p:cNvPr id="14339" name="Slide Number Placeholder 5"/>
          <p:cNvSpPr>
            <a:spLocks noGrp="1"/>
          </p:cNvSpPr>
          <p:nvPr>
            <p:ph type="sldNum" sz="quarter" idx="12"/>
          </p:nvPr>
        </p:nvSpPr>
        <p:spPr>
          <a:noFill/>
        </p:spPr>
        <p:txBody>
          <a:bodyPr/>
          <a:lstStyle/>
          <a:p>
            <a:fld id="{B8DAFC16-CA93-43BA-9CD8-9AEF8EEE5B27}" type="slidenum">
              <a:rPr lang="en-US"/>
              <a:pPr/>
              <a:t>14</a:t>
            </a:fld>
            <a:endParaRPr lang="en-US"/>
          </a:p>
        </p:txBody>
      </p:sp>
      <p:sp>
        <p:nvSpPr>
          <p:cNvPr id="14340" name="Rectangle 2"/>
          <p:cNvSpPr>
            <a:spLocks noGrp="1" noChangeArrowheads="1"/>
          </p:cNvSpPr>
          <p:nvPr>
            <p:ph type="title"/>
          </p:nvPr>
        </p:nvSpPr>
        <p:spPr>
          <a:xfrm>
            <a:off x="457200" y="274638"/>
            <a:ext cx="8229600" cy="258762"/>
          </a:xfrm>
        </p:spPr>
        <p:txBody>
          <a:bodyPr>
            <a:normAutofit fontScale="90000"/>
          </a:bodyPr>
          <a:lstStyle/>
          <a:p>
            <a:pPr eaLnBrk="1" hangingPunct="1"/>
            <a:r>
              <a:rPr lang="en-US" sz="1800" b="1" dirty="0" smtClean="0"/>
              <a:t>NETWORK </a:t>
            </a:r>
            <a:r>
              <a:rPr lang="en-US" sz="1800" b="1" dirty="0" smtClean="0"/>
              <a:t>INTERFACE CARDS- </a:t>
            </a:r>
            <a:r>
              <a:rPr lang="en-US" sz="1800" b="1" dirty="0" smtClean="0"/>
              <a:t> </a:t>
            </a:r>
            <a:endParaRPr lang="en-US" sz="1800" b="1" dirty="0" smtClean="0"/>
          </a:p>
        </p:txBody>
      </p:sp>
      <p:sp>
        <p:nvSpPr>
          <p:cNvPr id="14341" name="Rectangle 3"/>
          <p:cNvSpPr>
            <a:spLocks noGrp="1" noChangeArrowheads="1"/>
          </p:cNvSpPr>
          <p:nvPr>
            <p:ph type="body" idx="1"/>
          </p:nvPr>
        </p:nvSpPr>
        <p:spPr>
          <a:xfrm>
            <a:off x="457200" y="838200"/>
            <a:ext cx="8229600" cy="5287963"/>
          </a:xfrm>
        </p:spPr>
        <p:txBody>
          <a:bodyPr>
            <a:normAutofit fontScale="85000" lnSpcReduction="20000"/>
          </a:bodyPr>
          <a:lstStyle/>
          <a:p>
            <a:pPr eaLnBrk="1" hangingPunct="1">
              <a:lnSpc>
                <a:spcPct val="90000"/>
              </a:lnSpc>
              <a:buFontTx/>
              <a:buNone/>
            </a:pPr>
            <a:r>
              <a:rPr lang="en-US" sz="1800" dirty="0" smtClean="0"/>
              <a:t>Network designs have three categories : Star network, Ring network, and Bus network.</a:t>
            </a:r>
          </a:p>
          <a:p>
            <a:pPr eaLnBrk="1" hangingPunct="1">
              <a:lnSpc>
                <a:spcPct val="90000"/>
              </a:lnSpc>
              <a:buFontTx/>
              <a:buNone/>
            </a:pPr>
            <a:endParaRPr lang="en-US" sz="1800" dirty="0" smtClean="0"/>
          </a:p>
          <a:p>
            <a:pPr eaLnBrk="1" hangingPunct="1">
              <a:lnSpc>
                <a:spcPct val="90000"/>
              </a:lnSpc>
              <a:buFontTx/>
              <a:buChar char="-"/>
            </a:pPr>
            <a:r>
              <a:rPr lang="en-US" sz="1800" dirty="0" smtClean="0"/>
              <a:t>A </a:t>
            </a:r>
            <a:r>
              <a:rPr lang="en-US" sz="1800" dirty="0" smtClean="0"/>
              <a:t>Star network: </a:t>
            </a:r>
            <a:endParaRPr lang="en-US" sz="1800" dirty="0" smtClean="0"/>
          </a:p>
          <a:p>
            <a:pPr marL="0" indent="0" eaLnBrk="1" hangingPunct="1">
              <a:lnSpc>
                <a:spcPct val="90000"/>
              </a:lnSpc>
              <a:buNone/>
            </a:pPr>
            <a:r>
              <a:rPr lang="en-US" sz="1800" dirty="0" smtClean="0"/>
              <a:t>- Contains </a:t>
            </a:r>
            <a:r>
              <a:rPr lang="en-US" sz="1800" dirty="0" smtClean="0"/>
              <a:t>a central connecting device called or Hub or Switch and </a:t>
            </a:r>
            <a:r>
              <a:rPr lang="en-US" sz="1800" dirty="0" smtClean="0"/>
              <a:t>one </a:t>
            </a:r>
            <a:r>
              <a:rPr lang="en-US" sz="1800" dirty="0" smtClean="0"/>
              <a:t>or more workstations connected to the central device, forming a “Star”.</a:t>
            </a:r>
          </a:p>
          <a:p>
            <a:pPr eaLnBrk="1" hangingPunct="1">
              <a:lnSpc>
                <a:spcPct val="90000"/>
              </a:lnSpc>
              <a:buFontTx/>
              <a:buNone/>
            </a:pPr>
            <a:r>
              <a:rPr lang="en-US" sz="1800" dirty="0" smtClean="0"/>
              <a:t> </a:t>
            </a:r>
            <a:r>
              <a:rPr lang="en-US" sz="1800" dirty="0" smtClean="0"/>
              <a:t>-The </a:t>
            </a:r>
            <a:r>
              <a:rPr lang="en-US" sz="1800" dirty="0" smtClean="0"/>
              <a:t>“Star” arrangement is logical.  Faulty node can easily be </a:t>
            </a:r>
            <a:r>
              <a:rPr lang="en-US" sz="1800" dirty="0" err="1" smtClean="0"/>
              <a:t>detatched</a:t>
            </a:r>
            <a:endParaRPr lang="en-US" sz="1800" dirty="0" smtClean="0"/>
          </a:p>
          <a:p>
            <a:pPr eaLnBrk="1" hangingPunct="1">
              <a:lnSpc>
                <a:spcPct val="90000"/>
              </a:lnSpc>
              <a:buFontTx/>
              <a:buNone/>
            </a:pPr>
            <a:r>
              <a:rPr lang="en-US" sz="1800" dirty="0" smtClean="0"/>
              <a:t>- The hub controller </a:t>
            </a:r>
            <a:r>
              <a:rPr lang="en-US" sz="1800" dirty="0" err="1" smtClean="0"/>
              <a:t>cordinates</a:t>
            </a:r>
            <a:r>
              <a:rPr lang="en-US" sz="1800" dirty="0"/>
              <a:t> </a:t>
            </a:r>
            <a:r>
              <a:rPr lang="en-US" sz="1800" dirty="0" smtClean="0"/>
              <a:t>transmission among the nodes</a:t>
            </a:r>
            <a:endParaRPr lang="en-US" sz="1800" dirty="0" smtClean="0"/>
          </a:p>
          <a:p>
            <a:pPr eaLnBrk="1" hangingPunct="1">
              <a:lnSpc>
                <a:spcPct val="90000"/>
              </a:lnSpc>
              <a:buFontTx/>
              <a:buNone/>
            </a:pPr>
            <a:endParaRPr lang="en-US" sz="1800" dirty="0" smtClean="0"/>
          </a:p>
          <a:p>
            <a:pPr>
              <a:lnSpc>
                <a:spcPct val="90000"/>
              </a:lnSpc>
              <a:buNone/>
            </a:pPr>
            <a:r>
              <a:rPr lang="en-US" sz="1800" dirty="0" smtClean="0"/>
              <a:t>Ring – IBM Token Ring – Concept of TOKEN (Broadcasting)</a:t>
            </a:r>
          </a:p>
          <a:p>
            <a:pPr>
              <a:lnSpc>
                <a:spcPct val="90000"/>
              </a:lnSpc>
              <a:buNone/>
            </a:pPr>
            <a:r>
              <a:rPr lang="en-US" sz="1800" dirty="0" smtClean="0"/>
              <a:t>        - </a:t>
            </a:r>
            <a:r>
              <a:rPr lang="en-US" sz="1800" dirty="0" err="1" smtClean="0"/>
              <a:t>Fibre</a:t>
            </a:r>
            <a:r>
              <a:rPr lang="en-US" sz="1800" dirty="0" smtClean="0"/>
              <a:t> Distributed Data Interconnect (FDDI) </a:t>
            </a:r>
          </a:p>
          <a:p>
            <a:pPr>
              <a:lnSpc>
                <a:spcPct val="90000"/>
              </a:lnSpc>
              <a:buNone/>
            </a:pPr>
            <a:r>
              <a:rPr lang="en-US" sz="1800" dirty="0" smtClean="0"/>
              <a:t>        - Copper Distributed Data Interconnect (CDDI)</a:t>
            </a:r>
          </a:p>
          <a:p>
            <a:pPr>
              <a:lnSpc>
                <a:spcPct val="90000"/>
              </a:lnSpc>
              <a:buNone/>
            </a:pPr>
            <a:r>
              <a:rPr lang="en-US" sz="1800" dirty="0" smtClean="0"/>
              <a:t>        - Uses two layers of rings in a counter rotating form. Outer carries data, while inner  is used when the outer ring fails. </a:t>
            </a:r>
          </a:p>
          <a:p>
            <a:pPr eaLnBrk="1" hangingPunct="1">
              <a:lnSpc>
                <a:spcPct val="90000"/>
              </a:lnSpc>
              <a:buFontTx/>
              <a:buChar char="-"/>
            </a:pPr>
            <a:r>
              <a:rPr lang="en-US" sz="1800" dirty="0" smtClean="0"/>
              <a:t>Uses token pass for coordination</a:t>
            </a:r>
          </a:p>
          <a:p>
            <a:pPr eaLnBrk="1" hangingPunct="1">
              <a:lnSpc>
                <a:spcPct val="90000"/>
              </a:lnSpc>
              <a:buFontTx/>
              <a:buChar char="-"/>
            </a:pPr>
            <a:endParaRPr lang="en-US" sz="1800" dirty="0" smtClean="0"/>
          </a:p>
          <a:p>
            <a:pPr eaLnBrk="1" hangingPunct="1">
              <a:lnSpc>
                <a:spcPct val="90000"/>
              </a:lnSpc>
              <a:buFontTx/>
              <a:buChar char="-"/>
            </a:pPr>
            <a:r>
              <a:rPr lang="en-US" sz="1800" dirty="0" smtClean="0"/>
              <a:t>The Bus network is a kind of broadcast topology </a:t>
            </a:r>
            <a:r>
              <a:rPr lang="en-US" sz="1800" dirty="0" err="1" smtClean="0"/>
              <a:t>characterised</a:t>
            </a:r>
            <a:r>
              <a:rPr lang="en-US" sz="1800" dirty="0" smtClean="0"/>
              <a:t> by a single communication channel shared by all communicating computers e.g. consists of a single, long cable to which computers attach.</a:t>
            </a:r>
          </a:p>
          <a:p>
            <a:pPr eaLnBrk="1" hangingPunct="1">
              <a:lnSpc>
                <a:spcPct val="90000"/>
              </a:lnSpc>
              <a:buFontTx/>
              <a:buChar char="-"/>
            </a:pPr>
            <a:r>
              <a:rPr lang="en-US" sz="1800" dirty="0" smtClean="0"/>
              <a:t>In the Bus network, one computer is allowed to transmit message onto the bus while others are required to receive or not to transmit, at any one time</a:t>
            </a:r>
          </a:p>
          <a:p>
            <a:pPr eaLnBrk="1" hangingPunct="1">
              <a:lnSpc>
                <a:spcPct val="90000"/>
              </a:lnSpc>
              <a:buFontTx/>
              <a:buChar char="-"/>
            </a:pPr>
            <a:r>
              <a:rPr lang="en-US" sz="1800" dirty="0" smtClean="0"/>
              <a:t>Uses CSMA/CD technology for coordination.</a:t>
            </a:r>
          </a:p>
          <a:p>
            <a:pPr>
              <a:lnSpc>
                <a:spcPct val="90000"/>
              </a:lnSpc>
              <a:buNone/>
            </a:pPr>
            <a:r>
              <a:rPr lang="en-US" sz="1800" dirty="0" smtClean="0"/>
              <a:t>	* Carrier Sense  Multiple Access (CSMA)</a:t>
            </a:r>
          </a:p>
          <a:p>
            <a:pPr>
              <a:lnSpc>
                <a:spcPct val="90000"/>
              </a:lnSpc>
              <a:buNone/>
            </a:pPr>
            <a:r>
              <a:rPr lang="en-US" sz="1800" dirty="0" smtClean="0"/>
              <a:t>        * Carrier Sense Multiple Access / </a:t>
            </a:r>
            <a:r>
              <a:rPr lang="en-US" sz="1800" dirty="0" smtClean="0"/>
              <a:t>Collision</a:t>
            </a:r>
          </a:p>
          <a:p>
            <a:pPr>
              <a:lnSpc>
                <a:spcPct val="90000"/>
              </a:lnSpc>
              <a:buNone/>
            </a:pPr>
            <a:r>
              <a:rPr lang="en-US" sz="1800" dirty="0" smtClean="0"/>
              <a:t>- 	Use of </a:t>
            </a:r>
            <a:r>
              <a:rPr lang="en-US" sz="1800" dirty="0" err="1" smtClean="0"/>
              <a:t>ethernet</a:t>
            </a:r>
            <a:r>
              <a:rPr lang="en-US" sz="1800" dirty="0" smtClean="0"/>
              <a:t> cards at MAC layer</a:t>
            </a:r>
            <a:endParaRPr lang="en-US" sz="18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Transmission media</a:t>
            </a:r>
            <a:endParaRPr lang="en-US" dirty="0"/>
          </a:p>
        </p:txBody>
      </p:sp>
      <p:sp>
        <p:nvSpPr>
          <p:cNvPr id="4" name="Date Placeholder 3"/>
          <p:cNvSpPr>
            <a:spLocks noGrp="1"/>
          </p:cNvSpPr>
          <p:nvPr>
            <p:ph type="dt" sz="half" idx="10"/>
          </p:nvPr>
        </p:nvSpPr>
        <p:spPr/>
        <p:txBody>
          <a:bodyPr/>
          <a:lstStyle/>
          <a:p>
            <a:fld id="{5FFA79A4-5075-4009-8B83-C933395595F2}" type="datetime1">
              <a:rPr lang="en-US" smtClean="0"/>
              <a:pPr/>
              <a:t>7/20/2015</a:t>
            </a:fld>
            <a:endParaRPr lang="en-US"/>
          </a:p>
        </p:txBody>
      </p:sp>
      <p:sp>
        <p:nvSpPr>
          <p:cNvPr id="5" name="Footer Placeholder 4"/>
          <p:cNvSpPr>
            <a:spLocks noGrp="1"/>
          </p:cNvSpPr>
          <p:nvPr>
            <p:ph type="ftr" sz="quarter" idx="11"/>
          </p:nvPr>
        </p:nvSpPr>
        <p:spPr/>
        <p:txBody>
          <a:bodyPr/>
          <a:lstStyle/>
          <a:p>
            <a:r>
              <a:rPr lang="en-US" smtClean="0"/>
              <a:t>CSC 307-NETCENTRIC COMPUTING</a:t>
            </a:r>
            <a:endParaRPr lang="en-US"/>
          </a:p>
        </p:txBody>
      </p:sp>
      <p:sp>
        <p:nvSpPr>
          <p:cNvPr id="6" name="Slide Number Placeholder 5"/>
          <p:cNvSpPr>
            <a:spLocks noGrp="1"/>
          </p:cNvSpPr>
          <p:nvPr>
            <p:ph type="sldNum" sz="quarter" idx="12"/>
          </p:nvPr>
        </p:nvSpPr>
        <p:spPr/>
        <p:txBody>
          <a:bodyPr/>
          <a:lstStyle/>
          <a:p>
            <a:fld id="{2F01E1E3-E317-450F-9E21-DF3C19A67A23}" type="slidenum">
              <a:rPr lang="en-US" smtClean="0"/>
              <a:pPr/>
              <a:t>15</a:t>
            </a:fld>
            <a:endParaRPr lang="en-US"/>
          </a:p>
        </p:txBody>
      </p:sp>
      <p:pic>
        <p:nvPicPr>
          <p:cNvPr id="23554" name="Picture 2"/>
          <p:cNvPicPr>
            <a:picLocks noGrp="1" noChangeAspect="1" noChangeArrowheads="1"/>
          </p:cNvPicPr>
          <p:nvPr>
            <p:ph idx="1"/>
          </p:nvPr>
        </p:nvPicPr>
        <p:blipFill>
          <a:blip r:embed="rId2"/>
          <a:srcRect/>
          <a:stretch>
            <a:fillRect/>
          </a:stretch>
        </p:blipFill>
        <p:spPr bwMode="auto">
          <a:xfrm>
            <a:off x="304800" y="1905000"/>
            <a:ext cx="8229600" cy="4487069"/>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cables &amp; signal types</a:t>
            </a:r>
            <a:endParaRPr lang="en-US" dirty="0"/>
          </a:p>
        </p:txBody>
      </p:sp>
      <p:sp>
        <p:nvSpPr>
          <p:cNvPr id="4" name="Date Placeholder 3"/>
          <p:cNvSpPr>
            <a:spLocks noGrp="1"/>
          </p:cNvSpPr>
          <p:nvPr>
            <p:ph type="dt" sz="half" idx="10"/>
          </p:nvPr>
        </p:nvSpPr>
        <p:spPr/>
        <p:txBody>
          <a:bodyPr/>
          <a:lstStyle/>
          <a:p>
            <a:fld id="{5FFA79A4-5075-4009-8B83-C933395595F2}" type="datetime1">
              <a:rPr lang="en-US" smtClean="0"/>
              <a:pPr/>
              <a:t>7/20/2015</a:t>
            </a:fld>
            <a:endParaRPr lang="en-US"/>
          </a:p>
        </p:txBody>
      </p:sp>
      <p:sp>
        <p:nvSpPr>
          <p:cNvPr id="5" name="Footer Placeholder 4"/>
          <p:cNvSpPr>
            <a:spLocks noGrp="1"/>
          </p:cNvSpPr>
          <p:nvPr>
            <p:ph type="ftr" sz="quarter" idx="11"/>
          </p:nvPr>
        </p:nvSpPr>
        <p:spPr/>
        <p:txBody>
          <a:bodyPr/>
          <a:lstStyle/>
          <a:p>
            <a:r>
              <a:rPr lang="en-US" smtClean="0"/>
              <a:t>CSC 307-NETCENTRIC COMPUTING</a:t>
            </a:r>
            <a:endParaRPr lang="en-US"/>
          </a:p>
        </p:txBody>
      </p:sp>
      <p:sp>
        <p:nvSpPr>
          <p:cNvPr id="6" name="Slide Number Placeholder 5"/>
          <p:cNvSpPr>
            <a:spLocks noGrp="1"/>
          </p:cNvSpPr>
          <p:nvPr>
            <p:ph type="sldNum" sz="quarter" idx="12"/>
          </p:nvPr>
        </p:nvSpPr>
        <p:spPr/>
        <p:txBody>
          <a:bodyPr/>
          <a:lstStyle/>
          <a:p>
            <a:fld id="{2F01E1E3-E317-450F-9E21-DF3C19A67A23}" type="slidenum">
              <a:rPr lang="en-US" smtClean="0"/>
              <a:pPr/>
              <a:t>16</a:t>
            </a:fld>
            <a:endParaRPr lang="en-US"/>
          </a:p>
        </p:txBody>
      </p:sp>
      <p:pic>
        <p:nvPicPr>
          <p:cNvPr id="22530" name="Picture 2"/>
          <p:cNvPicPr>
            <a:picLocks noGrp="1" noChangeAspect="1" noChangeArrowheads="1"/>
          </p:cNvPicPr>
          <p:nvPr>
            <p:ph idx="1"/>
          </p:nvPr>
        </p:nvPicPr>
        <p:blipFill>
          <a:blip r:embed="rId2"/>
          <a:srcRect/>
          <a:stretch>
            <a:fillRect/>
          </a:stretch>
        </p:blipFill>
        <p:spPr bwMode="auto">
          <a:xfrm>
            <a:off x="457200" y="2334419"/>
            <a:ext cx="8686800" cy="3990181"/>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Cables</a:t>
            </a:r>
            <a:endParaRPr lang="en-US" dirty="0"/>
          </a:p>
        </p:txBody>
      </p:sp>
      <p:sp>
        <p:nvSpPr>
          <p:cNvPr id="3" name="Content Placeholder 2"/>
          <p:cNvSpPr>
            <a:spLocks noGrp="1"/>
          </p:cNvSpPr>
          <p:nvPr>
            <p:ph idx="1"/>
          </p:nvPr>
        </p:nvSpPr>
        <p:spPr/>
        <p:txBody>
          <a:bodyPr>
            <a:normAutofit lnSpcReduction="10000"/>
          </a:bodyPr>
          <a:lstStyle/>
          <a:p>
            <a:r>
              <a:rPr lang="en-US" b="1" dirty="0" smtClean="0"/>
              <a:t>Networking cables</a:t>
            </a:r>
            <a:r>
              <a:rPr lang="en-US" dirty="0" smtClean="0"/>
              <a:t> are used to connect one network device to other network devices</a:t>
            </a:r>
          </a:p>
          <a:p>
            <a:r>
              <a:rPr lang="en-US" dirty="0" smtClean="0"/>
              <a:t>Three types of cable dominates the network markets</a:t>
            </a:r>
          </a:p>
          <a:p>
            <a:pPr lvl="1"/>
            <a:r>
              <a:rPr lang="en-US" dirty="0" smtClean="0"/>
              <a:t>Twisted pair </a:t>
            </a:r>
          </a:p>
          <a:p>
            <a:pPr lvl="1"/>
            <a:r>
              <a:rPr lang="en-US" dirty="0" smtClean="0"/>
              <a:t>Coaxial cable</a:t>
            </a:r>
          </a:p>
          <a:p>
            <a:pPr lvl="1"/>
            <a:r>
              <a:rPr lang="en-US" dirty="0" err="1" smtClean="0"/>
              <a:t>Fibre</a:t>
            </a:r>
            <a:endParaRPr lang="en-US" dirty="0" smtClean="0"/>
          </a:p>
          <a:p>
            <a:r>
              <a:rPr lang="en-US" dirty="0"/>
              <a:t>C</a:t>
            </a:r>
            <a:r>
              <a:rPr lang="en-US" dirty="0" smtClean="0"/>
              <a:t>ables are used depending on the network's topology and size</a:t>
            </a:r>
          </a:p>
          <a:p>
            <a:pPr lvl="1"/>
            <a:endParaRPr lang="en-US" dirty="0" smtClean="0"/>
          </a:p>
          <a:p>
            <a:pPr lvl="1">
              <a:buNone/>
            </a:pPr>
            <a:endParaRPr lang="en-US" dirty="0" smtClean="0"/>
          </a:p>
          <a:p>
            <a:pPr lvl="1"/>
            <a:endParaRPr lang="en-US" dirty="0" smtClean="0"/>
          </a:p>
        </p:txBody>
      </p:sp>
      <p:sp>
        <p:nvSpPr>
          <p:cNvPr id="4" name="Date Placeholder 3"/>
          <p:cNvSpPr>
            <a:spLocks noGrp="1"/>
          </p:cNvSpPr>
          <p:nvPr>
            <p:ph type="dt" sz="half" idx="10"/>
          </p:nvPr>
        </p:nvSpPr>
        <p:spPr/>
        <p:txBody>
          <a:bodyPr/>
          <a:lstStyle/>
          <a:p>
            <a:fld id="{5FFA79A4-5075-4009-8B83-C933395595F2}" type="datetime1">
              <a:rPr lang="en-US" smtClean="0"/>
              <a:pPr/>
              <a:t>7/20/2015</a:t>
            </a:fld>
            <a:endParaRPr lang="en-US"/>
          </a:p>
        </p:txBody>
      </p:sp>
      <p:sp>
        <p:nvSpPr>
          <p:cNvPr id="5" name="Footer Placeholder 4"/>
          <p:cNvSpPr>
            <a:spLocks noGrp="1"/>
          </p:cNvSpPr>
          <p:nvPr>
            <p:ph type="ftr" sz="quarter" idx="11"/>
          </p:nvPr>
        </p:nvSpPr>
        <p:spPr/>
        <p:txBody>
          <a:bodyPr/>
          <a:lstStyle/>
          <a:p>
            <a:r>
              <a:rPr lang="en-US" smtClean="0"/>
              <a:t>CSC 307-NETCENTRIC COMPUTING</a:t>
            </a:r>
            <a:endParaRPr lang="en-US"/>
          </a:p>
        </p:txBody>
      </p:sp>
      <p:sp>
        <p:nvSpPr>
          <p:cNvPr id="6" name="Slide Number Placeholder 5"/>
          <p:cNvSpPr>
            <a:spLocks noGrp="1"/>
          </p:cNvSpPr>
          <p:nvPr>
            <p:ph type="sldNum" sz="quarter" idx="12"/>
          </p:nvPr>
        </p:nvSpPr>
        <p:spPr/>
        <p:txBody>
          <a:bodyPr/>
          <a:lstStyle/>
          <a:p>
            <a:fld id="{2F01E1E3-E317-450F-9E21-DF3C19A67A23}"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Twisted Pair Cable</a:t>
            </a:r>
            <a:endParaRPr lang="en-US" dirty="0"/>
          </a:p>
        </p:txBody>
      </p:sp>
      <p:sp>
        <p:nvSpPr>
          <p:cNvPr id="3" name="Content Placeholder 2"/>
          <p:cNvSpPr>
            <a:spLocks noGrp="1"/>
          </p:cNvSpPr>
          <p:nvPr>
            <p:ph idx="1"/>
          </p:nvPr>
        </p:nvSpPr>
        <p:spPr/>
        <p:txBody>
          <a:bodyPr>
            <a:normAutofit fontScale="92500"/>
          </a:bodyPr>
          <a:lstStyle/>
          <a:p>
            <a:r>
              <a:rPr lang="en-US" dirty="0" smtClean="0"/>
              <a:t>The devices can be separated by a few meters</a:t>
            </a:r>
          </a:p>
          <a:p>
            <a:r>
              <a:rPr lang="en-US" dirty="0" smtClean="0"/>
              <a:t>or nearly unlimited distances</a:t>
            </a:r>
          </a:p>
          <a:p>
            <a:r>
              <a:rPr lang="en-US" i="1" dirty="0" smtClean="0"/>
              <a:t>Twisted pair</a:t>
            </a:r>
            <a:r>
              <a:rPr lang="en-US" dirty="0" smtClean="0"/>
              <a:t> cabling is a form of wiring in which two wires are twisted together for the purposes of canceling out electromagnetic interferences.</a:t>
            </a:r>
          </a:p>
          <a:p>
            <a:pPr algn="ctr"/>
            <a:r>
              <a:rPr lang="en-US" dirty="0" smtClean="0"/>
              <a:t>Used for home and corporate Ethernet networks </a:t>
            </a:r>
          </a:p>
          <a:p>
            <a:r>
              <a:rPr lang="en-US" dirty="0" smtClean="0"/>
              <a:t>There are three types of twisted pair cables: Shielded, Unshielded and Foiled</a:t>
            </a:r>
            <a:endParaRPr lang="en-US" dirty="0"/>
          </a:p>
        </p:txBody>
      </p:sp>
      <p:sp>
        <p:nvSpPr>
          <p:cNvPr id="4" name="Date Placeholder 3"/>
          <p:cNvSpPr>
            <a:spLocks noGrp="1"/>
          </p:cNvSpPr>
          <p:nvPr>
            <p:ph type="dt" sz="half" idx="10"/>
          </p:nvPr>
        </p:nvSpPr>
        <p:spPr/>
        <p:txBody>
          <a:bodyPr/>
          <a:lstStyle/>
          <a:p>
            <a:fld id="{5FFA79A4-5075-4009-8B83-C933395595F2}" type="datetime1">
              <a:rPr lang="en-US" smtClean="0"/>
              <a:pPr/>
              <a:t>7/20/2015</a:t>
            </a:fld>
            <a:endParaRPr lang="en-US"/>
          </a:p>
        </p:txBody>
      </p:sp>
      <p:sp>
        <p:nvSpPr>
          <p:cNvPr id="5" name="Footer Placeholder 4"/>
          <p:cNvSpPr>
            <a:spLocks noGrp="1"/>
          </p:cNvSpPr>
          <p:nvPr>
            <p:ph type="ftr" sz="quarter" idx="11"/>
          </p:nvPr>
        </p:nvSpPr>
        <p:spPr/>
        <p:txBody>
          <a:bodyPr/>
          <a:lstStyle/>
          <a:p>
            <a:r>
              <a:rPr lang="en-US" smtClean="0"/>
              <a:t>CSC 307-NETCENTRIC COMPUTING</a:t>
            </a:r>
            <a:endParaRPr lang="en-US"/>
          </a:p>
        </p:txBody>
      </p:sp>
      <p:sp>
        <p:nvSpPr>
          <p:cNvPr id="6" name="Slide Number Placeholder 5"/>
          <p:cNvSpPr>
            <a:spLocks noGrp="1"/>
          </p:cNvSpPr>
          <p:nvPr>
            <p:ph type="sldNum" sz="quarter" idx="12"/>
          </p:nvPr>
        </p:nvSpPr>
        <p:spPr/>
        <p:txBody>
          <a:bodyPr/>
          <a:lstStyle/>
          <a:p>
            <a:fld id="{2F01E1E3-E317-450F-9E21-DF3C19A67A23}"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Twisted Pair Cable</a:t>
            </a:r>
            <a:endParaRPr lang="en-US" dirty="0"/>
          </a:p>
        </p:txBody>
      </p:sp>
      <p:sp>
        <p:nvSpPr>
          <p:cNvPr id="4" name="Date Placeholder 3"/>
          <p:cNvSpPr>
            <a:spLocks noGrp="1"/>
          </p:cNvSpPr>
          <p:nvPr>
            <p:ph type="dt" sz="half" idx="10"/>
          </p:nvPr>
        </p:nvSpPr>
        <p:spPr/>
        <p:txBody>
          <a:bodyPr/>
          <a:lstStyle/>
          <a:p>
            <a:fld id="{5FFA79A4-5075-4009-8B83-C933395595F2}" type="datetime1">
              <a:rPr lang="en-US" smtClean="0"/>
              <a:pPr/>
              <a:t>7/20/2015</a:t>
            </a:fld>
            <a:endParaRPr lang="en-US"/>
          </a:p>
        </p:txBody>
      </p:sp>
      <p:sp>
        <p:nvSpPr>
          <p:cNvPr id="5" name="Footer Placeholder 4"/>
          <p:cNvSpPr>
            <a:spLocks noGrp="1"/>
          </p:cNvSpPr>
          <p:nvPr>
            <p:ph type="ftr" sz="quarter" idx="11"/>
          </p:nvPr>
        </p:nvSpPr>
        <p:spPr/>
        <p:txBody>
          <a:bodyPr/>
          <a:lstStyle/>
          <a:p>
            <a:r>
              <a:rPr lang="en-US" smtClean="0"/>
              <a:t>CSC 307-NETCENTRIC COMPUTING</a:t>
            </a:r>
            <a:endParaRPr lang="en-US"/>
          </a:p>
        </p:txBody>
      </p:sp>
      <p:sp>
        <p:nvSpPr>
          <p:cNvPr id="6" name="Slide Number Placeholder 5"/>
          <p:cNvSpPr>
            <a:spLocks noGrp="1"/>
          </p:cNvSpPr>
          <p:nvPr>
            <p:ph type="sldNum" sz="quarter" idx="12"/>
          </p:nvPr>
        </p:nvSpPr>
        <p:spPr/>
        <p:txBody>
          <a:bodyPr/>
          <a:lstStyle/>
          <a:p>
            <a:fld id="{2F01E1E3-E317-450F-9E21-DF3C19A67A23}" type="slidenum">
              <a:rPr lang="en-US" smtClean="0"/>
              <a:pPr/>
              <a:t>19</a:t>
            </a:fld>
            <a:endParaRPr lang="en-US"/>
          </a:p>
        </p:txBody>
      </p:sp>
      <p:pic>
        <p:nvPicPr>
          <p:cNvPr id="21506" name="Picture 2"/>
          <p:cNvPicPr>
            <a:picLocks noGrp="1" noChangeAspect="1" noChangeArrowheads="1"/>
          </p:cNvPicPr>
          <p:nvPr>
            <p:ph idx="1"/>
          </p:nvPr>
        </p:nvPicPr>
        <p:blipFill>
          <a:blip r:embed="rId2"/>
          <a:srcRect/>
          <a:stretch>
            <a:fillRect/>
          </a:stretch>
        </p:blipFill>
        <p:spPr bwMode="auto">
          <a:xfrm>
            <a:off x="1557690" y="1600200"/>
            <a:ext cx="6028619" cy="4525963"/>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CSC 307</a:t>
            </a:r>
            <a:r>
              <a:rPr lang="en-US" dirty="0" smtClean="0"/>
              <a:t> </a:t>
            </a:r>
            <a:r>
              <a:rPr lang="en-US" dirty="0"/>
              <a:t>– </a:t>
            </a:r>
            <a:r>
              <a:rPr lang="en-US" dirty="0" smtClean="0"/>
              <a:t>Net-centric Computing</a:t>
            </a:r>
            <a:endParaRPr lang="en-US" dirty="0"/>
          </a:p>
        </p:txBody>
      </p:sp>
      <p:sp>
        <p:nvSpPr>
          <p:cNvPr id="3" name="Content Placeholder 2"/>
          <p:cNvSpPr>
            <a:spLocks noGrp="1"/>
          </p:cNvSpPr>
          <p:nvPr>
            <p:ph idx="1"/>
          </p:nvPr>
        </p:nvSpPr>
        <p:spPr/>
        <p:txBody>
          <a:bodyPr>
            <a:normAutofit fontScale="70000" lnSpcReduction="20000"/>
          </a:bodyPr>
          <a:lstStyle/>
          <a:p>
            <a:endParaRPr lang="en-US" dirty="0"/>
          </a:p>
          <a:p>
            <a:r>
              <a:rPr lang="en-US" dirty="0"/>
              <a:t>CONTENTS:</a:t>
            </a:r>
          </a:p>
          <a:p>
            <a:pPr lvl="0"/>
            <a:r>
              <a:rPr lang="en-US" dirty="0" smtClean="0"/>
              <a:t>C</a:t>
            </a:r>
            <a:r>
              <a:rPr lang="en-US" dirty="0" smtClean="0"/>
              <a:t>oncepts</a:t>
            </a:r>
            <a:r>
              <a:rPr lang="en-US" dirty="0"/>
              <a:t>, protocols-OSI, TCP/IP; topologies, LAN-contention-CDMA, Token ring, FDDI WAN formation, routing algorithm, internetworking, switches, protocol converter (Gateway)</a:t>
            </a:r>
          </a:p>
          <a:p>
            <a:pPr lvl="0"/>
            <a:r>
              <a:rPr lang="en-US" dirty="0" smtClean="0"/>
              <a:t>Internet and Web</a:t>
            </a:r>
          </a:p>
          <a:p>
            <a:pPr lvl="0"/>
            <a:r>
              <a:rPr lang="en-US" dirty="0" smtClean="0"/>
              <a:t>Communication</a:t>
            </a:r>
            <a:endParaRPr lang="en-US" dirty="0"/>
          </a:p>
          <a:p>
            <a:pPr lvl="0"/>
            <a:r>
              <a:rPr lang="en-US" dirty="0" smtClean="0"/>
              <a:t>Networking</a:t>
            </a:r>
            <a:endParaRPr lang="en-US" dirty="0"/>
          </a:p>
          <a:p>
            <a:pPr lvl="0"/>
            <a:r>
              <a:rPr lang="en-US" dirty="0"/>
              <a:t>Network security</a:t>
            </a:r>
          </a:p>
          <a:p>
            <a:pPr lvl="0"/>
            <a:r>
              <a:rPr lang="en-US" dirty="0" smtClean="0"/>
              <a:t>Client-server</a:t>
            </a:r>
            <a:endParaRPr lang="en-US" dirty="0"/>
          </a:p>
          <a:p>
            <a:pPr lvl="0"/>
            <a:r>
              <a:rPr lang="en-US" dirty="0"/>
              <a:t>Compression technique, multimedia technologies.</a:t>
            </a:r>
          </a:p>
          <a:p>
            <a:r>
              <a:rPr lang="en-US" dirty="0"/>
              <a:t>Mobile </a:t>
            </a:r>
            <a:r>
              <a:rPr lang="en-US" dirty="0" smtClean="0"/>
              <a:t>computing</a:t>
            </a:r>
          </a:p>
          <a:p>
            <a:r>
              <a:rPr lang="en-US" dirty="0" smtClean="0"/>
              <a:t>Network Management</a:t>
            </a:r>
            <a:endParaRPr lang="en-US" dirty="0"/>
          </a:p>
        </p:txBody>
      </p:sp>
      <p:sp>
        <p:nvSpPr>
          <p:cNvPr id="4" name="Date Placeholder 3"/>
          <p:cNvSpPr>
            <a:spLocks noGrp="1"/>
          </p:cNvSpPr>
          <p:nvPr>
            <p:ph type="dt" sz="half" idx="10"/>
          </p:nvPr>
        </p:nvSpPr>
        <p:spPr/>
        <p:txBody>
          <a:bodyPr/>
          <a:lstStyle/>
          <a:p>
            <a:fld id="{5FFA79A4-5075-4009-8B83-C933395595F2}" type="datetime1">
              <a:rPr lang="en-US" smtClean="0"/>
              <a:pPr/>
              <a:t>7/20/2015</a:t>
            </a:fld>
            <a:endParaRPr lang="en-US"/>
          </a:p>
        </p:txBody>
      </p:sp>
      <p:sp>
        <p:nvSpPr>
          <p:cNvPr id="5" name="Footer Placeholder 4"/>
          <p:cNvSpPr>
            <a:spLocks noGrp="1"/>
          </p:cNvSpPr>
          <p:nvPr>
            <p:ph type="ftr" sz="quarter" idx="11"/>
          </p:nvPr>
        </p:nvSpPr>
        <p:spPr/>
        <p:txBody>
          <a:bodyPr/>
          <a:lstStyle/>
          <a:p>
            <a:r>
              <a:rPr lang="en-US" smtClean="0"/>
              <a:t>CSC 307-NETCENTRIC COMPUTING</a:t>
            </a:r>
            <a:endParaRPr lang="en-US"/>
          </a:p>
        </p:txBody>
      </p:sp>
      <p:sp>
        <p:nvSpPr>
          <p:cNvPr id="6" name="Slide Number Placeholder 5"/>
          <p:cNvSpPr>
            <a:spLocks noGrp="1"/>
          </p:cNvSpPr>
          <p:nvPr>
            <p:ph type="sldNum" sz="quarter" idx="12"/>
          </p:nvPr>
        </p:nvSpPr>
        <p:spPr/>
        <p:txBody>
          <a:bodyPr/>
          <a:lstStyle/>
          <a:p>
            <a:fld id="{2F01E1E3-E317-450F-9E21-DF3C19A67A23}" type="slidenum">
              <a:rPr lang="en-US" smtClean="0"/>
              <a:pPr/>
              <a:t>2</a:t>
            </a:fld>
            <a:endParaRPr lang="en-US"/>
          </a:p>
        </p:txBody>
      </p:sp>
    </p:spTree>
    <p:extLst>
      <p:ext uri="{BB962C8B-B14F-4D97-AF65-F5344CB8AC3E}">
        <p14:creationId xmlns:p14="http://schemas.microsoft.com/office/powerpoint/2010/main" val="2396852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Twisted pair cable</a:t>
            </a:r>
            <a:endParaRPr lang="en-US" dirty="0"/>
          </a:p>
        </p:txBody>
      </p:sp>
      <p:sp>
        <p:nvSpPr>
          <p:cNvPr id="4" name="Date Placeholder 3"/>
          <p:cNvSpPr>
            <a:spLocks noGrp="1"/>
          </p:cNvSpPr>
          <p:nvPr>
            <p:ph type="dt" sz="half" idx="10"/>
          </p:nvPr>
        </p:nvSpPr>
        <p:spPr/>
        <p:txBody>
          <a:bodyPr/>
          <a:lstStyle/>
          <a:p>
            <a:fld id="{5FFA79A4-5075-4009-8B83-C933395595F2}" type="datetime1">
              <a:rPr lang="en-US" smtClean="0"/>
              <a:pPr/>
              <a:t>7/20/2015</a:t>
            </a:fld>
            <a:endParaRPr lang="en-US"/>
          </a:p>
        </p:txBody>
      </p:sp>
      <p:sp>
        <p:nvSpPr>
          <p:cNvPr id="5" name="Footer Placeholder 4"/>
          <p:cNvSpPr>
            <a:spLocks noGrp="1"/>
          </p:cNvSpPr>
          <p:nvPr>
            <p:ph type="ftr" sz="quarter" idx="11"/>
          </p:nvPr>
        </p:nvSpPr>
        <p:spPr/>
        <p:txBody>
          <a:bodyPr/>
          <a:lstStyle/>
          <a:p>
            <a:r>
              <a:rPr lang="en-US" smtClean="0"/>
              <a:t>CSC 307-NETCENTRIC COMPUTING</a:t>
            </a:r>
            <a:endParaRPr lang="en-US"/>
          </a:p>
        </p:txBody>
      </p:sp>
      <p:sp>
        <p:nvSpPr>
          <p:cNvPr id="6" name="Slide Number Placeholder 5"/>
          <p:cNvSpPr>
            <a:spLocks noGrp="1"/>
          </p:cNvSpPr>
          <p:nvPr>
            <p:ph type="sldNum" sz="quarter" idx="12"/>
          </p:nvPr>
        </p:nvSpPr>
        <p:spPr/>
        <p:txBody>
          <a:bodyPr/>
          <a:lstStyle/>
          <a:p>
            <a:fld id="{2F01E1E3-E317-450F-9E21-DF3C19A67A23}" type="slidenum">
              <a:rPr lang="en-US" smtClean="0"/>
              <a:pPr/>
              <a:t>20</a:t>
            </a:fld>
            <a:endParaRPr lang="en-US"/>
          </a:p>
        </p:txBody>
      </p:sp>
      <p:pic>
        <p:nvPicPr>
          <p:cNvPr id="22530" name="Picture 2"/>
          <p:cNvPicPr>
            <a:picLocks noGrp="1" noChangeAspect="1" noChangeArrowheads="1"/>
          </p:cNvPicPr>
          <p:nvPr>
            <p:ph idx="1"/>
          </p:nvPr>
        </p:nvPicPr>
        <p:blipFill>
          <a:blip r:embed="rId2"/>
          <a:srcRect/>
          <a:stretch>
            <a:fillRect/>
          </a:stretch>
        </p:blipFill>
        <p:spPr bwMode="auto">
          <a:xfrm>
            <a:off x="1557690" y="1600200"/>
            <a:ext cx="6028619" cy="4525963"/>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Preparation of Twisted Pair</a:t>
            </a:r>
            <a:endParaRPr lang="en-US" dirty="0"/>
          </a:p>
        </p:txBody>
      </p:sp>
      <p:sp>
        <p:nvSpPr>
          <p:cNvPr id="4" name="Date Placeholder 3"/>
          <p:cNvSpPr>
            <a:spLocks noGrp="1"/>
          </p:cNvSpPr>
          <p:nvPr>
            <p:ph type="dt" sz="half" idx="10"/>
          </p:nvPr>
        </p:nvSpPr>
        <p:spPr/>
        <p:txBody>
          <a:bodyPr/>
          <a:lstStyle/>
          <a:p>
            <a:fld id="{5FFA79A4-5075-4009-8B83-C933395595F2}" type="datetime1">
              <a:rPr lang="en-US" smtClean="0"/>
              <a:pPr/>
              <a:t>7/20/2015</a:t>
            </a:fld>
            <a:endParaRPr lang="en-US"/>
          </a:p>
        </p:txBody>
      </p:sp>
      <p:sp>
        <p:nvSpPr>
          <p:cNvPr id="5" name="Footer Placeholder 4"/>
          <p:cNvSpPr>
            <a:spLocks noGrp="1"/>
          </p:cNvSpPr>
          <p:nvPr>
            <p:ph type="ftr" sz="quarter" idx="11"/>
          </p:nvPr>
        </p:nvSpPr>
        <p:spPr/>
        <p:txBody>
          <a:bodyPr/>
          <a:lstStyle/>
          <a:p>
            <a:r>
              <a:rPr lang="en-US" smtClean="0"/>
              <a:t>CSC 307-NETCENTRIC COMPUTING</a:t>
            </a:r>
            <a:endParaRPr lang="en-US"/>
          </a:p>
        </p:txBody>
      </p:sp>
      <p:sp>
        <p:nvSpPr>
          <p:cNvPr id="6" name="Slide Number Placeholder 5"/>
          <p:cNvSpPr>
            <a:spLocks noGrp="1"/>
          </p:cNvSpPr>
          <p:nvPr>
            <p:ph type="sldNum" sz="quarter" idx="12"/>
          </p:nvPr>
        </p:nvSpPr>
        <p:spPr/>
        <p:txBody>
          <a:bodyPr/>
          <a:lstStyle/>
          <a:p>
            <a:fld id="{2F01E1E3-E317-450F-9E21-DF3C19A67A23}" type="slidenum">
              <a:rPr lang="en-US" smtClean="0"/>
              <a:pPr/>
              <a:t>21</a:t>
            </a:fld>
            <a:endParaRPr lang="en-US"/>
          </a:p>
        </p:txBody>
      </p:sp>
      <p:pic>
        <p:nvPicPr>
          <p:cNvPr id="23554" name="Picture 2"/>
          <p:cNvPicPr>
            <a:picLocks noGrp="1" noChangeAspect="1" noChangeArrowheads="1"/>
          </p:cNvPicPr>
          <p:nvPr>
            <p:ph idx="1"/>
          </p:nvPr>
        </p:nvPicPr>
        <p:blipFill>
          <a:blip r:embed="rId2"/>
          <a:srcRect/>
          <a:stretch>
            <a:fillRect/>
          </a:stretch>
        </p:blipFill>
        <p:spPr bwMode="auto">
          <a:xfrm>
            <a:off x="1557690" y="1600200"/>
            <a:ext cx="6028619" cy="4525963"/>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Meter for Testing Twisted  Pair Cable</a:t>
            </a:r>
            <a:endParaRPr lang="en-US" dirty="0"/>
          </a:p>
        </p:txBody>
      </p:sp>
      <p:sp>
        <p:nvSpPr>
          <p:cNvPr id="4" name="Date Placeholder 3"/>
          <p:cNvSpPr>
            <a:spLocks noGrp="1"/>
          </p:cNvSpPr>
          <p:nvPr>
            <p:ph type="dt" sz="half" idx="10"/>
          </p:nvPr>
        </p:nvSpPr>
        <p:spPr/>
        <p:txBody>
          <a:bodyPr/>
          <a:lstStyle/>
          <a:p>
            <a:fld id="{5FFA79A4-5075-4009-8B83-C933395595F2}" type="datetime1">
              <a:rPr lang="en-US" smtClean="0"/>
              <a:pPr/>
              <a:t>7/20/2015</a:t>
            </a:fld>
            <a:endParaRPr lang="en-US"/>
          </a:p>
        </p:txBody>
      </p:sp>
      <p:sp>
        <p:nvSpPr>
          <p:cNvPr id="5" name="Footer Placeholder 4"/>
          <p:cNvSpPr>
            <a:spLocks noGrp="1"/>
          </p:cNvSpPr>
          <p:nvPr>
            <p:ph type="ftr" sz="quarter" idx="11"/>
          </p:nvPr>
        </p:nvSpPr>
        <p:spPr/>
        <p:txBody>
          <a:bodyPr/>
          <a:lstStyle/>
          <a:p>
            <a:r>
              <a:rPr lang="en-US" smtClean="0"/>
              <a:t>CSC 307-NETCENTRIC COMPUTING</a:t>
            </a:r>
            <a:endParaRPr lang="en-US"/>
          </a:p>
        </p:txBody>
      </p:sp>
      <p:sp>
        <p:nvSpPr>
          <p:cNvPr id="6" name="Slide Number Placeholder 5"/>
          <p:cNvSpPr>
            <a:spLocks noGrp="1"/>
          </p:cNvSpPr>
          <p:nvPr>
            <p:ph type="sldNum" sz="quarter" idx="12"/>
          </p:nvPr>
        </p:nvSpPr>
        <p:spPr/>
        <p:txBody>
          <a:bodyPr/>
          <a:lstStyle/>
          <a:p>
            <a:fld id="{2F01E1E3-E317-450F-9E21-DF3C19A67A23}" type="slidenum">
              <a:rPr lang="en-US" smtClean="0"/>
              <a:pPr/>
              <a:t>22</a:t>
            </a:fld>
            <a:endParaRPr lang="en-US"/>
          </a:p>
        </p:txBody>
      </p:sp>
      <p:pic>
        <p:nvPicPr>
          <p:cNvPr id="24578" name="Picture 2"/>
          <p:cNvPicPr>
            <a:picLocks noGrp="1" noChangeAspect="1" noChangeArrowheads="1"/>
          </p:cNvPicPr>
          <p:nvPr>
            <p:ph idx="1"/>
          </p:nvPr>
        </p:nvPicPr>
        <p:blipFill>
          <a:blip r:embed="rId2"/>
          <a:srcRect/>
          <a:stretch>
            <a:fillRect/>
          </a:stretch>
        </p:blipFill>
        <p:spPr bwMode="auto">
          <a:xfrm>
            <a:off x="1576387" y="1615281"/>
            <a:ext cx="5991225" cy="449580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Twisted Capabilities (pg. 118)</a:t>
            </a:r>
            <a:endParaRPr lang="en-US" dirty="0"/>
          </a:p>
        </p:txBody>
      </p:sp>
      <p:sp>
        <p:nvSpPr>
          <p:cNvPr id="4" name="Date Placeholder 3"/>
          <p:cNvSpPr>
            <a:spLocks noGrp="1"/>
          </p:cNvSpPr>
          <p:nvPr>
            <p:ph type="dt" sz="half" idx="10"/>
          </p:nvPr>
        </p:nvSpPr>
        <p:spPr/>
        <p:txBody>
          <a:bodyPr/>
          <a:lstStyle/>
          <a:p>
            <a:fld id="{5FFA79A4-5075-4009-8B83-C933395595F2}" type="datetime1">
              <a:rPr lang="en-US" smtClean="0"/>
              <a:pPr/>
              <a:t>7/20/2015</a:t>
            </a:fld>
            <a:endParaRPr lang="en-US"/>
          </a:p>
        </p:txBody>
      </p:sp>
      <p:sp>
        <p:nvSpPr>
          <p:cNvPr id="5" name="Footer Placeholder 4"/>
          <p:cNvSpPr>
            <a:spLocks noGrp="1"/>
          </p:cNvSpPr>
          <p:nvPr>
            <p:ph type="ftr" sz="quarter" idx="11"/>
          </p:nvPr>
        </p:nvSpPr>
        <p:spPr/>
        <p:txBody>
          <a:bodyPr/>
          <a:lstStyle/>
          <a:p>
            <a:r>
              <a:rPr lang="en-US" smtClean="0"/>
              <a:t>CSC 307-NETCENTRIC COMPUTING</a:t>
            </a:r>
            <a:endParaRPr lang="en-US"/>
          </a:p>
        </p:txBody>
      </p:sp>
      <p:sp>
        <p:nvSpPr>
          <p:cNvPr id="6" name="Slide Number Placeholder 5"/>
          <p:cNvSpPr>
            <a:spLocks noGrp="1"/>
          </p:cNvSpPr>
          <p:nvPr>
            <p:ph type="sldNum" sz="quarter" idx="12"/>
          </p:nvPr>
        </p:nvSpPr>
        <p:spPr/>
        <p:txBody>
          <a:bodyPr/>
          <a:lstStyle/>
          <a:p>
            <a:fld id="{2F01E1E3-E317-450F-9E21-DF3C19A67A23}" type="slidenum">
              <a:rPr lang="en-US" smtClean="0"/>
              <a:pPr/>
              <a:t>23</a:t>
            </a:fld>
            <a:endParaRPr lang="en-US"/>
          </a:p>
        </p:txBody>
      </p:sp>
      <p:pic>
        <p:nvPicPr>
          <p:cNvPr id="21506" name="Picture 2"/>
          <p:cNvPicPr>
            <a:picLocks noGrp="1" noChangeAspect="1" noChangeArrowheads="1"/>
          </p:cNvPicPr>
          <p:nvPr>
            <p:ph idx="1"/>
          </p:nvPr>
        </p:nvPicPr>
        <p:blipFill>
          <a:blip r:embed="rId2"/>
          <a:srcRect/>
          <a:stretch>
            <a:fillRect/>
          </a:stretch>
        </p:blipFill>
        <p:spPr bwMode="auto">
          <a:xfrm>
            <a:off x="533400" y="1676400"/>
            <a:ext cx="8229600" cy="4419599"/>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Coaxial Cable</a:t>
            </a:r>
            <a:endParaRPr lang="en-US" dirty="0"/>
          </a:p>
        </p:txBody>
      </p:sp>
      <p:sp>
        <p:nvSpPr>
          <p:cNvPr id="3" name="Content Placeholder 2"/>
          <p:cNvSpPr>
            <a:spLocks noGrp="1"/>
          </p:cNvSpPr>
          <p:nvPr>
            <p:ph idx="1"/>
          </p:nvPr>
        </p:nvSpPr>
        <p:spPr/>
        <p:txBody>
          <a:bodyPr/>
          <a:lstStyle/>
          <a:p>
            <a:r>
              <a:rPr lang="en-US" dirty="0" smtClean="0"/>
              <a:t>More rugged than the twisted pair</a:t>
            </a:r>
          </a:p>
          <a:p>
            <a:r>
              <a:rPr lang="en-US" dirty="0" smtClean="0"/>
              <a:t>Has  the conducting wire called ether coated within a shield (thin or thick)</a:t>
            </a:r>
          </a:p>
          <a:p>
            <a:r>
              <a:rPr lang="en-US" dirty="0" smtClean="0"/>
              <a:t>Can tolerate interference more than twisted.</a:t>
            </a:r>
          </a:p>
          <a:p>
            <a:r>
              <a:rPr lang="en-US" dirty="0" smtClean="0"/>
              <a:t>When used with Ethernet NIC, requires the use of BNC and terminator</a:t>
            </a:r>
          </a:p>
          <a:p>
            <a:endParaRPr lang="en-US" dirty="0"/>
          </a:p>
        </p:txBody>
      </p:sp>
      <p:sp>
        <p:nvSpPr>
          <p:cNvPr id="4" name="Date Placeholder 3"/>
          <p:cNvSpPr>
            <a:spLocks noGrp="1"/>
          </p:cNvSpPr>
          <p:nvPr>
            <p:ph type="dt" sz="half" idx="10"/>
          </p:nvPr>
        </p:nvSpPr>
        <p:spPr/>
        <p:txBody>
          <a:bodyPr/>
          <a:lstStyle/>
          <a:p>
            <a:fld id="{5FFA79A4-5075-4009-8B83-C933395595F2}" type="datetime1">
              <a:rPr lang="en-US" smtClean="0"/>
              <a:pPr/>
              <a:t>7/20/2015</a:t>
            </a:fld>
            <a:endParaRPr lang="en-US"/>
          </a:p>
        </p:txBody>
      </p:sp>
      <p:sp>
        <p:nvSpPr>
          <p:cNvPr id="5" name="Footer Placeholder 4"/>
          <p:cNvSpPr>
            <a:spLocks noGrp="1"/>
          </p:cNvSpPr>
          <p:nvPr>
            <p:ph type="ftr" sz="quarter" idx="11"/>
          </p:nvPr>
        </p:nvSpPr>
        <p:spPr/>
        <p:txBody>
          <a:bodyPr/>
          <a:lstStyle/>
          <a:p>
            <a:r>
              <a:rPr lang="en-US" smtClean="0"/>
              <a:t>CSC 307-NETCENTRIC COMPUTING</a:t>
            </a:r>
            <a:endParaRPr lang="en-US"/>
          </a:p>
        </p:txBody>
      </p:sp>
      <p:sp>
        <p:nvSpPr>
          <p:cNvPr id="6" name="Slide Number Placeholder 5"/>
          <p:cNvSpPr>
            <a:spLocks noGrp="1"/>
          </p:cNvSpPr>
          <p:nvPr>
            <p:ph type="sldNum" sz="quarter" idx="12"/>
          </p:nvPr>
        </p:nvSpPr>
        <p:spPr/>
        <p:txBody>
          <a:bodyPr/>
          <a:lstStyle/>
          <a:p>
            <a:fld id="{2F01E1E3-E317-450F-9E21-DF3C19A67A23}"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Coaxial cable</a:t>
            </a:r>
            <a:endParaRPr lang="en-US" dirty="0"/>
          </a:p>
        </p:txBody>
      </p:sp>
      <p:sp>
        <p:nvSpPr>
          <p:cNvPr id="4" name="Date Placeholder 3"/>
          <p:cNvSpPr>
            <a:spLocks noGrp="1"/>
          </p:cNvSpPr>
          <p:nvPr>
            <p:ph type="dt" sz="half" idx="10"/>
          </p:nvPr>
        </p:nvSpPr>
        <p:spPr/>
        <p:txBody>
          <a:bodyPr/>
          <a:lstStyle/>
          <a:p>
            <a:fld id="{5FFA79A4-5075-4009-8B83-C933395595F2}" type="datetime1">
              <a:rPr lang="en-US" smtClean="0"/>
              <a:pPr/>
              <a:t>7/20/2015</a:t>
            </a:fld>
            <a:endParaRPr lang="en-US"/>
          </a:p>
        </p:txBody>
      </p:sp>
      <p:sp>
        <p:nvSpPr>
          <p:cNvPr id="5" name="Footer Placeholder 4"/>
          <p:cNvSpPr>
            <a:spLocks noGrp="1"/>
          </p:cNvSpPr>
          <p:nvPr>
            <p:ph type="ftr" sz="quarter" idx="11"/>
          </p:nvPr>
        </p:nvSpPr>
        <p:spPr/>
        <p:txBody>
          <a:bodyPr/>
          <a:lstStyle/>
          <a:p>
            <a:r>
              <a:rPr lang="en-US" smtClean="0"/>
              <a:t>CSC 307-NETCENTRIC COMPUTING</a:t>
            </a:r>
            <a:endParaRPr lang="en-US"/>
          </a:p>
        </p:txBody>
      </p:sp>
      <p:sp>
        <p:nvSpPr>
          <p:cNvPr id="6" name="Slide Number Placeholder 5"/>
          <p:cNvSpPr>
            <a:spLocks noGrp="1"/>
          </p:cNvSpPr>
          <p:nvPr>
            <p:ph type="sldNum" sz="quarter" idx="12"/>
          </p:nvPr>
        </p:nvSpPr>
        <p:spPr/>
        <p:txBody>
          <a:bodyPr/>
          <a:lstStyle/>
          <a:p>
            <a:fld id="{2F01E1E3-E317-450F-9E21-DF3C19A67A23}" type="slidenum">
              <a:rPr lang="en-US" smtClean="0"/>
              <a:pPr/>
              <a:t>25</a:t>
            </a:fld>
            <a:endParaRPr lang="en-US"/>
          </a:p>
        </p:txBody>
      </p:sp>
      <p:pic>
        <p:nvPicPr>
          <p:cNvPr id="20482" name="Picture 2"/>
          <p:cNvPicPr>
            <a:picLocks noGrp="1" noChangeAspect="1" noChangeArrowheads="1"/>
          </p:cNvPicPr>
          <p:nvPr>
            <p:ph idx="1"/>
          </p:nvPr>
        </p:nvPicPr>
        <p:blipFill>
          <a:blip r:embed="rId2"/>
          <a:srcRect/>
          <a:stretch>
            <a:fillRect/>
          </a:stretch>
        </p:blipFill>
        <p:spPr bwMode="auto">
          <a:xfrm>
            <a:off x="1143000" y="1828800"/>
            <a:ext cx="6934200" cy="411480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BNC Connector</a:t>
            </a:r>
            <a:endParaRPr lang="en-US" dirty="0"/>
          </a:p>
        </p:txBody>
      </p:sp>
      <p:sp>
        <p:nvSpPr>
          <p:cNvPr id="4" name="Date Placeholder 3"/>
          <p:cNvSpPr>
            <a:spLocks noGrp="1"/>
          </p:cNvSpPr>
          <p:nvPr>
            <p:ph type="dt" sz="half" idx="10"/>
          </p:nvPr>
        </p:nvSpPr>
        <p:spPr/>
        <p:txBody>
          <a:bodyPr/>
          <a:lstStyle/>
          <a:p>
            <a:fld id="{5FFA79A4-5075-4009-8B83-C933395595F2}" type="datetime1">
              <a:rPr lang="en-US" smtClean="0"/>
              <a:pPr/>
              <a:t>7/20/2015</a:t>
            </a:fld>
            <a:endParaRPr lang="en-US"/>
          </a:p>
        </p:txBody>
      </p:sp>
      <p:sp>
        <p:nvSpPr>
          <p:cNvPr id="5" name="Footer Placeholder 4"/>
          <p:cNvSpPr>
            <a:spLocks noGrp="1"/>
          </p:cNvSpPr>
          <p:nvPr>
            <p:ph type="ftr" sz="quarter" idx="11"/>
          </p:nvPr>
        </p:nvSpPr>
        <p:spPr/>
        <p:txBody>
          <a:bodyPr/>
          <a:lstStyle/>
          <a:p>
            <a:r>
              <a:rPr lang="en-US" smtClean="0"/>
              <a:t>CSC 307-NETCENTRIC COMPUTING</a:t>
            </a:r>
            <a:endParaRPr lang="en-US"/>
          </a:p>
        </p:txBody>
      </p:sp>
      <p:sp>
        <p:nvSpPr>
          <p:cNvPr id="6" name="Slide Number Placeholder 5"/>
          <p:cNvSpPr>
            <a:spLocks noGrp="1"/>
          </p:cNvSpPr>
          <p:nvPr>
            <p:ph type="sldNum" sz="quarter" idx="12"/>
          </p:nvPr>
        </p:nvSpPr>
        <p:spPr/>
        <p:txBody>
          <a:bodyPr/>
          <a:lstStyle/>
          <a:p>
            <a:fld id="{2F01E1E3-E317-450F-9E21-DF3C19A67A23}" type="slidenum">
              <a:rPr lang="en-US" smtClean="0"/>
              <a:pPr/>
              <a:t>26</a:t>
            </a:fld>
            <a:endParaRPr lang="en-US"/>
          </a:p>
        </p:txBody>
      </p:sp>
      <p:pic>
        <p:nvPicPr>
          <p:cNvPr id="30722" name="Picture 2"/>
          <p:cNvPicPr>
            <a:picLocks noGrp="1" noChangeAspect="1" noChangeArrowheads="1"/>
          </p:cNvPicPr>
          <p:nvPr>
            <p:ph idx="1"/>
          </p:nvPr>
        </p:nvPicPr>
        <p:blipFill>
          <a:blip r:embed="rId2"/>
          <a:srcRect/>
          <a:stretch>
            <a:fillRect/>
          </a:stretch>
        </p:blipFill>
        <p:spPr bwMode="auto">
          <a:xfrm>
            <a:off x="1676400" y="2057400"/>
            <a:ext cx="6400800" cy="396240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Coaxial cable </a:t>
            </a:r>
            <a:endParaRPr lang="en-US" dirty="0"/>
          </a:p>
        </p:txBody>
      </p:sp>
      <p:sp>
        <p:nvSpPr>
          <p:cNvPr id="4" name="Date Placeholder 3"/>
          <p:cNvSpPr>
            <a:spLocks noGrp="1"/>
          </p:cNvSpPr>
          <p:nvPr>
            <p:ph type="dt" sz="half" idx="10"/>
          </p:nvPr>
        </p:nvSpPr>
        <p:spPr/>
        <p:txBody>
          <a:bodyPr/>
          <a:lstStyle/>
          <a:p>
            <a:fld id="{5FFA79A4-5075-4009-8B83-C933395595F2}" type="datetime1">
              <a:rPr lang="en-US" smtClean="0"/>
              <a:pPr/>
              <a:t>7/20/2015</a:t>
            </a:fld>
            <a:endParaRPr lang="en-US"/>
          </a:p>
        </p:txBody>
      </p:sp>
      <p:sp>
        <p:nvSpPr>
          <p:cNvPr id="5" name="Footer Placeholder 4"/>
          <p:cNvSpPr>
            <a:spLocks noGrp="1"/>
          </p:cNvSpPr>
          <p:nvPr>
            <p:ph type="ftr" sz="quarter" idx="11"/>
          </p:nvPr>
        </p:nvSpPr>
        <p:spPr/>
        <p:txBody>
          <a:bodyPr/>
          <a:lstStyle/>
          <a:p>
            <a:r>
              <a:rPr lang="en-US" smtClean="0"/>
              <a:t>CSC 307-NETCENTRIC COMPUTING</a:t>
            </a:r>
            <a:endParaRPr lang="en-US"/>
          </a:p>
        </p:txBody>
      </p:sp>
      <p:sp>
        <p:nvSpPr>
          <p:cNvPr id="6" name="Slide Number Placeholder 5"/>
          <p:cNvSpPr>
            <a:spLocks noGrp="1"/>
          </p:cNvSpPr>
          <p:nvPr>
            <p:ph type="sldNum" sz="quarter" idx="12"/>
          </p:nvPr>
        </p:nvSpPr>
        <p:spPr/>
        <p:txBody>
          <a:bodyPr/>
          <a:lstStyle/>
          <a:p>
            <a:fld id="{2F01E1E3-E317-450F-9E21-DF3C19A67A23}" type="slidenum">
              <a:rPr lang="en-US" smtClean="0"/>
              <a:pPr/>
              <a:t>27</a:t>
            </a:fld>
            <a:endParaRPr lang="en-US"/>
          </a:p>
        </p:txBody>
      </p:sp>
      <p:pic>
        <p:nvPicPr>
          <p:cNvPr id="25602" name="Picture 2"/>
          <p:cNvPicPr>
            <a:picLocks noGrp="1" noChangeAspect="1" noChangeArrowheads="1"/>
          </p:cNvPicPr>
          <p:nvPr>
            <p:ph idx="1"/>
          </p:nvPr>
        </p:nvPicPr>
        <p:blipFill>
          <a:blip r:embed="rId2"/>
          <a:srcRect/>
          <a:stretch>
            <a:fillRect/>
          </a:stretch>
        </p:blipFill>
        <p:spPr bwMode="auto">
          <a:xfrm>
            <a:off x="1619250" y="1648619"/>
            <a:ext cx="5905500" cy="4429125"/>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BNC  &amp; Terminator</a:t>
            </a:r>
            <a:endParaRPr lang="en-US" dirty="0"/>
          </a:p>
        </p:txBody>
      </p:sp>
      <p:sp>
        <p:nvSpPr>
          <p:cNvPr id="4" name="Date Placeholder 3"/>
          <p:cNvSpPr>
            <a:spLocks noGrp="1"/>
          </p:cNvSpPr>
          <p:nvPr>
            <p:ph type="dt" sz="half" idx="10"/>
          </p:nvPr>
        </p:nvSpPr>
        <p:spPr/>
        <p:txBody>
          <a:bodyPr/>
          <a:lstStyle/>
          <a:p>
            <a:fld id="{5FFA79A4-5075-4009-8B83-C933395595F2}" type="datetime1">
              <a:rPr lang="en-US" smtClean="0"/>
              <a:pPr/>
              <a:t>7/20/2015</a:t>
            </a:fld>
            <a:endParaRPr lang="en-US"/>
          </a:p>
        </p:txBody>
      </p:sp>
      <p:sp>
        <p:nvSpPr>
          <p:cNvPr id="5" name="Footer Placeholder 4"/>
          <p:cNvSpPr>
            <a:spLocks noGrp="1"/>
          </p:cNvSpPr>
          <p:nvPr>
            <p:ph type="ftr" sz="quarter" idx="11"/>
          </p:nvPr>
        </p:nvSpPr>
        <p:spPr/>
        <p:txBody>
          <a:bodyPr/>
          <a:lstStyle/>
          <a:p>
            <a:r>
              <a:rPr lang="en-US" smtClean="0"/>
              <a:t>CSC 307-NETCENTRIC COMPUTING</a:t>
            </a:r>
            <a:endParaRPr lang="en-US"/>
          </a:p>
        </p:txBody>
      </p:sp>
      <p:sp>
        <p:nvSpPr>
          <p:cNvPr id="6" name="Slide Number Placeholder 5"/>
          <p:cNvSpPr>
            <a:spLocks noGrp="1"/>
          </p:cNvSpPr>
          <p:nvPr>
            <p:ph type="sldNum" sz="quarter" idx="12"/>
          </p:nvPr>
        </p:nvSpPr>
        <p:spPr/>
        <p:txBody>
          <a:bodyPr/>
          <a:lstStyle/>
          <a:p>
            <a:fld id="{2F01E1E3-E317-450F-9E21-DF3C19A67A23}" type="slidenum">
              <a:rPr lang="en-US" smtClean="0"/>
              <a:pPr/>
              <a:t>28</a:t>
            </a:fld>
            <a:endParaRPr lang="en-US"/>
          </a:p>
        </p:txBody>
      </p:sp>
      <p:pic>
        <p:nvPicPr>
          <p:cNvPr id="31746" name="Picture 2"/>
          <p:cNvPicPr>
            <a:picLocks noGrp="1" noChangeAspect="1" noChangeArrowheads="1"/>
          </p:cNvPicPr>
          <p:nvPr>
            <p:ph idx="1"/>
          </p:nvPr>
        </p:nvPicPr>
        <p:blipFill>
          <a:blip r:embed="rId2"/>
          <a:srcRect/>
          <a:stretch>
            <a:fillRect/>
          </a:stretch>
        </p:blipFill>
        <p:spPr bwMode="auto">
          <a:xfrm>
            <a:off x="457200" y="1905000"/>
            <a:ext cx="8229600" cy="4419600"/>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Coaxial crimping tools</a:t>
            </a:r>
            <a:endParaRPr lang="en-US" dirty="0"/>
          </a:p>
        </p:txBody>
      </p:sp>
      <p:sp>
        <p:nvSpPr>
          <p:cNvPr id="4" name="Date Placeholder 3"/>
          <p:cNvSpPr>
            <a:spLocks noGrp="1"/>
          </p:cNvSpPr>
          <p:nvPr>
            <p:ph type="dt" sz="half" idx="10"/>
          </p:nvPr>
        </p:nvSpPr>
        <p:spPr/>
        <p:txBody>
          <a:bodyPr/>
          <a:lstStyle/>
          <a:p>
            <a:fld id="{5FFA79A4-5075-4009-8B83-C933395595F2}" type="datetime1">
              <a:rPr lang="en-US" smtClean="0"/>
              <a:pPr/>
              <a:t>7/20/2015</a:t>
            </a:fld>
            <a:endParaRPr lang="en-US"/>
          </a:p>
        </p:txBody>
      </p:sp>
      <p:sp>
        <p:nvSpPr>
          <p:cNvPr id="5" name="Footer Placeholder 4"/>
          <p:cNvSpPr>
            <a:spLocks noGrp="1"/>
          </p:cNvSpPr>
          <p:nvPr>
            <p:ph type="ftr" sz="quarter" idx="11"/>
          </p:nvPr>
        </p:nvSpPr>
        <p:spPr/>
        <p:txBody>
          <a:bodyPr/>
          <a:lstStyle/>
          <a:p>
            <a:r>
              <a:rPr lang="en-US" smtClean="0"/>
              <a:t>CSC 307-NETCENTRIC COMPUTING</a:t>
            </a:r>
            <a:endParaRPr lang="en-US"/>
          </a:p>
        </p:txBody>
      </p:sp>
      <p:sp>
        <p:nvSpPr>
          <p:cNvPr id="6" name="Slide Number Placeholder 5"/>
          <p:cNvSpPr>
            <a:spLocks noGrp="1"/>
          </p:cNvSpPr>
          <p:nvPr>
            <p:ph type="sldNum" sz="quarter" idx="12"/>
          </p:nvPr>
        </p:nvSpPr>
        <p:spPr/>
        <p:txBody>
          <a:bodyPr/>
          <a:lstStyle/>
          <a:p>
            <a:fld id="{2F01E1E3-E317-450F-9E21-DF3C19A67A23}" type="slidenum">
              <a:rPr lang="en-US" smtClean="0"/>
              <a:pPr/>
              <a:t>29</a:t>
            </a:fld>
            <a:endParaRPr lang="en-US"/>
          </a:p>
        </p:txBody>
      </p:sp>
      <p:pic>
        <p:nvPicPr>
          <p:cNvPr id="26626" name="Picture 2"/>
          <p:cNvPicPr>
            <a:picLocks noGrp="1" noChangeAspect="1" noChangeArrowheads="1"/>
          </p:cNvPicPr>
          <p:nvPr>
            <p:ph idx="1"/>
          </p:nvPr>
        </p:nvPicPr>
        <p:blipFill>
          <a:blip r:embed="rId2"/>
          <a:srcRect/>
          <a:stretch>
            <a:fillRect/>
          </a:stretch>
        </p:blipFill>
        <p:spPr bwMode="auto">
          <a:xfrm>
            <a:off x="762000" y="1676400"/>
            <a:ext cx="7010400" cy="43434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F65012B-2133-4045-A811-017CC8EDD953}" type="datetime2">
              <a:rPr lang="en-US" smtClean="0"/>
              <a:pPr eaLnBrk="1" hangingPunct="1"/>
              <a:t>Monday, July 20, 2015</a:t>
            </a:fld>
            <a:endParaRPr lang="en-US" smtClean="0"/>
          </a:p>
        </p:txBody>
      </p:sp>
      <p:sp>
        <p:nvSpPr>
          <p:cNvPr id="512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4D45005-246D-43D4-AC7B-23EB90B8E96E}" type="slidenum">
              <a:rPr lang="en-US" smtClean="0"/>
              <a:pPr eaLnBrk="1" hangingPunct="1"/>
              <a:t>3</a:t>
            </a:fld>
            <a:endParaRPr lang="en-US" smtClean="0"/>
          </a:p>
        </p:txBody>
      </p:sp>
      <p:sp>
        <p:nvSpPr>
          <p:cNvPr id="5124" name="Rectangle 20"/>
          <p:cNvSpPr>
            <a:spLocks noGrp="1" noChangeArrowheads="1"/>
          </p:cNvSpPr>
          <p:nvPr>
            <p:ph type="title" idx="4294967295"/>
          </p:nvPr>
        </p:nvSpPr>
        <p:spPr>
          <a:xfrm>
            <a:off x="457200" y="304800"/>
            <a:ext cx="7772400" cy="1146175"/>
          </a:xfrm>
        </p:spPr>
        <p:txBody>
          <a:bodyPr/>
          <a:lstStyle/>
          <a:p>
            <a:pPr eaLnBrk="1" hangingPunct="1"/>
            <a:r>
              <a:rPr lang="en-US" sz="2600" b="1" u="sng" smtClean="0"/>
              <a:t>CSC 307- NETCENTRIC COMPUTING</a:t>
            </a:r>
          </a:p>
        </p:txBody>
      </p:sp>
      <p:sp>
        <p:nvSpPr>
          <p:cNvPr id="5125" name="Rectangle 21"/>
          <p:cNvSpPr>
            <a:spLocks noGrp="1" noChangeArrowheads="1"/>
          </p:cNvSpPr>
          <p:nvPr>
            <p:ph type="body" idx="4294967295"/>
          </p:nvPr>
        </p:nvSpPr>
        <p:spPr>
          <a:xfrm>
            <a:off x="457200" y="1371600"/>
            <a:ext cx="8229600" cy="5029200"/>
          </a:xfrm>
        </p:spPr>
        <p:txBody>
          <a:bodyPr/>
          <a:lstStyle/>
          <a:p>
            <a:pPr marL="533400" indent="-533400" eaLnBrk="1" hangingPunct="1">
              <a:lnSpc>
                <a:spcPct val="80000"/>
              </a:lnSpc>
              <a:buFontTx/>
              <a:buNone/>
            </a:pPr>
            <a:endParaRPr lang="en-US" sz="1800" dirty="0" smtClean="0"/>
          </a:p>
          <a:p>
            <a:pPr marL="533400" indent="-533400" eaLnBrk="1" hangingPunct="1">
              <a:lnSpc>
                <a:spcPct val="80000"/>
              </a:lnSpc>
              <a:buFontTx/>
              <a:buNone/>
            </a:pPr>
            <a:r>
              <a:rPr lang="en-US" sz="1800" dirty="0" smtClean="0"/>
              <a:t>Textbooks</a:t>
            </a:r>
          </a:p>
          <a:p>
            <a:pPr marL="533400" indent="-533400" eaLnBrk="1" hangingPunct="1">
              <a:lnSpc>
                <a:spcPct val="80000"/>
              </a:lnSpc>
              <a:buFontTx/>
              <a:buAutoNum type="arabicPeriod"/>
            </a:pPr>
            <a:r>
              <a:rPr lang="en-US" sz="1800" dirty="0" smtClean="0"/>
              <a:t>Computer Networks and Internets with Internet Applications, 3</a:t>
            </a:r>
            <a:r>
              <a:rPr lang="en-US" sz="1800" baseline="30000" dirty="0" smtClean="0"/>
              <a:t>rd</a:t>
            </a:r>
            <a:r>
              <a:rPr lang="en-US" sz="1800" dirty="0" smtClean="0"/>
              <a:t> Edition</a:t>
            </a:r>
          </a:p>
          <a:p>
            <a:pPr marL="533400" indent="-533400" eaLnBrk="1" hangingPunct="1">
              <a:lnSpc>
                <a:spcPct val="80000"/>
              </a:lnSpc>
              <a:buFontTx/>
              <a:buNone/>
            </a:pPr>
            <a:r>
              <a:rPr lang="en-US" sz="1800" dirty="0" smtClean="0"/>
              <a:t>	Author: Douglas E-Comer</a:t>
            </a:r>
          </a:p>
          <a:p>
            <a:pPr marL="533400" indent="-533400" eaLnBrk="1" hangingPunct="1">
              <a:lnSpc>
                <a:spcPct val="80000"/>
              </a:lnSpc>
              <a:buFontTx/>
              <a:buNone/>
            </a:pPr>
            <a:endParaRPr lang="en-US" sz="1800" dirty="0" smtClean="0"/>
          </a:p>
          <a:p>
            <a:pPr marL="533400" indent="-533400" eaLnBrk="1" hangingPunct="1">
              <a:lnSpc>
                <a:spcPct val="80000"/>
              </a:lnSpc>
              <a:buFontTx/>
              <a:buNone/>
            </a:pPr>
            <a:r>
              <a:rPr lang="en-US" sz="1800" dirty="0" smtClean="0"/>
              <a:t>2.	Data and Computer Communications, 3</a:t>
            </a:r>
            <a:r>
              <a:rPr lang="en-US" sz="1800" baseline="30000" dirty="0" smtClean="0"/>
              <a:t>rd</a:t>
            </a:r>
            <a:r>
              <a:rPr lang="en-US" sz="1800" dirty="0" smtClean="0"/>
              <a:t> Edition</a:t>
            </a:r>
          </a:p>
          <a:p>
            <a:pPr marL="533400" indent="-533400" eaLnBrk="1" hangingPunct="1">
              <a:lnSpc>
                <a:spcPct val="80000"/>
              </a:lnSpc>
              <a:buFontTx/>
              <a:buNone/>
            </a:pPr>
            <a:r>
              <a:rPr lang="en-US" sz="1800" dirty="0" smtClean="0"/>
              <a:t>	Author ; Williams Stallings.</a:t>
            </a:r>
          </a:p>
          <a:p>
            <a:pPr marL="533400" indent="-533400" eaLnBrk="1" hangingPunct="1">
              <a:lnSpc>
                <a:spcPct val="80000"/>
              </a:lnSpc>
              <a:buFontTx/>
              <a:buNone/>
            </a:pPr>
            <a:r>
              <a:rPr lang="en-US" sz="1800" dirty="0" smtClean="0"/>
              <a:t>   </a:t>
            </a:r>
            <a:r>
              <a:rPr lang="en-US" sz="1800" dirty="0" smtClean="0"/>
              <a:t>Course Modality:</a:t>
            </a:r>
          </a:p>
          <a:p>
            <a:pPr marL="533400" indent="-533400" eaLnBrk="1" hangingPunct="1">
              <a:lnSpc>
                <a:spcPct val="80000"/>
              </a:lnSpc>
              <a:buFontTx/>
              <a:buNone/>
            </a:pPr>
            <a:r>
              <a:rPr lang="en-US" sz="1800" dirty="0"/>
              <a:t>	</a:t>
            </a:r>
            <a:r>
              <a:rPr lang="en-US" sz="1800" dirty="0" smtClean="0"/>
              <a:t>Practical	10</a:t>
            </a:r>
          </a:p>
          <a:p>
            <a:pPr marL="533400" indent="-533400" eaLnBrk="1" hangingPunct="1">
              <a:lnSpc>
                <a:spcPct val="80000"/>
              </a:lnSpc>
              <a:buFontTx/>
              <a:buNone/>
            </a:pPr>
            <a:r>
              <a:rPr lang="en-US" sz="1800" dirty="0"/>
              <a:t>	</a:t>
            </a:r>
            <a:r>
              <a:rPr lang="en-US" sz="1800" dirty="0" smtClean="0"/>
              <a:t>Group Work	 10</a:t>
            </a:r>
          </a:p>
          <a:p>
            <a:pPr marL="533400" indent="-533400" eaLnBrk="1" hangingPunct="1">
              <a:lnSpc>
                <a:spcPct val="80000"/>
              </a:lnSpc>
              <a:buFontTx/>
              <a:buNone/>
            </a:pPr>
            <a:r>
              <a:rPr lang="en-US" sz="1800" dirty="0"/>
              <a:t>	</a:t>
            </a:r>
            <a:r>
              <a:rPr lang="en-US" sz="1800" dirty="0" smtClean="0"/>
              <a:t>Tests	20</a:t>
            </a:r>
          </a:p>
          <a:p>
            <a:pPr marL="533400" indent="-533400" eaLnBrk="1" hangingPunct="1">
              <a:lnSpc>
                <a:spcPct val="80000"/>
              </a:lnSpc>
              <a:buFontTx/>
              <a:buNone/>
            </a:pPr>
            <a:r>
              <a:rPr lang="en-US" sz="1800" dirty="0"/>
              <a:t>	</a:t>
            </a:r>
            <a:r>
              <a:rPr lang="en-US" sz="1800" dirty="0" smtClean="0"/>
              <a:t>Exam	60</a:t>
            </a:r>
          </a:p>
          <a:p>
            <a:pPr marL="533400" indent="-533400" eaLnBrk="1" hangingPunct="1">
              <a:lnSpc>
                <a:spcPct val="80000"/>
              </a:lnSpc>
              <a:buFontTx/>
              <a:buNone/>
            </a:pPr>
            <a:r>
              <a:rPr lang="en-US" sz="1800" dirty="0"/>
              <a:t>	</a:t>
            </a:r>
            <a:r>
              <a:rPr lang="en-US" sz="1800" dirty="0" smtClean="0"/>
              <a:t>Total 	100</a:t>
            </a:r>
          </a:p>
          <a:p>
            <a:pPr marL="533400" indent="-533400" eaLnBrk="1" hangingPunct="1">
              <a:lnSpc>
                <a:spcPct val="80000"/>
              </a:lnSpc>
              <a:buFontTx/>
              <a:buNone/>
            </a:pPr>
            <a:r>
              <a:rPr lang="en-US" sz="1800" dirty="0" smtClean="0"/>
              <a:t>Mode of interaction:  through phone calls, email, group mail</a:t>
            </a:r>
            <a:endParaRPr lang="en-US" sz="1800" dirty="0" smtClean="0"/>
          </a:p>
        </p:txBody>
      </p:sp>
    </p:spTree>
    <p:extLst>
      <p:ext uri="{BB962C8B-B14F-4D97-AF65-F5344CB8AC3E}">
        <p14:creationId xmlns:p14="http://schemas.microsoft.com/office/powerpoint/2010/main" val="31796963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Fibre</a:t>
            </a:r>
            <a:r>
              <a:rPr lang="en-US" dirty="0" smtClean="0"/>
              <a:t> Cable</a:t>
            </a:r>
            <a:endParaRPr lang="en-US" dirty="0"/>
          </a:p>
        </p:txBody>
      </p:sp>
      <p:sp>
        <p:nvSpPr>
          <p:cNvPr id="3" name="Content Placeholder 2"/>
          <p:cNvSpPr>
            <a:spLocks noGrp="1"/>
          </p:cNvSpPr>
          <p:nvPr>
            <p:ph idx="1"/>
          </p:nvPr>
        </p:nvSpPr>
        <p:spPr/>
        <p:txBody>
          <a:bodyPr/>
          <a:lstStyle/>
          <a:p>
            <a:r>
              <a:rPr lang="en-US" dirty="0" smtClean="0"/>
              <a:t>An optical fiber cable consists of a center glass core surrounded by several layers of protective material</a:t>
            </a:r>
          </a:p>
          <a:p>
            <a:r>
              <a:rPr lang="en-US" dirty="0" smtClean="0"/>
              <a:t>It is expensive but has higher bandwidth and can transmit data over longer distances</a:t>
            </a:r>
          </a:p>
          <a:p>
            <a:r>
              <a:rPr lang="en-US" dirty="0" smtClean="0"/>
              <a:t>Can be used to form a ring network (FDDI)</a:t>
            </a:r>
            <a:endParaRPr lang="en-US" dirty="0"/>
          </a:p>
        </p:txBody>
      </p:sp>
      <p:sp>
        <p:nvSpPr>
          <p:cNvPr id="4" name="Date Placeholder 3"/>
          <p:cNvSpPr>
            <a:spLocks noGrp="1"/>
          </p:cNvSpPr>
          <p:nvPr>
            <p:ph type="dt" sz="half" idx="10"/>
          </p:nvPr>
        </p:nvSpPr>
        <p:spPr/>
        <p:txBody>
          <a:bodyPr/>
          <a:lstStyle/>
          <a:p>
            <a:fld id="{5FFA79A4-5075-4009-8B83-C933395595F2}" type="datetime1">
              <a:rPr lang="en-US" smtClean="0"/>
              <a:pPr/>
              <a:t>7/20/2015</a:t>
            </a:fld>
            <a:endParaRPr lang="en-US"/>
          </a:p>
        </p:txBody>
      </p:sp>
      <p:sp>
        <p:nvSpPr>
          <p:cNvPr id="5" name="Footer Placeholder 4"/>
          <p:cNvSpPr>
            <a:spLocks noGrp="1"/>
          </p:cNvSpPr>
          <p:nvPr>
            <p:ph type="ftr" sz="quarter" idx="11"/>
          </p:nvPr>
        </p:nvSpPr>
        <p:spPr/>
        <p:txBody>
          <a:bodyPr/>
          <a:lstStyle/>
          <a:p>
            <a:r>
              <a:rPr lang="en-US" smtClean="0"/>
              <a:t>CSC 307-NETCENTRIC COMPUTING</a:t>
            </a:r>
            <a:endParaRPr lang="en-US"/>
          </a:p>
        </p:txBody>
      </p:sp>
      <p:sp>
        <p:nvSpPr>
          <p:cNvPr id="6" name="Slide Number Placeholder 5"/>
          <p:cNvSpPr>
            <a:spLocks noGrp="1"/>
          </p:cNvSpPr>
          <p:nvPr>
            <p:ph type="sldNum" sz="quarter" idx="12"/>
          </p:nvPr>
        </p:nvSpPr>
        <p:spPr/>
        <p:txBody>
          <a:bodyPr/>
          <a:lstStyle/>
          <a:p>
            <a:fld id="{2F01E1E3-E317-450F-9E21-DF3C19A67A23}"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Fibre</a:t>
            </a:r>
            <a:r>
              <a:rPr lang="en-US" dirty="0" smtClean="0"/>
              <a:t> Cable</a:t>
            </a:r>
            <a:endParaRPr lang="en-US" dirty="0"/>
          </a:p>
        </p:txBody>
      </p:sp>
      <p:sp>
        <p:nvSpPr>
          <p:cNvPr id="4" name="Date Placeholder 3"/>
          <p:cNvSpPr>
            <a:spLocks noGrp="1"/>
          </p:cNvSpPr>
          <p:nvPr>
            <p:ph type="dt" sz="half" idx="10"/>
          </p:nvPr>
        </p:nvSpPr>
        <p:spPr/>
        <p:txBody>
          <a:bodyPr/>
          <a:lstStyle/>
          <a:p>
            <a:fld id="{5FFA79A4-5075-4009-8B83-C933395595F2}" type="datetime1">
              <a:rPr lang="en-US" smtClean="0"/>
              <a:pPr/>
              <a:t>7/20/2015</a:t>
            </a:fld>
            <a:endParaRPr lang="en-US"/>
          </a:p>
        </p:txBody>
      </p:sp>
      <p:sp>
        <p:nvSpPr>
          <p:cNvPr id="5" name="Footer Placeholder 4"/>
          <p:cNvSpPr>
            <a:spLocks noGrp="1"/>
          </p:cNvSpPr>
          <p:nvPr>
            <p:ph type="ftr" sz="quarter" idx="11"/>
          </p:nvPr>
        </p:nvSpPr>
        <p:spPr/>
        <p:txBody>
          <a:bodyPr/>
          <a:lstStyle/>
          <a:p>
            <a:r>
              <a:rPr lang="en-US" smtClean="0"/>
              <a:t>CSC 307-NETCENTRIC COMPUTING</a:t>
            </a:r>
            <a:endParaRPr lang="en-US"/>
          </a:p>
        </p:txBody>
      </p:sp>
      <p:sp>
        <p:nvSpPr>
          <p:cNvPr id="6" name="Slide Number Placeholder 5"/>
          <p:cNvSpPr>
            <a:spLocks noGrp="1"/>
          </p:cNvSpPr>
          <p:nvPr>
            <p:ph type="sldNum" sz="quarter" idx="12"/>
          </p:nvPr>
        </p:nvSpPr>
        <p:spPr/>
        <p:txBody>
          <a:bodyPr/>
          <a:lstStyle/>
          <a:p>
            <a:fld id="{2F01E1E3-E317-450F-9E21-DF3C19A67A23}" type="slidenum">
              <a:rPr lang="en-US" smtClean="0"/>
              <a:pPr/>
              <a:t>31</a:t>
            </a:fld>
            <a:endParaRPr lang="en-US"/>
          </a:p>
        </p:txBody>
      </p:sp>
      <p:pic>
        <p:nvPicPr>
          <p:cNvPr id="29698" name="Picture 2"/>
          <p:cNvPicPr>
            <a:picLocks noGrp="1" noChangeAspect="1" noChangeArrowheads="1"/>
          </p:cNvPicPr>
          <p:nvPr>
            <p:ph idx="1"/>
          </p:nvPr>
        </p:nvPicPr>
        <p:blipFill>
          <a:blip r:embed="rId2"/>
          <a:srcRect/>
          <a:stretch>
            <a:fillRect/>
          </a:stretch>
        </p:blipFill>
        <p:spPr bwMode="auto">
          <a:xfrm>
            <a:off x="0" y="1981200"/>
            <a:ext cx="8153400" cy="4267200"/>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Strands of Glass</a:t>
            </a:r>
            <a:endParaRPr lang="en-US" dirty="0"/>
          </a:p>
        </p:txBody>
      </p:sp>
      <p:sp>
        <p:nvSpPr>
          <p:cNvPr id="4" name="Date Placeholder 3"/>
          <p:cNvSpPr>
            <a:spLocks noGrp="1"/>
          </p:cNvSpPr>
          <p:nvPr>
            <p:ph type="dt" sz="half" idx="10"/>
          </p:nvPr>
        </p:nvSpPr>
        <p:spPr/>
        <p:txBody>
          <a:bodyPr/>
          <a:lstStyle/>
          <a:p>
            <a:fld id="{5FFA79A4-5075-4009-8B83-C933395595F2}" type="datetime1">
              <a:rPr lang="en-US" smtClean="0"/>
              <a:pPr/>
              <a:t>7/20/2015</a:t>
            </a:fld>
            <a:endParaRPr lang="en-US"/>
          </a:p>
        </p:txBody>
      </p:sp>
      <p:sp>
        <p:nvSpPr>
          <p:cNvPr id="5" name="Footer Placeholder 4"/>
          <p:cNvSpPr>
            <a:spLocks noGrp="1"/>
          </p:cNvSpPr>
          <p:nvPr>
            <p:ph type="ftr" sz="quarter" idx="11"/>
          </p:nvPr>
        </p:nvSpPr>
        <p:spPr/>
        <p:txBody>
          <a:bodyPr/>
          <a:lstStyle/>
          <a:p>
            <a:r>
              <a:rPr lang="en-US" smtClean="0"/>
              <a:t>CSC 307-NETCENTRIC COMPUTING</a:t>
            </a:r>
            <a:endParaRPr lang="en-US"/>
          </a:p>
        </p:txBody>
      </p:sp>
      <p:sp>
        <p:nvSpPr>
          <p:cNvPr id="6" name="Slide Number Placeholder 5"/>
          <p:cNvSpPr>
            <a:spLocks noGrp="1"/>
          </p:cNvSpPr>
          <p:nvPr>
            <p:ph type="sldNum" sz="quarter" idx="12"/>
          </p:nvPr>
        </p:nvSpPr>
        <p:spPr/>
        <p:txBody>
          <a:bodyPr/>
          <a:lstStyle/>
          <a:p>
            <a:fld id="{2F01E1E3-E317-450F-9E21-DF3C19A67A23}" type="slidenum">
              <a:rPr lang="en-US" smtClean="0"/>
              <a:pPr/>
              <a:t>32</a:t>
            </a:fld>
            <a:endParaRPr lang="en-US"/>
          </a:p>
        </p:txBody>
      </p:sp>
      <p:pic>
        <p:nvPicPr>
          <p:cNvPr id="28674" name="Picture 2"/>
          <p:cNvPicPr>
            <a:picLocks noGrp="1" noChangeAspect="1" noChangeArrowheads="1"/>
          </p:cNvPicPr>
          <p:nvPr>
            <p:ph idx="1"/>
          </p:nvPr>
        </p:nvPicPr>
        <p:blipFill>
          <a:blip r:embed="rId2"/>
          <a:srcRect/>
          <a:stretch>
            <a:fillRect/>
          </a:stretch>
        </p:blipFill>
        <p:spPr bwMode="auto">
          <a:xfrm>
            <a:off x="685800" y="1524001"/>
            <a:ext cx="7696200" cy="4800600"/>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5FFA79A4-5075-4009-8B83-C933395595F2}" type="datetime1">
              <a:rPr lang="en-US" smtClean="0"/>
              <a:pPr/>
              <a:t>7/20/2015</a:t>
            </a:fld>
            <a:endParaRPr lang="en-US"/>
          </a:p>
        </p:txBody>
      </p:sp>
      <p:sp>
        <p:nvSpPr>
          <p:cNvPr id="5" name="Footer Placeholder 4"/>
          <p:cNvSpPr>
            <a:spLocks noGrp="1"/>
          </p:cNvSpPr>
          <p:nvPr>
            <p:ph type="ftr" sz="quarter" idx="11"/>
          </p:nvPr>
        </p:nvSpPr>
        <p:spPr/>
        <p:txBody>
          <a:bodyPr/>
          <a:lstStyle/>
          <a:p>
            <a:r>
              <a:rPr lang="en-US" smtClean="0"/>
              <a:t>CSC 307-NETCENTRIC COMPUTING</a:t>
            </a:r>
            <a:endParaRPr lang="en-US"/>
          </a:p>
        </p:txBody>
      </p:sp>
      <p:sp>
        <p:nvSpPr>
          <p:cNvPr id="6" name="Slide Number Placeholder 5"/>
          <p:cNvSpPr>
            <a:spLocks noGrp="1"/>
          </p:cNvSpPr>
          <p:nvPr>
            <p:ph type="sldNum" sz="quarter" idx="12"/>
          </p:nvPr>
        </p:nvSpPr>
        <p:spPr/>
        <p:txBody>
          <a:bodyPr/>
          <a:lstStyle/>
          <a:p>
            <a:fld id="{2F01E1E3-E317-450F-9E21-DF3C19A67A23}" type="slidenum">
              <a:rPr lang="en-US" smtClean="0"/>
              <a:pPr/>
              <a:t>33</a:t>
            </a:fld>
            <a:endParaRPr lang="en-US"/>
          </a:p>
        </p:txBody>
      </p:sp>
      <p:pic>
        <p:nvPicPr>
          <p:cNvPr id="27650" name="Picture 2"/>
          <p:cNvPicPr>
            <a:picLocks noChangeAspect="1" noChangeArrowheads="1"/>
          </p:cNvPicPr>
          <p:nvPr/>
        </p:nvPicPr>
        <p:blipFill>
          <a:blip r:embed="rId2"/>
          <a:srcRect/>
          <a:stretch>
            <a:fillRect/>
          </a:stretch>
        </p:blipFill>
        <p:spPr bwMode="auto">
          <a:xfrm>
            <a:off x="1295400" y="2033588"/>
            <a:ext cx="6781800" cy="3757612"/>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Optical </a:t>
            </a:r>
            <a:r>
              <a:rPr lang="en-US" dirty="0" err="1" smtClean="0"/>
              <a:t>fibre</a:t>
            </a:r>
            <a:r>
              <a:rPr lang="en-US" dirty="0" smtClean="0"/>
              <a:t> </a:t>
            </a:r>
            <a:r>
              <a:rPr lang="en-US" dirty="0" err="1" smtClean="0"/>
              <a:t>vs</a:t>
            </a:r>
            <a:r>
              <a:rPr lang="en-US" dirty="0" smtClean="0"/>
              <a:t> Copper </a:t>
            </a:r>
            <a:r>
              <a:rPr lang="en-US" dirty="0" err="1" smtClean="0"/>
              <a:t>fibre</a:t>
            </a:r>
            <a:endParaRPr lang="en-US" dirty="0"/>
          </a:p>
        </p:txBody>
      </p:sp>
      <p:sp>
        <p:nvSpPr>
          <p:cNvPr id="4" name="Date Placeholder 3"/>
          <p:cNvSpPr>
            <a:spLocks noGrp="1"/>
          </p:cNvSpPr>
          <p:nvPr>
            <p:ph type="dt" sz="half" idx="10"/>
          </p:nvPr>
        </p:nvSpPr>
        <p:spPr/>
        <p:txBody>
          <a:bodyPr/>
          <a:lstStyle/>
          <a:p>
            <a:fld id="{5FFA79A4-5075-4009-8B83-C933395595F2}" type="datetime1">
              <a:rPr lang="en-US" smtClean="0"/>
              <a:pPr/>
              <a:t>7/20/2015</a:t>
            </a:fld>
            <a:endParaRPr lang="en-US"/>
          </a:p>
        </p:txBody>
      </p:sp>
      <p:sp>
        <p:nvSpPr>
          <p:cNvPr id="5" name="Footer Placeholder 4"/>
          <p:cNvSpPr>
            <a:spLocks noGrp="1"/>
          </p:cNvSpPr>
          <p:nvPr>
            <p:ph type="ftr" sz="quarter" idx="11"/>
          </p:nvPr>
        </p:nvSpPr>
        <p:spPr/>
        <p:txBody>
          <a:bodyPr/>
          <a:lstStyle/>
          <a:p>
            <a:r>
              <a:rPr lang="en-US" smtClean="0"/>
              <a:t>CSC 307-NETCENTRIC COMPUTING</a:t>
            </a:r>
            <a:endParaRPr lang="en-US"/>
          </a:p>
        </p:txBody>
      </p:sp>
      <p:sp>
        <p:nvSpPr>
          <p:cNvPr id="6" name="Slide Number Placeholder 5"/>
          <p:cNvSpPr>
            <a:spLocks noGrp="1"/>
          </p:cNvSpPr>
          <p:nvPr>
            <p:ph type="sldNum" sz="quarter" idx="12"/>
          </p:nvPr>
        </p:nvSpPr>
        <p:spPr/>
        <p:txBody>
          <a:bodyPr/>
          <a:lstStyle/>
          <a:p>
            <a:fld id="{2F01E1E3-E317-450F-9E21-DF3C19A67A23}" type="slidenum">
              <a:rPr lang="en-US" smtClean="0"/>
              <a:pPr/>
              <a:t>34</a:t>
            </a:fld>
            <a:endParaRPr lang="en-US"/>
          </a:p>
        </p:txBody>
      </p:sp>
      <p:pic>
        <p:nvPicPr>
          <p:cNvPr id="20482" name="Picture 2"/>
          <p:cNvPicPr>
            <a:picLocks noGrp="1" noChangeAspect="1" noChangeArrowheads="1"/>
          </p:cNvPicPr>
          <p:nvPr>
            <p:ph idx="1"/>
          </p:nvPr>
        </p:nvPicPr>
        <p:blipFill>
          <a:blip r:embed="rId2"/>
          <a:srcRect/>
          <a:stretch>
            <a:fillRect/>
          </a:stretch>
        </p:blipFill>
        <p:spPr bwMode="auto">
          <a:xfrm>
            <a:off x="990600" y="1371600"/>
            <a:ext cx="8153400" cy="4953000"/>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Forming A WAN</a:t>
            </a:r>
            <a:endParaRPr lang="en-US" dirty="0"/>
          </a:p>
        </p:txBody>
      </p:sp>
      <p:sp>
        <p:nvSpPr>
          <p:cNvPr id="4" name="Date Placeholder 3"/>
          <p:cNvSpPr>
            <a:spLocks noGrp="1"/>
          </p:cNvSpPr>
          <p:nvPr>
            <p:ph type="dt" sz="half" idx="10"/>
          </p:nvPr>
        </p:nvSpPr>
        <p:spPr/>
        <p:txBody>
          <a:bodyPr/>
          <a:lstStyle/>
          <a:p>
            <a:fld id="{5FFA79A4-5075-4009-8B83-C933395595F2}" type="datetime1">
              <a:rPr lang="en-US" smtClean="0"/>
              <a:pPr/>
              <a:t>7/20/2015</a:t>
            </a:fld>
            <a:endParaRPr lang="en-US"/>
          </a:p>
        </p:txBody>
      </p:sp>
      <p:sp>
        <p:nvSpPr>
          <p:cNvPr id="5" name="Footer Placeholder 4"/>
          <p:cNvSpPr>
            <a:spLocks noGrp="1"/>
          </p:cNvSpPr>
          <p:nvPr>
            <p:ph type="ftr" sz="quarter" idx="11"/>
          </p:nvPr>
        </p:nvSpPr>
        <p:spPr/>
        <p:txBody>
          <a:bodyPr/>
          <a:lstStyle/>
          <a:p>
            <a:r>
              <a:rPr lang="en-US" smtClean="0"/>
              <a:t>CSC 307-NETCENTRIC COMPUTING</a:t>
            </a:r>
            <a:endParaRPr lang="en-US"/>
          </a:p>
        </p:txBody>
      </p:sp>
      <p:sp>
        <p:nvSpPr>
          <p:cNvPr id="6" name="Slide Number Placeholder 5"/>
          <p:cNvSpPr>
            <a:spLocks noGrp="1"/>
          </p:cNvSpPr>
          <p:nvPr>
            <p:ph type="sldNum" sz="quarter" idx="12"/>
          </p:nvPr>
        </p:nvSpPr>
        <p:spPr/>
        <p:txBody>
          <a:bodyPr/>
          <a:lstStyle/>
          <a:p>
            <a:fld id="{2F01E1E3-E317-450F-9E21-DF3C19A67A23}" type="slidenum">
              <a:rPr lang="en-US" smtClean="0"/>
              <a:pPr/>
              <a:t>35</a:t>
            </a:fld>
            <a:endParaRPr lang="en-US"/>
          </a:p>
        </p:txBody>
      </p:sp>
      <p:pic>
        <p:nvPicPr>
          <p:cNvPr id="20482" name="Picture 2"/>
          <p:cNvPicPr>
            <a:picLocks noGrp="1" noChangeAspect="1" noChangeArrowheads="1"/>
          </p:cNvPicPr>
          <p:nvPr>
            <p:ph idx="1"/>
          </p:nvPr>
        </p:nvPicPr>
        <p:blipFill>
          <a:blip r:embed="rId2"/>
          <a:srcRect/>
          <a:stretch>
            <a:fillRect/>
          </a:stretch>
        </p:blipFill>
        <p:spPr bwMode="auto">
          <a:xfrm>
            <a:off x="533400" y="1600200"/>
            <a:ext cx="7620000" cy="3048000"/>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WAN- Switching Types</a:t>
            </a:r>
            <a:endParaRPr lang="en-US" dirty="0"/>
          </a:p>
        </p:txBody>
      </p:sp>
      <p:sp>
        <p:nvSpPr>
          <p:cNvPr id="3" name="Content Placeholder 2"/>
          <p:cNvSpPr>
            <a:spLocks noGrp="1"/>
          </p:cNvSpPr>
          <p:nvPr>
            <p:ph idx="1"/>
          </p:nvPr>
        </p:nvSpPr>
        <p:spPr/>
        <p:txBody>
          <a:bodyPr>
            <a:normAutofit/>
          </a:bodyPr>
          <a:lstStyle/>
          <a:p>
            <a:r>
              <a:rPr lang="en-US" dirty="0" smtClean="0"/>
              <a:t>The least expensive networks use technologies that span a short distance inside a single building), LAN, PAN</a:t>
            </a:r>
          </a:p>
          <a:p>
            <a:r>
              <a:rPr lang="en-US" dirty="0" smtClean="0"/>
              <a:t>the most expensive span long distances (e.g., across several cities). MAN, WAN</a:t>
            </a:r>
          </a:p>
          <a:p>
            <a:r>
              <a:rPr lang="en-US" dirty="0" smtClean="0"/>
              <a:t>Two types of switching</a:t>
            </a:r>
          </a:p>
          <a:p>
            <a:pPr lvl="1"/>
            <a:r>
              <a:rPr lang="en-US" dirty="0" smtClean="0"/>
              <a:t>Circuit switching</a:t>
            </a:r>
          </a:p>
          <a:p>
            <a:pPr lvl="1"/>
            <a:r>
              <a:rPr lang="en-US" dirty="0" smtClean="0"/>
              <a:t>Packet switching</a:t>
            </a:r>
          </a:p>
          <a:p>
            <a:endParaRPr lang="en-US" dirty="0"/>
          </a:p>
        </p:txBody>
      </p:sp>
      <p:sp>
        <p:nvSpPr>
          <p:cNvPr id="4" name="Date Placeholder 3"/>
          <p:cNvSpPr>
            <a:spLocks noGrp="1"/>
          </p:cNvSpPr>
          <p:nvPr>
            <p:ph type="dt" sz="half" idx="10"/>
          </p:nvPr>
        </p:nvSpPr>
        <p:spPr/>
        <p:txBody>
          <a:bodyPr/>
          <a:lstStyle/>
          <a:p>
            <a:fld id="{5FFA79A4-5075-4009-8B83-C933395595F2}" type="datetime1">
              <a:rPr lang="en-US" smtClean="0"/>
              <a:pPr/>
              <a:t>7/20/2015</a:t>
            </a:fld>
            <a:endParaRPr lang="en-US"/>
          </a:p>
        </p:txBody>
      </p:sp>
      <p:sp>
        <p:nvSpPr>
          <p:cNvPr id="5" name="Footer Placeholder 4"/>
          <p:cNvSpPr>
            <a:spLocks noGrp="1"/>
          </p:cNvSpPr>
          <p:nvPr>
            <p:ph type="ftr" sz="quarter" idx="11"/>
          </p:nvPr>
        </p:nvSpPr>
        <p:spPr/>
        <p:txBody>
          <a:bodyPr/>
          <a:lstStyle/>
          <a:p>
            <a:r>
              <a:rPr lang="en-US" smtClean="0"/>
              <a:t>CSC 307-NETCENTRIC COMPUTING</a:t>
            </a:r>
            <a:endParaRPr lang="en-US"/>
          </a:p>
        </p:txBody>
      </p:sp>
      <p:sp>
        <p:nvSpPr>
          <p:cNvPr id="6" name="Slide Number Placeholder 5"/>
          <p:cNvSpPr>
            <a:spLocks noGrp="1"/>
          </p:cNvSpPr>
          <p:nvPr>
            <p:ph type="sldNum" sz="quarter" idx="12"/>
          </p:nvPr>
        </p:nvSpPr>
        <p:spPr/>
        <p:txBody>
          <a:bodyPr/>
          <a:lstStyle/>
          <a:p>
            <a:fld id="{2F01E1E3-E317-450F-9E21-DF3C19A67A23}"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 Switches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packet switching systems rely on exchanging  packets; hence packet switching</a:t>
            </a:r>
          </a:p>
          <a:p>
            <a:r>
              <a:rPr lang="en-US" dirty="0" smtClean="0"/>
              <a:t>Layer 2 switch  connects local site computers  to a router  ( connects to other sites)</a:t>
            </a:r>
          </a:p>
          <a:p>
            <a:r>
              <a:rPr lang="en-US" dirty="0" smtClean="0"/>
              <a:t>each packet must contain the identification of the intended recipient.</a:t>
            </a:r>
          </a:p>
          <a:p>
            <a:r>
              <a:rPr lang="en-US" dirty="0" smtClean="0">
                <a:latin typeface="Times New Roman" pitchFamily="18" charset="0"/>
                <a:cs typeface="Times New Roman" pitchFamily="18" charset="0"/>
              </a:rPr>
              <a:t>The goal is to allow as many computers as possible to send packets simultaneously.</a:t>
            </a:r>
          </a:p>
          <a:p>
            <a:r>
              <a:rPr lang="en-US" dirty="0" smtClean="0">
                <a:latin typeface="Times New Roman" pitchFamily="18" charset="0"/>
                <a:cs typeface="Times New Roman" pitchFamily="18" charset="0"/>
              </a:rPr>
              <a:t>The fundamental paradigm used to achieve this is known as store and forward.</a:t>
            </a:r>
            <a:endParaRPr lang="en-US" dirty="0" smtClean="0"/>
          </a:p>
          <a:p>
            <a:endParaRPr lang="en-US" dirty="0"/>
          </a:p>
        </p:txBody>
      </p:sp>
      <p:sp>
        <p:nvSpPr>
          <p:cNvPr id="4" name="Date Placeholder 3"/>
          <p:cNvSpPr>
            <a:spLocks noGrp="1"/>
          </p:cNvSpPr>
          <p:nvPr>
            <p:ph type="dt" sz="half" idx="10"/>
          </p:nvPr>
        </p:nvSpPr>
        <p:spPr/>
        <p:txBody>
          <a:bodyPr/>
          <a:lstStyle/>
          <a:p>
            <a:fld id="{5FFA79A4-5075-4009-8B83-C933395595F2}" type="datetime1">
              <a:rPr lang="en-US" smtClean="0"/>
              <a:pPr/>
              <a:t>7/20/2015</a:t>
            </a:fld>
            <a:endParaRPr lang="en-US"/>
          </a:p>
        </p:txBody>
      </p:sp>
      <p:sp>
        <p:nvSpPr>
          <p:cNvPr id="5" name="Footer Placeholder 4"/>
          <p:cNvSpPr>
            <a:spLocks noGrp="1"/>
          </p:cNvSpPr>
          <p:nvPr>
            <p:ph type="ftr" sz="quarter" idx="11"/>
          </p:nvPr>
        </p:nvSpPr>
        <p:spPr/>
        <p:txBody>
          <a:bodyPr/>
          <a:lstStyle/>
          <a:p>
            <a:r>
              <a:rPr lang="en-US" smtClean="0"/>
              <a:t>CSC 307-NETCENTRIC COMPUTING</a:t>
            </a:r>
            <a:endParaRPr lang="en-US"/>
          </a:p>
        </p:txBody>
      </p:sp>
      <p:sp>
        <p:nvSpPr>
          <p:cNvPr id="6" name="Slide Number Placeholder 5"/>
          <p:cNvSpPr>
            <a:spLocks noGrp="1"/>
          </p:cNvSpPr>
          <p:nvPr>
            <p:ph type="sldNum" sz="quarter" idx="12"/>
          </p:nvPr>
        </p:nvSpPr>
        <p:spPr/>
        <p:txBody>
          <a:bodyPr/>
          <a:lstStyle/>
          <a:p>
            <a:fld id="{2F01E1E3-E317-450F-9E21-DF3C19A67A23}"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Switch</a:t>
            </a:r>
            <a:endParaRPr lang="en-US" dirty="0"/>
          </a:p>
        </p:txBody>
      </p:sp>
      <p:sp>
        <p:nvSpPr>
          <p:cNvPr id="4" name="Date Placeholder 3"/>
          <p:cNvSpPr>
            <a:spLocks noGrp="1"/>
          </p:cNvSpPr>
          <p:nvPr>
            <p:ph type="dt" sz="half" idx="10"/>
          </p:nvPr>
        </p:nvSpPr>
        <p:spPr/>
        <p:txBody>
          <a:bodyPr/>
          <a:lstStyle/>
          <a:p>
            <a:fld id="{5FFA79A4-5075-4009-8B83-C933395595F2}" type="datetime1">
              <a:rPr lang="en-US" smtClean="0"/>
              <a:pPr/>
              <a:t>7/20/2015</a:t>
            </a:fld>
            <a:endParaRPr lang="en-US"/>
          </a:p>
        </p:txBody>
      </p:sp>
      <p:sp>
        <p:nvSpPr>
          <p:cNvPr id="5" name="Footer Placeholder 4"/>
          <p:cNvSpPr>
            <a:spLocks noGrp="1"/>
          </p:cNvSpPr>
          <p:nvPr>
            <p:ph type="ftr" sz="quarter" idx="11"/>
          </p:nvPr>
        </p:nvSpPr>
        <p:spPr/>
        <p:txBody>
          <a:bodyPr/>
          <a:lstStyle/>
          <a:p>
            <a:r>
              <a:rPr lang="en-US" smtClean="0"/>
              <a:t>CSC 307-NETCENTRIC COMPUTING</a:t>
            </a:r>
            <a:endParaRPr lang="en-US"/>
          </a:p>
        </p:txBody>
      </p:sp>
      <p:sp>
        <p:nvSpPr>
          <p:cNvPr id="6" name="Slide Number Placeholder 5"/>
          <p:cNvSpPr>
            <a:spLocks noGrp="1"/>
          </p:cNvSpPr>
          <p:nvPr>
            <p:ph type="sldNum" sz="quarter" idx="12"/>
          </p:nvPr>
        </p:nvSpPr>
        <p:spPr/>
        <p:txBody>
          <a:bodyPr/>
          <a:lstStyle/>
          <a:p>
            <a:fld id="{2F01E1E3-E317-450F-9E21-DF3C19A67A23}" type="slidenum">
              <a:rPr lang="en-US" smtClean="0"/>
              <a:pPr/>
              <a:t>38</a:t>
            </a:fld>
            <a:endParaRPr lang="en-US"/>
          </a:p>
        </p:txBody>
      </p:sp>
      <p:pic>
        <p:nvPicPr>
          <p:cNvPr id="21506" name="Picture 2"/>
          <p:cNvPicPr>
            <a:picLocks noGrp="1" noChangeAspect="1" noChangeArrowheads="1"/>
          </p:cNvPicPr>
          <p:nvPr>
            <p:ph idx="1"/>
          </p:nvPr>
        </p:nvPicPr>
        <p:blipFill>
          <a:blip r:embed="rId2"/>
          <a:srcRect/>
          <a:stretch>
            <a:fillRect/>
          </a:stretch>
        </p:blipFill>
        <p:spPr bwMode="auto">
          <a:xfrm>
            <a:off x="304800" y="1752600"/>
            <a:ext cx="8153400" cy="4572000"/>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 Switches -Buffering</a:t>
            </a:r>
            <a:endParaRPr lang="en-US" dirty="0"/>
          </a:p>
        </p:txBody>
      </p:sp>
      <p:sp>
        <p:nvSpPr>
          <p:cNvPr id="3" name="Content Placeholder 2"/>
          <p:cNvSpPr>
            <a:spLocks noGrp="1"/>
          </p:cNvSpPr>
          <p:nvPr>
            <p:ph idx="1"/>
          </p:nvPr>
        </p:nvSpPr>
        <p:spPr/>
        <p:txBody>
          <a:bodyPr>
            <a:normAutofit fontScale="85000" lnSpcReduction="20000"/>
          </a:bodyPr>
          <a:lstStyle/>
          <a:p>
            <a:endParaRPr lang="en-US" sz="2000" dirty="0" smtClean="0">
              <a:latin typeface="Times New Roman" pitchFamily="18" charset="0"/>
              <a:cs typeface="Times New Roman" pitchFamily="18" charset="0"/>
            </a:endParaRPr>
          </a:p>
          <a:p>
            <a:r>
              <a:rPr lang="en-US" sz="3500" dirty="0" smtClean="0">
                <a:latin typeface="Times New Roman" pitchFamily="18" charset="0"/>
                <a:cs typeface="Times New Roman" pitchFamily="18" charset="0"/>
              </a:rPr>
              <a:t>To perform store and forward processing, a packet switch buffers packets in memory.</a:t>
            </a:r>
          </a:p>
          <a:p>
            <a:r>
              <a:rPr lang="en-US" sz="3500" dirty="0" smtClean="0">
                <a:latin typeface="Times New Roman" pitchFamily="18" charset="0"/>
                <a:cs typeface="Times New Roman" pitchFamily="18" charset="0"/>
              </a:rPr>
              <a:t>The store operation occurs when a packet arrives:</a:t>
            </a:r>
          </a:p>
          <a:p>
            <a:r>
              <a:rPr lang="en-US" sz="3500" dirty="0" smtClean="0">
                <a:latin typeface="Times New Roman" pitchFamily="18" charset="0"/>
                <a:cs typeface="Times New Roman" pitchFamily="18" charset="0"/>
              </a:rPr>
              <a:t>I/O hardware inside the packet switch places a copy of the packet in memory. </a:t>
            </a:r>
          </a:p>
          <a:p>
            <a:r>
              <a:rPr lang="en-US" sz="3500" dirty="0" smtClean="0">
                <a:latin typeface="Times New Roman" pitchFamily="18" charset="0"/>
                <a:cs typeface="Times New Roman" pitchFamily="18" charset="0"/>
              </a:rPr>
              <a:t>The forward operation occurs once a packet has arrived and is waiting in memory. </a:t>
            </a:r>
          </a:p>
          <a:p>
            <a:r>
              <a:rPr lang="en-US" sz="3500" dirty="0" smtClean="0">
                <a:latin typeface="Times New Roman" pitchFamily="18" charset="0"/>
                <a:cs typeface="Times New Roman" pitchFamily="18" charset="0"/>
              </a:rPr>
              <a:t>The processor examines the packet, determines its destination, and sends the packet over the I/O interface that leads to the destination.</a:t>
            </a:r>
            <a:endParaRPr lang="en-US" sz="35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5FFA79A4-5075-4009-8B83-C933395595F2}" type="datetime1">
              <a:rPr lang="en-US" smtClean="0"/>
              <a:pPr/>
              <a:t>7/20/2015</a:t>
            </a:fld>
            <a:endParaRPr lang="en-US"/>
          </a:p>
        </p:txBody>
      </p:sp>
      <p:sp>
        <p:nvSpPr>
          <p:cNvPr id="5" name="Footer Placeholder 4"/>
          <p:cNvSpPr>
            <a:spLocks noGrp="1"/>
          </p:cNvSpPr>
          <p:nvPr>
            <p:ph type="ftr" sz="quarter" idx="11"/>
          </p:nvPr>
        </p:nvSpPr>
        <p:spPr/>
        <p:txBody>
          <a:bodyPr/>
          <a:lstStyle/>
          <a:p>
            <a:r>
              <a:rPr lang="en-US" smtClean="0"/>
              <a:t>CSC 307-NETCENTRIC COMPUTING</a:t>
            </a:r>
            <a:endParaRPr lang="en-US"/>
          </a:p>
        </p:txBody>
      </p:sp>
      <p:sp>
        <p:nvSpPr>
          <p:cNvPr id="6" name="Slide Number Placeholder 5"/>
          <p:cNvSpPr>
            <a:spLocks noGrp="1"/>
          </p:cNvSpPr>
          <p:nvPr>
            <p:ph type="sldNum" sz="quarter" idx="12"/>
          </p:nvPr>
        </p:nvSpPr>
        <p:spPr/>
        <p:txBody>
          <a:bodyPr/>
          <a:lstStyle/>
          <a:p>
            <a:fld id="{2F01E1E3-E317-450F-9E21-DF3C19A67A23}"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9E4BE34-90BC-4A9C-8EDD-62FAC0992E51}" type="datetime2">
              <a:rPr lang="en-US" smtClean="0"/>
              <a:pPr eaLnBrk="1" hangingPunct="1"/>
              <a:t>Monday, July 20, 2015</a:t>
            </a:fld>
            <a:endParaRPr lang="en-US" smtClean="0"/>
          </a:p>
        </p:txBody>
      </p:sp>
      <p:sp>
        <p:nvSpPr>
          <p:cNvPr id="717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485B145-F49B-48D4-B8AE-6DEE3BC771FE}" type="slidenum">
              <a:rPr lang="en-US" smtClean="0"/>
              <a:pPr eaLnBrk="1" hangingPunct="1"/>
              <a:t>4</a:t>
            </a:fld>
            <a:endParaRPr lang="en-US" smtClean="0"/>
          </a:p>
        </p:txBody>
      </p:sp>
      <p:sp>
        <p:nvSpPr>
          <p:cNvPr id="7172" name="Rectangle 5"/>
          <p:cNvSpPr>
            <a:spLocks noGrp="1" noChangeArrowheads="1"/>
          </p:cNvSpPr>
          <p:nvPr>
            <p:ph type="subTitle" idx="1"/>
          </p:nvPr>
        </p:nvSpPr>
        <p:spPr>
          <a:xfrm>
            <a:off x="533400" y="304800"/>
            <a:ext cx="8305800" cy="6172200"/>
          </a:xfrm>
        </p:spPr>
        <p:txBody>
          <a:bodyPr>
            <a:normAutofit fontScale="92500" lnSpcReduction="20000"/>
          </a:bodyPr>
          <a:lstStyle/>
          <a:p>
            <a:pPr algn="l" eaLnBrk="1" hangingPunct="1">
              <a:lnSpc>
                <a:spcPct val="80000"/>
              </a:lnSpc>
            </a:pPr>
            <a:r>
              <a:rPr lang="en-US" sz="1600" dirty="0" smtClean="0">
                <a:solidFill>
                  <a:schemeClr val="tx1"/>
                </a:solidFill>
              </a:rPr>
              <a:t>- </a:t>
            </a:r>
            <a:r>
              <a:rPr lang="en-US" sz="1800" dirty="0" smtClean="0">
                <a:solidFill>
                  <a:schemeClr val="tx1"/>
                </a:solidFill>
              </a:rPr>
              <a:t>A </a:t>
            </a:r>
            <a:r>
              <a:rPr lang="en-US" sz="1800" dirty="0" smtClean="0">
                <a:solidFill>
                  <a:schemeClr val="tx1"/>
                </a:solidFill>
              </a:rPr>
              <a:t>network is a set or collection of nodes or points which are linked or connected  together e.g. network of roads, a network of fuel depots,  a network of product </a:t>
            </a:r>
            <a:r>
              <a:rPr lang="en-US" sz="1800" dirty="0" smtClean="0">
                <a:solidFill>
                  <a:schemeClr val="tx1"/>
                </a:solidFill>
              </a:rPr>
              <a:t>distributors</a:t>
            </a:r>
            <a:endParaRPr lang="en-US" sz="1800" dirty="0" smtClean="0">
              <a:solidFill>
                <a:schemeClr val="tx1"/>
              </a:solidFill>
            </a:endParaRPr>
          </a:p>
          <a:p>
            <a:pPr algn="l" eaLnBrk="1" hangingPunct="1">
              <a:lnSpc>
                <a:spcPct val="80000"/>
              </a:lnSpc>
            </a:pPr>
            <a:endParaRPr lang="en-US" sz="1800" dirty="0" smtClean="0">
              <a:solidFill>
                <a:schemeClr val="tx1"/>
              </a:solidFill>
            </a:endParaRPr>
          </a:p>
          <a:p>
            <a:pPr algn="l" eaLnBrk="1" hangingPunct="1">
              <a:lnSpc>
                <a:spcPct val="80000"/>
              </a:lnSpc>
            </a:pPr>
            <a:r>
              <a:rPr lang="en-US" sz="1800" dirty="0" smtClean="0">
                <a:solidFill>
                  <a:schemeClr val="tx1"/>
                </a:solidFill>
              </a:rPr>
              <a:t>- Computer Network refers to a set or collection of computers that are </a:t>
            </a:r>
            <a:r>
              <a:rPr lang="en-US" sz="1800" u="sng" dirty="0" smtClean="0">
                <a:solidFill>
                  <a:schemeClr val="tx1"/>
                </a:solidFill>
              </a:rPr>
              <a:t>linked</a:t>
            </a:r>
            <a:r>
              <a:rPr lang="en-US" sz="1800" dirty="0" smtClean="0">
                <a:solidFill>
                  <a:schemeClr val="tx1"/>
                </a:solidFill>
              </a:rPr>
              <a:t> or </a:t>
            </a:r>
            <a:r>
              <a:rPr lang="en-US" sz="1800" u="sng" dirty="0" smtClean="0">
                <a:solidFill>
                  <a:schemeClr val="tx1"/>
                </a:solidFill>
              </a:rPr>
              <a:t>connected </a:t>
            </a:r>
            <a:r>
              <a:rPr lang="en-US" sz="1800" dirty="0" smtClean="0">
                <a:solidFill>
                  <a:schemeClr val="tx1"/>
                </a:solidFill>
              </a:rPr>
              <a:t>together in </a:t>
            </a:r>
            <a:r>
              <a:rPr lang="en-US" sz="1800" dirty="0" smtClean="0">
                <a:solidFill>
                  <a:schemeClr val="tx1"/>
                </a:solidFill>
              </a:rPr>
              <a:t>some pattern or simply a set of autonomous computer systems connected together through transmission channel for the purpose of sharing data</a:t>
            </a:r>
            <a:endParaRPr lang="en-US" sz="1800" dirty="0" smtClean="0">
              <a:solidFill>
                <a:schemeClr val="tx1"/>
              </a:solidFill>
            </a:endParaRPr>
          </a:p>
          <a:p>
            <a:pPr algn="l" eaLnBrk="1" hangingPunct="1">
              <a:lnSpc>
                <a:spcPct val="80000"/>
              </a:lnSpc>
            </a:pPr>
            <a:endParaRPr lang="en-US" sz="1800" dirty="0" smtClean="0">
              <a:solidFill>
                <a:schemeClr val="tx1"/>
              </a:solidFill>
            </a:endParaRPr>
          </a:p>
          <a:p>
            <a:pPr algn="l" eaLnBrk="1" hangingPunct="1">
              <a:lnSpc>
                <a:spcPct val="80000"/>
              </a:lnSpc>
            </a:pPr>
            <a:r>
              <a:rPr lang="en-US" sz="1800" dirty="0" smtClean="0">
                <a:solidFill>
                  <a:schemeClr val="tx1"/>
                </a:solidFill>
              </a:rPr>
              <a:t>Historical development of computer Networks</a:t>
            </a:r>
          </a:p>
          <a:p>
            <a:pPr algn="l" eaLnBrk="1" hangingPunct="1">
              <a:lnSpc>
                <a:spcPct val="80000"/>
              </a:lnSpc>
            </a:pPr>
            <a:r>
              <a:rPr lang="en-US" sz="1800" dirty="0" smtClean="0">
                <a:solidFill>
                  <a:schemeClr val="tx1"/>
                </a:solidFill>
              </a:rPr>
              <a:t>* Development of multi-user systems</a:t>
            </a:r>
          </a:p>
          <a:p>
            <a:pPr algn="l" eaLnBrk="1" hangingPunct="1">
              <a:lnSpc>
                <a:spcPct val="80000"/>
              </a:lnSpc>
            </a:pPr>
            <a:r>
              <a:rPr lang="en-US" sz="1800" dirty="0" smtClean="0">
                <a:solidFill>
                  <a:schemeClr val="tx1"/>
                </a:solidFill>
              </a:rPr>
              <a:t>* Limitations of multi-user systems</a:t>
            </a:r>
          </a:p>
          <a:p>
            <a:pPr algn="l" eaLnBrk="1" hangingPunct="1">
              <a:lnSpc>
                <a:spcPct val="80000"/>
              </a:lnSpc>
            </a:pPr>
            <a:r>
              <a:rPr lang="en-US" sz="1800" dirty="0" smtClean="0">
                <a:solidFill>
                  <a:schemeClr val="tx1"/>
                </a:solidFill>
              </a:rPr>
              <a:t>* Development of top-end PCs</a:t>
            </a:r>
          </a:p>
          <a:p>
            <a:pPr algn="l" eaLnBrk="1" hangingPunct="1">
              <a:lnSpc>
                <a:spcPct val="80000"/>
              </a:lnSpc>
            </a:pPr>
            <a:r>
              <a:rPr lang="en-US" sz="1800" dirty="0" smtClean="0">
                <a:solidFill>
                  <a:schemeClr val="tx1"/>
                </a:solidFill>
              </a:rPr>
              <a:t>* Limitations of PCs </a:t>
            </a:r>
          </a:p>
          <a:p>
            <a:pPr algn="l" eaLnBrk="1" hangingPunct="1">
              <a:lnSpc>
                <a:spcPct val="80000"/>
              </a:lnSpc>
            </a:pPr>
            <a:endParaRPr lang="en-US" sz="1800" dirty="0" smtClean="0">
              <a:solidFill>
                <a:schemeClr val="tx1"/>
              </a:solidFill>
            </a:endParaRPr>
          </a:p>
          <a:p>
            <a:pPr algn="l" eaLnBrk="1" hangingPunct="1">
              <a:lnSpc>
                <a:spcPct val="80000"/>
              </a:lnSpc>
            </a:pPr>
            <a:r>
              <a:rPr lang="en-US" sz="1800" dirty="0" smtClean="0">
                <a:solidFill>
                  <a:schemeClr val="tx1"/>
                </a:solidFill>
              </a:rPr>
              <a:t>- Motivation/Benefits of </a:t>
            </a:r>
            <a:r>
              <a:rPr lang="en-US" sz="1800" dirty="0" smtClean="0">
                <a:solidFill>
                  <a:schemeClr val="tx1"/>
                </a:solidFill>
              </a:rPr>
              <a:t>Computer </a:t>
            </a:r>
            <a:r>
              <a:rPr lang="en-US" sz="1800" dirty="0">
                <a:solidFill>
                  <a:schemeClr val="tx1"/>
                </a:solidFill>
              </a:rPr>
              <a:t>N</a:t>
            </a:r>
            <a:r>
              <a:rPr lang="en-US" sz="1800" dirty="0" smtClean="0">
                <a:solidFill>
                  <a:schemeClr val="tx1"/>
                </a:solidFill>
              </a:rPr>
              <a:t>etworks</a:t>
            </a:r>
            <a:endParaRPr lang="en-US" sz="1800" dirty="0" smtClean="0">
              <a:solidFill>
                <a:schemeClr val="tx1"/>
              </a:solidFill>
            </a:endParaRPr>
          </a:p>
          <a:p>
            <a:pPr algn="l" eaLnBrk="1" hangingPunct="1">
              <a:lnSpc>
                <a:spcPct val="80000"/>
              </a:lnSpc>
            </a:pPr>
            <a:r>
              <a:rPr lang="en-US" sz="1800" dirty="0" smtClean="0">
                <a:solidFill>
                  <a:schemeClr val="tx1"/>
                </a:solidFill>
              </a:rPr>
              <a:t>  * Fast Communication</a:t>
            </a:r>
          </a:p>
          <a:p>
            <a:pPr algn="l" eaLnBrk="1" hangingPunct="1">
              <a:lnSpc>
                <a:spcPct val="80000"/>
              </a:lnSpc>
            </a:pPr>
            <a:r>
              <a:rPr lang="en-US" sz="1800" dirty="0" smtClean="0">
                <a:solidFill>
                  <a:schemeClr val="tx1"/>
                </a:solidFill>
              </a:rPr>
              <a:t>          ** Messages / Information</a:t>
            </a:r>
          </a:p>
          <a:p>
            <a:pPr algn="l" eaLnBrk="1" hangingPunct="1">
              <a:lnSpc>
                <a:spcPct val="80000"/>
              </a:lnSpc>
            </a:pPr>
            <a:r>
              <a:rPr lang="en-US" sz="1800" dirty="0" smtClean="0">
                <a:solidFill>
                  <a:schemeClr val="tx1"/>
                </a:solidFill>
              </a:rPr>
              <a:t>          ** Data</a:t>
            </a:r>
          </a:p>
          <a:p>
            <a:pPr algn="l" eaLnBrk="1" hangingPunct="1">
              <a:lnSpc>
                <a:spcPct val="80000"/>
              </a:lnSpc>
            </a:pPr>
            <a:r>
              <a:rPr lang="en-US" sz="1800" dirty="0" smtClean="0">
                <a:solidFill>
                  <a:schemeClr val="tx1"/>
                </a:solidFill>
              </a:rPr>
              <a:t>          ** Software</a:t>
            </a:r>
          </a:p>
          <a:p>
            <a:pPr algn="l" eaLnBrk="1" hangingPunct="1">
              <a:lnSpc>
                <a:spcPct val="80000"/>
              </a:lnSpc>
            </a:pPr>
            <a:r>
              <a:rPr lang="en-US" sz="1800" dirty="0" smtClean="0">
                <a:solidFill>
                  <a:schemeClr val="tx1"/>
                </a:solidFill>
              </a:rPr>
              <a:t>          ** Access to specified remote devices</a:t>
            </a:r>
          </a:p>
          <a:p>
            <a:pPr algn="l" eaLnBrk="1" hangingPunct="1">
              <a:lnSpc>
                <a:spcPct val="80000"/>
              </a:lnSpc>
            </a:pPr>
            <a:endParaRPr lang="en-US" sz="1800" dirty="0" smtClean="0">
              <a:solidFill>
                <a:schemeClr val="tx1"/>
              </a:solidFill>
            </a:endParaRPr>
          </a:p>
          <a:p>
            <a:pPr algn="l" eaLnBrk="1" hangingPunct="1">
              <a:lnSpc>
                <a:spcPct val="80000"/>
              </a:lnSpc>
            </a:pPr>
            <a:r>
              <a:rPr lang="en-US" sz="1800" dirty="0" smtClean="0">
                <a:solidFill>
                  <a:schemeClr val="tx1"/>
                </a:solidFill>
              </a:rPr>
              <a:t>* Sharing of computer resources</a:t>
            </a:r>
          </a:p>
          <a:p>
            <a:pPr algn="l" eaLnBrk="1" hangingPunct="1">
              <a:lnSpc>
                <a:spcPct val="80000"/>
              </a:lnSpc>
            </a:pPr>
            <a:r>
              <a:rPr lang="en-US" sz="1800" dirty="0" smtClean="0">
                <a:solidFill>
                  <a:schemeClr val="tx1"/>
                </a:solidFill>
              </a:rPr>
              <a:t>         ** Messages / information </a:t>
            </a:r>
          </a:p>
          <a:p>
            <a:pPr algn="l" eaLnBrk="1" hangingPunct="1">
              <a:lnSpc>
                <a:spcPct val="80000"/>
              </a:lnSpc>
            </a:pPr>
            <a:r>
              <a:rPr lang="en-US" sz="1800" dirty="0" smtClean="0">
                <a:solidFill>
                  <a:schemeClr val="tx1"/>
                </a:solidFill>
              </a:rPr>
              <a:t>         ** Data</a:t>
            </a:r>
          </a:p>
          <a:p>
            <a:pPr algn="l" eaLnBrk="1" hangingPunct="1">
              <a:lnSpc>
                <a:spcPct val="80000"/>
              </a:lnSpc>
            </a:pPr>
            <a:r>
              <a:rPr lang="en-US" sz="1800" dirty="0" smtClean="0">
                <a:solidFill>
                  <a:schemeClr val="tx1"/>
                </a:solidFill>
              </a:rPr>
              <a:t>         ** Software</a:t>
            </a:r>
          </a:p>
          <a:p>
            <a:pPr algn="l" eaLnBrk="1" hangingPunct="1">
              <a:lnSpc>
                <a:spcPct val="80000"/>
              </a:lnSpc>
            </a:pPr>
            <a:r>
              <a:rPr lang="en-US" sz="1800" dirty="0" smtClean="0">
                <a:solidFill>
                  <a:schemeClr val="tx1"/>
                </a:solidFill>
              </a:rPr>
              <a:t>         ** Devices e.g. printers, moderns, telephone lines.</a:t>
            </a:r>
          </a:p>
          <a:p>
            <a:pPr algn="l" eaLnBrk="1" hangingPunct="1">
              <a:lnSpc>
                <a:spcPct val="80000"/>
              </a:lnSpc>
            </a:pPr>
            <a:r>
              <a:rPr lang="en-US" sz="1800" dirty="0" smtClean="0">
                <a:solidFill>
                  <a:schemeClr val="tx1"/>
                </a:solidFill>
              </a:rPr>
              <a:t>         ** RAM  </a:t>
            </a:r>
            <a:r>
              <a:rPr lang="en-US" sz="1800" dirty="0" smtClean="0">
                <a:solidFill>
                  <a:schemeClr val="tx1"/>
                </a:solidFill>
              </a:rPr>
              <a:t>space</a:t>
            </a:r>
          </a:p>
          <a:p>
            <a:pPr algn="l" eaLnBrk="1" hangingPunct="1">
              <a:lnSpc>
                <a:spcPct val="80000"/>
              </a:lnSpc>
            </a:pPr>
            <a:r>
              <a:rPr lang="en-US" sz="1800" dirty="0" smtClean="0">
                <a:solidFill>
                  <a:schemeClr val="tx1"/>
                </a:solidFill>
              </a:rPr>
              <a:t>Low Cost</a:t>
            </a:r>
            <a:endParaRPr lang="en-US" sz="1800" dirty="0" smtClean="0">
              <a:solidFill>
                <a:schemeClr val="tx1"/>
              </a:solidFill>
            </a:endParaRPr>
          </a:p>
          <a:p>
            <a:pPr algn="l" eaLnBrk="1" hangingPunct="1">
              <a:lnSpc>
                <a:spcPct val="80000"/>
              </a:lnSpc>
            </a:pPr>
            <a:r>
              <a:rPr lang="en-US" sz="700" dirty="0" smtClean="0">
                <a:solidFill>
                  <a:schemeClr val="tx1"/>
                </a:solidFill>
              </a:rPr>
              <a:t> </a:t>
            </a:r>
          </a:p>
        </p:txBody>
      </p:sp>
    </p:spTree>
    <p:extLst>
      <p:ext uri="{BB962C8B-B14F-4D97-AF65-F5344CB8AC3E}">
        <p14:creationId xmlns:p14="http://schemas.microsoft.com/office/powerpoint/2010/main" val="115227946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is Switching done?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As each packet arrives, I/O hardware on</a:t>
            </a:r>
          </a:p>
          <a:p>
            <a:r>
              <a:rPr lang="en-US" dirty="0" smtClean="0"/>
              <a:t>the packet switch places the packet in memory and informs the packet switch processor.</a:t>
            </a:r>
          </a:p>
          <a:p>
            <a:r>
              <a:rPr lang="en-US" dirty="0" smtClean="0"/>
              <a:t>The processor examines each packet’s destination, and determines which port to use to send the packet</a:t>
            </a:r>
          </a:p>
          <a:p>
            <a:r>
              <a:rPr lang="en-US" dirty="0" smtClean="0"/>
              <a:t>a WAN does not need to be symmetric i.e.  the interconnections among packet switches and the capacity of each connection can be chosen to accommodate the expected traffic and provide redundancy in case of failure.  Fig 18.3</a:t>
            </a:r>
          </a:p>
          <a:p>
            <a:endParaRPr lang="en-US" dirty="0"/>
          </a:p>
        </p:txBody>
      </p:sp>
      <p:sp>
        <p:nvSpPr>
          <p:cNvPr id="4" name="Date Placeholder 3"/>
          <p:cNvSpPr>
            <a:spLocks noGrp="1"/>
          </p:cNvSpPr>
          <p:nvPr>
            <p:ph type="dt" sz="half" idx="10"/>
          </p:nvPr>
        </p:nvSpPr>
        <p:spPr/>
        <p:txBody>
          <a:bodyPr/>
          <a:lstStyle/>
          <a:p>
            <a:fld id="{5FFA79A4-5075-4009-8B83-C933395595F2}" type="datetime1">
              <a:rPr lang="en-US" smtClean="0"/>
              <a:pPr/>
              <a:t>7/20/2015</a:t>
            </a:fld>
            <a:endParaRPr lang="en-US"/>
          </a:p>
        </p:txBody>
      </p:sp>
      <p:sp>
        <p:nvSpPr>
          <p:cNvPr id="5" name="Footer Placeholder 4"/>
          <p:cNvSpPr>
            <a:spLocks noGrp="1"/>
          </p:cNvSpPr>
          <p:nvPr>
            <p:ph type="ftr" sz="quarter" idx="11"/>
          </p:nvPr>
        </p:nvSpPr>
        <p:spPr/>
        <p:txBody>
          <a:bodyPr/>
          <a:lstStyle/>
          <a:p>
            <a:r>
              <a:rPr lang="en-US" smtClean="0"/>
              <a:t>CSC 307-NETCENTRIC COMPUTING</a:t>
            </a:r>
            <a:endParaRPr lang="en-US"/>
          </a:p>
        </p:txBody>
      </p:sp>
      <p:sp>
        <p:nvSpPr>
          <p:cNvPr id="6" name="Slide Number Placeholder 5"/>
          <p:cNvSpPr>
            <a:spLocks noGrp="1"/>
          </p:cNvSpPr>
          <p:nvPr>
            <p:ph type="sldNum" sz="quarter" idx="12"/>
          </p:nvPr>
        </p:nvSpPr>
        <p:spPr/>
        <p:txBody>
          <a:bodyPr/>
          <a:lstStyle/>
          <a:p>
            <a:fld id="{2F01E1E3-E317-450F-9E21-DF3C19A67A23}"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5FFA79A4-5075-4009-8B83-C933395595F2}" type="datetime1">
              <a:rPr lang="en-US" smtClean="0"/>
              <a:pPr/>
              <a:t>7/20/2015</a:t>
            </a:fld>
            <a:endParaRPr lang="en-US"/>
          </a:p>
        </p:txBody>
      </p:sp>
      <p:sp>
        <p:nvSpPr>
          <p:cNvPr id="5" name="Footer Placeholder 4"/>
          <p:cNvSpPr>
            <a:spLocks noGrp="1"/>
          </p:cNvSpPr>
          <p:nvPr>
            <p:ph type="ftr" sz="quarter" idx="11"/>
          </p:nvPr>
        </p:nvSpPr>
        <p:spPr/>
        <p:txBody>
          <a:bodyPr/>
          <a:lstStyle/>
          <a:p>
            <a:r>
              <a:rPr lang="en-US" smtClean="0"/>
              <a:t>CSC 307-NETCENTRIC COMPUTING</a:t>
            </a:r>
            <a:endParaRPr lang="en-US"/>
          </a:p>
        </p:txBody>
      </p:sp>
      <p:sp>
        <p:nvSpPr>
          <p:cNvPr id="6" name="Slide Number Placeholder 5"/>
          <p:cNvSpPr>
            <a:spLocks noGrp="1"/>
          </p:cNvSpPr>
          <p:nvPr>
            <p:ph type="sldNum" sz="quarter" idx="12"/>
          </p:nvPr>
        </p:nvSpPr>
        <p:spPr/>
        <p:txBody>
          <a:bodyPr/>
          <a:lstStyle/>
          <a:p>
            <a:fld id="{2F01E1E3-E317-450F-9E21-DF3C19A67A23}" type="slidenum">
              <a:rPr lang="en-US" smtClean="0"/>
              <a:pPr/>
              <a:t>41</a:t>
            </a:fld>
            <a:endParaRPr lang="en-US"/>
          </a:p>
        </p:txBody>
      </p:sp>
      <p:pic>
        <p:nvPicPr>
          <p:cNvPr id="22530" name="Picture 2"/>
          <p:cNvPicPr>
            <a:picLocks noGrp="1" noChangeAspect="1" noChangeArrowheads="1"/>
          </p:cNvPicPr>
          <p:nvPr>
            <p:ph idx="1"/>
          </p:nvPr>
        </p:nvPicPr>
        <p:blipFill>
          <a:blip r:embed="rId2"/>
          <a:srcRect/>
          <a:stretch>
            <a:fillRect/>
          </a:stretch>
        </p:blipFill>
        <p:spPr bwMode="auto">
          <a:xfrm>
            <a:off x="1862137" y="2429669"/>
            <a:ext cx="5419725" cy="2867025"/>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Addressing In A WAN</a:t>
            </a:r>
            <a:endParaRPr lang="en-US" dirty="0"/>
          </a:p>
        </p:txBody>
      </p:sp>
      <p:sp>
        <p:nvSpPr>
          <p:cNvPr id="3" name="Content Placeholder 2"/>
          <p:cNvSpPr>
            <a:spLocks noGrp="1"/>
          </p:cNvSpPr>
          <p:nvPr>
            <p:ph idx="1"/>
          </p:nvPr>
        </p:nvSpPr>
        <p:spPr>
          <a:xfrm>
            <a:off x="457200" y="1600200"/>
            <a:ext cx="8229600" cy="4525963"/>
          </a:xfrm>
        </p:spPr>
        <p:txBody>
          <a:bodyPr>
            <a:normAutofit fontScale="92500" lnSpcReduction="10000"/>
          </a:bodyPr>
          <a:lstStyle/>
          <a:p>
            <a:r>
              <a:rPr lang="en-US" dirty="0" smtClean="0">
                <a:latin typeface="Times New Roman" pitchFamily="18" charset="0"/>
                <a:cs typeface="Times New Roman" pitchFamily="18" charset="0"/>
              </a:rPr>
              <a:t>Each computer connected to a WAN is assigned an address.</a:t>
            </a:r>
          </a:p>
          <a:p>
            <a:r>
              <a:rPr lang="en-US" dirty="0" smtClean="0">
                <a:latin typeface="Times New Roman" pitchFamily="18" charset="0"/>
                <a:cs typeface="Times New Roman" pitchFamily="18" charset="0"/>
              </a:rPr>
              <a:t>WANs addresses follow a key concept that is used in the Internet: hierarchical addressing. Conceptually, hierarchical addressing divides each address into two parts: (site, computer at the site) Fig 18.4</a:t>
            </a:r>
          </a:p>
          <a:p>
            <a:r>
              <a:rPr lang="en-US" dirty="0" smtClean="0"/>
              <a:t>When a packet arrives, a packet switch must choose an outgoing path over which to forward the packet.</a:t>
            </a:r>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5FFA79A4-5075-4009-8B83-C933395595F2}" type="datetime1">
              <a:rPr lang="en-US" smtClean="0"/>
              <a:pPr/>
              <a:t>7/20/2015</a:t>
            </a:fld>
            <a:endParaRPr lang="en-US"/>
          </a:p>
        </p:txBody>
      </p:sp>
      <p:sp>
        <p:nvSpPr>
          <p:cNvPr id="5" name="Footer Placeholder 4"/>
          <p:cNvSpPr>
            <a:spLocks noGrp="1"/>
          </p:cNvSpPr>
          <p:nvPr>
            <p:ph type="ftr" sz="quarter" idx="11"/>
          </p:nvPr>
        </p:nvSpPr>
        <p:spPr/>
        <p:txBody>
          <a:bodyPr/>
          <a:lstStyle/>
          <a:p>
            <a:r>
              <a:rPr lang="en-US" smtClean="0"/>
              <a:t>CSC 307-NETCENTRIC COMPUTING</a:t>
            </a:r>
            <a:endParaRPr lang="en-US"/>
          </a:p>
        </p:txBody>
      </p:sp>
      <p:sp>
        <p:nvSpPr>
          <p:cNvPr id="6" name="Slide Number Placeholder 5"/>
          <p:cNvSpPr>
            <a:spLocks noGrp="1"/>
          </p:cNvSpPr>
          <p:nvPr>
            <p:ph type="sldNum" sz="quarter" idx="12"/>
          </p:nvPr>
        </p:nvSpPr>
        <p:spPr/>
        <p:txBody>
          <a:bodyPr/>
          <a:lstStyle/>
          <a:p>
            <a:fld id="{2F01E1E3-E317-450F-9E21-DF3C19A67A23}"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WAN Addressing contd.</a:t>
            </a:r>
            <a:endParaRPr lang="en-US" dirty="0"/>
          </a:p>
        </p:txBody>
      </p:sp>
      <p:sp>
        <p:nvSpPr>
          <p:cNvPr id="4" name="Date Placeholder 3"/>
          <p:cNvSpPr>
            <a:spLocks noGrp="1"/>
          </p:cNvSpPr>
          <p:nvPr>
            <p:ph type="dt" sz="half" idx="10"/>
          </p:nvPr>
        </p:nvSpPr>
        <p:spPr/>
        <p:txBody>
          <a:bodyPr/>
          <a:lstStyle/>
          <a:p>
            <a:fld id="{5FFA79A4-5075-4009-8B83-C933395595F2}" type="datetime1">
              <a:rPr lang="en-US" smtClean="0"/>
              <a:pPr/>
              <a:t>7/20/2015</a:t>
            </a:fld>
            <a:endParaRPr lang="en-US"/>
          </a:p>
        </p:txBody>
      </p:sp>
      <p:sp>
        <p:nvSpPr>
          <p:cNvPr id="5" name="Footer Placeholder 4"/>
          <p:cNvSpPr>
            <a:spLocks noGrp="1"/>
          </p:cNvSpPr>
          <p:nvPr>
            <p:ph type="ftr" sz="quarter" idx="11"/>
          </p:nvPr>
        </p:nvSpPr>
        <p:spPr/>
        <p:txBody>
          <a:bodyPr/>
          <a:lstStyle/>
          <a:p>
            <a:r>
              <a:rPr lang="en-US" smtClean="0"/>
              <a:t>CSC 307-NETCENTRIC COMPUTING</a:t>
            </a:r>
            <a:endParaRPr lang="en-US"/>
          </a:p>
        </p:txBody>
      </p:sp>
      <p:sp>
        <p:nvSpPr>
          <p:cNvPr id="6" name="Slide Number Placeholder 5"/>
          <p:cNvSpPr>
            <a:spLocks noGrp="1"/>
          </p:cNvSpPr>
          <p:nvPr>
            <p:ph type="sldNum" sz="quarter" idx="12"/>
          </p:nvPr>
        </p:nvSpPr>
        <p:spPr/>
        <p:txBody>
          <a:bodyPr/>
          <a:lstStyle/>
          <a:p>
            <a:fld id="{2F01E1E3-E317-450F-9E21-DF3C19A67A23}" type="slidenum">
              <a:rPr lang="en-US" smtClean="0"/>
              <a:pPr/>
              <a:t>43</a:t>
            </a:fld>
            <a:endParaRPr lang="en-US"/>
          </a:p>
        </p:txBody>
      </p:sp>
      <p:pic>
        <p:nvPicPr>
          <p:cNvPr id="23554" name="Picture 2"/>
          <p:cNvPicPr>
            <a:picLocks noGrp="1" noChangeAspect="1" noChangeArrowheads="1"/>
          </p:cNvPicPr>
          <p:nvPr>
            <p:ph idx="1"/>
          </p:nvPr>
        </p:nvPicPr>
        <p:blipFill>
          <a:blip r:embed="rId2"/>
          <a:srcRect/>
          <a:stretch>
            <a:fillRect/>
          </a:stretch>
        </p:blipFill>
        <p:spPr bwMode="auto">
          <a:xfrm>
            <a:off x="533400" y="2057400"/>
            <a:ext cx="7543799" cy="4267200"/>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WAN </a:t>
            </a:r>
            <a:r>
              <a:rPr lang="en-US" dirty="0" err="1" smtClean="0"/>
              <a:t>forwaring</a:t>
            </a:r>
            <a:endParaRPr lang="en-US" dirty="0"/>
          </a:p>
        </p:txBody>
      </p:sp>
      <p:sp>
        <p:nvSpPr>
          <p:cNvPr id="3" name="Content Placeholder 2"/>
          <p:cNvSpPr>
            <a:spLocks noGrp="1"/>
          </p:cNvSpPr>
          <p:nvPr>
            <p:ph idx="1"/>
          </p:nvPr>
        </p:nvSpPr>
        <p:spPr/>
        <p:txBody>
          <a:bodyPr>
            <a:normAutofit fontScale="77500" lnSpcReduction="20000"/>
          </a:bodyPr>
          <a:lstStyle/>
          <a:p>
            <a:r>
              <a:rPr lang="en-US" sz="3600" dirty="0" smtClean="0">
                <a:latin typeface="Times New Roman" pitchFamily="18" charset="0"/>
                <a:cs typeface="Times New Roman" pitchFamily="18" charset="0"/>
              </a:rPr>
              <a:t>If a packet is destined for a local computer, the switch sends the packet directly to the computer. Otherwise, the packet must be forwarded over one of the connections that leads to another switch. </a:t>
            </a:r>
          </a:p>
          <a:p>
            <a:r>
              <a:rPr lang="en-US" sz="3600" dirty="0" smtClean="0">
                <a:latin typeface="Times New Roman" pitchFamily="18" charset="0"/>
                <a:cs typeface="Times New Roman" pitchFamily="18" charset="0"/>
              </a:rPr>
              <a:t>To make the choice, a packet switch examines the destination address in the packet, and extracts the packet switch number. </a:t>
            </a:r>
          </a:p>
          <a:p>
            <a:r>
              <a:rPr lang="en-US" sz="3600" dirty="0" smtClean="0">
                <a:latin typeface="Times New Roman" pitchFamily="18" charset="0"/>
                <a:cs typeface="Times New Roman" pitchFamily="18" charset="0"/>
              </a:rPr>
              <a:t>If the number in the destination address is identical to the packet switch’s own ID, the packet is intended for a computer on the local packet switch. </a:t>
            </a:r>
          </a:p>
          <a:p>
            <a:r>
              <a:rPr lang="en-US" sz="3600" dirty="0" smtClean="0">
                <a:latin typeface="Times New Roman" pitchFamily="18" charset="0"/>
                <a:cs typeface="Times New Roman" pitchFamily="18" charset="0"/>
              </a:rPr>
              <a:t>Otherwise, the packet is intended for a computer on another packet switch called the next hop</a:t>
            </a:r>
            <a:endParaRPr lang="en-US" sz="36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5FFA79A4-5075-4009-8B83-C933395595F2}" type="datetime1">
              <a:rPr lang="en-US" smtClean="0"/>
              <a:pPr/>
              <a:t>7/20/2015</a:t>
            </a:fld>
            <a:endParaRPr lang="en-US"/>
          </a:p>
        </p:txBody>
      </p:sp>
      <p:sp>
        <p:nvSpPr>
          <p:cNvPr id="5" name="Footer Placeholder 4"/>
          <p:cNvSpPr>
            <a:spLocks noGrp="1"/>
          </p:cNvSpPr>
          <p:nvPr>
            <p:ph type="ftr" sz="quarter" idx="11"/>
          </p:nvPr>
        </p:nvSpPr>
        <p:spPr/>
        <p:txBody>
          <a:bodyPr/>
          <a:lstStyle/>
          <a:p>
            <a:r>
              <a:rPr lang="en-US" smtClean="0"/>
              <a:t>CSC 307-NETCENTRIC COMPUTING</a:t>
            </a:r>
            <a:endParaRPr lang="en-US"/>
          </a:p>
        </p:txBody>
      </p:sp>
      <p:sp>
        <p:nvSpPr>
          <p:cNvPr id="6" name="Slide Number Placeholder 5"/>
          <p:cNvSpPr>
            <a:spLocks noGrp="1"/>
          </p:cNvSpPr>
          <p:nvPr>
            <p:ph type="sldNum" sz="quarter" idx="12"/>
          </p:nvPr>
        </p:nvSpPr>
        <p:spPr/>
        <p:txBody>
          <a:bodyPr/>
          <a:lstStyle/>
          <a:p>
            <a:fld id="{2F01E1E3-E317-450F-9E21-DF3C19A67A23}" type="slidenum">
              <a:rPr lang="en-US" smtClean="0"/>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WAN Forwarding contd.</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Note that a packet switch does not need to keep complete information about how to reach all possible computers, nor does a switch need to compute the entire route a packet will follow through the network. </a:t>
            </a:r>
          </a:p>
          <a:p>
            <a:r>
              <a:rPr lang="en-US" dirty="0" smtClean="0"/>
              <a:t>Instead, a switch bases forwarding on packet switch IDs, which means that a switch only needs to know which outgoing link to use to reach a given switch.</a:t>
            </a:r>
          </a:p>
          <a:p>
            <a:r>
              <a:rPr lang="en-US" dirty="0" smtClean="0"/>
              <a:t>To make the computation efficient, packet switches use table lookup. That is, each packet switch contains a </a:t>
            </a:r>
            <a:r>
              <a:rPr lang="en-US" i="1" dirty="0" smtClean="0"/>
              <a:t>forwarding table† that lists all possible packet switches and </a:t>
            </a:r>
            <a:r>
              <a:rPr lang="en-US" dirty="0" smtClean="0"/>
              <a:t>gives a next hop for each. Fig 18.5</a:t>
            </a:r>
            <a:endParaRPr lang="en-US" dirty="0"/>
          </a:p>
        </p:txBody>
      </p:sp>
      <p:sp>
        <p:nvSpPr>
          <p:cNvPr id="4" name="Date Placeholder 3"/>
          <p:cNvSpPr>
            <a:spLocks noGrp="1"/>
          </p:cNvSpPr>
          <p:nvPr>
            <p:ph type="dt" sz="half" idx="10"/>
          </p:nvPr>
        </p:nvSpPr>
        <p:spPr/>
        <p:txBody>
          <a:bodyPr/>
          <a:lstStyle/>
          <a:p>
            <a:fld id="{5FFA79A4-5075-4009-8B83-C933395595F2}" type="datetime1">
              <a:rPr lang="en-US" smtClean="0"/>
              <a:pPr/>
              <a:t>7/20/2015</a:t>
            </a:fld>
            <a:endParaRPr lang="en-US"/>
          </a:p>
        </p:txBody>
      </p:sp>
      <p:sp>
        <p:nvSpPr>
          <p:cNvPr id="5" name="Footer Placeholder 4"/>
          <p:cNvSpPr>
            <a:spLocks noGrp="1"/>
          </p:cNvSpPr>
          <p:nvPr>
            <p:ph type="ftr" sz="quarter" idx="11"/>
          </p:nvPr>
        </p:nvSpPr>
        <p:spPr/>
        <p:txBody>
          <a:bodyPr/>
          <a:lstStyle/>
          <a:p>
            <a:r>
              <a:rPr lang="en-US" smtClean="0"/>
              <a:t>CSC 307-NETCENTRIC COMPUTING</a:t>
            </a:r>
            <a:endParaRPr lang="en-US"/>
          </a:p>
        </p:txBody>
      </p:sp>
      <p:sp>
        <p:nvSpPr>
          <p:cNvPr id="6" name="Slide Number Placeholder 5"/>
          <p:cNvSpPr>
            <a:spLocks noGrp="1"/>
          </p:cNvSpPr>
          <p:nvPr>
            <p:ph type="sldNum" sz="quarter" idx="12"/>
          </p:nvPr>
        </p:nvSpPr>
        <p:spPr/>
        <p:txBody>
          <a:bodyPr/>
          <a:lstStyle/>
          <a:p>
            <a:fld id="{2F01E1E3-E317-450F-9E21-DF3C19A67A23}" type="slidenum">
              <a:rPr lang="en-US" smtClean="0"/>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 Table</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5FFA79A4-5075-4009-8B83-C933395595F2}" type="datetime1">
              <a:rPr lang="en-US" smtClean="0"/>
              <a:pPr/>
              <a:t>7/20/2015</a:t>
            </a:fld>
            <a:endParaRPr lang="en-US"/>
          </a:p>
        </p:txBody>
      </p:sp>
      <p:sp>
        <p:nvSpPr>
          <p:cNvPr id="5" name="Footer Placeholder 4"/>
          <p:cNvSpPr>
            <a:spLocks noGrp="1"/>
          </p:cNvSpPr>
          <p:nvPr>
            <p:ph type="ftr" sz="quarter" idx="11"/>
          </p:nvPr>
        </p:nvSpPr>
        <p:spPr/>
        <p:txBody>
          <a:bodyPr/>
          <a:lstStyle/>
          <a:p>
            <a:r>
              <a:rPr lang="en-US" smtClean="0"/>
              <a:t>CSC 307-NETCENTRIC COMPUTING</a:t>
            </a:r>
            <a:endParaRPr lang="en-US"/>
          </a:p>
        </p:txBody>
      </p:sp>
      <p:sp>
        <p:nvSpPr>
          <p:cNvPr id="6" name="Slide Number Placeholder 5"/>
          <p:cNvSpPr>
            <a:spLocks noGrp="1"/>
          </p:cNvSpPr>
          <p:nvPr>
            <p:ph type="sldNum" sz="quarter" idx="12"/>
          </p:nvPr>
        </p:nvSpPr>
        <p:spPr/>
        <p:txBody>
          <a:bodyPr/>
          <a:lstStyle/>
          <a:p>
            <a:fld id="{2F01E1E3-E317-450F-9E21-DF3C19A67A23}" type="slidenum">
              <a:rPr lang="en-US" smtClean="0"/>
              <a:pPr/>
              <a:t>46</a:t>
            </a:fld>
            <a:endParaRPr lang="en-US"/>
          </a:p>
        </p:txBody>
      </p:sp>
      <p:pic>
        <p:nvPicPr>
          <p:cNvPr id="24578" name="Picture 2"/>
          <p:cNvPicPr>
            <a:picLocks noChangeAspect="1" noChangeArrowheads="1"/>
          </p:cNvPicPr>
          <p:nvPr/>
        </p:nvPicPr>
        <p:blipFill>
          <a:blip r:embed="rId2"/>
          <a:srcRect/>
          <a:stretch>
            <a:fillRect/>
          </a:stretch>
        </p:blipFill>
        <p:spPr bwMode="auto">
          <a:xfrm>
            <a:off x="838200" y="2433638"/>
            <a:ext cx="7848600" cy="3281362"/>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In/Out Packets</a:t>
            </a:r>
            <a:endParaRPr lang="en-US" dirty="0"/>
          </a:p>
        </p:txBody>
      </p:sp>
      <p:sp>
        <p:nvSpPr>
          <p:cNvPr id="3" name="Content Placeholder 2"/>
          <p:cNvSpPr>
            <a:spLocks noGrp="1"/>
          </p:cNvSpPr>
          <p:nvPr>
            <p:ph idx="1"/>
          </p:nvPr>
        </p:nvSpPr>
        <p:spPr/>
        <p:txBody>
          <a:bodyPr/>
          <a:lstStyle/>
          <a:p>
            <a:r>
              <a:rPr lang="en-US" dirty="0" smtClean="0"/>
              <a:t>packets that originate on directly connected computers and packets that arrive from other packet switches use the same mechanism.</a:t>
            </a:r>
          </a:p>
          <a:p>
            <a:endParaRPr lang="en-US" dirty="0"/>
          </a:p>
        </p:txBody>
      </p:sp>
      <p:sp>
        <p:nvSpPr>
          <p:cNvPr id="4" name="Date Placeholder 3"/>
          <p:cNvSpPr>
            <a:spLocks noGrp="1"/>
          </p:cNvSpPr>
          <p:nvPr>
            <p:ph type="dt" sz="half" idx="10"/>
          </p:nvPr>
        </p:nvSpPr>
        <p:spPr/>
        <p:txBody>
          <a:bodyPr/>
          <a:lstStyle/>
          <a:p>
            <a:fld id="{5FFA79A4-5075-4009-8B83-C933395595F2}" type="datetime1">
              <a:rPr lang="en-US" smtClean="0"/>
              <a:pPr/>
              <a:t>7/20/2015</a:t>
            </a:fld>
            <a:endParaRPr lang="en-US"/>
          </a:p>
        </p:txBody>
      </p:sp>
      <p:sp>
        <p:nvSpPr>
          <p:cNvPr id="5" name="Footer Placeholder 4"/>
          <p:cNvSpPr>
            <a:spLocks noGrp="1"/>
          </p:cNvSpPr>
          <p:nvPr>
            <p:ph type="ftr" sz="quarter" idx="11"/>
          </p:nvPr>
        </p:nvSpPr>
        <p:spPr/>
        <p:txBody>
          <a:bodyPr/>
          <a:lstStyle/>
          <a:p>
            <a:r>
              <a:rPr lang="en-US" smtClean="0"/>
              <a:t>CSC 307-NETCENTRIC COMPUTING</a:t>
            </a:r>
            <a:endParaRPr lang="en-US"/>
          </a:p>
        </p:txBody>
      </p:sp>
      <p:sp>
        <p:nvSpPr>
          <p:cNvPr id="6" name="Slide Number Placeholder 5"/>
          <p:cNvSpPr>
            <a:spLocks noGrp="1"/>
          </p:cNvSpPr>
          <p:nvPr>
            <p:ph type="sldNum" sz="quarter" idx="12"/>
          </p:nvPr>
        </p:nvSpPr>
        <p:spPr/>
        <p:txBody>
          <a:bodyPr/>
          <a:lstStyle/>
          <a:p>
            <a:fld id="{2F01E1E3-E317-450F-9E21-DF3C19A67A23}" type="slidenum">
              <a:rPr lang="en-US" smtClean="0"/>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 Addresses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Each network designer chooses addresses, packet formats, and delivery techniques independent of the details of the underlying hardware</a:t>
            </a:r>
          </a:p>
          <a:p>
            <a:r>
              <a:rPr lang="en-US" dirty="0" smtClean="0"/>
              <a:t>To provide uniform addressing in the Internet, IP defines an abstract addressing scheme that assigns each host a unique protocol address;</a:t>
            </a:r>
          </a:p>
          <a:p>
            <a:r>
              <a:rPr lang="en-US" dirty="0" smtClean="0"/>
              <a:t>applications use the IP addresses to communicate</a:t>
            </a:r>
          </a:p>
          <a:p>
            <a:r>
              <a:rPr lang="en-US" i="1" dirty="0" smtClean="0"/>
              <a:t>A 32-bit number called Internet Protocol address, IP address, or Internet address is used on TCP/IP network Fig. 21.2 Fig 21.1 21.3</a:t>
            </a:r>
            <a:endParaRPr lang="en-US" dirty="0"/>
          </a:p>
        </p:txBody>
      </p:sp>
      <p:sp>
        <p:nvSpPr>
          <p:cNvPr id="4" name="Date Placeholder 3"/>
          <p:cNvSpPr>
            <a:spLocks noGrp="1"/>
          </p:cNvSpPr>
          <p:nvPr>
            <p:ph type="dt" sz="half" idx="10"/>
          </p:nvPr>
        </p:nvSpPr>
        <p:spPr/>
        <p:txBody>
          <a:bodyPr/>
          <a:lstStyle/>
          <a:p>
            <a:fld id="{5FFA79A4-5075-4009-8B83-C933395595F2}" type="datetime1">
              <a:rPr lang="en-US" smtClean="0"/>
              <a:pPr/>
              <a:t>7/20/2015</a:t>
            </a:fld>
            <a:endParaRPr lang="en-US"/>
          </a:p>
        </p:txBody>
      </p:sp>
      <p:sp>
        <p:nvSpPr>
          <p:cNvPr id="5" name="Footer Placeholder 4"/>
          <p:cNvSpPr>
            <a:spLocks noGrp="1"/>
          </p:cNvSpPr>
          <p:nvPr>
            <p:ph type="ftr" sz="quarter" idx="11"/>
          </p:nvPr>
        </p:nvSpPr>
        <p:spPr/>
        <p:txBody>
          <a:bodyPr/>
          <a:lstStyle/>
          <a:p>
            <a:r>
              <a:rPr lang="en-US" smtClean="0"/>
              <a:t>CSC 307-NETCENTRIC COMPUTING</a:t>
            </a:r>
            <a:endParaRPr lang="en-US"/>
          </a:p>
        </p:txBody>
      </p:sp>
      <p:sp>
        <p:nvSpPr>
          <p:cNvPr id="6" name="Slide Number Placeholder 5"/>
          <p:cNvSpPr>
            <a:spLocks noGrp="1"/>
          </p:cNvSpPr>
          <p:nvPr>
            <p:ph type="sldNum" sz="quarter" idx="12"/>
          </p:nvPr>
        </p:nvSpPr>
        <p:spPr/>
        <p:txBody>
          <a:bodyPr/>
          <a:lstStyle/>
          <a:p>
            <a:fld id="{2F01E1E3-E317-450F-9E21-DF3C19A67A23}" type="slidenum">
              <a:rPr lang="en-US" smtClean="0"/>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32-bit </a:t>
            </a:r>
            <a:r>
              <a:rPr lang="en-US" dirty="0" err="1" smtClean="0"/>
              <a:t>Adresses</a:t>
            </a:r>
            <a:endParaRPr lang="en-US" dirty="0"/>
          </a:p>
        </p:txBody>
      </p:sp>
      <p:sp>
        <p:nvSpPr>
          <p:cNvPr id="4" name="Date Placeholder 3"/>
          <p:cNvSpPr>
            <a:spLocks noGrp="1"/>
          </p:cNvSpPr>
          <p:nvPr>
            <p:ph type="dt" sz="half" idx="10"/>
          </p:nvPr>
        </p:nvSpPr>
        <p:spPr/>
        <p:txBody>
          <a:bodyPr/>
          <a:lstStyle/>
          <a:p>
            <a:fld id="{5FFA79A4-5075-4009-8B83-C933395595F2}" type="datetime1">
              <a:rPr lang="en-US" smtClean="0"/>
              <a:pPr/>
              <a:t>7/20/2015</a:t>
            </a:fld>
            <a:endParaRPr lang="en-US"/>
          </a:p>
        </p:txBody>
      </p:sp>
      <p:sp>
        <p:nvSpPr>
          <p:cNvPr id="5" name="Footer Placeholder 4"/>
          <p:cNvSpPr>
            <a:spLocks noGrp="1"/>
          </p:cNvSpPr>
          <p:nvPr>
            <p:ph type="ftr" sz="quarter" idx="11"/>
          </p:nvPr>
        </p:nvSpPr>
        <p:spPr/>
        <p:txBody>
          <a:bodyPr/>
          <a:lstStyle/>
          <a:p>
            <a:r>
              <a:rPr lang="en-US" dirty="0" smtClean="0"/>
              <a:t>CSC 307-NETCENTRIC COMPUTING</a:t>
            </a:r>
            <a:endParaRPr lang="en-US" dirty="0"/>
          </a:p>
        </p:txBody>
      </p:sp>
      <p:sp>
        <p:nvSpPr>
          <p:cNvPr id="6" name="Slide Number Placeholder 5"/>
          <p:cNvSpPr>
            <a:spLocks noGrp="1"/>
          </p:cNvSpPr>
          <p:nvPr>
            <p:ph type="sldNum" sz="quarter" idx="12"/>
          </p:nvPr>
        </p:nvSpPr>
        <p:spPr/>
        <p:txBody>
          <a:bodyPr/>
          <a:lstStyle/>
          <a:p>
            <a:fld id="{2F01E1E3-E317-450F-9E21-DF3C19A67A23}" type="slidenum">
              <a:rPr lang="en-US" smtClean="0"/>
              <a:pPr/>
              <a:t>49</a:t>
            </a:fld>
            <a:endParaRPr lang="en-US"/>
          </a:p>
        </p:txBody>
      </p:sp>
      <p:pic>
        <p:nvPicPr>
          <p:cNvPr id="26626" name="Picture 2"/>
          <p:cNvPicPr>
            <a:picLocks noGrp="1" noChangeAspect="1" noChangeArrowheads="1"/>
          </p:cNvPicPr>
          <p:nvPr>
            <p:ph idx="1"/>
          </p:nvPr>
        </p:nvPicPr>
        <p:blipFill>
          <a:blip r:embed="rId2"/>
          <a:srcRect/>
          <a:stretch>
            <a:fillRect/>
          </a:stretch>
        </p:blipFill>
        <p:spPr bwMode="auto">
          <a:xfrm>
            <a:off x="457200" y="1981200"/>
            <a:ext cx="7924800" cy="39624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Computer Networks</a:t>
            </a:r>
            <a:endParaRPr lang="en-US" dirty="0"/>
          </a:p>
        </p:txBody>
      </p:sp>
      <p:sp>
        <p:nvSpPr>
          <p:cNvPr id="3" name="Content Placeholder 2"/>
          <p:cNvSpPr>
            <a:spLocks noGrp="1"/>
          </p:cNvSpPr>
          <p:nvPr>
            <p:ph idx="1"/>
          </p:nvPr>
        </p:nvSpPr>
        <p:spPr/>
        <p:txBody>
          <a:bodyPr/>
          <a:lstStyle/>
          <a:p>
            <a:r>
              <a:rPr lang="en-US" dirty="0" smtClean="0"/>
              <a:t>Local Area Networks</a:t>
            </a:r>
          </a:p>
          <a:p>
            <a:r>
              <a:rPr lang="en-US" dirty="0" smtClean="0"/>
              <a:t>Metropolitan Area Network</a:t>
            </a:r>
          </a:p>
          <a:p>
            <a:r>
              <a:rPr lang="en-US" dirty="0" smtClean="0"/>
              <a:t>Wide Area Network</a:t>
            </a:r>
          </a:p>
          <a:p>
            <a:pPr lvl="1"/>
            <a:r>
              <a:rPr lang="en-US" dirty="0" smtClean="0"/>
              <a:t>Intranet</a:t>
            </a:r>
          </a:p>
          <a:p>
            <a:pPr lvl="1"/>
            <a:r>
              <a:rPr lang="en-US" dirty="0" smtClean="0"/>
              <a:t>Extranet</a:t>
            </a:r>
          </a:p>
          <a:p>
            <a:pPr lvl="1"/>
            <a:r>
              <a:rPr lang="en-US" dirty="0" smtClean="0"/>
              <a:t>Internet</a:t>
            </a:r>
          </a:p>
          <a:p>
            <a:pPr marL="457200" lvl="1" indent="0">
              <a:buNone/>
            </a:pPr>
            <a:endParaRPr lang="en-US" dirty="0"/>
          </a:p>
        </p:txBody>
      </p:sp>
      <p:sp>
        <p:nvSpPr>
          <p:cNvPr id="4" name="Date Placeholder 3"/>
          <p:cNvSpPr>
            <a:spLocks noGrp="1"/>
          </p:cNvSpPr>
          <p:nvPr>
            <p:ph type="dt" sz="half" idx="10"/>
          </p:nvPr>
        </p:nvSpPr>
        <p:spPr/>
        <p:txBody>
          <a:bodyPr/>
          <a:lstStyle/>
          <a:p>
            <a:fld id="{5FFA79A4-5075-4009-8B83-C933395595F2}" type="datetime1">
              <a:rPr lang="en-US" smtClean="0"/>
              <a:pPr/>
              <a:t>7/20/2015</a:t>
            </a:fld>
            <a:endParaRPr lang="en-US"/>
          </a:p>
        </p:txBody>
      </p:sp>
      <p:sp>
        <p:nvSpPr>
          <p:cNvPr id="5" name="Footer Placeholder 4"/>
          <p:cNvSpPr>
            <a:spLocks noGrp="1"/>
          </p:cNvSpPr>
          <p:nvPr>
            <p:ph type="ftr" sz="quarter" idx="11"/>
          </p:nvPr>
        </p:nvSpPr>
        <p:spPr/>
        <p:txBody>
          <a:bodyPr/>
          <a:lstStyle/>
          <a:p>
            <a:r>
              <a:rPr lang="en-US" smtClean="0"/>
              <a:t>CSC 307-NETCENTRIC COMPUTING</a:t>
            </a:r>
            <a:endParaRPr lang="en-US"/>
          </a:p>
        </p:txBody>
      </p:sp>
      <p:sp>
        <p:nvSpPr>
          <p:cNvPr id="6" name="Slide Number Placeholder 5"/>
          <p:cNvSpPr>
            <a:spLocks noGrp="1"/>
          </p:cNvSpPr>
          <p:nvPr>
            <p:ph type="sldNum" sz="quarter" idx="12"/>
          </p:nvPr>
        </p:nvSpPr>
        <p:spPr/>
        <p:txBody>
          <a:bodyPr/>
          <a:lstStyle/>
          <a:p>
            <a:fld id="{2F01E1E3-E317-450F-9E21-DF3C19A67A23}" type="slidenum">
              <a:rPr lang="en-US" smtClean="0"/>
              <a:pPr/>
              <a:t>5</a:t>
            </a:fld>
            <a:endParaRPr lang="en-US"/>
          </a:p>
        </p:txBody>
      </p:sp>
    </p:spTree>
    <p:extLst>
      <p:ext uri="{BB962C8B-B14F-4D97-AF65-F5344CB8AC3E}">
        <p14:creationId xmlns:p14="http://schemas.microsoft.com/office/powerpoint/2010/main" val="4865204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Classful</a:t>
            </a:r>
            <a:r>
              <a:rPr lang="en-US" dirty="0" smtClean="0"/>
              <a:t> Addresses</a:t>
            </a:r>
            <a:endParaRPr lang="en-US" dirty="0"/>
          </a:p>
        </p:txBody>
      </p:sp>
      <p:sp>
        <p:nvSpPr>
          <p:cNvPr id="4" name="Date Placeholder 3"/>
          <p:cNvSpPr>
            <a:spLocks noGrp="1"/>
          </p:cNvSpPr>
          <p:nvPr>
            <p:ph type="dt" sz="half" idx="10"/>
          </p:nvPr>
        </p:nvSpPr>
        <p:spPr/>
        <p:txBody>
          <a:bodyPr/>
          <a:lstStyle/>
          <a:p>
            <a:fld id="{5FFA79A4-5075-4009-8B83-C933395595F2}" type="datetime1">
              <a:rPr lang="en-US" smtClean="0"/>
              <a:pPr/>
              <a:t>7/20/2015</a:t>
            </a:fld>
            <a:endParaRPr lang="en-US"/>
          </a:p>
        </p:txBody>
      </p:sp>
      <p:sp>
        <p:nvSpPr>
          <p:cNvPr id="5" name="Footer Placeholder 4"/>
          <p:cNvSpPr>
            <a:spLocks noGrp="1"/>
          </p:cNvSpPr>
          <p:nvPr>
            <p:ph type="ftr" sz="quarter" idx="11"/>
          </p:nvPr>
        </p:nvSpPr>
        <p:spPr/>
        <p:txBody>
          <a:bodyPr/>
          <a:lstStyle/>
          <a:p>
            <a:r>
              <a:rPr lang="en-US" smtClean="0"/>
              <a:t>CSC 307-NETCENTRIC COMPUTING</a:t>
            </a:r>
            <a:endParaRPr lang="en-US"/>
          </a:p>
        </p:txBody>
      </p:sp>
      <p:sp>
        <p:nvSpPr>
          <p:cNvPr id="6" name="Slide Number Placeholder 5"/>
          <p:cNvSpPr>
            <a:spLocks noGrp="1"/>
          </p:cNvSpPr>
          <p:nvPr>
            <p:ph type="sldNum" sz="quarter" idx="12"/>
          </p:nvPr>
        </p:nvSpPr>
        <p:spPr/>
        <p:txBody>
          <a:bodyPr/>
          <a:lstStyle/>
          <a:p>
            <a:fld id="{2F01E1E3-E317-450F-9E21-DF3C19A67A23}" type="slidenum">
              <a:rPr lang="en-US" smtClean="0"/>
              <a:pPr/>
              <a:t>50</a:t>
            </a:fld>
            <a:endParaRPr lang="en-US"/>
          </a:p>
        </p:txBody>
      </p:sp>
      <p:pic>
        <p:nvPicPr>
          <p:cNvPr id="25602" name="Picture 2"/>
          <p:cNvPicPr>
            <a:picLocks noGrp="1" noChangeAspect="1" noChangeArrowheads="1"/>
          </p:cNvPicPr>
          <p:nvPr>
            <p:ph idx="1"/>
          </p:nvPr>
        </p:nvPicPr>
        <p:blipFill>
          <a:blip r:embed="rId2"/>
          <a:srcRect/>
          <a:stretch>
            <a:fillRect/>
          </a:stretch>
        </p:blipFill>
        <p:spPr bwMode="auto">
          <a:xfrm>
            <a:off x="457200" y="1676400"/>
            <a:ext cx="7696200" cy="4724400"/>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Available Addresses</a:t>
            </a:r>
            <a:endParaRPr lang="en-US" dirty="0"/>
          </a:p>
        </p:txBody>
      </p:sp>
      <p:sp>
        <p:nvSpPr>
          <p:cNvPr id="4" name="Date Placeholder 3"/>
          <p:cNvSpPr>
            <a:spLocks noGrp="1"/>
          </p:cNvSpPr>
          <p:nvPr>
            <p:ph type="dt" sz="half" idx="10"/>
          </p:nvPr>
        </p:nvSpPr>
        <p:spPr/>
        <p:txBody>
          <a:bodyPr/>
          <a:lstStyle/>
          <a:p>
            <a:fld id="{5FFA79A4-5075-4009-8B83-C933395595F2}" type="datetime1">
              <a:rPr lang="en-US" smtClean="0"/>
              <a:pPr/>
              <a:t>7/20/2015</a:t>
            </a:fld>
            <a:endParaRPr lang="en-US"/>
          </a:p>
        </p:txBody>
      </p:sp>
      <p:sp>
        <p:nvSpPr>
          <p:cNvPr id="5" name="Footer Placeholder 4"/>
          <p:cNvSpPr>
            <a:spLocks noGrp="1"/>
          </p:cNvSpPr>
          <p:nvPr>
            <p:ph type="ftr" sz="quarter" idx="11"/>
          </p:nvPr>
        </p:nvSpPr>
        <p:spPr/>
        <p:txBody>
          <a:bodyPr/>
          <a:lstStyle/>
          <a:p>
            <a:r>
              <a:rPr lang="en-US" smtClean="0"/>
              <a:t>CSC 307-NETCENTRIC COMPUTING</a:t>
            </a:r>
            <a:endParaRPr lang="en-US"/>
          </a:p>
        </p:txBody>
      </p:sp>
      <p:sp>
        <p:nvSpPr>
          <p:cNvPr id="6" name="Slide Number Placeholder 5"/>
          <p:cNvSpPr>
            <a:spLocks noGrp="1"/>
          </p:cNvSpPr>
          <p:nvPr>
            <p:ph type="sldNum" sz="quarter" idx="12"/>
          </p:nvPr>
        </p:nvSpPr>
        <p:spPr/>
        <p:txBody>
          <a:bodyPr/>
          <a:lstStyle/>
          <a:p>
            <a:fld id="{2F01E1E3-E317-450F-9E21-DF3C19A67A23}" type="slidenum">
              <a:rPr lang="en-US" smtClean="0"/>
              <a:pPr/>
              <a:t>51</a:t>
            </a:fld>
            <a:endParaRPr lang="en-US"/>
          </a:p>
        </p:txBody>
      </p:sp>
      <p:pic>
        <p:nvPicPr>
          <p:cNvPr id="27650" name="Picture 2"/>
          <p:cNvPicPr>
            <a:picLocks noGrp="1" noChangeAspect="1" noChangeArrowheads="1"/>
          </p:cNvPicPr>
          <p:nvPr>
            <p:ph idx="1"/>
          </p:nvPr>
        </p:nvPicPr>
        <p:blipFill>
          <a:blip r:embed="rId2"/>
          <a:srcRect/>
          <a:stretch>
            <a:fillRect/>
          </a:stretch>
        </p:blipFill>
        <p:spPr bwMode="auto">
          <a:xfrm>
            <a:off x="381000" y="1600200"/>
            <a:ext cx="8305800" cy="4038600"/>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ICANN</a:t>
            </a:r>
            <a:endParaRPr lang="en-US" dirty="0"/>
          </a:p>
        </p:txBody>
      </p:sp>
      <p:sp>
        <p:nvSpPr>
          <p:cNvPr id="3" name="Content Placeholder 2"/>
          <p:cNvSpPr>
            <a:spLocks noGrp="1"/>
          </p:cNvSpPr>
          <p:nvPr>
            <p:ph idx="1"/>
          </p:nvPr>
        </p:nvSpPr>
        <p:spPr/>
        <p:txBody>
          <a:bodyPr>
            <a:normAutofit lnSpcReduction="10000"/>
          </a:bodyPr>
          <a:lstStyle/>
          <a:p>
            <a:r>
              <a:rPr lang="en-US" i="1" dirty="0" smtClean="0"/>
              <a:t>The original IP addressing scheme divided addresses into classes.</a:t>
            </a:r>
          </a:p>
          <a:p>
            <a:r>
              <a:rPr lang="en-US" i="1" dirty="0" smtClean="0"/>
              <a:t>Class D addresses are still used for multicasting.</a:t>
            </a:r>
          </a:p>
          <a:p>
            <a:r>
              <a:rPr lang="en-US" dirty="0" smtClean="0"/>
              <a:t>dotted decimal addresses range from </a:t>
            </a:r>
            <a:r>
              <a:rPr lang="en-US" i="1" dirty="0" smtClean="0"/>
              <a:t>0.0.0.0 through 255.255.255.255. </a:t>
            </a:r>
          </a:p>
          <a:p>
            <a:r>
              <a:rPr lang="en-US" dirty="0" smtClean="0"/>
              <a:t>a central organization, the </a:t>
            </a:r>
            <a:r>
              <a:rPr lang="en-US" i="1" dirty="0" smtClean="0"/>
              <a:t>Internet Corporation for Assigned Names and</a:t>
            </a:r>
          </a:p>
          <a:p>
            <a:r>
              <a:rPr lang="en-US" i="1" dirty="0" smtClean="0"/>
              <a:t>Numbers (ICANN) distributes IP addresses</a:t>
            </a:r>
            <a:endParaRPr lang="en-US" dirty="0"/>
          </a:p>
        </p:txBody>
      </p:sp>
      <p:sp>
        <p:nvSpPr>
          <p:cNvPr id="4" name="Date Placeholder 3"/>
          <p:cNvSpPr>
            <a:spLocks noGrp="1"/>
          </p:cNvSpPr>
          <p:nvPr>
            <p:ph type="dt" sz="half" idx="10"/>
          </p:nvPr>
        </p:nvSpPr>
        <p:spPr/>
        <p:txBody>
          <a:bodyPr/>
          <a:lstStyle/>
          <a:p>
            <a:fld id="{5FFA79A4-5075-4009-8B83-C933395595F2}" type="datetime1">
              <a:rPr lang="en-US" smtClean="0"/>
              <a:pPr/>
              <a:t>7/20/2015</a:t>
            </a:fld>
            <a:endParaRPr lang="en-US"/>
          </a:p>
        </p:txBody>
      </p:sp>
      <p:sp>
        <p:nvSpPr>
          <p:cNvPr id="5" name="Footer Placeholder 4"/>
          <p:cNvSpPr>
            <a:spLocks noGrp="1"/>
          </p:cNvSpPr>
          <p:nvPr>
            <p:ph type="ftr" sz="quarter" idx="11"/>
          </p:nvPr>
        </p:nvSpPr>
        <p:spPr/>
        <p:txBody>
          <a:bodyPr/>
          <a:lstStyle/>
          <a:p>
            <a:r>
              <a:rPr lang="en-US" smtClean="0"/>
              <a:t>CSC 307-NETCENTRIC COMPUTING</a:t>
            </a:r>
            <a:endParaRPr lang="en-US"/>
          </a:p>
        </p:txBody>
      </p:sp>
      <p:sp>
        <p:nvSpPr>
          <p:cNvPr id="6" name="Slide Number Placeholder 5"/>
          <p:cNvSpPr>
            <a:spLocks noGrp="1"/>
          </p:cNvSpPr>
          <p:nvPr>
            <p:ph type="sldNum" sz="quarter" idx="12"/>
          </p:nvPr>
        </p:nvSpPr>
        <p:spPr/>
        <p:txBody>
          <a:bodyPr/>
          <a:lstStyle/>
          <a:p>
            <a:fld id="{2F01E1E3-E317-450F-9E21-DF3C19A67A23}" type="slidenum">
              <a:rPr lang="en-US" smtClean="0"/>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ICANN </a:t>
            </a:r>
            <a:r>
              <a:rPr lang="en-US" dirty="0" err="1" smtClean="0"/>
              <a:t>vs</a:t>
            </a:r>
            <a:r>
              <a:rPr lang="en-US" dirty="0" smtClean="0"/>
              <a:t> ISP</a:t>
            </a:r>
            <a:endParaRPr lang="en-US" dirty="0"/>
          </a:p>
        </p:txBody>
      </p:sp>
      <p:sp>
        <p:nvSpPr>
          <p:cNvPr id="3" name="Content Placeholder 2"/>
          <p:cNvSpPr>
            <a:spLocks noGrp="1"/>
          </p:cNvSpPr>
          <p:nvPr>
            <p:ph idx="1"/>
          </p:nvPr>
        </p:nvSpPr>
        <p:spPr/>
        <p:txBody>
          <a:bodyPr/>
          <a:lstStyle/>
          <a:p>
            <a:r>
              <a:rPr lang="en-US" dirty="0" smtClean="0"/>
              <a:t>ICANN does not assign individual prefixes. Instead, ICANN authorizes a set of </a:t>
            </a:r>
            <a:r>
              <a:rPr lang="en-US" i="1" dirty="0" smtClean="0"/>
              <a:t>registrars to do so. Registrars make blocks of addresses available to ISPs, which </a:t>
            </a:r>
            <a:r>
              <a:rPr lang="en-US" dirty="0" smtClean="0"/>
              <a:t>provide addresses to subscribers. </a:t>
            </a:r>
          </a:p>
          <a:p>
            <a:r>
              <a:rPr lang="en-US" dirty="0" smtClean="0"/>
              <a:t>Thus, to obtain a prefix, a corporation usually contacts an ISP</a:t>
            </a:r>
            <a:endParaRPr lang="en-US" dirty="0"/>
          </a:p>
        </p:txBody>
      </p:sp>
      <p:sp>
        <p:nvSpPr>
          <p:cNvPr id="4" name="Date Placeholder 3"/>
          <p:cNvSpPr>
            <a:spLocks noGrp="1"/>
          </p:cNvSpPr>
          <p:nvPr>
            <p:ph type="dt" sz="half" idx="10"/>
          </p:nvPr>
        </p:nvSpPr>
        <p:spPr/>
        <p:txBody>
          <a:bodyPr/>
          <a:lstStyle/>
          <a:p>
            <a:fld id="{5FFA79A4-5075-4009-8B83-C933395595F2}" type="datetime1">
              <a:rPr lang="en-US" smtClean="0"/>
              <a:pPr/>
              <a:t>7/20/2015</a:t>
            </a:fld>
            <a:endParaRPr lang="en-US"/>
          </a:p>
        </p:txBody>
      </p:sp>
      <p:sp>
        <p:nvSpPr>
          <p:cNvPr id="5" name="Footer Placeholder 4"/>
          <p:cNvSpPr>
            <a:spLocks noGrp="1"/>
          </p:cNvSpPr>
          <p:nvPr>
            <p:ph type="ftr" sz="quarter" idx="11"/>
          </p:nvPr>
        </p:nvSpPr>
        <p:spPr/>
        <p:txBody>
          <a:bodyPr/>
          <a:lstStyle/>
          <a:p>
            <a:r>
              <a:rPr lang="en-US" smtClean="0"/>
              <a:t>CSC 307-NETCENTRIC COMPUTING</a:t>
            </a:r>
            <a:endParaRPr lang="en-US"/>
          </a:p>
        </p:txBody>
      </p:sp>
      <p:sp>
        <p:nvSpPr>
          <p:cNvPr id="6" name="Slide Number Placeholder 5"/>
          <p:cNvSpPr>
            <a:spLocks noGrp="1"/>
          </p:cNvSpPr>
          <p:nvPr>
            <p:ph type="sldNum" sz="quarter" idx="12"/>
          </p:nvPr>
        </p:nvSpPr>
        <p:spPr/>
        <p:txBody>
          <a:bodyPr/>
          <a:lstStyle/>
          <a:p>
            <a:fld id="{2F01E1E3-E317-450F-9E21-DF3C19A67A23}" type="slidenum">
              <a:rPr lang="en-US" smtClean="0"/>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Subnet Addresses</a:t>
            </a:r>
            <a:endParaRPr lang="en-US" dirty="0"/>
          </a:p>
        </p:txBody>
      </p:sp>
      <p:sp>
        <p:nvSpPr>
          <p:cNvPr id="3" name="Content Placeholder 2"/>
          <p:cNvSpPr>
            <a:spLocks noGrp="1"/>
          </p:cNvSpPr>
          <p:nvPr>
            <p:ph idx="1"/>
          </p:nvPr>
        </p:nvSpPr>
        <p:spPr/>
        <p:txBody>
          <a:bodyPr>
            <a:normAutofit/>
          </a:bodyPr>
          <a:lstStyle/>
          <a:p>
            <a:r>
              <a:rPr lang="en-US" dirty="0" err="1" smtClean="0"/>
              <a:t>Classful</a:t>
            </a:r>
            <a:r>
              <a:rPr lang="en-US" dirty="0" smtClean="0"/>
              <a:t> addressing scheme became a limitation.</a:t>
            </a:r>
          </a:p>
          <a:p>
            <a:r>
              <a:rPr lang="en-US" dirty="0" smtClean="0"/>
              <a:t>Everyone demanded a class A or B to have enough addresses for future growth;</a:t>
            </a:r>
          </a:p>
          <a:p>
            <a:r>
              <a:rPr lang="en-US" dirty="0" smtClean="0"/>
              <a:t>Many addresses were unused.</a:t>
            </a:r>
          </a:p>
          <a:p>
            <a:r>
              <a:rPr lang="en-US" dirty="0" smtClean="0"/>
              <a:t>Two new mechanisms as remedies:</a:t>
            </a:r>
          </a:p>
          <a:p>
            <a:pPr lvl="1"/>
            <a:r>
              <a:rPr lang="en-US" dirty="0" smtClean="0"/>
              <a:t>Subnet addressing</a:t>
            </a:r>
          </a:p>
          <a:p>
            <a:pPr lvl="1"/>
            <a:r>
              <a:rPr lang="en-US" dirty="0" smtClean="0"/>
              <a:t>Classless addressing</a:t>
            </a:r>
            <a:endParaRPr lang="en-US" dirty="0"/>
          </a:p>
        </p:txBody>
      </p:sp>
      <p:sp>
        <p:nvSpPr>
          <p:cNvPr id="4" name="Date Placeholder 3"/>
          <p:cNvSpPr>
            <a:spLocks noGrp="1"/>
          </p:cNvSpPr>
          <p:nvPr>
            <p:ph type="dt" sz="half" idx="10"/>
          </p:nvPr>
        </p:nvSpPr>
        <p:spPr/>
        <p:txBody>
          <a:bodyPr/>
          <a:lstStyle/>
          <a:p>
            <a:fld id="{5FFA79A4-5075-4009-8B83-C933395595F2}" type="datetime1">
              <a:rPr lang="en-US" smtClean="0"/>
              <a:pPr/>
              <a:t>7/20/2015</a:t>
            </a:fld>
            <a:endParaRPr lang="en-US"/>
          </a:p>
        </p:txBody>
      </p:sp>
      <p:sp>
        <p:nvSpPr>
          <p:cNvPr id="5" name="Footer Placeholder 4"/>
          <p:cNvSpPr>
            <a:spLocks noGrp="1"/>
          </p:cNvSpPr>
          <p:nvPr>
            <p:ph type="ftr" sz="quarter" idx="11"/>
          </p:nvPr>
        </p:nvSpPr>
        <p:spPr/>
        <p:txBody>
          <a:bodyPr/>
          <a:lstStyle/>
          <a:p>
            <a:r>
              <a:rPr lang="en-US" smtClean="0"/>
              <a:t>CSC 307-NETCENTRIC COMPUTING</a:t>
            </a:r>
            <a:endParaRPr lang="en-US"/>
          </a:p>
        </p:txBody>
      </p:sp>
      <p:sp>
        <p:nvSpPr>
          <p:cNvPr id="6" name="Slide Number Placeholder 5"/>
          <p:cNvSpPr>
            <a:spLocks noGrp="1"/>
          </p:cNvSpPr>
          <p:nvPr>
            <p:ph type="sldNum" sz="quarter" idx="12"/>
          </p:nvPr>
        </p:nvSpPr>
        <p:spPr/>
        <p:txBody>
          <a:bodyPr/>
          <a:lstStyle/>
          <a:p>
            <a:fld id="{2F01E1E3-E317-450F-9E21-DF3C19A67A23}" type="slidenum">
              <a:rPr lang="en-US" smtClean="0"/>
              <a:pPr/>
              <a:t>54</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21E9050-4FCD-4CF5-9EBA-59BEFF0269BE}" type="datetime2">
              <a:rPr lang="en-US" smtClean="0"/>
              <a:pPr eaLnBrk="1" hangingPunct="1"/>
              <a:t>Monday, July 20, 2015</a:t>
            </a:fld>
            <a:endParaRPr lang="en-US" smtClean="0"/>
          </a:p>
        </p:txBody>
      </p:sp>
      <p:sp>
        <p:nvSpPr>
          <p:cNvPr id="204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32DFE2A-F29A-47EB-9A36-72C7F8866CC7}" type="slidenum">
              <a:rPr lang="en-US" smtClean="0"/>
              <a:pPr eaLnBrk="1" hangingPunct="1"/>
              <a:t>6</a:t>
            </a:fld>
            <a:endParaRPr lang="en-US" smtClean="0"/>
          </a:p>
        </p:txBody>
      </p:sp>
      <p:sp>
        <p:nvSpPr>
          <p:cNvPr id="20484" name="Rectangle 2"/>
          <p:cNvSpPr>
            <a:spLocks noGrp="1" noChangeArrowheads="1"/>
          </p:cNvSpPr>
          <p:nvPr>
            <p:ph type="title"/>
          </p:nvPr>
        </p:nvSpPr>
        <p:spPr>
          <a:xfrm>
            <a:off x="381000" y="228600"/>
            <a:ext cx="8229600" cy="334963"/>
          </a:xfrm>
        </p:spPr>
        <p:txBody>
          <a:bodyPr>
            <a:normAutofit fontScale="90000"/>
          </a:bodyPr>
          <a:lstStyle/>
          <a:p>
            <a:pPr algn="l" eaLnBrk="1" hangingPunct="1"/>
            <a:r>
              <a:rPr lang="en-US" sz="1800" b="1" smtClean="0"/>
              <a:t>               INTERCONNECTIVITY, STANDARDS, PROTOCOLS</a:t>
            </a:r>
          </a:p>
        </p:txBody>
      </p:sp>
      <p:sp>
        <p:nvSpPr>
          <p:cNvPr id="20485" name="Rectangle 3"/>
          <p:cNvSpPr>
            <a:spLocks noGrp="1" noChangeArrowheads="1"/>
          </p:cNvSpPr>
          <p:nvPr>
            <p:ph type="body" idx="1"/>
          </p:nvPr>
        </p:nvSpPr>
        <p:spPr>
          <a:xfrm>
            <a:off x="228600" y="685800"/>
            <a:ext cx="8458200" cy="5943600"/>
          </a:xfrm>
        </p:spPr>
        <p:txBody>
          <a:bodyPr>
            <a:normAutofit/>
          </a:bodyPr>
          <a:lstStyle/>
          <a:p>
            <a:pPr eaLnBrk="1" hangingPunct="1">
              <a:lnSpc>
                <a:spcPct val="90000"/>
              </a:lnSpc>
              <a:buFontTx/>
              <a:buNone/>
            </a:pPr>
            <a:r>
              <a:rPr lang="en-US" sz="1400" b="1" dirty="0" smtClean="0"/>
              <a:t>Network entities :</a:t>
            </a:r>
            <a:r>
              <a:rPr lang="en-US" sz="1400" dirty="0" smtClean="0"/>
              <a:t> </a:t>
            </a:r>
            <a:r>
              <a:rPr lang="en-US" sz="1400" dirty="0" smtClean="0"/>
              <a:t>Computer systems, Network operating systems, network service  applications</a:t>
            </a:r>
            <a:r>
              <a:rPr lang="en-US" sz="1400" dirty="0" smtClean="0"/>
              <a:t>, </a:t>
            </a:r>
            <a:r>
              <a:rPr lang="en-US" sz="1400" dirty="0"/>
              <a:t> </a:t>
            </a:r>
            <a:r>
              <a:rPr lang="en-US" sz="1400" dirty="0" smtClean="0"/>
              <a:t>transmission channels, network vendors</a:t>
            </a:r>
            <a:endParaRPr lang="en-US" sz="1400" dirty="0" smtClean="0"/>
          </a:p>
          <a:p>
            <a:pPr eaLnBrk="1" hangingPunct="1">
              <a:lnSpc>
                <a:spcPct val="90000"/>
              </a:lnSpc>
              <a:buFontTx/>
              <a:buNone/>
            </a:pPr>
            <a:r>
              <a:rPr lang="en-US" sz="1400" dirty="0" smtClean="0"/>
              <a:t> Multivendor </a:t>
            </a:r>
            <a:endParaRPr lang="en-US" sz="1400" dirty="0" smtClean="0"/>
          </a:p>
          <a:p>
            <a:pPr eaLnBrk="1" hangingPunct="1">
              <a:lnSpc>
                <a:spcPct val="90000"/>
              </a:lnSpc>
              <a:buFontTx/>
              <a:buNone/>
            </a:pPr>
            <a:r>
              <a:rPr lang="en-US" sz="1400" dirty="0"/>
              <a:t>	</a:t>
            </a:r>
            <a:r>
              <a:rPr lang="en-US" sz="1400" dirty="0" smtClean="0"/>
              <a:t>- early networks are vendor-based</a:t>
            </a:r>
          </a:p>
          <a:p>
            <a:pPr eaLnBrk="1" hangingPunct="1">
              <a:lnSpc>
                <a:spcPct val="90000"/>
              </a:lnSpc>
              <a:buFontTx/>
              <a:buNone/>
            </a:pPr>
            <a:r>
              <a:rPr lang="en-US" sz="1400" dirty="0"/>
              <a:t>	</a:t>
            </a:r>
            <a:r>
              <a:rPr lang="en-US" sz="1400" dirty="0" smtClean="0"/>
              <a:t>- For </a:t>
            </a:r>
            <a:r>
              <a:rPr lang="en-US" sz="1400" dirty="0" smtClean="0"/>
              <a:t>Interconnectivity &amp; Inter-operability or OPENNESS between diverse, disparate products, upward compatibility, there is need to have certain common denominators in network entities </a:t>
            </a:r>
            <a:r>
              <a:rPr lang="en-US" sz="1400" dirty="0" smtClean="0"/>
              <a:t>, </a:t>
            </a:r>
            <a:r>
              <a:rPr lang="en-US" sz="1400" u="sng" dirty="0" smtClean="0"/>
              <a:t>designs </a:t>
            </a:r>
            <a:r>
              <a:rPr lang="en-US" sz="1400" dirty="0" smtClean="0"/>
              <a:t> </a:t>
            </a:r>
            <a:r>
              <a:rPr lang="en-US" sz="1400" dirty="0" smtClean="0"/>
              <a:t>&amp; </a:t>
            </a:r>
            <a:r>
              <a:rPr lang="en-US" sz="1400" u="sng" dirty="0" smtClean="0"/>
              <a:t>implementation. </a:t>
            </a:r>
          </a:p>
          <a:p>
            <a:pPr eaLnBrk="1" hangingPunct="1">
              <a:lnSpc>
                <a:spcPct val="90000"/>
              </a:lnSpc>
              <a:buFontTx/>
              <a:buNone/>
            </a:pPr>
            <a:r>
              <a:rPr lang="en-US" sz="1400" u="sng" dirty="0" smtClean="0"/>
              <a:t>- There is a need for protocols or rules</a:t>
            </a:r>
            <a:endParaRPr lang="en-US" sz="1400" u="sng" dirty="0" smtClean="0"/>
          </a:p>
          <a:p>
            <a:pPr eaLnBrk="1" hangingPunct="1">
              <a:lnSpc>
                <a:spcPct val="90000"/>
              </a:lnSpc>
              <a:buFontTx/>
              <a:buNone/>
            </a:pPr>
            <a:r>
              <a:rPr lang="en-US" sz="1400" dirty="0" smtClean="0"/>
              <a:t>- Protocol </a:t>
            </a:r>
            <a:r>
              <a:rPr lang="en-US" sz="1400" dirty="0" smtClean="0"/>
              <a:t>refers to rules, conventions, guidelines, agreed to/adopted by a group of stakeholders for the </a:t>
            </a:r>
          </a:p>
          <a:p>
            <a:pPr eaLnBrk="1" hangingPunct="1">
              <a:lnSpc>
                <a:spcPct val="90000"/>
              </a:lnSpc>
              <a:buFontTx/>
              <a:buNone/>
            </a:pPr>
            <a:r>
              <a:rPr lang="en-US" sz="1400" dirty="0" smtClean="0"/>
              <a:t>design &amp; implementation of products.</a:t>
            </a:r>
          </a:p>
          <a:p>
            <a:pPr eaLnBrk="1" hangingPunct="1">
              <a:lnSpc>
                <a:spcPct val="90000"/>
              </a:lnSpc>
              <a:buFontTx/>
              <a:buNone/>
            </a:pPr>
            <a:endParaRPr lang="en-US" sz="1400" dirty="0" smtClean="0"/>
          </a:p>
          <a:p>
            <a:pPr eaLnBrk="1" hangingPunct="1">
              <a:lnSpc>
                <a:spcPct val="90000"/>
              </a:lnSpc>
              <a:buFontTx/>
              <a:buNone/>
            </a:pPr>
            <a:r>
              <a:rPr lang="en-US" sz="1400" dirty="0" smtClean="0"/>
              <a:t>A protocol or protocol suite adopted by a group &amp; widely circulated and accepted becomes a </a:t>
            </a:r>
          </a:p>
          <a:p>
            <a:pPr eaLnBrk="1" hangingPunct="1">
              <a:lnSpc>
                <a:spcPct val="90000"/>
              </a:lnSpc>
              <a:buFontTx/>
              <a:buNone/>
            </a:pPr>
            <a:r>
              <a:rPr lang="en-US" sz="1400" dirty="0" smtClean="0"/>
              <a:t>STANDARD.</a:t>
            </a:r>
          </a:p>
          <a:p>
            <a:pPr>
              <a:lnSpc>
                <a:spcPct val="90000"/>
              </a:lnSpc>
              <a:buNone/>
            </a:pPr>
            <a:r>
              <a:rPr lang="en-US" sz="1400" dirty="0"/>
              <a:t>These common denominators are provided by many national and international organizations.</a:t>
            </a:r>
            <a:endParaRPr lang="en-US" sz="1400" dirty="0" smtClean="0"/>
          </a:p>
          <a:p>
            <a:pPr eaLnBrk="1" hangingPunct="1">
              <a:lnSpc>
                <a:spcPct val="90000"/>
              </a:lnSpc>
              <a:buFontTx/>
              <a:buNone/>
            </a:pPr>
            <a:r>
              <a:rPr lang="en-US" sz="1400" b="1" u="sng" dirty="0" smtClean="0"/>
              <a:t>Examples </a:t>
            </a:r>
            <a:r>
              <a:rPr lang="en-US" sz="1400" b="1" u="sng" dirty="0" smtClean="0"/>
              <a:t>of Standards and Regulations Organizations:</a:t>
            </a:r>
          </a:p>
          <a:p>
            <a:pPr eaLnBrk="1" hangingPunct="1">
              <a:lnSpc>
                <a:spcPct val="90000"/>
              </a:lnSpc>
              <a:buFontTx/>
              <a:buNone/>
            </a:pPr>
            <a:r>
              <a:rPr lang="en-US" sz="1400" dirty="0" smtClean="0"/>
              <a:t>ISO – International Standards Organization </a:t>
            </a:r>
          </a:p>
          <a:p>
            <a:pPr eaLnBrk="1" hangingPunct="1">
              <a:lnSpc>
                <a:spcPct val="90000"/>
              </a:lnSpc>
              <a:buFontTx/>
              <a:buNone/>
            </a:pPr>
            <a:r>
              <a:rPr lang="en-US" sz="1400" dirty="0" smtClean="0"/>
              <a:t>IEEE – Institute of Electrical &amp; Electronic Engineers</a:t>
            </a:r>
          </a:p>
          <a:p>
            <a:pPr eaLnBrk="1" hangingPunct="1">
              <a:lnSpc>
                <a:spcPct val="90000"/>
              </a:lnSpc>
              <a:buFontTx/>
              <a:buNone/>
            </a:pPr>
            <a:r>
              <a:rPr lang="en-US" sz="1400" dirty="0" smtClean="0"/>
              <a:t>ITU – International Telecommunications Union</a:t>
            </a:r>
          </a:p>
          <a:p>
            <a:pPr eaLnBrk="1" hangingPunct="1">
              <a:lnSpc>
                <a:spcPct val="90000"/>
              </a:lnSpc>
              <a:buFontTx/>
              <a:buNone/>
            </a:pPr>
            <a:r>
              <a:rPr lang="en-US" sz="1400" dirty="0" smtClean="0"/>
              <a:t>CCITT – Consultative Committee in International Telegraphy and Telephony</a:t>
            </a:r>
          </a:p>
          <a:p>
            <a:pPr eaLnBrk="1" hangingPunct="1">
              <a:lnSpc>
                <a:spcPct val="90000"/>
              </a:lnSpc>
              <a:buFontTx/>
              <a:buNone/>
            </a:pPr>
            <a:r>
              <a:rPr lang="en-US" sz="1400" dirty="0" smtClean="0"/>
              <a:t>NCC – National Communications Commission</a:t>
            </a:r>
          </a:p>
          <a:p>
            <a:pPr eaLnBrk="1" hangingPunct="1">
              <a:lnSpc>
                <a:spcPct val="90000"/>
              </a:lnSpc>
              <a:buFontTx/>
              <a:buNone/>
            </a:pPr>
            <a:r>
              <a:rPr lang="en-US" sz="1400" dirty="0" smtClean="0"/>
              <a:t>SON – Standards Organization of Nigeria</a:t>
            </a:r>
          </a:p>
          <a:p>
            <a:pPr eaLnBrk="1" hangingPunct="1">
              <a:lnSpc>
                <a:spcPct val="90000"/>
              </a:lnSpc>
              <a:buFontTx/>
              <a:buNone/>
            </a:pPr>
            <a:endParaRPr lang="en-US" sz="1400" dirty="0" smtClean="0"/>
          </a:p>
          <a:p>
            <a:pPr eaLnBrk="1" hangingPunct="1">
              <a:lnSpc>
                <a:spcPct val="90000"/>
              </a:lnSpc>
              <a:buFontTx/>
              <a:buNone/>
            </a:pPr>
            <a:endParaRPr lang="en-US" sz="1400" dirty="0" smtClean="0"/>
          </a:p>
        </p:txBody>
      </p:sp>
    </p:spTree>
    <p:extLst>
      <p:ext uri="{BB962C8B-B14F-4D97-AF65-F5344CB8AC3E}">
        <p14:creationId xmlns:p14="http://schemas.microsoft.com/office/powerpoint/2010/main" val="4118464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361D587-A194-4668-9A31-62687679183F}" type="datetime2">
              <a:rPr lang="en-US" smtClean="0"/>
              <a:pPr eaLnBrk="1" hangingPunct="1"/>
              <a:t>Monday, July 20, 2015</a:t>
            </a:fld>
            <a:endParaRPr lang="en-US" smtClean="0"/>
          </a:p>
        </p:txBody>
      </p:sp>
      <p:sp>
        <p:nvSpPr>
          <p:cNvPr id="2253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0DDF3FB-3900-425C-B8D4-219CCB6BCFCE}" type="slidenum">
              <a:rPr lang="en-US" smtClean="0"/>
              <a:pPr eaLnBrk="1" hangingPunct="1"/>
              <a:t>7</a:t>
            </a:fld>
            <a:endParaRPr lang="en-US" smtClean="0"/>
          </a:p>
        </p:txBody>
      </p:sp>
      <p:sp>
        <p:nvSpPr>
          <p:cNvPr id="22532" name="Rectangle 2"/>
          <p:cNvSpPr>
            <a:spLocks noGrp="1" noChangeArrowheads="1"/>
          </p:cNvSpPr>
          <p:nvPr>
            <p:ph type="subTitle" idx="1"/>
          </p:nvPr>
        </p:nvSpPr>
        <p:spPr>
          <a:xfrm>
            <a:off x="228600" y="228600"/>
            <a:ext cx="8610600" cy="6400800"/>
          </a:xfrm>
        </p:spPr>
        <p:txBody>
          <a:bodyPr/>
          <a:lstStyle/>
          <a:p>
            <a:pPr algn="l" eaLnBrk="1" hangingPunct="1">
              <a:lnSpc>
                <a:spcPct val="80000"/>
              </a:lnSpc>
            </a:pPr>
            <a:r>
              <a:rPr lang="en-US" sz="2000" dirty="0" smtClean="0">
                <a:solidFill>
                  <a:schemeClr val="tx1"/>
                </a:solidFill>
              </a:rPr>
              <a:t>-TCP/IP </a:t>
            </a:r>
            <a:r>
              <a:rPr lang="en-US" sz="2000" dirty="0" smtClean="0">
                <a:solidFill>
                  <a:schemeClr val="tx1"/>
                </a:solidFill>
              </a:rPr>
              <a:t>was the first set of protocols developed for use </a:t>
            </a:r>
            <a:endParaRPr lang="en-US" sz="2000" dirty="0" smtClean="0">
              <a:solidFill>
                <a:schemeClr val="tx1"/>
              </a:solidFill>
            </a:endParaRPr>
          </a:p>
          <a:p>
            <a:pPr algn="l" eaLnBrk="1" hangingPunct="1">
              <a:lnSpc>
                <a:spcPct val="80000"/>
              </a:lnSpc>
            </a:pPr>
            <a:r>
              <a:rPr lang="en-US" sz="2000" dirty="0">
                <a:solidFill>
                  <a:schemeClr val="tx1"/>
                </a:solidFill>
              </a:rPr>
              <a:t>-</a:t>
            </a:r>
            <a:r>
              <a:rPr lang="en-US" sz="2000" dirty="0" smtClean="0">
                <a:solidFill>
                  <a:schemeClr val="tx1"/>
                </a:solidFill>
              </a:rPr>
              <a:t> </a:t>
            </a:r>
            <a:r>
              <a:rPr lang="en-US" sz="2000" dirty="0" smtClean="0">
                <a:solidFill>
                  <a:schemeClr val="tx1"/>
                </a:solidFill>
              </a:rPr>
              <a:t>It is a result of protocol research and development conducted on the experimental packet-switched network – the ARPANET, funded by the Defense Advanced Research Projects Agency (DARPA) of </a:t>
            </a:r>
            <a:r>
              <a:rPr lang="en-US" sz="2000" dirty="0" smtClean="0">
                <a:solidFill>
                  <a:schemeClr val="tx1"/>
                </a:solidFill>
              </a:rPr>
              <a:t>USA.</a:t>
            </a:r>
            <a:endParaRPr lang="en-US" sz="2000" dirty="0" smtClean="0">
              <a:solidFill>
                <a:schemeClr val="tx1"/>
              </a:solidFill>
            </a:endParaRPr>
          </a:p>
          <a:p>
            <a:pPr algn="l" eaLnBrk="1" hangingPunct="1">
              <a:lnSpc>
                <a:spcPct val="80000"/>
              </a:lnSpc>
            </a:pPr>
            <a:endParaRPr lang="en-US" sz="2000" dirty="0" smtClean="0">
              <a:solidFill>
                <a:schemeClr val="tx1"/>
              </a:solidFill>
            </a:endParaRPr>
          </a:p>
          <a:p>
            <a:pPr algn="l" eaLnBrk="1" hangingPunct="1">
              <a:lnSpc>
                <a:spcPct val="80000"/>
              </a:lnSpc>
            </a:pPr>
            <a:r>
              <a:rPr lang="en-US" sz="2000" dirty="0" smtClean="0">
                <a:solidFill>
                  <a:schemeClr val="tx1"/>
                </a:solidFill>
              </a:rPr>
              <a:t>-Communication </a:t>
            </a:r>
            <a:r>
              <a:rPr lang="en-US" sz="2000" dirty="0" smtClean="0">
                <a:solidFill>
                  <a:schemeClr val="tx1"/>
                </a:solidFill>
              </a:rPr>
              <a:t>task for TCP/IP are organized into five relatively independent layers :</a:t>
            </a:r>
          </a:p>
          <a:p>
            <a:pPr algn="l" eaLnBrk="1" hangingPunct="1">
              <a:lnSpc>
                <a:spcPct val="80000"/>
              </a:lnSpc>
            </a:pPr>
            <a:r>
              <a:rPr lang="en-US" sz="2000" dirty="0" smtClean="0">
                <a:solidFill>
                  <a:schemeClr val="tx1"/>
                </a:solidFill>
              </a:rPr>
              <a:t>           </a:t>
            </a:r>
            <a:r>
              <a:rPr lang="en-US" sz="2000" dirty="0" smtClean="0">
                <a:solidFill>
                  <a:schemeClr val="tx1"/>
                </a:solidFill>
              </a:rPr>
              <a:t>OSI Model                                                                    	 TCP/IP </a:t>
            </a:r>
            <a:r>
              <a:rPr lang="en-US" sz="2000" dirty="0" smtClean="0">
                <a:solidFill>
                  <a:schemeClr val="tx1"/>
                </a:solidFill>
              </a:rPr>
              <a:t>Mode</a:t>
            </a:r>
            <a:r>
              <a:rPr lang="en-US" sz="2000" dirty="0" smtClean="0"/>
              <a:t>l  </a:t>
            </a:r>
          </a:p>
          <a:p>
            <a:pPr algn="l" eaLnBrk="1" hangingPunct="1">
              <a:lnSpc>
                <a:spcPct val="80000"/>
              </a:lnSpc>
            </a:pPr>
            <a:endParaRPr lang="en-US" sz="1200" dirty="0" smtClean="0"/>
          </a:p>
          <a:p>
            <a:pPr algn="l" eaLnBrk="1" hangingPunct="1">
              <a:lnSpc>
                <a:spcPct val="80000"/>
              </a:lnSpc>
            </a:pPr>
            <a:endParaRPr lang="en-US" sz="1400" dirty="0" smtClean="0"/>
          </a:p>
        </p:txBody>
      </p:sp>
      <p:grpSp>
        <p:nvGrpSpPr>
          <p:cNvPr id="22533" name="Group 3"/>
          <p:cNvGrpSpPr>
            <a:grpSpLocks/>
          </p:cNvGrpSpPr>
          <p:nvPr/>
        </p:nvGrpSpPr>
        <p:grpSpPr bwMode="auto">
          <a:xfrm>
            <a:off x="1143000" y="3048000"/>
            <a:ext cx="2209800" cy="3581400"/>
            <a:chOff x="720" y="1920"/>
            <a:chExt cx="1392" cy="2256"/>
          </a:xfrm>
        </p:grpSpPr>
        <p:sp>
          <p:nvSpPr>
            <p:cNvPr id="22540" name="AutoShape 4"/>
            <p:cNvSpPr>
              <a:spLocks noChangeArrowheads="1"/>
            </p:cNvSpPr>
            <p:nvPr/>
          </p:nvSpPr>
          <p:spPr bwMode="auto">
            <a:xfrm>
              <a:off x="720" y="1920"/>
              <a:ext cx="1392" cy="2256"/>
            </a:xfrm>
            <a:prstGeom prst="flowChartProcess">
              <a:avLst/>
            </a:prstGeom>
            <a:solidFill>
              <a:schemeClr val="bg1"/>
            </a:solidFill>
            <a:ln w="9525">
              <a:solidFill>
                <a:schemeClr val="tx1"/>
              </a:solidFill>
              <a:miter lim="800000"/>
              <a:headEnd/>
              <a:tailEnd/>
            </a:ln>
          </p:spPr>
          <p:txBody>
            <a:bodyPr wrap="none" anchor="ctr"/>
            <a:lstStyle/>
            <a:p>
              <a:pPr algn="ctr"/>
              <a:endParaRPr lang="en-US"/>
            </a:p>
            <a:p>
              <a:pPr algn="ctr"/>
              <a:r>
                <a:rPr lang="en-US"/>
                <a:t>Application</a:t>
              </a:r>
            </a:p>
            <a:p>
              <a:pPr algn="ctr"/>
              <a:endParaRPr lang="en-US"/>
            </a:p>
            <a:p>
              <a:pPr algn="ctr"/>
              <a:r>
                <a:rPr lang="en-US"/>
                <a:t>Presentation</a:t>
              </a:r>
            </a:p>
            <a:p>
              <a:pPr algn="ctr"/>
              <a:endParaRPr lang="en-US"/>
            </a:p>
            <a:p>
              <a:pPr algn="ctr"/>
              <a:r>
                <a:rPr lang="en-US"/>
                <a:t>Session</a:t>
              </a:r>
            </a:p>
            <a:p>
              <a:pPr algn="ctr"/>
              <a:endParaRPr lang="en-US"/>
            </a:p>
            <a:p>
              <a:pPr algn="ctr"/>
              <a:r>
                <a:rPr lang="en-US"/>
                <a:t>Transport</a:t>
              </a:r>
            </a:p>
            <a:p>
              <a:pPr algn="ctr"/>
              <a:endParaRPr lang="en-US"/>
            </a:p>
            <a:p>
              <a:pPr algn="ctr"/>
              <a:r>
                <a:rPr lang="en-US"/>
                <a:t>Network</a:t>
              </a:r>
            </a:p>
            <a:p>
              <a:pPr algn="ctr"/>
              <a:endParaRPr lang="en-US"/>
            </a:p>
            <a:p>
              <a:pPr algn="ctr"/>
              <a:r>
                <a:rPr lang="en-US"/>
                <a:t>Data Link</a:t>
              </a:r>
            </a:p>
            <a:p>
              <a:pPr algn="ctr"/>
              <a:endParaRPr lang="en-US"/>
            </a:p>
            <a:p>
              <a:pPr algn="ctr"/>
              <a:r>
                <a:rPr lang="en-US"/>
                <a:t>Physical</a:t>
              </a:r>
            </a:p>
            <a:p>
              <a:pPr algn="ctr"/>
              <a:endParaRPr lang="en-US"/>
            </a:p>
          </p:txBody>
        </p:sp>
        <p:sp>
          <p:nvSpPr>
            <p:cNvPr id="22541" name="Line 5"/>
            <p:cNvSpPr>
              <a:spLocks noChangeShapeType="1"/>
            </p:cNvSpPr>
            <p:nvPr/>
          </p:nvSpPr>
          <p:spPr bwMode="auto">
            <a:xfrm>
              <a:off x="720" y="2160"/>
              <a:ext cx="13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2" name="Line 6"/>
            <p:cNvSpPr>
              <a:spLocks noChangeShapeType="1"/>
            </p:cNvSpPr>
            <p:nvPr/>
          </p:nvSpPr>
          <p:spPr bwMode="auto">
            <a:xfrm>
              <a:off x="720" y="2544"/>
              <a:ext cx="13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3" name="Line 7"/>
            <p:cNvSpPr>
              <a:spLocks noChangeShapeType="1"/>
            </p:cNvSpPr>
            <p:nvPr/>
          </p:nvSpPr>
          <p:spPr bwMode="auto">
            <a:xfrm>
              <a:off x="720" y="2880"/>
              <a:ext cx="13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4" name="Line 8"/>
            <p:cNvSpPr>
              <a:spLocks noChangeShapeType="1"/>
            </p:cNvSpPr>
            <p:nvPr/>
          </p:nvSpPr>
          <p:spPr bwMode="auto">
            <a:xfrm>
              <a:off x="720" y="3264"/>
              <a:ext cx="13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5" name="Line 9"/>
            <p:cNvSpPr>
              <a:spLocks noChangeShapeType="1"/>
            </p:cNvSpPr>
            <p:nvPr/>
          </p:nvSpPr>
          <p:spPr bwMode="auto">
            <a:xfrm>
              <a:off x="720" y="3552"/>
              <a:ext cx="13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6" name="Line 10"/>
            <p:cNvSpPr>
              <a:spLocks noChangeShapeType="1"/>
            </p:cNvSpPr>
            <p:nvPr/>
          </p:nvSpPr>
          <p:spPr bwMode="auto">
            <a:xfrm>
              <a:off x="720" y="3888"/>
              <a:ext cx="13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2534" name="Group 11"/>
          <p:cNvGrpSpPr>
            <a:grpSpLocks/>
          </p:cNvGrpSpPr>
          <p:nvPr/>
        </p:nvGrpSpPr>
        <p:grpSpPr bwMode="auto">
          <a:xfrm>
            <a:off x="6096000" y="2895600"/>
            <a:ext cx="2133600" cy="3276600"/>
            <a:chOff x="3840" y="1824"/>
            <a:chExt cx="1344" cy="2016"/>
          </a:xfrm>
        </p:grpSpPr>
        <p:sp>
          <p:nvSpPr>
            <p:cNvPr id="22535" name="Rectangle 12"/>
            <p:cNvSpPr>
              <a:spLocks noChangeArrowheads="1"/>
            </p:cNvSpPr>
            <p:nvPr/>
          </p:nvSpPr>
          <p:spPr bwMode="auto">
            <a:xfrm>
              <a:off x="3840" y="1824"/>
              <a:ext cx="1344" cy="2016"/>
            </a:xfrm>
            <a:prstGeom prst="rect">
              <a:avLst/>
            </a:prstGeom>
            <a:solidFill>
              <a:schemeClr val="bg1"/>
            </a:solidFill>
            <a:ln w="9525">
              <a:solidFill>
                <a:schemeClr val="tx1"/>
              </a:solidFill>
              <a:miter lim="800000"/>
              <a:headEnd/>
              <a:tailEnd/>
            </a:ln>
          </p:spPr>
          <p:txBody>
            <a:bodyPr wrap="none" anchor="ctr"/>
            <a:lstStyle/>
            <a:p>
              <a:pPr algn="ctr"/>
              <a:r>
                <a:rPr lang="en-US"/>
                <a:t>Process/Application</a:t>
              </a:r>
            </a:p>
            <a:p>
              <a:pPr algn="ctr"/>
              <a:endParaRPr lang="en-US"/>
            </a:p>
            <a:p>
              <a:pPr algn="ctr"/>
              <a:r>
                <a:rPr lang="en-US"/>
                <a:t>Host-to-Host</a:t>
              </a:r>
            </a:p>
            <a:p>
              <a:pPr algn="ctr"/>
              <a:r>
                <a:rPr lang="en-US"/>
                <a:t>(Transport)</a:t>
              </a:r>
            </a:p>
            <a:p>
              <a:pPr algn="ctr"/>
              <a:endParaRPr lang="en-US"/>
            </a:p>
            <a:p>
              <a:pPr algn="ctr"/>
              <a:r>
                <a:rPr lang="en-US"/>
                <a:t>Internet</a:t>
              </a:r>
            </a:p>
            <a:p>
              <a:pPr algn="ctr"/>
              <a:endParaRPr lang="en-US"/>
            </a:p>
            <a:p>
              <a:pPr algn="ctr"/>
              <a:r>
                <a:rPr lang="en-US"/>
                <a:t>Network</a:t>
              </a:r>
            </a:p>
            <a:p>
              <a:pPr algn="ctr"/>
              <a:endParaRPr lang="en-US"/>
            </a:p>
            <a:p>
              <a:pPr algn="ctr"/>
              <a:r>
                <a:rPr lang="en-US"/>
                <a:t>Interface layer</a:t>
              </a:r>
            </a:p>
            <a:p>
              <a:pPr algn="ctr"/>
              <a:endParaRPr lang="en-US"/>
            </a:p>
            <a:p>
              <a:pPr algn="ctr"/>
              <a:r>
                <a:rPr lang="en-US"/>
                <a:t>Physical</a:t>
              </a:r>
            </a:p>
          </p:txBody>
        </p:sp>
        <p:sp>
          <p:nvSpPr>
            <p:cNvPr id="22536" name="Line 13"/>
            <p:cNvSpPr>
              <a:spLocks noChangeShapeType="1"/>
            </p:cNvSpPr>
            <p:nvPr/>
          </p:nvSpPr>
          <p:spPr bwMode="auto">
            <a:xfrm>
              <a:off x="3840" y="2112"/>
              <a:ext cx="13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37" name="Line 14"/>
            <p:cNvSpPr>
              <a:spLocks noChangeShapeType="1"/>
            </p:cNvSpPr>
            <p:nvPr/>
          </p:nvSpPr>
          <p:spPr bwMode="auto">
            <a:xfrm>
              <a:off x="3840" y="2640"/>
              <a:ext cx="13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38" name="Line 15"/>
            <p:cNvSpPr>
              <a:spLocks noChangeShapeType="1"/>
            </p:cNvSpPr>
            <p:nvPr/>
          </p:nvSpPr>
          <p:spPr bwMode="auto">
            <a:xfrm>
              <a:off x="3840" y="2976"/>
              <a:ext cx="13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39" name="Line 16"/>
            <p:cNvSpPr>
              <a:spLocks noChangeShapeType="1"/>
            </p:cNvSpPr>
            <p:nvPr/>
          </p:nvSpPr>
          <p:spPr bwMode="auto">
            <a:xfrm>
              <a:off x="3840" y="3552"/>
              <a:ext cx="13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20991384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9EB30CB-90FF-4AF3-82B6-F0C65F4269A1}" type="datetime2">
              <a:rPr lang="en-US" smtClean="0"/>
              <a:pPr eaLnBrk="1" hangingPunct="1"/>
              <a:t>Monday, July 20, 2015</a:t>
            </a:fld>
            <a:endParaRPr lang="en-US" smtClean="0"/>
          </a:p>
        </p:txBody>
      </p:sp>
      <p:sp>
        <p:nvSpPr>
          <p:cNvPr id="2355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9FC84C1-CD4A-4EDC-8310-68DF7028E0CC}" type="slidenum">
              <a:rPr lang="en-US" smtClean="0"/>
              <a:pPr eaLnBrk="1" hangingPunct="1"/>
              <a:t>8</a:t>
            </a:fld>
            <a:endParaRPr lang="en-US" smtClean="0"/>
          </a:p>
        </p:txBody>
      </p:sp>
      <p:sp>
        <p:nvSpPr>
          <p:cNvPr id="23556" name="Rectangle 2"/>
          <p:cNvSpPr>
            <a:spLocks noGrp="1" noChangeArrowheads="1"/>
          </p:cNvSpPr>
          <p:nvPr>
            <p:ph type="body" idx="1"/>
          </p:nvPr>
        </p:nvSpPr>
        <p:spPr>
          <a:xfrm>
            <a:off x="457200" y="457200"/>
            <a:ext cx="8229600" cy="6019800"/>
          </a:xfrm>
        </p:spPr>
        <p:txBody>
          <a:bodyPr>
            <a:normAutofit fontScale="25000" lnSpcReduction="20000"/>
          </a:bodyPr>
          <a:lstStyle/>
          <a:p>
            <a:pPr eaLnBrk="1" hangingPunct="1">
              <a:lnSpc>
                <a:spcPct val="90000"/>
              </a:lnSpc>
              <a:buFontTx/>
              <a:buNone/>
            </a:pPr>
            <a:r>
              <a:rPr lang="en-US" sz="8000" dirty="0" smtClean="0"/>
              <a:t>The model is a framework for defining standards for linking heterogeneous computers.</a:t>
            </a:r>
          </a:p>
          <a:p>
            <a:pPr eaLnBrk="1" hangingPunct="1">
              <a:lnSpc>
                <a:spcPct val="90000"/>
              </a:lnSpc>
              <a:buFontTx/>
              <a:buNone/>
            </a:pPr>
            <a:r>
              <a:rPr lang="en-US" sz="8000" dirty="0" smtClean="0"/>
              <a:t>-The </a:t>
            </a:r>
            <a:r>
              <a:rPr lang="en-US" sz="8000" dirty="0" smtClean="0"/>
              <a:t>OSI is concerned with the exchange of information between a pair of open systems and not </a:t>
            </a:r>
            <a:r>
              <a:rPr lang="en-US" sz="8000" dirty="0" smtClean="0"/>
              <a:t>and </a:t>
            </a:r>
            <a:r>
              <a:rPr lang="en-US" sz="8000" dirty="0" smtClean="0"/>
              <a:t>with the internal functioning of each individual system. </a:t>
            </a:r>
          </a:p>
          <a:p>
            <a:pPr eaLnBrk="1" hangingPunct="1">
              <a:lnSpc>
                <a:spcPct val="90000"/>
              </a:lnSpc>
              <a:buFontTx/>
              <a:buNone/>
            </a:pPr>
            <a:r>
              <a:rPr lang="en-US" sz="8000" dirty="0" smtClean="0"/>
              <a:t>-The </a:t>
            </a:r>
            <a:r>
              <a:rPr lang="en-US" sz="8000" dirty="0" smtClean="0"/>
              <a:t>OSI model/architecture has seven layers which are listed with a brief definition as follows :</a:t>
            </a:r>
          </a:p>
          <a:p>
            <a:pPr eaLnBrk="1" hangingPunct="1">
              <a:lnSpc>
                <a:spcPct val="90000"/>
              </a:lnSpc>
              <a:buFontTx/>
              <a:buNone/>
            </a:pPr>
            <a:r>
              <a:rPr lang="en-US" sz="8000" dirty="0" smtClean="0"/>
              <a:t>- </a:t>
            </a:r>
            <a:r>
              <a:rPr lang="en-US" sz="8000" dirty="0" smtClean="0"/>
              <a:t>Physical – Concerned with mechanical, electrical  functional  and procedural </a:t>
            </a:r>
          </a:p>
          <a:p>
            <a:pPr eaLnBrk="1" hangingPunct="1">
              <a:lnSpc>
                <a:spcPct val="90000"/>
              </a:lnSpc>
              <a:buFontTx/>
              <a:buNone/>
            </a:pPr>
            <a:r>
              <a:rPr lang="en-US" sz="8000" dirty="0" smtClean="0"/>
              <a:t>  characteristics of physical links</a:t>
            </a:r>
          </a:p>
          <a:p>
            <a:pPr eaLnBrk="1" hangingPunct="1">
              <a:lnSpc>
                <a:spcPct val="90000"/>
              </a:lnSpc>
              <a:buFontTx/>
              <a:buNone/>
            </a:pPr>
            <a:endParaRPr lang="en-US" sz="8000" dirty="0" smtClean="0"/>
          </a:p>
          <a:p>
            <a:pPr eaLnBrk="1" hangingPunct="1">
              <a:lnSpc>
                <a:spcPct val="90000"/>
              </a:lnSpc>
              <a:buFontTx/>
              <a:buNone/>
            </a:pPr>
            <a:r>
              <a:rPr lang="en-US" sz="8000" dirty="0" smtClean="0"/>
              <a:t>* Data link – Provides for the reliable transfer of data across the physical link. </a:t>
            </a:r>
          </a:p>
          <a:p>
            <a:pPr eaLnBrk="1" hangingPunct="1">
              <a:lnSpc>
                <a:spcPct val="90000"/>
              </a:lnSpc>
              <a:buFontTx/>
              <a:buNone/>
            </a:pPr>
            <a:endParaRPr lang="en-US" sz="8000" dirty="0" smtClean="0"/>
          </a:p>
          <a:p>
            <a:pPr eaLnBrk="1" hangingPunct="1">
              <a:lnSpc>
                <a:spcPct val="90000"/>
              </a:lnSpc>
              <a:buFontTx/>
              <a:buNone/>
            </a:pPr>
            <a:r>
              <a:rPr lang="en-US" sz="8000" dirty="0" smtClean="0"/>
              <a:t>* Network - Responsible for establishing, maintaining, and terminating network connections</a:t>
            </a:r>
          </a:p>
          <a:p>
            <a:pPr eaLnBrk="1" hangingPunct="1">
              <a:lnSpc>
                <a:spcPct val="90000"/>
              </a:lnSpc>
              <a:buFontTx/>
              <a:buNone/>
            </a:pPr>
            <a:endParaRPr lang="en-US" sz="8000" dirty="0" smtClean="0"/>
          </a:p>
          <a:p>
            <a:pPr eaLnBrk="1" hangingPunct="1">
              <a:lnSpc>
                <a:spcPct val="90000"/>
              </a:lnSpc>
              <a:buFontTx/>
              <a:buNone/>
            </a:pPr>
            <a:r>
              <a:rPr lang="en-US" sz="8000" dirty="0" smtClean="0"/>
              <a:t>* Transport – Provides reliable, transparent transfer of data between end points.</a:t>
            </a:r>
          </a:p>
          <a:p>
            <a:pPr eaLnBrk="1" hangingPunct="1">
              <a:lnSpc>
                <a:spcPct val="90000"/>
              </a:lnSpc>
              <a:buFontTx/>
              <a:buNone/>
            </a:pPr>
            <a:endParaRPr lang="en-US" sz="8000" dirty="0" smtClean="0"/>
          </a:p>
          <a:p>
            <a:pPr eaLnBrk="1" hangingPunct="1">
              <a:lnSpc>
                <a:spcPct val="90000"/>
              </a:lnSpc>
              <a:buFontTx/>
              <a:buNone/>
            </a:pPr>
            <a:r>
              <a:rPr lang="en-US" sz="8000" dirty="0" smtClean="0"/>
              <a:t>* Session – Establishes, manages, and terminates sessions between cooperating applications</a:t>
            </a:r>
          </a:p>
          <a:p>
            <a:pPr eaLnBrk="1" hangingPunct="1">
              <a:lnSpc>
                <a:spcPct val="90000"/>
              </a:lnSpc>
              <a:buFontTx/>
              <a:buNone/>
            </a:pPr>
            <a:endParaRPr lang="en-US" sz="8000" dirty="0" smtClean="0"/>
          </a:p>
          <a:p>
            <a:pPr eaLnBrk="1" hangingPunct="1">
              <a:lnSpc>
                <a:spcPct val="90000"/>
              </a:lnSpc>
              <a:buFontTx/>
              <a:buNone/>
            </a:pPr>
            <a:r>
              <a:rPr lang="en-US" sz="8000" dirty="0" smtClean="0"/>
              <a:t>* Presentation – Performs transformations on data to provide </a:t>
            </a:r>
            <a:r>
              <a:rPr lang="en-US" sz="8000" dirty="0" err="1" smtClean="0"/>
              <a:t>standardised</a:t>
            </a:r>
            <a:r>
              <a:rPr lang="en-US" sz="8000" dirty="0" smtClean="0"/>
              <a:t> application interface e.g. </a:t>
            </a:r>
          </a:p>
          <a:p>
            <a:pPr eaLnBrk="1" hangingPunct="1">
              <a:lnSpc>
                <a:spcPct val="90000"/>
              </a:lnSpc>
              <a:buFontTx/>
              <a:buNone/>
            </a:pPr>
            <a:r>
              <a:rPr lang="en-US" sz="8000" dirty="0" smtClean="0"/>
              <a:t>   encryption, text compression.</a:t>
            </a:r>
          </a:p>
          <a:p>
            <a:pPr eaLnBrk="1" hangingPunct="1">
              <a:lnSpc>
                <a:spcPct val="90000"/>
              </a:lnSpc>
              <a:buFontTx/>
              <a:buNone/>
            </a:pPr>
            <a:endParaRPr lang="en-US" sz="8000" dirty="0" smtClean="0"/>
          </a:p>
          <a:p>
            <a:pPr eaLnBrk="1" hangingPunct="1">
              <a:lnSpc>
                <a:spcPct val="90000"/>
              </a:lnSpc>
              <a:buFontTx/>
              <a:buNone/>
            </a:pPr>
            <a:r>
              <a:rPr lang="en-US" sz="8000" dirty="0" smtClean="0"/>
              <a:t>* Application – Provides services to users of the OSI environment e.g. transaction services, file </a:t>
            </a:r>
          </a:p>
          <a:p>
            <a:pPr eaLnBrk="1" hangingPunct="1">
              <a:lnSpc>
                <a:spcPct val="90000"/>
              </a:lnSpc>
              <a:buFontTx/>
              <a:buNone/>
            </a:pPr>
            <a:r>
              <a:rPr lang="en-US" sz="8000" dirty="0" smtClean="0"/>
              <a:t>  transfer etc. </a:t>
            </a:r>
          </a:p>
          <a:p>
            <a:pPr eaLnBrk="1" hangingPunct="1">
              <a:lnSpc>
                <a:spcPct val="90000"/>
              </a:lnSpc>
              <a:buFontTx/>
              <a:buNone/>
            </a:pPr>
            <a:endParaRPr lang="en-US" sz="8000" dirty="0" smtClean="0"/>
          </a:p>
          <a:p>
            <a:pPr eaLnBrk="1" hangingPunct="1">
              <a:lnSpc>
                <a:spcPct val="90000"/>
              </a:lnSpc>
              <a:buFontTx/>
              <a:buNone/>
            </a:pPr>
            <a:endParaRPr lang="en-US" sz="1400" dirty="0" smtClean="0"/>
          </a:p>
        </p:txBody>
      </p:sp>
    </p:spTree>
    <p:extLst>
      <p:ext uri="{BB962C8B-B14F-4D97-AF65-F5344CB8AC3E}">
        <p14:creationId xmlns:p14="http://schemas.microsoft.com/office/powerpoint/2010/main" val="18541628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F5A69D8-56DC-4E33-B76B-FFAEE470BBFC}" type="datetime2">
              <a:rPr lang="en-US" smtClean="0"/>
              <a:pPr eaLnBrk="1" hangingPunct="1"/>
              <a:t>Monday, July 20, 2015</a:t>
            </a:fld>
            <a:endParaRPr lang="en-US" smtClean="0"/>
          </a:p>
        </p:txBody>
      </p:sp>
      <p:sp>
        <p:nvSpPr>
          <p:cNvPr id="2457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1AAF8B4-028F-401E-BEF2-0FE5F2ACDBBC}" type="slidenum">
              <a:rPr lang="en-US" smtClean="0"/>
              <a:pPr eaLnBrk="1" hangingPunct="1"/>
              <a:t>9</a:t>
            </a:fld>
            <a:endParaRPr lang="en-US" smtClean="0"/>
          </a:p>
        </p:txBody>
      </p:sp>
      <p:sp>
        <p:nvSpPr>
          <p:cNvPr id="24580" name="Rectangle 2"/>
          <p:cNvSpPr>
            <a:spLocks noGrp="1" noChangeArrowheads="1"/>
          </p:cNvSpPr>
          <p:nvPr>
            <p:ph type="body" idx="1"/>
          </p:nvPr>
        </p:nvSpPr>
        <p:spPr>
          <a:xfrm>
            <a:off x="457200" y="838200"/>
            <a:ext cx="8229600" cy="5287963"/>
          </a:xfrm>
        </p:spPr>
        <p:txBody>
          <a:bodyPr/>
          <a:lstStyle/>
          <a:p>
            <a:pPr eaLnBrk="1" hangingPunct="1">
              <a:buFontTx/>
              <a:buNone/>
            </a:pPr>
            <a:r>
              <a:rPr lang="en-US" sz="1500" smtClean="0"/>
              <a:t>The Physical and Network Interface Layers of the TCP/IP model use existing Physical and Data link standards, such as Ethernet  and Token Ring, thereby making TCP/IP hardware-</a:t>
            </a:r>
          </a:p>
          <a:p>
            <a:pPr eaLnBrk="1" hangingPunct="1">
              <a:buFontTx/>
              <a:buNone/>
            </a:pPr>
            <a:r>
              <a:rPr lang="en-US" sz="1500" smtClean="0"/>
              <a:t>independent. </a:t>
            </a:r>
          </a:p>
          <a:p>
            <a:pPr eaLnBrk="1" hangingPunct="1">
              <a:buFontTx/>
              <a:buNone/>
            </a:pPr>
            <a:endParaRPr lang="en-US" sz="1500" smtClean="0"/>
          </a:p>
          <a:p>
            <a:pPr eaLnBrk="1" hangingPunct="1">
              <a:buFontTx/>
              <a:buNone/>
            </a:pPr>
            <a:r>
              <a:rPr lang="en-US" sz="1500" smtClean="0"/>
              <a:t>As a result, the protocol is widely used to connect heterogeneous systems.</a:t>
            </a:r>
          </a:p>
          <a:p>
            <a:pPr eaLnBrk="1" hangingPunct="1">
              <a:buFontTx/>
              <a:buNone/>
            </a:pPr>
            <a:endParaRPr lang="en-US" sz="1500" smtClean="0"/>
          </a:p>
          <a:p>
            <a:pPr eaLnBrk="1" hangingPunct="1">
              <a:buFontTx/>
              <a:buNone/>
            </a:pPr>
            <a:r>
              <a:rPr lang="en-US" sz="1500" smtClean="0"/>
              <a:t>The Internet layer provides procedures needed to allow data to traverse multiple </a:t>
            </a:r>
          </a:p>
          <a:p>
            <a:pPr eaLnBrk="1" hangingPunct="1">
              <a:buFontTx/>
              <a:buNone/>
            </a:pPr>
            <a:r>
              <a:rPr lang="en-US" sz="1500" smtClean="0"/>
              <a:t>interconnected networks. The Internet Protocol (IP) is used at this layer to provide the routing </a:t>
            </a:r>
          </a:p>
          <a:p>
            <a:pPr eaLnBrk="1" hangingPunct="1">
              <a:buFontTx/>
              <a:buNone/>
            </a:pPr>
            <a:r>
              <a:rPr lang="en-US" sz="1500" smtClean="0"/>
              <a:t>function across multiple networks.</a:t>
            </a:r>
          </a:p>
          <a:p>
            <a:pPr eaLnBrk="1" hangingPunct="1">
              <a:buFontTx/>
              <a:buNone/>
            </a:pPr>
            <a:endParaRPr lang="en-US" sz="1500" smtClean="0"/>
          </a:p>
          <a:p>
            <a:pPr eaLnBrk="1" hangingPunct="1">
              <a:buFontTx/>
              <a:buNone/>
            </a:pPr>
            <a:r>
              <a:rPr lang="en-US" sz="1500" smtClean="0"/>
              <a:t>The Transport layer (Host-to-Host) provides the requirements needed for data to be exchanged </a:t>
            </a:r>
          </a:p>
          <a:p>
            <a:pPr eaLnBrk="1" hangingPunct="1">
              <a:buFontTx/>
              <a:buNone/>
            </a:pPr>
            <a:r>
              <a:rPr lang="en-US" sz="1500" smtClean="0"/>
              <a:t>reliably regardless of the nature of the applications that are exchanging data. The Transmission </a:t>
            </a:r>
          </a:p>
          <a:p>
            <a:pPr eaLnBrk="1" hangingPunct="1">
              <a:buFontTx/>
              <a:buNone/>
            </a:pPr>
            <a:r>
              <a:rPr lang="en-US" sz="1500" smtClean="0"/>
              <a:t>Control Protocol (TCP)  is the most commonly used protocol to provide this functionality.</a:t>
            </a:r>
          </a:p>
          <a:p>
            <a:pPr eaLnBrk="1" hangingPunct="1">
              <a:buFontTx/>
              <a:buNone/>
            </a:pPr>
            <a:endParaRPr lang="en-US" sz="1500" smtClean="0"/>
          </a:p>
          <a:p>
            <a:pPr eaLnBrk="1" hangingPunct="1">
              <a:buFontTx/>
              <a:buNone/>
            </a:pPr>
            <a:r>
              <a:rPr lang="en-US" sz="1500" smtClean="0"/>
              <a:t>Finally, the Application layer contains the logic needed to support the various user applications.</a:t>
            </a:r>
          </a:p>
          <a:p>
            <a:pPr eaLnBrk="1" hangingPunct="1">
              <a:buFontTx/>
              <a:buNone/>
            </a:pPr>
            <a:endParaRPr lang="en-US" sz="1500" smtClean="0"/>
          </a:p>
          <a:p>
            <a:pPr eaLnBrk="1" hangingPunct="1">
              <a:buFontTx/>
              <a:buNone/>
            </a:pPr>
            <a:endParaRPr lang="en-US" sz="1500" smtClean="0"/>
          </a:p>
        </p:txBody>
      </p:sp>
    </p:spTree>
    <p:extLst>
      <p:ext uri="{BB962C8B-B14F-4D97-AF65-F5344CB8AC3E}">
        <p14:creationId xmlns:p14="http://schemas.microsoft.com/office/powerpoint/2010/main" val="22034589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1150</TotalTime>
  <Words>2320</Words>
  <Application>Microsoft Office PowerPoint</Application>
  <PresentationFormat>On-screen Show (4:3)</PresentationFormat>
  <Paragraphs>462</Paragraphs>
  <Slides>54</Slides>
  <Notes>3</Notes>
  <HiddenSlides>0</HiddenSlides>
  <MMClips>0</MMClips>
  <ScaleCrop>false</ScaleCrop>
  <HeadingPairs>
    <vt:vector size="6" baseType="variant">
      <vt:variant>
        <vt:lpstr>Theme</vt:lpstr>
      </vt:variant>
      <vt:variant>
        <vt:i4>1</vt:i4>
      </vt:variant>
      <vt:variant>
        <vt:lpstr>Embedded OLE Servers</vt:lpstr>
      </vt:variant>
      <vt:variant>
        <vt:i4>0</vt:i4>
      </vt:variant>
      <vt:variant>
        <vt:lpstr>Slide Titles</vt:lpstr>
      </vt:variant>
      <vt:variant>
        <vt:i4>54</vt:i4>
      </vt:variant>
    </vt:vector>
  </HeadingPairs>
  <TitlesOfParts>
    <vt:vector size="55" baseType="lpstr">
      <vt:lpstr>Office Theme</vt:lpstr>
      <vt:lpstr>Lecture1: Introduction to Computer Networks</vt:lpstr>
      <vt:lpstr>CSC 307 – Net-centric Computing</vt:lpstr>
      <vt:lpstr>CSC 307- NETCENTRIC COMPUTING</vt:lpstr>
      <vt:lpstr>PowerPoint Presentation</vt:lpstr>
      <vt:lpstr>Types of Computer Networks</vt:lpstr>
      <vt:lpstr>               INTERCONNECTIVITY, STANDARDS, PROTOCOLS</vt:lpstr>
      <vt:lpstr>PowerPoint Presentation</vt:lpstr>
      <vt:lpstr>PowerPoint Presentation</vt:lpstr>
      <vt:lpstr>PowerPoint Presentation</vt:lpstr>
      <vt:lpstr> LAN Topology</vt:lpstr>
      <vt:lpstr>NETWORK TOPOLOGY (contd.)</vt:lpstr>
      <vt:lpstr>NETWORK TOPOLOGY (contd.)</vt:lpstr>
      <vt:lpstr>NETWORK TOPOLOGY (contd.)</vt:lpstr>
      <vt:lpstr>NETWORK INTERFACE CARDS-  </vt:lpstr>
      <vt:lpstr>Transmission media</vt:lpstr>
      <vt:lpstr>Network cables &amp; signal types</vt:lpstr>
      <vt:lpstr>Network Cables</vt:lpstr>
      <vt:lpstr>Twisted Pair Cable</vt:lpstr>
      <vt:lpstr>Twisted Pair Cable</vt:lpstr>
      <vt:lpstr>Twisted pair cable</vt:lpstr>
      <vt:lpstr>Preparation of Twisted Pair</vt:lpstr>
      <vt:lpstr>Meter for Testing Twisted  Pair Cable</vt:lpstr>
      <vt:lpstr>Twisted Capabilities (pg. 118)</vt:lpstr>
      <vt:lpstr>Coaxial Cable</vt:lpstr>
      <vt:lpstr>Coaxial cable</vt:lpstr>
      <vt:lpstr>BNC Connector</vt:lpstr>
      <vt:lpstr>Coaxial cable </vt:lpstr>
      <vt:lpstr>BNC  &amp; Terminator</vt:lpstr>
      <vt:lpstr>Coaxial crimping tools</vt:lpstr>
      <vt:lpstr>Fibre Cable</vt:lpstr>
      <vt:lpstr>Fibre Cable</vt:lpstr>
      <vt:lpstr>Strands of Glass</vt:lpstr>
      <vt:lpstr>PowerPoint Presentation</vt:lpstr>
      <vt:lpstr>Optical fibre vs Copper fibre</vt:lpstr>
      <vt:lpstr>Forming A WAN</vt:lpstr>
      <vt:lpstr> WAN- Switching Types</vt:lpstr>
      <vt:lpstr>Packet Switches</vt:lpstr>
      <vt:lpstr>A Switch</vt:lpstr>
      <vt:lpstr>Packet Switches -Buffering</vt:lpstr>
      <vt:lpstr>How is Switching done?</vt:lpstr>
      <vt:lpstr>PowerPoint Presentation</vt:lpstr>
      <vt:lpstr>Addressing In A WAN</vt:lpstr>
      <vt:lpstr>WAN Addressing contd.</vt:lpstr>
      <vt:lpstr>WAN forwaring</vt:lpstr>
      <vt:lpstr>WAN Forwarding contd.</vt:lpstr>
      <vt:lpstr>Routing Table</vt:lpstr>
      <vt:lpstr>In/Out Packets</vt:lpstr>
      <vt:lpstr>Internet Addresses</vt:lpstr>
      <vt:lpstr>32-bit Adresses</vt:lpstr>
      <vt:lpstr>Classful Addresses</vt:lpstr>
      <vt:lpstr>Available Addresses</vt:lpstr>
      <vt:lpstr>ICANN</vt:lpstr>
      <vt:lpstr>ICANN vs ISP</vt:lpstr>
      <vt:lpstr>Subnet Addresses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NOTE SERIES II</dc:title>
  <dc:creator>Dr (Mrs) Oladeji</dc:creator>
  <cp:lastModifiedBy>DR(MRS)OLADEJI</cp:lastModifiedBy>
  <cp:revision>53</cp:revision>
  <dcterms:created xsi:type="dcterms:W3CDTF">2013-05-17T08:14:47Z</dcterms:created>
  <dcterms:modified xsi:type="dcterms:W3CDTF">2015-07-20T23:05:36Z</dcterms:modified>
</cp:coreProperties>
</file>