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321" r:id="rId10"/>
    <p:sldId id="325" r:id="rId11"/>
    <p:sldId id="297" r:id="rId12"/>
    <p:sldId id="298" r:id="rId13"/>
    <p:sldId id="299" r:id="rId14"/>
    <p:sldId id="300" r:id="rId15"/>
    <p:sldId id="322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9" r:id="rId24"/>
    <p:sldId id="326" r:id="rId25"/>
    <p:sldId id="310" r:id="rId26"/>
    <p:sldId id="311" r:id="rId27"/>
    <p:sldId id="323" r:id="rId28"/>
    <p:sldId id="308" r:id="rId29"/>
    <p:sldId id="312" r:id="rId30"/>
    <p:sldId id="313" r:id="rId31"/>
    <p:sldId id="314" r:id="rId32"/>
    <p:sldId id="316" r:id="rId33"/>
    <p:sldId id="319" r:id="rId34"/>
    <p:sldId id="317" r:id="rId35"/>
    <p:sldId id="318" r:id="rId36"/>
    <p:sldId id="315" r:id="rId37"/>
    <p:sldId id="290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E607-D0E0-4072-82AD-EFBDE772B8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3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616F-D661-40E8-AA42-76C44A2EAA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D65A-2AD0-425F-8A4C-3F4D2E1C12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DB62-5CDA-4382-8F11-003757DE85F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7C87-0136-4337-AB07-DBAD07E1737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5A968-AB65-437A-9A13-8348BD48B3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2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1D3ED-F06C-4107-A1E2-9A33FED8CF8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26CDB-2FD9-4558-BB4E-84A406F444A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7433-F0CD-4BF7-8E57-FE070C396E3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3C0F-9B5F-4240-B4AB-FC4CE53F6E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58AA-C6FD-4D76-8F84-0C641B10582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5DD9B-47A5-4604-B284-87C7D5D4287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68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2: language of balanced paranthesis (another design)</a:t>
            </a:r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ABB4A-2DD6-456B-8F68-C309F156EB9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A PDA has a configuration at any given instance: 	</a:t>
            </a:r>
            <a:r>
              <a:rPr lang="en-US" sz="2400" b="1" smtClean="0"/>
              <a:t>(q,w,y)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If </a:t>
            </a:r>
            <a:r>
              <a:rPr lang="el-GR" sz="2000" smtClean="0">
                <a:cs typeface="Tahoma" pitchFamily="28" charset="0"/>
              </a:rPr>
              <a:t>δ(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 smtClean="0">
                <a:cs typeface="Tahoma" pitchFamily="28" charset="0"/>
              </a:rPr>
              <a:t>)={(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 smtClean="0">
                <a:cs typeface="Tahoma" pitchFamily="28" charset="0"/>
              </a:rPr>
              <a:t>)} is a transition, then</a:t>
            </a:r>
            <a:r>
              <a:rPr lang="en-US" sz="2000" smtClean="0">
                <a:cs typeface="Tahoma" pitchFamily="28" charset="0"/>
              </a:rPr>
              <a:t> the following are also true</a:t>
            </a:r>
            <a:r>
              <a:rPr lang="el-GR" sz="2000" smtClean="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w,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B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,w,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B)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|---* sign represents a sequence of moves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1148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04800" y="51816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A49F-391D-4E73-BEE7-141AA2DC2E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about IDs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1:</a:t>
            </a:r>
            <a:r>
              <a:rPr lang="en-US" sz="2800" smtClean="0"/>
              <a:t> 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hlink"/>
                </a:solidFill>
              </a:rPr>
              <a:t>(q, x, A) |---* (p, y, B)</a:t>
            </a:r>
            <a:r>
              <a:rPr lang="en-US" sz="2800" smtClean="0"/>
              <a:t>, then for any string </a:t>
            </a:r>
            <a:br>
              <a:rPr lang="en-US" sz="2800" smtClean="0"/>
            </a:br>
            <a:r>
              <a:rPr lang="en-US" sz="2800" smtClean="0"/>
              <a:t>w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∑* and 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*,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q, x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 |---* (</a:t>
            </a:r>
            <a:r>
              <a:rPr lang="en-US" sz="2400" smtClean="0">
                <a:solidFill>
                  <a:srgbClr val="FF0000"/>
                </a:solidFill>
              </a:rPr>
              <a:t>p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y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2: </a:t>
            </a:r>
            <a:r>
              <a:rPr lang="en-US" sz="2800" smtClean="0"/>
              <a:t>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folHlink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q, x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A</a:t>
            </a:r>
            <a:r>
              <a:rPr lang="en-US" sz="2800" smtClean="0">
                <a:solidFill>
                  <a:schemeClr val="folHlink"/>
                </a:solidFill>
              </a:rPr>
              <a:t>) |---* (</a:t>
            </a:r>
            <a:r>
              <a:rPr lang="en-US" sz="2800" smtClean="0">
                <a:solidFill>
                  <a:srgbClr val="FF0000"/>
                </a:solidFill>
              </a:rPr>
              <a:t>p, y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B</a:t>
            </a:r>
            <a:r>
              <a:rPr lang="en-US" sz="2800" smtClean="0">
                <a:solidFill>
                  <a:schemeClr val="folHlink"/>
                </a:solidFill>
              </a:rPr>
              <a:t>)</a:t>
            </a:r>
            <a:r>
              <a:rPr lang="en-US" sz="2800" smtClean="0"/>
              <a:t>, then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(q, x, A) |---* (p, y, B)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(,Z</a:t>
                </a:r>
                <a:r>
                  <a:rPr lang="en-US" sz="1600" baseline="-25000"/>
                  <a:t>0 </a:t>
                </a:r>
                <a:r>
                  <a:rPr lang="en-US" sz="1600"/>
                  <a:t>/ ( Z</a:t>
                </a:r>
                <a:r>
                  <a:rPr lang="en-US" sz="1600" baseline="-25000"/>
                  <a:t>0</a:t>
                </a:r>
              </a:p>
              <a:p>
                <a:r>
                  <a:rPr lang="en-US" sz="1600"/>
                  <a:t>(, (</a:t>
                </a:r>
                <a:r>
                  <a:rPr lang="en-US" sz="1600" baseline="-25000"/>
                  <a:t> </a:t>
                </a:r>
                <a:r>
                  <a:rPr lang="en-US" sz="1600"/>
                  <a:t>/ ( (</a:t>
                </a:r>
                <a:endParaRPr lang="en-US" sz="1600" baseline="-25000"/>
              </a:p>
              <a:p>
                <a:r>
                  <a:rPr lang="en-US" sz="1600"/>
                  <a:t>), (</a:t>
                </a:r>
                <a:r>
                  <a:rPr lang="en-US" sz="1600" baseline="-25000"/>
                  <a:t> </a:t>
                </a:r>
                <a:r>
                  <a:rPr lang="en-US" sz="1600"/>
                  <a:t>/ </a:t>
                </a:r>
                <a:r>
                  <a:rPr lang="en-US" sz="1600">
                    <a:sym typeface="Symbol" pitchFamily="28" charset="2"/>
                  </a:rPr>
                  <a:t></a:t>
                </a:r>
                <a:endParaRPr lang="en-US" sz="1600" baseline="-25000"/>
              </a:p>
              <a:p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>
                    <a:solidFill>
                      <a:srgbClr val="FF0000"/>
                    </a:solidFill>
                  </a:rPr>
                  <a:t>0 </a:t>
                </a:r>
                <a:r>
                  <a:rPr lang="en-US" sz="1600" b="1">
                    <a:solidFill>
                      <a:srgbClr val="FF0000"/>
                    </a:solidFill>
                  </a:rPr>
                  <a:t>/ </a:t>
                </a:r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 </a:t>
                </a:r>
                <a:endParaRPr lang="en-US" sz="1600" b="1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28ECB-F634-44C7-912E-0DC9CAEAB9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r>
              <a:rPr lang="en-US" smtClean="0"/>
              <a:t>: Proof of correctness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Theorem:</a:t>
            </a:r>
            <a:r>
              <a:rPr lang="en-US" sz="2800" dirty="0" smtClean="0"/>
              <a:t> The 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accepts a string x by final state </a:t>
            </a:r>
            <a:r>
              <a:rPr lang="en-US" sz="2800" dirty="0" smtClean="0">
                <a:solidFill>
                  <a:schemeClr val="tx2"/>
                </a:solidFill>
              </a:rPr>
              <a:t>if and only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if</a:t>
            </a:r>
            <a:r>
              <a:rPr lang="en-US" sz="2800" dirty="0" smtClean="0"/>
              <a:t> x is of the form 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.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Proof: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(if-part)</a:t>
            </a:r>
            <a:r>
              <a:rPr lang="en-US" sz="2400" dirty="0" smtClean="0"/>
              <a:t> If the string is of the form </a:t>
            </a:r>
            <a:r>
              <a:rPr lang="en-US" sz="2400" dirty="0" err="1" smtClean="0"/>
              <a:t>ww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then there exists a sequence of IDs that leads to a final state: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</a:t>
            </a:r>
            <a:br>
              <a:rPr lang="en-US" sz="2400" dirty="0" smtClean="0"/>
            </a:br>
            <a:r>
              <a:rPr lang="en-US" sz="2400" dirty="0" smtClean="0"/>
              <a:t>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|---*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(only-if part)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Proof by induction on |x|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EF45F-28A3-4160-9CC2-B129F7DACB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PDAs accepting by final state and empty stack are </a:t>
            </a:r>
            <a:r>
              <a:rPr lang="en-US" sz="3000" u="sng" smtClean="0"/>
              <a:t>equivalent</a:t>
            </a:r>
            <a:endParaRPr lang="en-US" u="sng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</a:t>
            </a:r>
            <a:r>
              <a:rPr lang="en-US" sz="2800" baseline="-25000" smtClean="0">
                <a:solidFill>
                  <a:schemeClr val="hlink"/>
                </a:solidFill>
              </a:rPr>
              <a:t>F</a:t>
            </a:r>
            <a:r>
              <a:rPr lang="en-US" sz="2800" smtClean="0">
                <a:solidFill>
                  <a:schemeClr val="hlink"/>
                </a:solidFill>
              </a:rPr>
              <a:t> &lt;= PDA accepting by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baseline="-25000" smtClean="0">
                <a:solidFill>
                  <a:schemeClr val="hlink"/>
                </a:solidFill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 = (Q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,∑, </a:t>
            </a:r>
            <a:r>
              <a:rPr lang="en-US" sz="2400" smtClean="0">
                <a:solidFill>
                  <a:schemeClr val="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hlink"/>
                </a:solidFill>
              </a:rPr>
              <a:t>, 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,F</a:t>
            </a:r>
            <a:r>
              <a:rPr lang="en-US" sz="2400" smtClean="0">
                <a:solidFill>
                  <a:schemeClr val="hlink"/>
                </a:solidFill>
              </a:rPr>
              <a:t>)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P</a:t>
            </a:r>
            <a:r>
              <a:rPr lang="en-US" sz="2800" baseline="-25000" smtClean="0">
                <a:solidFill>
                  <a:schemeClr val="folHlink"/>
                </a:solidFill>
              </a:rPr>
              <a:t>N</a:t>
            </a:r>
            <a:r>
              <a:rPr lang="en-US" sz="2800" smtClean="0">
                <a:solidFill>
                  <a:schemeClr val="folHlink"/>
                </a:solidFill>
              </a:rPr>
              <a:t> &lt;= PDA accepting by empty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P</a:t>
            </a:r>
            <a:r>
              <a:rPr lang="en-US" sz="2400" baseline="-25000" smtClean="0">
                <a:solidFill>
                  <a:schemeClr val="folHlink"/>
                </a:solidFill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 = (Q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,∑,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N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F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N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F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F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N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F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N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D42C3-1FFD-427E-93A4-E129FA0FC84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N</a:t>
            </a:r>
            <a:r>
              <a:rPr lang="en-US" sz="4000" smtClean="0"/>
              <a:t>==&gt; P</a:t>
            </a:r>
            <a:r>
              <a:rPr lang="en-US" sz="4000" baseline="-25000" smtClean="0"/>
              <a:t>F</a:t>
            </a:r>
            <a:r>
              <a:rPr lang="en-US" sz="4000" smtClean="0"/>
              <a:t> construction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400" smtClean="0"/>
              <a:t>Whenever P</a:t>
            </a:r>
            <a:r>
              <a:rPr lang="en-US" sz="2400" baseline="-25000" smtClean="0"/>
              <a:t>N</a:t>
            </a:r>
            <a:r>
              <a:rPr lang="en-US" sz="2400" smtClean="0"/>
              <a:t>’s stack becomes empty, make P</a:t>
            </a:r>
            <a:r>
              <a:rPr lang="en-US" sz="2400" baseline="-25000" smtClean="0"/>
              <a:t>F</a:t>
            </a:r>
            <a:r>
              <a:rPr lang="en-US" sz="2400" smtClean="0"/>
              <a:t> go to a final state without consuming any addition symbol</a:t>
            </a:r>
          </a:p>
          <a:p>
            <a:pPr eaLnBrk="1" hangingPunct="1"/>
            <a:r>
              <a:rPr lang="en-US" sz="2400" u="sng" smtClean="0"/>
              <a:t>To detect empty stack in P</a:t>
            </a:r>
            <a:r>
              <a:rPr lang="en-US" sz="2400" u="sng" baseline="-25000" smtClean="0"/>
              <a:t>N</a:t>
            </a:r>
            <a:r>
              <a:rPr lang="en-US" sz="2400" u="sng" smtClean="0"/>
              <a:t>:</a:t>
            </a:r>
            <a:r>
              <a:rPr lang="en-US" sz="2400" smtClean="0"/>
              <a:t> P</a:t>
            </a:r>
            <a:r>
              <a:rPr lang="en-US" sz="2400" baseline="-25000" smtClean="0"/>
              <a:t>F</a:t>
            </a:r>
            <a:r>
              <a:rPr lang="en-US" sz="2400" smtClean="0"/>
              <a:t> pushes a new stack symbol X</a:t>
            </a:r>
            <a:r>
              <a:rPr lang="en-US" sz="2400" baseline="-25000" smtClean="0"/>
              <a:t>0</a:t>
            </a:r>
            <a:r>
              <a:rPr lang="en-US" sz="24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2400" smtClean="0"/>
              <a:t> of P</a:t>
            </a:r>
            <a:r>
              <a:rPr lang="en-US" sz="2400" baseline="-25000" smtClean="0"/>
              <a:t>N</a:t>
            </a:r>
            <a:r>
              <a:rPr lang="en-US" sz="2400" smtClean="0"/>
              <a:t>) initially before simultating P</a:t>
            </a:r>
            <a:r>
              <a:rPr lang="en-US" sz="2400" baseline="-25000" smtClean="0"/>
              <a:t>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24200" y="5029200"/>
            <a:ext cx="2743200" cy="1143000"/>
            <a:chOff x="1296" y="3120"/>
            <a:chExt cx="1728" cy="720"/>
          </a:xfrm>
        </p:grpSpPr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168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12" name="Oval 8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3" name="Oval 9"/>
            <p:cNvSpPr>
              <a:spLocks noChangeArrowheads="1"/>
            </p:cNvSpPr>
            <p:nvPr/>
          </p:nvSpPr>
          <p:spPr bwMode="auto"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4" name="Oval 10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5" name="Text Box 12"/>
            <p:cNvSpPr txBox="1">
              <a:spLocks noChangeArrowheads="1"/>
            </p:cNvSpPr>
            <p:nvPr/>
          </p:nvSpPr>
          <p:spPr bwMode="auto">
            <a:xfrm>
              <a:off x="224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16" name="Line 13"/>
            <p:cNvSpPr>
              <a:spLocks noChangeShapeType="1"/>
            </p:cNvSpPr>
            <p:nvPr/>
          </p:nvSpPr>
          <p:spPr bwMode="auto">
            <a:xfrm>
              <a:off x="1296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34200" y="5181600"/>
            <a:ext cx="533400" cy="533400"/>
            <a:chOff x="4368" y="3264"/>
            <a:chExt cx="336" cy="336"/>
          </a:xfrm>
        </p:grpSpPr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f</a:t>
              </a:r>
              <a:endParaRPr lang="en-US" sz="1600"/>
            </a:p>
          </p:txBody>
        </p:sp>
        <p:sp>
          <p:nvSpPr>
            <p:cNvPr id="20510" name="Oval 16"/>
            <p:cNvSpPr>
              <a:spLocks noChangeArrowheads="1"/>
            </p:cNvSpPr>
            <p:nvPr/>
          </p:nvSpPr>
          <p:spPr bwMode="auto">
            <a:xfrm>
              <a:off x="436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0505" name="Oval 4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 b="1">
                  <a:solidFill>
                    <a:srgbClr val="FF0000"/>
                  </a:solidFill>
                </a:rPr>
                <a:t>, 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/Z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4" y="3216"/>
              <a:ext cx="3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New </a:t>
              </a:r>
              <a:br>
                <a:rPr lang="en-US" sz="1400"/>
              </a:br>
              <a:r>
                <a:rPr lang="en-US" sz="1400"/>
                <a:t>start</a:t>
              </a:r>
              <a:endParaRPr lang="en-US" sz="1400" baseline="-2500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62400" y="4559300"/>
            <a:ext cx="3309938" cy="1587500"/>
            <a:chOff x="2496" y="2872"/>
            <a:chExt cx="2085" cy="1000"/>
          </a:xfrm>
        </p:grpSpPr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2496" y="2872"/>
              <a:ext cx="1968" cy="440"/>
            </a:xfrm>
            <a:custGeom>
              <a:avLst/>
              <a:gdLst>
                <a:gd name="T0" fmla="*/ 0 w 1968"/>
                <a:gd name="T1" fmla="*/ 440 h 440"/>
                <a:gd name="T2" fmla="*/ 1008 w 1968"/>
                <a:gd name="T3" fmla="*/ 8 h 440"/>
                <a:gd name="T4" fmla="*/ 1968 w 1968"/>
                <a:gd name="T5" fmla="*/ 392 h 440"/>
                <a:gd name="T6" fmla="*/ 0 60000 65536"/>
                <a:gd name="T7" fmla="*/ 0 60000 65536"/>
                <a:gd name="T8" fmla="*/ 0 60000 65536"/>
                <a:gd name="T9" fmla="*/ 0 w 1968"/>
                <a:gd name="T10" fmla="*/ 0 h 440"/>
                <a:gd name="T11" fmla="*/ 1968 w 196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40">
                  <a:moveTo>
                    <a:pt x="0" y="440"/>
                  </a:moveTo>
                  <a:cubicBezTo>
                    <a:pt x="340" y="228"/>
                    <a:pt x="680" y="16"/>
                    <a:pt x="1008" y="8"/>
                  </a:cubicBezTo>
                  <a:cubicBezTo>
                    <a:pt x="1336" y="0"/>
                    <a:pt x="1652" y="196"/>
                    <a:pt x="196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4032" y="2900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2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4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86000" y="4495800"/>
            <a:ext cx="3962400" cy="2133600"/>
            <a:chOff x="2256" y="1872"/>
            <a:chExt cx="2496" cy="1344"/>
          </a:xfrm>
        </p:grpSpPr>
        <p:sp>
          <p:nvSpPr>
            <p:cNvPr id="20495" name="AutoShape 32"/>
            <p:cNvSpPr>
              <a:spLocks noChangeArrowheads="1"/>
            </p:cNvSpPr>
            <p:nvPr/>
          </p:nvSpPr>
          <p:spPr bwMode="auto">
            <a:xfrm>
              <a:off x="3072" y="1872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</p:grp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1050925" y="4648200"/>
            <a:ext cx="525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335713"/>
            <a:ext cx="47831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1800" dirty="0"/>
              <a:t>P</a:t>
            </a:r>
            <a:r>
              <a:rPr lang="en-US" sz="1800" baseline="-25000" dirty="0"/>
              <a:t>F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folHlink"/>
                </a:solidFill>
              </a:rPr>
              <a:t>(Q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1800" dirty="0">
                <a:solidFill>
                  <a:schemeClr val="folHlink"/>
                </a:solidFill>
              </a:rPr>
              <a:t> U {p</a:t>
            </a:r>
            <a:r>
              <a:rPr lang="en-US" sz="1800" baseline="-25000" dirty="0">
                <a:solidFill>
                  <a:schemeClr val="folHlink"/>
                </a:solidFill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,p</a:t>
            </a:r>
            <a:r>
              <a:rPr lang="en-US" sz="1800" baseline="-25000" dirty="0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}, ∑, </a:t>
            </a:r>
            <a:r>
              <a:rPr lang="en-US" sz="1800" dirty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dirty="0">
                <a:solidFill>
                  <a:schemeClr val="folHlink"/>
                </a:solidFill>
              </a:rPr>
              <a:t> U {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}, 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F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p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 {</a:t>
            </a:r>
            <a:r>
              <a:rPr lang="en-US" sz="1800" dirty="0" err="1">
                <a:solidFill>
                  <a:schemeClr val="folHlink"/>
                </a:solidFill>
              </a:rPr>
              <a:t>p</a:t>
            </a:r>
            <a:r>
              <a:rPr lang="en-US" sz="1800" baseline="-25000" dirty="0" err="1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})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3800" y="4648200"/>
            <a:ext cx="477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N</a:t>
            </a:r>
            <a:r>
              <a:rPr lang="en-US" sz="1600"/>
              <a:t>: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X</a:t>
            </a:r>
            <a:r>
              <a:rPr lang="en-US" sz="1400" b="1" baseline="-25000">
                <a:solidFill>
                  <a:srgbClr val="FF0000"/>
                </a:solidFill>
              </a:rPr>
              <a:t>0 </a:t>
            </a:r>
            <a:r>
              <a:rPr lang="en-US" sz="1400" b="1">
                <a:solidFill>
                  <a:srgbClr val="FF0000"/>
                </a:solidFill>
              </a:rPr>
              <a:t>/ X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Box 35"/>
          <p:cNvSpPr txBox="1">
            <a:spLocks noChangeArrowheads="1"/>
          </p:cNvSpPr>
          <p:nvPr/>
        </p:nvSpPr>
        <p:spPr bwMode="auto">
          <a:xfrm>
            <a:off x="0" y="0"/>
            <a:ext cx="6877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empty stack PDA into a final state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F4BC-CE6A-448A-B66F-2E9A683DABE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Example: Matching parenthesis “(” “)”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67200" y="1981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69925" y="2147888"/>
            <a:ext cx="3387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{(,)},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N</a:t>
            </a:r>
            <a:r>
              <a:rPr lang="el-GR" sz="1400">
                <a:cs typeface="Tahoma" pitchFamily="28" charset="0"/>
              </a:rPr>
              <a:t>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: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4130675"/>
            <a:ext cx="1493838" cy="1660525"/>
            <a:chOff x="960" y="2602"/>
            <a:chExt cx="941" cy="1046"/>
          </a:xfrm>
        </p:grpSpPr>
        <p:sp>
          <p:nvSpPr>
            <p:cNvPr id="21529" name="Oval 6"/>
            <p:cNvSpPr>
              <a:spLocks noChangeArrowheads="1"/>
            </p:cNvSpPr>
            <p:nvPr/>
          </p:nvSpPr>
          <p:spPr bwMode="auto">
            <a:xfrm>
              <a:off x="147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138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"/>
            <p:cNvSpPr>
              <a:spLocks/>
            </p:cNvSpPr>
            <p:nvPr/>
          </p:nvSpPr>
          <p:spPr bwMode="auto">
            <a:xfrm>
              <a:off x="1362" y="3168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960" y="3288"/>
              <a:ext cx="3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1392" y="2602"/>
              <a:ext cx="5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,Z</a:t>
              </a:r>
              <a:r>
                <a:rPr lang="en-US" sz="1200" baseline="-25000"/>
                <a:t>0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91200" y="4191000"/>
            <a:ext cx="1382713" cy="1660525"/>
            <a:chOff x="3648" y="2640"/>
            <a:chExt cx="871" cy="1046"/>
          </a:xfrm>
        </p:grpSpPr>
        <p:sp>
          <p:nvSpPr>
            <p:cNvPr id="21525" name="Oval 12"/>
            <p:cNvSpPr>
              <a:spLocks noChangeArrowheads="1"/>
            </p:cNvSpPr>
            <p:nvPr/>
          </p:nvSpPr>
          <p:spPr bwMode="auto">
            <a:xfrm>
              <a:off x="4110" y="344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flipV="1">
              <a:off x="3648" y="3542"/>
              <a:ext cx="46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14"/>
            <p:cNvSpPr>
              <a:spLocks/>
            </p:cNvSpPr>
            <p:nvPr/>
          </p:nvSpPr>
          <p:spPr bwMode="auto">
            <a:xfrm>
              <a:off x="3998" y="3206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4028" y="2640"/>
              <a:ext cx="4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 </a:t>
              </a:r>
              <a:r>
                <a:rPr lang="en-US" sz="1200"/>
                <a:t>,Z</a:t>
              </a:r>
              <a:r>
                <a:rPr lang="en-US" sz="1200" baseline="-25000"/>
                <a:t>0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8200" y="5265738"/>
            <a:ext cx="3657600" cy="677862"/>
            <a:chOff x="2928" y="3317"/>
            <a:chExt cx="2304" cy="427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928" y="3326"/>
              <a:ext cx="3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1518" name="Oval 17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307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338" y="3552"/>
              <a:ext cx="5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4896" y="34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21"/>
            <p:cNvSpPr>
              <a:spLocks noChangeArrowheads="1"/>
            </p:cNvSpPr>
            <p:nvPr/>
          </p:nvSpPr>
          <p:spPr bwMode="auto">
            <a:xfrm>
              <a:off x="494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3600" y="3336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/Z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4424" y="3317"/>
              <a:ext cx="5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 X</a:t>
              </a:r>
              <a:r>
                <a:rPr lang="en-US" sz="1200" b="1" baseline="-25000">
                  <a:solidFill>
                    <a:srgbClr val="FF0000"/>
                  </a:solidFill>
                </a:rPr>
                <a:t>0 </a:t>
              </a:r>
              <a:r>
                <a:rPr lang="en-US" sz="1200" b="1">
                  <a:solidFill>
                    <a:srgbClr val="FF0000"/>
                  </a:solidFill>
                </a:rPr>
                <a:t> 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</p:grp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572000" y="21336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P</a:t>
            </a:r>
            <a:r>
              <a:rPr lang="en-US" sz="1400" baseline="-25000">
                <a:solidFill>
                  <a:schemeClr val="hlink"/>
                </a:solidFill>
              </a:rPr>
              <a:t>f</a:t>
            </a:r>
            <a:r>
              <a:rPr lang="en-US" sz="1400">
                <a:solidFill>
                  <a:schemeClr val="hlink"/>
                </a:solidFill>
              </a:rPr>
              <a:t>:</a:t>
            </a:r>
            <a:r>
              <a:rPr lang="en-US" sz="1400">
                <a:solidFill>
                  <a:schemeClr val="tx2"/>
                </a:solidFill>
              </a:rPr>
              <a:t>	</a:t>
            </a:r>
            <a:r>
              <a:rPr lang="en-US" sz="1400"/>
              <a:t>( {p</a:t>
            </a:r>
            <a:r>
              <a:rPr lang="en-US" sz="1400" baseline="-25000"/>
              <a:t>0</a:t>
            </a:r>
            <a:r>
              <a:rPr lang="en-US" sz="1400"/>
              <a:t>,q</a:t>
            </a:r>
            <a:r>
              <a:rPr lang="en-US" sz="1400" baseline="-25000"/>
              <a:t>0 </a:t>
            </a:r>
            <a:r>
              <a:rPr lang="en-US" sz="1400"/>
              <a:t>,p</a:t>
            </a:r>
            <a:r>
              <a:rPr lang="en-US" sz="1400" baseline="-25000"/>
              <a:t>f</a:t>
            </a:r>
            <a:r>
              <a:rPr lang="en-US" sz="1400"/>
              <a:t>}, {(,)}, {X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l-GR" sz="1400">
                <a:cs typeface="Tahoma" pitchFamily="28" charset="0"/>
              </a:rPr>
              <a:t>, p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X</a:t>
            </a:r>
            <a:r>
              <a:rPr lang="el-GR" sz="1400" baseline="-25000">
                <a:cs typeface="Tahoma" pitchFamily="28" charset="0"/>
              </a:rPr>
              <a:t>0 , </a:t>
            </a:r>
            <a:r>
              <a:rPr lang="el-GR" sz="1400">
                <a:cs typeface="Tahoma" pitchFamily="28" charset="0"/>
              </a:rPr>
              <a:t>p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: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 baseline="-25000"/>
              <a:t> 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hlink"/>
              </a:solidFill>
              <a:cs typeface="Tahoma" pitchFamily="28" charset="0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3733800" y="52578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1219200" y="6324600"/>
            <a:ext cx="274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empty stack</a:t>
            </a:r>
          </a:p>
        </p:txBody>
      </p:sp>
      <p:sp>
        <p:nvSpPr>
          <p:cNvPr id="21516" name="TextBox 28"/>
          <p:cNvSpPr txBox="1">
            <a:spLocks noChangeArrowheads="1"/>
          </p:cNvSpPr>
          <p:nvPr/>
        </p:nvSpPr>
        <p:spPr bwMode="auto">
          <a:xfrm>
            <a:off x="5178425" y="6324600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48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3982-53C7-4D80-8464-1EEA80FAAE6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F</a:t>
            </a:r>
            <a:r>
              <a:rPr lang="en-US" sz="4000" smtClean="0"/>
              <a:t>==&gt; P</a:t>
            </a:r>
            <a:r>
              <a:rPr lang="en-US" sz="4000" baseline="-25000" smtClean="0"/>
              <a:t>N</a:t>
            </a:r>
            <a:r>
              <a:rPr lang="en-US" sz="4000" smtClean="0"/>
              <a:t> construction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000" u="sng" smtClean="0"/>
              <a:t>Main idea: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1800" smtClean="0"/>
              <a:t>Whenever P</a:t>
            </a:r>
            <a:r>
              <a:rPr lang="en-US" sz="1800" baseline="-25000" smtClean="0"/>
              <a:t>F</a:t>
            </a:r>
            <a:r>
              <a:rPr lang="en-US" sz="1800" smtClean="0"/>
              <a:t> reaches a final state, just make an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r>
              <a:rPr lang="en-US" sz="1800" smtClean="0"/>
              <a:t>-transition into a new end state, clear out the stack and accept</a:t>
            </a:r>
          </a:p>
          <a:p>
            <a:pPr lvl="1" eaLnBrk="1" hangingPunct="1"/>
            <a:r>
              <a:rPr lang="en-US" sz="1800" smtClean="0"/>
              <a:t>Danger: What if P</a:t>
            </a:r>
            <a:r>
              <a:rPr lang="en-US" sz="1800" baseline="-25000" smtClean="0"/>
              <a:t>F</a:t>
            </a:r>
            <a:r>
              <a:rPr lang="en-US" sz="1800" smtClean="0"/>
              <a:t> design is such that it clears the stack midway </a:t>
            </a:r>
            <a:r>
              <a:rPr lang="en-US" sz="1800" i="1" smtClean="0"/>
              <a:t>without </a:t>
            </a:r>
            <a:r>
              <a:rPr lang="en-US" sz="1800" smtClean="0"/>
              <a:t>entering a final state?</a:t>
            </a:r>
            <a:br>
              <a:rPr lang="en-US" sz="1800" smtClean="0"/>
            </a:br>
            <a:r>
              <a:rPr lang="en-US" sz="1800" smtClean="0"/>
              <a:t>	 </a:t>
            </a:r>
            <a:r>
              <a:rPr lang="en-US" sz="1800" smtClean="0">
                <a:sym typeface="Wingdings" pitchFamily="28" charset="2"/>
              </a:rPr>
              <a:t> to address this, </a:t>
            </a:r>
            <a:r>
              <a:rPr lang="en-US" sz="1800" smtClean="0"/>
              <a:t>add a new start symbol X</a:t>
            </a:r>
            <a:r>
              <a:rPr lang="en-US" sz="1800" baseline="-25000" smtClean="0"/>
              <a:t>0</a:t>
            </a:r>
            <a:r>
              <a:rPr lang="en-US" sz="18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1800" smtClean="0"/>
              <a:t> of P</a:t>
            </a:r>
            <a:r>
              <a:rPr lang="en-US" sz="1800" baseline="-25000" smtClean="0"/>
              <a:t>F</a:t>
            </a:r>
            <a:r>
              <a:rPr lang="en-US" sz="1800" smtClean="0"/>
              <a:t>)  </a:t>
            </a:r>
          </a:p>
          <a:p>
            <a:pPr lvl="1" eaLnBrk="1" hangingPunct="1">
              <a:buFont typeface="Wingdings" pitchFamily="28" charset="2"/>
              <a:buNone/>
            </a:pPr>
            <a:r>
              <a:rPr lang="en-US" sz="1800" smtClean="0"/>
              <a:t> P</a:t>
            </a:r>
            <a:r>
              <a:rPr lang="en-US" sz="1800" baseline="-25000" smtClean="0"/>
              <a:t>N</a:t>
            </a:r>
            <a:r>
              <a:rPr lang="en-US" sz="1800" smtClean="0"/>
              <a:t> = </a:t>
            </a:r>
            <a:r>
              <a:rPr lang="en-US" sz="1800" smtClean="0">
                <a:solidFill>
                  <a:schemeClr val="folHlink"/>
                </a:solidFill>
              </a:rPr>
              <a:t>(Q U </a:t>
            </a:r>
            <a:r>
              <a:rPr lang="en-US" sz="1800" smtClean="0">
                <a:solidFill>
                  <a:schemeClr val="hlink"/>
                </a:solidFill>
              </a:rPr>
              <a:t>{p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,p</a:t>
            </a:r>
            <a:r>
              <a:rPr lang="en-US" sz="1800" baseline="-25000" smtClean="0">
                <a:solidFill>
                  <a:schemeClr val="hlink"/>
                </a:solidFill>
              </a:rPr>
              <a:t>e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smtClean="0">
                <a:solidFill>
                  <a:schemeClr val="folHlink"/>
                </a:solidFill>
              </a:rPr>
              <a:t> U </a:t>
            </a:r>
            <a:r>
              <a:rPr lang="en-US" sz="1800" smtClean="0">
                <a:solidFill>
                  <a:schemeClr val="hlink"/>
                </a:solidFill>
              </a:rPr>
              <a:t>{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N</a:t>
            </a:r>
            <a:r>
              <a:rPr lang="el-GR" sz="1800" smtClean="0">
                <a:solidFill>
                  <a:schemeClr val="folHlink"/>
                </a:solidFill>
                <a:cs typeface="Tahoma" pitchFamily="28" charset="0"/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p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, 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2562" name="Oval 15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2563" name="Line 16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7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/Z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1154" y="3216"/>
              <a:ext cx="3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New 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start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53000" y="4832350"/>
            <a:ext cx="2000250" cy="1311275"/>
            <a:chOff x="3120" y="3044"/>
            <a:chExt cx="1260" cy="826"/>
          </a:xfrm>
        </p:grpSpPr>
        <p:sp>
          <p:nvSpPr>
            <p:cNvPr id="22556" name="Freeform 20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21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59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61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24200" y="4953000"/>
            <a:ext cx="2819400" cy="1295400"/>
            <a:chOff x="1968" y="3120"/>
            <a:chExt cx="1776" cy="816"/>
          </a:xfrm>
        </p:grpSpPr>
        <p:grpSp>
          <p:nvGrpSpPr>
            <p:cNvPr id="22546" name="Group 4"/>
            <p:cNvGrpSpPr>
              <a:grpSpLocks/>
            </p:cNvGrpSpPr>
            <p:nvPr/>
          </p:nvGrpSpPr>
          <p:grpSpPr bwMode="auto">
            <a:xfrm>
              <a:off x="1968" y="3168"/>
              <a:ext cx="1728" cy="720"/>
              <a:chOff x="1296" y="3120"/>
              <a:chExt cx="1728" cy="720"/>
            </a:xfrm>
          </p:grpSpPr>
          <p:sp>
            <p:nvSpPr>
              <p:cNvPr id="22550" name="Oval 5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22551" name="Oval 6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2" name="Oval 7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3" name="Oval 8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2246" y="332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2555" name="Line 10"/>
              <p:cNvSpPr>
                <a:spLocks noChangeShapeType="1"/>
              </p:cNvSpPr>
              <p:nvPr/>
            </p:nvSpPr>
            <p:spPr bwMode="auto">
              <a:xfrm>
                <a:off x="1296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1"/>
            <p:cNvSpPr>
              <a:spLocks noChangeArrowheads="1"/>
            </p:cNvSpPr>
            <p:nvPr/>
          </p:nvSpPr>
          <p:spPr bwMode="auto">
            <a:xfrm>
              <a:off x="340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10400" y="4906963"/>
            <a:ext cx="1708150" cy="731837"/>
            <a:chOff x="4416" y="3091"/>
            <a:chExt cx="1076" cy="461"/>
          </a:xfrm>
        </p:grpSpPr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22543" name="Group 35"/>
            <p:cNvGrpSpPr>
              <a:grpSpLocks/>
            </p:cNvGrpSpPr>
            <p:nvPr/>
          </p:nvGrpSpPr>
          <p:grpSpPr bwMode="auto">
            <a:xfrm>
              <a:off x="4608" y="3091"/>
              <a:ext cx="884" cy="405"/>
              <a:chOff x="4608" y="3091"/>
              <a:chExt cx="884" cy="405"/>
            </a:xfrm>
          </p:grpSpPr>
          <p:sp>
            <p:nvSpPr>
              <p:cNvPr id="22544" name="Freeform 33"/>
              <p:cNvSpPr>
                <a:spLocks/>
              </p:cNvSpPr>
              <p:nvPr/>
            </p:nvSpPr>
            <p:spPr bwMode="auto">
              <a:xfrm>
                <a:off x="4608" y="3192"/>
                <a:ext cx="368" cy="304"/>
              </a:xfrm>
              <a:custGeom>
                <a:avLst/>
                <a:gdLst>
                  <a:gd name="T0" fmla="*/ 0 w 368"/>
                  <a:gd name="T1" fmla="*/ 120 h 304"/>
                  <a:gd name="T2" fmla="*/ 240 w 368"/>
                  <a:gd name="T3" fmla="*/ 24 h 304"/>
                  <a:gd name="T4" fmla="*/ 336 w 368"/>
                  <a:gd name="T5" fmla="*/ 264 h 304"/>
                  <a:gd name="T6" fmla="*/ 48 w 368"/>
                  <a:gd name="T7" fmla="*/ 264 h 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304"/>
                  <a:gd name="T14" fmla="*/ 368 w 368"/>
                  <a:gd name="T15" fmla="*/ 304 h 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304">
                    <a:moveTo>
                      <a:pt x="0" y="120"/>
                    </a:moveTo>
                    <a:cubicBezTo>
                      <a:pt x="92" y="60"/>
                      <a:pt x="184" y="0"/>
                      <a:pt x="240" y="24"/>
                    </a:cubicBezTo>
                    <a:cubicBezTo>
                      <a:pt x="296" y="48"/>
                      <a:pt x="368" y="224"/>
                      <a:pt x="336" y="264"/>
                    </a:cubicBezTo>
                    <a:cubicBezTo>
                      <a:pt x="304" y="304"/>
                      <a:pt x="176" y="284"/>
                      <a:pt x="48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4886" y="3091"/>
                <a:ext cx="6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400">
                    <a:solidFill>
                      <a:srgbClr val="FF0000"/>
                    </a:solidFill>
                  </a:rPr>
                  <a:t>, any/ </a:t>
                </a:r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648200"/>
            <a:ext cx="2667000" cy="1828800"/>
            <a:chOff x="2208" y="2928"/>
            <a:chExt cx="1680" cy="1152"/>
          </a:xfrm>
        </p:grpSpPr>
        <p:sp>
          <p:nvSpPr>
            <p:cNvPr id="22540" name="AutoShape 39"/>
            <p:cNvSpPr>
              <a:spLocks noChangeArrowheads="1"/>
            </p:cNvSpPr>
            <p:nvPr/>
          </p:nvSpPr>
          <p:spPr bwMode="auto">
            <a:xfrm>
              <a:off x="2208" y="2928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0"/>
            <p:cNvSpPr txBox="1">
              <a:spLocks noChangeArrowheads="1"/>
            </p:cNvSpPr>
            <p:nvPr/>
          </p:nvSpPr>
          <p:spPr bwMode="auto">
            <a:xfrm>
              <a:off x="2256" y="3837"/>
              <a:ext cx="2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1050925" y="464820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:</a:t>
            </a:r>
          </a:p>
        </p:txBody>
      </p:sp>
      <p:sp>
        <p:nvSpPr>
          <p:cNvPr id="22539" name="TextBox 36"/>
          <p:cNvSpPr txBox="1">
            <a:spLocks noChangeArrowheads="1"/>
          </p:cNvSpPr>
          <p:nvPr/>
        </p:nvSpPr>
        <p:spPr bwMode="auto">
          <a:xfrm>
            <a:off x="0" y="0"/>
            <a:ext cx="702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final state PDA into an empty stack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 smtClean="0"/>
              <a:t>Main idea:</a:t>
            </a:r>
            <a:r>
              <a:rPr lang="en-US" sz="2800" u="sng" smtClean="0"/>
              <a:t> </a:t>
            </a:r>
            <a:r>
              <a:rPr lang="en-US" sz="2000" smtClean="0"/>
              <a:t>The PDA simulates the leftmost derivation on a given w, and upon consuming it fully it either arrives at acceptance (by </a:t>
            </a:r>
            <a:r>
              <a:rPr lang="en-US" sz="2000" u="sng" smtClean="0"/>
              <a:t>empty stack</a:t>
            </a:r>
            <a:r>
              <a:rPr lang="en-US" sz="2000" smtClean="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 smtClean="0"/>
              <a:t>Main idea: </a:t>
            </a:r>
            <a:r>
              <a:rPr lang="en-US" sz="2000" dirty="0" smtClean="0"/>
              <a:t>The PDA simulates the leftmost derivation on a given w, and upon consuming it fully it either arrives at acceptance (by </a:t>
            </a:r>
            <a:r>
              <a:rPr lang="en-US" sz="2000" u="sng" dirty="0" smtClean="0"/>
              <a:t>empty stack</a:t>
            </a:r>
            <a:r>
              <a:rPr lang="en-US" sz="2000" dirty="0" smtClean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 smtClean="0">
                <a:solidFill>
                  <a:srgbClr val="C00000"/>
                </a:solidFill>
              </a:rPr>
              <a:t>distinct </a:t>
            </a:r>
            <a:r>
              <a:rPr lang="en-US" sz="2000" dirty="0" smtClean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Font typeface="Wingdings" pitchFamily="28" charset="2"/>
              <a:buNone/>
              <a:defRPr/>
            </a:pPr>
            <a:r>
              <a:rPr lang="en-US" sz="2200" dirty="0" smtClean="0"/>
              <a:t>State is inconsequential (only one state is needed)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Given:</a:t>
            </a:r>
            <a:r>
              <a:rPr lang="en-US" smtClean="0"/>
              <a:t> G= (V,T,P,S)</a:t>
            </a:r>
          </a:p>
          <a:p>
            <a:pPr eaLnBrk="1" hangingPunct="1"/>
            <a:r>
              <a:rPr lang="en-US" u="sng" smtClean="0"/>
              <a:t>Output: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 = ({q}, T, V U T, </a:t>
            </a:r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, q, S)</a:t>
            </a:r>
          </a:p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all A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V , add the following 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,A) = { (q, </a:t>
            </a:r>
            <a:r>
              <a:rPr lang="en-US" smtClean="0">
                <a:sym typeface="Symbol" pitchFamily="28" charset="2"/>
              </a:rPr>
              <a:t></a:t>
            </a:r>
            <a:r>
              <a:rPr lang="en-US" smtClean="0"/>
              <a:t>) | “A ==&gt;</a:t>
            </a:r>
            <a:r>
              <a:rPr lang="en-US" smtClean="0">
                <a:sym typeface="Symbol" pitchFamily="28" charset="2"/>
              </a:rPr>
              <a:t>”  P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/>
              <a:t>For all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T, add the following </a:t>
            </a:r>
            <a:br>
              <a:rPr lang="en-US" smtClean="0"/>
            </a:br>
            <a:r>
              <a:rPr lang="en-US" smtClean="0"/>
              <a:t>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7030A0"/>
                </a:solidFill>
              </a:rPr>
              <a:t>a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)= { 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==&gt; AS |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= ({q}, {0,1}, {0,1,A,S}, </a:t>
            </a:r>
            <a:r>
              <a:rPr lang="el-GR" sz="2800" smtClean="0">
                <a:cs typeface="Tahoma" pitchFamily="28" charset="0"/>
              </a:rPr>
              <a:t>δ, q, S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S) = { (q, AS),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0, 0)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1, 1)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9444-0843-4F13-86C2-824B1A51D9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Proof of correctness for CFG ==&gt; PDA construction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A string is accepted by G iff it is accepted (by empty stack) by the PDA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only-if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induction on the number of derivation steps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smtClean="0">
                <a:solidFill>
                  <a:schemeClr val="hlink"/>
                </a:solidFill>
              </a:rPr>
              <a:t>(q, wx, S) |--</a:t>
            </a:r>
            <a:r>
              <a:rPr lang="en-US" sz="2000" baseline="30000" smtClean="0">
                <a:solidFill>
                  <a:schemeClr val="hlink"/>
                </a:solidFill>
              </a:rPr>
              <a:t>*</a:t>
            </a:r>
            <a:r>
              <a:rPr lang="en-US" sz="2000" smtClean="0">
                <a:solidFill>
                  <a:schemeClr val="hlink"/>
                </a:solidFill>
              </a:rPr>
              <a:t> (q,x,B) </a:t>
            </a:r>
            <a:r>
              <a:rPr lang="en-US" sz="2000" smtClean="0"/>
              <a:t>then </a:t>
            </a:r>
            <a:r>
              <a:rPr lang="en-US" sz="2000" smtClean="0">
                <a:solidFill>
                  <a:schemeClr val="folHlink"/>
                </a:solidFill>
              </a:rPr>
              <a:t>S =&gt;</a:t>
            </a:r>
            <a:r>
              <a:rPr lang="en-US" sz="2000" baseline="30000" smtClean="0">
                <a:solidFill>
                  <a:schemeClr val="folHlink"/>
                </a:solidFill>
              </a:rPr>
              <a:t>*</a:t>
            </a:r>
            <a:r>
              <a:rPr lang="en-US" sz="2000" baseline="-25000" smtClean="0">
                <a:solidFill>
                  <a:schemeClr val="folHlink"/>
                </a:solidFill>
              </a:rPr>
              <a:t>lm</a:t>
            </a:r>
            <a:r>
              <a:rPr lang="en-US" sz="2000" smtClean="0">
                <a:solidFill>
                  <a:schemeClr val="folHlink"/>
                </a:solidFill>
              </a:rPr>
              <a:t> wB</a:t>
            </a:r>
            <a:endParaRPr lang="en-US" sz="2000" smtClean="0"/>
          </a:p>
          <a:p>
            <a:pPr marL="1752600" lvl="3" indent="-381000" eaLnBrk="1" hangingPunct="1">
              <a:lnSpc>
                <a:spcPct val="90000"/>
              </a:lnSpc>
            </a:pPr>
            <a:endParaRPr lang="en-US" sz="18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B3E2-F86C-49A6-B33D-5B209A0715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PDA into a CFG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Main idea:</a:t>
            </a:r>
            <a:r>
              <a:rPr lang="en-US" sz="2800" smtClean="0"/>
              <a:t> Reverse engineer the productions from transitions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If </a:t>
            </a:r>
            <a:r>
              <a:rPr lang="el-GR" sz="2800" smtClean="0">
                <a:cs typeface="Tahoma" pitchFamily="28" charset="0"/>
              </a:rPr>
              <a:t>δ(q,a,Z) </a:t>
            </a:r>
            <a:r>
              <a:rPr lang="en-US" sz="2800" smtClean="0">
                <a:cs typeface="Tahoma" pitchFamily="28" charset="0"/>
              </a:rPr>
              <a:t>=&gt; </a:t>
            </a:r>
            <a:r>
              <a:rPr lang="el-GR" sz="2800" smtClean="0">
                <a:cs typeface="Tahoma" pitchFamily="28" charset="0"/>
              </a:rPr>
              <a:t>(p, Y</a:t>
            </a:r>
            <a:r>
              <a:rPr lang="el-GR" sz="2800" baseline="-25000" smtClean="0">
                <a:cs typeface="Tahoma" pitchFamily="28" charset="0"/>
              </a:rPr>
              <a:t>1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3</a:t>
            </a:r>
            <a:r>
              <a:rPr lang="el-GR" sz="2800" smtClean="0">
                <a:cs typeface="Tahoma" pitchFamily="28" charset="0"/>
              </a:rPr>
              <a:t>…Y</a:t>
            </a:r>
            <a:r>
              <a:rPr lang="el-GR" sz="2800" baseline="-25000" smtClean="0">
                <a:cs typeface="Tahoma" pitchFamily="28" charset="0"/>
              </a:rPr>
              <a:t>k</a:t>
            </a:r>
            <a:r>
              <a:rPr lang="el-GR" sz="2800" smtClean="0">
                <a:cs typeface="Tahoma" pitchFamily="28" charset="0"/>
              </a:rPr>
              <a:t>):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State is changed from q to p;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Terminal </a:t>
            </a:r>
            <a:r>
              <a:rPr lang="en-US" sz="1800" i="1" smtClean="0"/>
              <a:t>a </a:t>
            </a:r>
            <a:r>
              <a:rPr lang="en-US" sz="1800" smtClean="0"/>
              <a:t>is consumed;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Stack top symbol Z is popped and replaced with a sequence of k variables.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u="sng" smtClean="0"/>
              <a:t>Action:</a:t>
            </a:r>
            <a:r>
              <a:rPr lang="en-US" smtClean="0"/>
              <a:t> Create a grammar variable called </a:t>
            </a:r>
            <a:r>
              <a:rPr lang="en-US" smtClean="0">
                <a:solidFill>
                  <a:srgbClr val="FF0000"/>
                </a:solidFill>
              </a:rPr>
              <a:t>“[qZp]” </a:t>
            </a:r>
            <a:r>
              <a:rPr lang="en-US" smtClean="0"/>
              <a:t>which includes the following production: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[qZp] =&gt; a[p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]… [q</a:t>
            </a:r>
            <a:r>
              <a:rPr lang="en-US" sz="1800" baseline="-25000" smtClean="0">
                <a:solidFill>
                  <a:srgbClr val="FF0000"/>
                </a:solidFill>
              </a:rPr>
              <a:t>k-1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Proof discussion (in the 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PDA P := ( Q,∑,</a:t>
            </a:r>
            <a:r>
              <a:rPr lang="en-US" sz="28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smtClean="0">
                <a:solidFill>
                  <a:srgbClr val="FF0000"/>
                </a:solidFill>
              </a:rPr>
              <a:t>, 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smtClean="0">
                <a:cs typeface="Tahoma" pitchFamily="28" charset="0"/>
              </a:rPr>
              <a:t>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):</a:t>
            </a:r>
          </a:p>
          <a:p>
            <a:pPr lvl="1" eaLnBrk="1" hangingPunct="1"/>
            <a:r>
              <a:rPr lang="en-US" sz="2400" smtClean="0"/>
              <a:t>Q: 	states of the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∑: 	input alphabet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q</a:t>
            </a:r>
            <a:r>
              <a:rPr lang="el-GR" sz="2400" baseline="-25000" smtClean="0">
                <a:cs typeface="Tahoma" pitchFamily="28" charset="0"/>
              </a:rPr>
              <a:t>0</a:t>
            </a:r>
            <a:r>
              <a:rPr lang="el-GR" sz="240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smtClean="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7F8ED-C014-4FB3-8B6C-6A27794BBE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Bracket matching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To avoid confusion, we will use </a:t>
            </a:r>
            <a:r>
              <a:rPr lang="en-US" sz="2000" i="1" smtClean="0"/>
              <a:t>b</a:t>
            </a:r>
            <a:r>
              <a:rPr lang="en-US" sz="2000" smtClean="0"/>
              <a:t>=“(“ and  </a:t>
            </a:r>
            <a:r>
              <a:rPr lang="en-US" sz="2000" i="1" smtClean="0"/>
              <a:t>e</a:t>
            </a:r>
            <a:r>
              <a:rPr lang="en-US" sz="2000" smtClean="0"/>
              <a:t>=“)”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35210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{b,e},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pPr marL="457200" indent="-457200"/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,e,Z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937125" y="2590800"/>
            <a:ext cx="3521075" cy="1257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4937125" y="3962400"/>
            <a:ext cx="1692275" cy="1895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A=[q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B=[q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b B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86600" y="3962400"/>
            <a:ext cx="1828800" cy="1044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Simplifying, 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b B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 | e</a:t>
            </a:r>
          </a:p>
        </p:txBody>
      </p: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5715000" y="3733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67056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5800" y="4518025"/>
            <a:ext cx="31242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If you were to directly write a CFG:</a:t>
            </a:r>
          </a:p>
          <a:p>
            <a:pPr marL="457200" indent="-457200"/>
            <a:endParaRPr lang="en-US" sz="1400">
              <a:solidFill>
                <a:schemeClr val="hlink"/>
              </a:solidFill>
              <a:cs typeface="Tahoma" pitchFamily="28" charset="0"/>
            </a:endParaRPr>
          </a:p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	S =&gt; b S e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hlink"/>
                </a:solidFill>
              </a:rPr>
              <a:t> 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00400" y="2971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276600" y="32004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276600" y="34290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352800" y="3733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5" grpId="0" animBg="1"/>
      <p:bldP spid="271369" grpId="0" animBg="1"/>
      <p:bldP spid="271370" grpId="0" animBg="1"/>
      <p:bldP spid="271372" grpId="0" animBg="1"/>
      <p:bldP spid="271373" grpId="0" animBg="1"/>
      <p:bldP spid="2713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087B-0E46-4D76-890D-DBEFEC5E45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build a CFG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346325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Build a PDA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99038" y="2286000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Construct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CFG from PDA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Derive CFG directly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6002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91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76400" y="3276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67000" y="4540250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Derive a CFG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99038" y="4479925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Construct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PDA from CFG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819400" y="56229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Design a PDA directly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600200" y="4784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191000" y="4784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54705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17525" y="4251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Similarly…</a:t>
            </a:r>
          </a:p>
        </p:txBody>
      </p:sp>
      <p:sp>
        <p:nvSpPr>
          <p:cNvPr id="33810" name="TextBox 17"/>
          <p:cNvSpPr txBox="1">
            <a:spLocks noChangeArrowheads="1"/>
          </p:cNvSpPr>
          <p:nvPr/>
        </p:nvSpPr>
        <p:spPr bwMode="auto">
          <a:xfrm>
            <a:off x="7620000" y="2362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1" name="TextBox 18"/>
          <p:cNvSpPr txBox="1">
            <a:spLocks noChangeArrowheads="1"/>
          </p:cNvSpPr>
          <p:nvPr/>
        </p:nvSpPr>
        <p:spPr bwMode="auto">
          <a:xfrm>
            <a:off x="7696200" y="3333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7620000" y="4648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7696200" y="5619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4" name="TextBox 21"/>
          <p:cNvSpPr txBox="1">
            <a:spLocks noChangeArrowheads="1"/>
          </p:cNvSpPr>
          <p:nvPr/>
        </p:nvSpPr>
        <p:spPr bwMode="auto">
          <a:xfrm>
            <a:off x="1981200" y="4191000"/>
            <a:ext cx="302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ways to build a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0F789-8956-472B-93D0-F586F3E2B5E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PDA for L</a:t>
            </a:r>
            <a:r>
              <a:rPr lang="en-US" sz="3600" baseline="-25000" smtClean="0"/>
              <a:t>wwr</a:t>
            </a:r>
            <a:r>
              <a:rPr lang="en-US" sz="3600" smtClean="0"/>
              <a:t> is non-deterministic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D-PDA for L</a:t>
            </a:r>
            <a:r>
              <a:rPr lang="en-US" sz="3600" baseline="-25000" smtClean="0"/>
              <a:t>wcwr</a:t>
            </a:r>
            <a:r>
              <a:rPr lang="en-US" sz="3600" smtClean="0"/>
              <a:t> = {wcw</a:t>
            </a:r>
            <a:r>
              <a:rPr lang="en-US" sz="3600" baseline="30000" smtClean="0"/>
              <a:t>R</a:t>
            </a:r>
            <a:r>
              <a:rPr lang="en-US" sz="3600" smtClean="0"/>
              <a:t> | c is some special symbol not in w}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/>
              <a:t>A PDA is </a:t>
            </a:r>
            <a:r>
              <a:rPr lang="en-US" i="1" dirty="0" smtClean="0"/>
              <a:t>deterministic </a:t>
            </a:r>
            <a:r>
              <a:rPr lang="en-US" dirty="0" smtClean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 smtClean="0">
                <a:cs typeface="Tahoma" pitchFamily="28" charset="0"/>
              </a:rPr>
              <a:t>δ(q,a,X) has </a:t>
            </a:r>
            <a:r>
              <a:rPr lang="el-GR" i="1" dirty="0" smtClean="0">
                <a:cs typeface="Tahoma" pitchFamily="28" charset="0"/>
              </a:rPr>
              <a:t>at most one </a:t>
            </a:r>
            <a:r>
              <a:rPr lang="el-GR" dirty="0" smtClean="0">
                <a:cs typeface="Tahoma" pitchFamily="28" charset="0"/>
              </a:rPr>
              <a:t>member for any a 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 ∑ U {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 smtClean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 smtClean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 smtClean="0">
                <a:cs typeface="Tahoma" pitchFamily="28" charset="0"/>
              </a:rPr>
              <a:t>If δ(q,a,X) is non-empty</a:t>
            </a:r>
            <a:r>
              <a:rPr lang="en-US" dirty="0" smtClean="0">
                <a:cs typeface="Tahoma" pitchFamily="28" charset="0"/>
              </a:rPr>
              <a:t> for some </a:t>
            </a:r>
            <a:r>
              <a:rPr lang="el-GR" dirty="0" smtClean="0">
                <a:cs typeface="Tahoma" pitchFamily="28" charset="0"/>
              </a:rPr>
              <a:t>a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∑, then δ(q,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 smtClean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vs DPDA vs Regular languages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CB041-2958-4226-A9FB-465B7974413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PDAs for CFLs and CFGs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Non-deterministic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Deterministic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 acceptance types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final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empty stack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IDs, Transition diagram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Equivalence of CFG and PDA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CFG =&gt; PDA construction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PDA =&gt; CFG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</a:t>
            </a:r>
            <a:r>
              <a:rPr lang="en-US" sz="1600" dirty="0" smtClean="0">
                <a:cs typeface="Tahoma" pitchFamily="28" charset="0"/>
              </a:rPr>
              <a:t>Y=X: stack </a:t>
            </a:r>
            <a:r>
              <a:rPr lang="en-US" sz="1600" dirty="0" smtClean="0">
                <a:cs typeface="Tahoma" pitchFamily="28" charset="0"/>
              </a:rPr>
              <a:t>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</a:t>
            </a:r>
            <a:r>
              <a:rPr lang="en-US" sz="1600" dirty="0" smtClean="0">
                <a:cs typeface="Tahoma" pitchFamily="28" charset="0"/>
              </a:rPr>
              <a:t>Y in </a:t>
            </a:r>
            <a:r>
              <a:rPr lang="en-US" sz="1600" dirty="0" smtClean="0">
                <a:cs typeface="Tahoma" pitchFamily="28" charset="0"/>
              </a:rPr>
              <a:t>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</a:t>
            </a:r>
            <a:r>
              <a:rPr lang="en-US" sz="1600" dirty="0" smtClean="0">
                <a:cs typeface="Tahoma" pitchFamily="28" charset="0"/>
              </a:rPr>
              <a:t>the new </a:t>
            </a:r>
            <a:r>
              <a:rPr lang="en-US" sz="1600" dirty="0" smtClean="0">
                <a:cs typeface="Tahoma" pitchFamily="28" charset="0"/>
              </a:rPr>
              <a:t>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</a:t>
            </a:r>
            <a:r>
              <a:rPr lang="en-US" sz="2800" baseline="-25000" smtClean="0"/>
              <a:t>wwr</a:t>
            </a:r>
            <a:r>
              <a:rPr lang="en-US" sz="2800" smtClean="0"/>
              <a:t> = {ww</a:t>
            </a:r>
            <a:r>
              <a:rPr lang="en-US" sz="2800" baseline="30000" smtClean="0"/>
              <a:t>R</a:t>
            </a:r>
            <a:r>
              <a:rPr lang="en-US" sz="2800" smtClean="0"/>
              <a:t> | w is in (0+1)*}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CFG for L</a:t>
            </a:r>
            <a:r>
              <a:rPr lang="en-US" sz="2800" baseline="-25000" smtClean="0"/>
              <a:t>wwr</a:t>
            </a:r>
            <a:r>
              <a:rPr lang="en-US" sz="2800" smtClean="0"/>
              <a:t> :		</a:t>
            </a:r>
            <a:r>
              <a:rPr lang="en-US" sz="2400" smtClean="0"/>
              <a:t>S==&gt; 0S0 | 1S1 |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for L</a:t>
            </a:r>
            <a:r>
              <a:rPr lang="en-US" sz="2800" baseline="-25000" smtClean="0"/>
              <a:t>wwr</a:t>
            </a:r>
            <a:r>
              <a:rPr lang="en-US" sz="280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 := ( Q,∑,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, 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= ( {q</a:t>
            </a:r>
            <a:r>
              <a:rPr lang="en-US" sz="2800" baseline="-25000" smtClean="0"/>
              <a:t>0</a:t>
            </a:r>
            <a:r>
              <a:rPr lang="en-US" sz="2800" smtClean="0"/>
              <a:t>, q</a:t>
            </a:r>
            <a:r>
              <a:rPr lang="en-US" sz="2800" baseline="-25000" smtClean="0"/>
              <a:t>1</a:t>
            </a:r>
            <a:r>
              <a:rPr lang="en-US" sz="2800" smtClean="0"/>
              <a:t>, q</a:t>
            </a:r>
            <a:r>
              <a:rPr lang="en-US" sz="2800" baseline="-25000" smtClean="0"/>
              <a:t>2</a:t>
            </a:r>
            <a:r>
              <a:rPr lang="en-US" sz="2800" smtClean="0"/>
              <a:t>},{0,1},{0,1,Z</a:t>
            </a:r>
            <a:r>
              <a:rPr lang="en-US" sz="2800" baseline="-25000" smtClean="0"/>
              <a:t>0</a:t>
            </a:r>
            <a:r>
              <a:rPr lang="en-US" sz="2800" smtClean="0"/>
              <a:t>},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,{q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}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endParaRPr 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b="1" smtClean="0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 smtClean="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 smtClean="0">
                <a:cs typeface="Tahoma" pitchFamily="28" charset="0"/>
              </a:rPr>
              <a:t>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 smtClean="0">
              <a:cs typeface="Tahoma" pitchFamily="2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</a:t>
              </a:r>
              <a:r>
                <a:rPr lang="en-US" sz="1800" dirty="0" smtClean="0">
                  <a:solidFill>
                    <a:schemeClr val="folHlink"/>
                  </a:solidFill>
                </a:rPr>
                <a:t>mode, </a:t>
              </a:r>
              <a:r>
                <a:rPr lang="en-US" sz="1800" dirty="0" err="1" smtClean="0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464800" y="25908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 Z</a:t>
            </a:r>
            <a:r>
              <a:rPr lang="en-US" sz="1600" baseline="-25000"/>
              <a:t>0</a:t>
            </a:r>
            <a:r>
              <a:rPr lang="en-US" sz="1600"/>
              <a:t>/Z</a:t>
            </a:r>
            <a:r>
              <a:rPr lang="en-US" sz="1600" baseline="-25000"/>
              <a:t>0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language of balanced paranthesis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752600" y="5105400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 (</a:t>
            </a:r>
            <a:r>
              <a:rPr lang="en-US" u="sng">
                <a:solidFill>
                  <a:schemeClr val="hlink"/>
                </a:solidFill>
              </a:rPr>
              <a:t>by final state</a:t>
            </a:r>
            <a:r>
              <a:rPr lang="en-US">
                <a:solidFill>
                  <a:schemeClr val="hlink"/>
                </a:solidFill>
              </a:rPr>
              <a:t>)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2761</TotalTime>
  <Words>3002</Words>
  <Application>Microsoft Office PowerPoint</Application>
  <PresentationFormat>On-screen Show (4:3)</PresentationFormat>
  <Paragraphs>732</Paragraphs>
  <Slides>37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ＭＳ Ｐゴシック</vt:lpstr>
      <vt:lpstr>Wingdings</vt:lpstr>
      <vt:lpstr>Symbol</vt:lpstr>
      <vt:lpstr>Tahoma</vt:lpstr>
      <vt:lpstr>Geneva</vt:lpstr>
      <vt:lpstr>ヒラギノ角ゴ Pro W3</vt:lpstr>
      <vt:lpstr>Blends</vt:lpstr>
      <vt:lpstr>Pushdown Automata (PDA)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Example 2: language of balanced paranthesis</vt:lpstr>
      <vt:lpstr>Example 2: language of balanced paranthesis (another design)</vt:lpstr>
      <vt:lpstr>PDA’s Instantaneous Description (ID)</vt:lpstr>
      <vt:lpstr>How does the PDA for Lwwr work on input “1111”?</vt:lpstr>
      <vt:lpstr>Principles about IDs</vt:lpstr>
      <vt:lpstr>Acceptance by…</vt:lpstr>
      <vt:lpstr>Example: L of balanced parenthesis</vt:lpstr>
      <vt:lpstr>PDA for Lwwr: Proof of correctness</vt:lpstr>
      <vt:lpstr>PDAs accepting by final state and empty stack are equivalent</vt:lpstr>
      <vt:lpstr>PN==&gt; PF construction</vt:lpstr>
      <vt:lpstr>Example: Matching parenthesis “(” “)”</vt:lpstr>
      <vt:lpstr>PF==&gt; PN construction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Proof of correctness for CFG ==&gt; PDA construction</vt:lpstr>
      <vt:lpstr>Converting a PDA into a CFG</vt:lpstr>
      <vt:lpstr>Example: Bracket matching</vt:lpstr>
      <vt:lpstr>Two ways to build a CFG</vt:lpstr>
      <vt:lpstr>Deterministic PDAs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569</cp:revision>
  <cp:lastPrinted>2007-08-15T03:01:31Z</cp:lastPrinted>
  <dcterms:created xsi:type="dcterms:W3CDTF">2007-08-14T22:08:29Z</dcterms:created>
  <dcterms:modified xsi:type="dcterms:W3CDTF">2015-03-23T21:35:33Z</dcterms:modified>
</cp:coreProperties>
</file>