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62" r:id="rId3"/>
    <p:sldId id="259" r:id="rId4"/>
    <p:sldId id="260" r:id="rId5"/>
    <p:sldId id="261" r:id="rId6"/>
    <p:sldId id="281" r:id="rId7"/>
    <p:sldId id="285" r:id="rId8"/>
    <p:sldId id="284" r:id="rId9"/>
    <p:sldId id="264" r:id="rId10"/>
    <p:sldId id="265" r:id="rId11"/>
    <p:sldId id="269" r:id="rId12"/>
    <p:sldId id="270" r:id="rId13"/>
    <p:sldId id="271" r:id="rId14"/>
    <p:sldId id="272" r:id="rId15"/>
    <p:sldId id="283" r:id="rId16"/>
    <p:sldId id="266" r:id="rId17"/>
    <p:sldId id="268" r:id="rId18"/>
    <p:sldId id="278" r:id="rId19"/>
    <p:sldId id="273" r:id="rId20"/>
    <p:sldId id="279" r:id="rId21"/>
    <p:sldId id="274" r:id="rId22"/>
    <p:sldId id="267" r:id="rId23"/>
    <p:sldId id="277" r:id="rId24"/>
    <p:sldId id="275" r:id="rId25"/>
    <p:sldId id="276" r:id="rId26"/>
    <p:sldId id="282" r:id="rId27"/>
    <p:sldId id="298" r:id="rId28"/>
    <p:sldId id="286" r:id="rId29"/>
    <p:sldId id="299" r:id="rId30"/>
    <p:sldId id="301" r:id="rId31"/>
    <p:sldId id="287" r:id="rId32"/>
    <p:sldId id="288" r:id="rId33"/>
    <p:sldId id="302" r:id="rId34"/>
    <p:sldId id="289" r:id="rId35"/>
    <p:sldId id="303" r:id="rId36"/>
    <p:sldId id="290" r:id="rId37"/>
    <p:sldId id="291" r:id="rId38"/>
    <p:sldId id="304" r:id="rId39"/>
    <p:sldId id="292" r:id="rId40"/>
    <p:sldId id="293" r:id="rId41"/>
    <p:sldId id="306" r:id="rId42"/>
    <p:sldId id="305" r:id="rId43"/>
    <p:sldId id="307" r:id="rId44"/>
    <p:sldId id="294" r:id="rId45"/>
    <p:sldId id="295" r:id="rId46"/>
    <p:sldId id="296" r:id="rId47"/>
    <p:sldId id="309" r:id="rId48"/>
    <p:sldId id="310" r:id="rId49"/>
    <p:sldId id="311" r:id="rId50"/>
    <p:sldId id="312" r:id="rId51"/>
    <p:sldId id="313" r:id="rId52"/>
    <p:sldId id="314" r:id="rId53"/>
    <p:sldId id="315" r:id="rId54"/>
    <p:sldId id="316" r:id="rId55"/>
    <p:sldId id="318" r:id="rId56"/>
    <p:sldId id="319" r:id="rId57"/>
    <p:sldId id="320" r:id="rId58"/>
    <p:sldId id="321" r:id="rId59"/>
    <p:sldId id="322"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444B2D-8D1D-4C0C-994F-F28F720E1572}" type="datetimeFigureOut">
              <a:rPr lang="en-US" smtClean="0"/>
              <a:pPr/>
              <a:t>8/20/2015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77232-8B3B-4B07-9BA1-99073A3D18CC}" type="slidenum">
              <a:rPr lang="en-US" smtClean="0"/>
              <a:pPr/>
              <a:t>‹#›</a:t>
            </a:fld>
            <a:endParaRPr lang="en-US"/>
          </a:p>
        </p:txBody>
      </p:sp>
    </p:spTree>
    <p:extLst>
      <p:ext uri="{BB962C8B-B14F-4D97-AF65-F5344CB8AC3E}">
        <p14:creationId xmlns:p14="http://schemas.microsoft.com/office/powerpoint/2010/main" val="3271388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877232-8B3B-4B07-9BA1-99073A3D18CC}"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TCP/IP Protocol Suite and IP Addressing</a:t>
            </a:r>
          </a:p>
        </p:txBody>
      </p:sp>
      <p:sp>
        <p:nvSpPr>
          <p:cNvPr id="59395" name="Rectangle 10"/>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CCNA1 v3 Module 9 DC</a:t>
            </a:r>
          </a:p>
        </p:txBody>
      </p:sp>
      <p:sp>
        <p:nvSpPr>
          <p:cNvPr id="59396"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fld id="{0F92E5A0-193E-4842-8CA6-BD894E5EBE11}" type="slidenum">
              <a:rPr lang="en-GB" sz="1300">
                <a:solidFill>
                  <a:srgbClr val="000000"/>
                </a:solidFill>
              </a:rPr>
              <a:pPr eaLnBrk="1" hangingPunct="1"/>
              <a:t>54</a:t>
            </a:fld>
            <a:endParaRPr lang="en-GB" sz="1300">
              <a:solidFill>
                <a:srgbClr val="000000"/>
              </a:solidFill>
            </a:endParaRPr>
          </a:p>
        </p:txBody>
      </p:sp>
      <p:sp>
        <p:nvSpPr>
          <p:cNvPr id="59397" name="Text Box 1"/>
          <p:cNvSpPr txBox="1">
            <a:spLocks noChangeArrowheads="1"/>
          </p:cNvSpPr>
          <p:nvPr/>
        </p:nvSpPr>
        <p:spPr bwMode="auto">
          <a:xfrm>
            <a:off x="2240565" y="686057"/>
            <a:ext cx="2375807" cy="3426183"/>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6" charset="0"/>
              </a:defRPr>
            </a:lvl1pPr>
            <a:lvl2pPr marL="742950" indent="-285750" eaLnBrk="0" hangingPunct="0">
              <a:defRPr sz="2400">
                <a:solidFill>
                  <a:schemeClr val="bg1"/>
                </a:solidFill>
                <a:latin typeface="Times New Roman" pitchFamily="16" charset="0"/>
              </a:defRPr>
            </a:lvl2pPr>
            <a:lvl3pPr marL="1143000" indent="-228600" eaLnBrk="0" hangingPunct="0">
              <a:defRPr sz="2400">
                <a:solidFill>
                  <a:schemeClr val="bg1"/>
                </a:solidFill>
                <a:latin typeface="Times New Roman" pitchFamily="16" charset="0"/>
              </a:defRPr>
            </a:lvl3pPr>
            <a:lvl4pPr marL="1600200" indent="-228600" eaLnBrk="0" hangingPunct="0">
              <a:defRPr sz="2400">
                <a:solidFill>
                  <a:schemeClr val="bg1"/>
                </a:solidFill>
                <a:latin typeface="Times New Roman" pitchFamily="16" charset="0"/>
              </a:defRPr>
            </a:lvl4pPr>
            <a:lvl5pPr marL="2057400" indent="-228600" eaLnBrk="0" hangingPunct="0">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9pPr>
          </a:lstStyle>
          <a:p>
            <a:pPr eaLnBrk="1" hangingPunct="1"/>
            <a:endParaRPr lang="en-US"/>
          </a:p>
        </p:txBody>
      </p:sp>
      <p:sp>
        <p:nvSpPr>
          <p:cNvPr id="59398" name="Rectangle 2"/>
          <p:cNvSpPr txBox="1">
            <a:spLocks noChangeArrowheads="1"/>
          </p:cNvSpPr>
          <p:nvPr>
            <p:ph type="body"/>
          </p:nvPr>
        </p:nvSpPr>
        <p:spPr>
          <a:xfrm>
            <a:off x="914756" y="4341608"/>
            <a:ext cx="5024230" cy="41060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TCP/IP Protocol Suite and IP Addressing</a:t>
            </a:r>
          </a:p>
        </p:txBody>
      </p:sp>
      <p:sp>
        <p:nvSpPr>
          <p:cNvPr id="61443" name="Rectangle 10"/>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CCNA1 v3 Module 9 DC</a:t>
            </a:r>
          </a:p>
        </p:txBody>
      </p:sp>
      <p:sp>
        <p:nvSpPr>
          <p:cNvPr id="61444"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fld id="{C08BE28A-49E7-4D5B-B318-3719A5E4B078}" type="slidenum">
              <a:rPr lang="en-GB" sz="1300">
                <a:solidFill>
                  <a:srgbClr val="000000"/>
                </a:solidFill>
              </a:rPr>
              <a:pPr eaLnBrk="1" hangingPunct="1"/>
              <a:t>55</a:t>
            </a:fld>
            <a:endParaRPr lang="en-GB" sz="1300">
              <a:solidFill>
                <a:srgbClr val="000000"/>
              </a:solidFill>
            </a:endParaRPr>
          </a:p>
        </p:txBody>
      </p:sp>
      <p:sp>
        <p:nvSpPr>
          <p:cNvPr id="61445" name="Text Box 1"/>
          <p:cNvSpPr txBox="1">
            <a:spLocks noChangeArrowheads="1"/>
          </p:cNvSpPr>
          <p:nvPr/>
        </p:nvSpPr>
        <p:spPr bwMode="auto">
          <a:xfrm>
            <a:off x="2240565" y="686057"/>
            <a:ext cx="2375807" cy="3426183"/>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6" charset="0"/>
              </a:defRPr>
            </a:lvl1pPr>
            <a:lvl2pPr marL="742950" indent="-285750" eaLnBrk="0" hangingPunct="0">
              <a:defRPr sz="2400">
                <a:solidFill>
                  <a:schemeClr val="bg1"/>
                </a:solidFill>
                <a:latin typeface="Times New Roman" pitchFamily="16" charset="0"/>
              </a:defRPr>
            </a:lvl2pPr>
            <a:lvl3pPr marL="1143000" indent="-228600" eaLnBrk="0" hangingPunct="0">
              <a:defRPr sz="2400">
                <a:solidFill>
                  <a:schemeClr val="bg1"/>
                </a:solidFill>
                <a:latin typeface="Times New Roman" pitchFamily="16" charset="0"/>
              </a:defRPr>
            </a:lvl3pPr>
            <a:lvl4pPr marL="1600200" indent="-228600" eaLnBrk="0" hangingPunct="0">
              <a:defRPr sz="2400">
                <a:solidFill>
                  <a:schemeClr val="bg1"/>
                </a:solidFill>
                <a:latin typeface="Times New Roman" pitchFamily="16" charset="0"/>
              </a:defRPr>
            </a:lvl4pPr>
            <a:lvl5pPr marL="2057400" indent="-228600" eaLnBrk="0" hangingPunct="0">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9pPr>
          </a:lstStyle>
          <a:p>
            <a:pPr eaLnBrk="1" hangingPunct="1"/>
            <a:endParaRPr lang="en-US"/>
          </a:p>
        </p:txBody>
      </p:sp>
      <p:sp>
        <p:nvSpPr>
          <p:cNvPr id="61446" name="Rectangle 2"/>
          <p:cNvSpPr txBox="1">
            <a:spLocks noChangeArrowheads="1"/>
          </p:cNvSpPr>
          <p:nvPr>
            <p:ph type="body"/>
          </p:nvPr>
        </p:nvSpPr>
        <p:spPr>
          <a:xfrm>
            <a:off x="914756" y="4341608"/>
            <a:ext cx="5024230" cy="41060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TCP/IP Protocol Suite and IP Addressing</a:t>
            </a:r>
          </a:p>
        </p:txBody>
      </p:sp>
      <p:sp>
        <p:nvSpPr>
          <p:cNvPr id="62467" name="Rectangle 10"/>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CCNA1 v3 Module 9 DC</a:t>
            </a:r>
          </a:p>
        </p:txBody>
      </p:sp>
      <p:sp>
        <p:nvSpPr>
          <p:cNvPr id="6246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fld id="{DB61D739-3079-4A93-A4DB-CDB775566BD8}" type="slidenum">
              <a:rPr lang="en-GB" sz="1300">
                <a:solidFill>
                  <a:srgbClr val="000000"/>
                </a:solidFill>
              </a:rPr>
              <a:pPr eaLnBrk="1" hangingPunct="1"/>
              <a:t>56</a:t>
            </a:fld>
            <a:endParaRPr lang="en-GB" sz="1300">
              <a:solidFill>
                <a:srgbClr val="000000"/>
              </a:solidFill>
            </a:endParaRPr>
          </a:p>
        </p:txBody>
      </p:sp>
      <p:sp>
        <p:nvSpPr>
          <p:cNvPr id="62469" name="Text Box 1"/>
          <p:cNvSpPr txBox="1">
            <a:spLocks noChangeArrowheads="1"/>
          </p:cNvSpPr>
          <p:nvPr/>
        </p:nvSpPr>
        <p:spPr bwMode="auto">
          <a:xfrm>
            <a:off x="2240565" y="686057"/>
            <a:ext cx="2375807" cy="3426183"/>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6" charset="0"/>
              </a:defRPr>
            </a:lvl1pPr>
            <a:lvl2pPr marL="742950" indent="-285750" eaLnBrk="0" hangingPunct="0">
              <a:defRPr sz="2400">
                <a:solidFill>
                  <a:schemeClr val="bg1"/>
                </a:solidFill>
                <a:latin typeface="Times New Roman" pitchFamily="16" charset="0"/>
              </a:defRPr>
            </a:lvl2pPr>
            <a:lvl3pPr marL="1143000" indent="-228600" eaLnBrk="0" hangingPunct="0">
              <a:defRPr sz="2400">
                <a:solidFill>
                  <a:schemeClr val="bg1"/>
                </a:solidFill>
                <a:latin typeface="Times New Roman" pitchFamily="16" charset="0"/>
              </a:defRPr>
            </a:lvl3pPr>
            <a:lvl4pPr marL="1600200" indent="-228600" eaLnBrk="0" hangingPunct="0">
              <a:defRPr sz="2400">
                <a:solidFill>
                  <a:schemeClr val="bg1"/>
                </a:solidFill>
                <a:latin typeface="Times New Roman" pitchFamily="16" charset="0"/>
              </a:defRPr>
            </a:lvl4pPr>
            <a:lvl5pPr marL="2057400" indent="-228600" eaLnBrk="0" hangingPunct="0">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9pPr>
          </a:lstStyle>
          <a:p>
            <a:pPr eaLnBrk="1" hangingPunct="1"/>
            <a:endParaRPr lang="en-US"/>
          </a:p>
        </p:txBody>
      </p:sp>
      <p:sp>
        <p:nvSpPr>
          <p:cNvPr id="62470" name="Rectangle 2"/>
          <p:cNvSpPr txBox="1">
            <a:spLocks noChangeArrowheads="1"/>
          </p:cNvSpPr>
          <p:nvPr>
            <p:ph type="body"/>
          </p:nvPr>
        </p:nvSpPr>
        <p:spPr>
          <a:xfrm>
            <a:off x="914756" y="4341608"/>
            <a:ext cx="5024230" cy="41060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TCP/IP Protocol Suite and IP Addressing</a:t>
            </a:r>
          </a:p>
        </p:txBody>
      </p:sp>
      <p:sp>
        <p:nvSpPr>
          <p:cNvPr id="63491" name="Rectangle 10"/>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CCNA1 v3 Module 9 DC</a:t>
            </a:r>
          </a:p>
        </p:txBody>
      </p:sp>
      <p:sp>
        <p:nvSpPr>
          <p:cNvPr id="6349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fld id="{AB10D7A8-91D6-4B06-BF97-21163FC56C54}" type="slidenum">
              <a:rPr lang="en-GB" sz="1300">
                <a:solidFill>
                  <a:srgbClr val="000000"/>
                </a:solidFill>
              </a:rPr>
              <a:pPr eaLnBrk="1" hangingPunct="1"/>
              <a:t>57</a:t>
            </a:fld>
            <a:endParaRPr lang="en-GB" sz="1300">
              <a:solidFill>
                <a:srgbClr val="000000"/>
              </a:solidFill>
            </a:endParaRPr>
          </a:p>
        </p:txBody>
      </p:sp>
      <p:sp>
        <p:nvSpPr>
          <p:cNvPr id="63493" name="Text Box 1"/>
          <p:cNvSpPr txBox="1">
            <a:spLocks noChangeArrowheads="1"/>
          </p:cNvSpPr>
          <p:nvPr/>
        </p:nvSpPr>
        <p:spPr bwMode="auto">
          <a:xfrm>
            <a:off x="2240564" y="686057"/>
            <a:ext cx="2374742" cy="3424136"/>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6" charset="0"/>
              </a:defRPr>
            </a:lvl1pPr>
            <a:lvl2pPr marL="742950" indent="-285750" eaLnBrk="0" hangingPunct="0">
              <a:defRPr sz="2400">
                <a:solidFill>
                  <a:schemeClr val="bg1"/>
                </a:solidFill>
                <a:latin typeface="Times New Roman" pitchFamily="16" charset="0"/>
              </a:defRPr>
            </a:lvl2pPr>
            <a:lvl3pPr marL="1143000" indent="-228600" eaLnBrk="0" hangingPunct="0">
              <a:defRPr sz="2400">
                <a:solidFill>
                  <a:schemeClr val="bg1"/>
                </a:solidFill>
                <a:latin typeface="Times New Roman" pitchFamily="16" charset="0"/>
              </a:defRPr>
            </a:lvl3pPr>
            <a:lvl4pPr marL="1600200" indent="-228600" eaLnBrk="0" hangingPunct="0">
              <a:defRPr sz="2400">
                <a:solidFill>
                  <a:schemeClr val="bg1"/>
                </a:solidFill>
                <a:latin typeface="Times New Roman" pitchFamily="16" charset="0"/>
              </a:defRPr>
            </a:lvl4pPr>
            <a:lvl5pPr marL="2057400" indent="-228600" eaLnBrk="0" hangingPunct="0">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9pPr>
          </a:lstStyle>
          <a:p>
            <a:pPr eaLnBrk="1" hangingPunct="1"/>
            <a:endParaRPr lang="en-US"/>
          </a:p>
        </p:txBody>
      </p:sp>
      <p:sp>
        <p:nvSpPr>
          <p:cNvPr id="63494" name="Rectangle 2"/>
          <p:cNvSpPr txBox="1">
            <a:spLocks noChangeArrowheads="1"/>
          </p:cNvSpPr>
          <p:nvPr>
            <p:ph type="body"/>
          </p:nvPr>
        </p:nvSpPr>
        <p:spPr>
          <a:xfrm>
            <a:off x="914756" y="4341608"/>
            <a:ext cx="5024230" cy="41060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TCP/IP Protocol Suite and IP Addressing</a:t>
            </a:r>
          </a:p>
        </p:txBody>
      </p:sp>
      <p:sp>
        <p:nvSpPr>
          <p:cNvPr id="64515" name="Rectangle 10"/>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CCNA1 v3 Module 9 DC</a:t>
            </a:r>
          </a:p>
        </p:txBody>
      </p:sp>
      <p:sp>
        <p:nvSpPr>
          <p:cNvPr id="64516"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fld id="{969E2F4F-7436-499D-9182-48611D96EB69}" type="slidenum">
              <a:rPr lang="en-GB" sz="1300">
                <a:solidFill>
                  <a:srgbClr val="000000"/>
                </a:solidFill>
              </a:rPr>
              <a:pPr eaLnBrk="1" hangingPunct="1"/>
              <a:t>58</a:t>
            </a:fld>
            <a:endParaRPr lang="en-GB" sz="1300">
              <a:solidFill>
                <a:srgbClr val="000000"/>
              </a:solidFill>
            </a:endParaRPr>
          </a:p>
        </p:txBody>
      </p:sp>
      <p:sp>
        <p:nvSpPr>
          <p:cNvPr id="64517" name="Text Box 1"/>
          <p:cNvSpPr txBox="1">
            <a:spLocks noChangeArrowheads="1"/>
          </p:cNvSpPr>
          <p:nvPr/>
        </p:nvSpPr>
        <p:spPr bwMode="auto">
          <a:xfrm>
            <a:off x="2240564" y="686057"/>
            <a:ext cx="2374742" cy="3424136"/>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6" charset="0"/>
              </a:defRPr>
            </a:lvl1pPr>
            <a:lvl2pPr marL="742950" indent="-285750" eaLnBrk="0" hangingPunct="0">
              <a:defRPr sz="2400">
                <a:solidFill>
                  <a:schemeClr val="bg1"/>
                </a:solidFill>
                <a:latin typeface="Times New Roman" pitchFamily="16" charset="0"/>
              </a:defRPr>
            </a:lvl2pPr>
            <a:lvl3pPr marL="1143000" indent="-228600" eaLnBrk="0" hangingPunct="0">
              <a:defRPr sz="2400">
                <a:solidFill>
                  <a:schemeClr val="bg1"/>
                </a:solidFill>
                <a:latin typeface="Times New Roman" pitchFamily="16" charset="0"/>
              </a:defRPr>
            </a:lvl3pPr>
            <a:lvl4pPr marL="1600200" indent="-228600" eaLnBrk="0" hangingPunct="0">
              <a:defRPr sz="2400">
                <a:solidFill>
                  <a:schemeClr val="bg1"/>
                </a:solidFill>
                <a:latin typeface="Times New Roman" pitchFamily="16" charset="0"/>
              </a:defRPr>
            </a:lvl4pPr>
            <a:lvl5pPr marL="2057400" indent="-228600" eaLnBrk="0" hangingPunct="0">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9pPr>
          </a:lstStyle>
          <a:p>
            <a:pPr eaLnBrk="1" hangingPunct="1"/>
            <a:endParaRPr lang="en-US"/>
          </a:p>
        </p:txBody>
      </p:sp>
      <p:sp>
        <p:nvSpPr>
          <p:cNvPr id="64518" name="Rectangle 2"/>
          <p:cNvSpPr txBox="1">
            <a:spLocks noChangeArrowheads="1"/>
          </p:cNvSpPr>
          <p:nvPr>
            <p:ph type="body"/>
          </p:nvPr>
        </p:nvSpPr>
        <p:spPr>
          <a:xfrm>
            <a:off x="914756" y="4341608"/>
            <a:ext cx="5024230" cy="41060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TCP/IP Protocol Suite and IP Addressing</a:t>
            </a:r>
          </a:p>
        </p:txBody>
      </p:sp>
      <p:sp>
        <p:nvSpPr>
          <p:cNvPr id="65539" name="Rectangle 10"/>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CCNA1 v3 Module 9 DC</a:t>
            </a:r>
          </a:p>
        </p:txBody>
      </p:sp>
      <p:sp>
        <p:nvSpPr>
          <p:cNvPr id="65540"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fld id="{1E270E76-D11A-4A39-8DB9-BBFF4038826D}" type="slidenum">
              <a:rPr lang="en-GB" sz="1300">
                <a:solidFill>
                  <a:srgbClr val="000000"/>
                </a:solidFill>
              </a:rPr>
              <a:pPr eaLnBrk="1" hangingPunct="1"/>
              <a:t>59</a:t>
            </a:fld>
            <a:endParaRPr lang="en-GB" sz="1300">
              <a:solidFill>
                <a:srgbClr val="000000"/>
              </a:solidFill>
            </a:endParaRPr>
          </a:p>
        </p:txBody>
      </p:sp>
      <p:sp>
        <p:nvSpPr>
          <p:cNvPr id="65541" name="Text Box 1"/>
          <p:cNvSpPr txBox="1">
            <a:spLocks noChangeArrowheads="1"/>
          </p:cNvSpPr>
          <p:nvPr/>
        </p:nvSpPr>
        <p:spPr bwMode="auto">
          <a:xfrm>
            <a:off x="2240564" y="686057"/>
            <a:ext cx="2374742" cy="3424136"/>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6" charset="0"/>
              </a:defRPr>
            </a:lvl1pPr>
            <a:lvl2pPr marL="742950" indent="-285750" eaLnBrk="0" hangingPunct="0">
              <a:defRPr sz="2400">
                <a:solidFill>
                  <a:schemeClr val="bg1"/>
                </a:solidFill>
                <a:latin typeface="Times New Roman" pitchFamily="16" charset="0"/>
              </a:defRPr>
            </a:lvl2pPr>
            <a:lvl3pPr marL="1143000" indent="-228600" eaLnBrk="0" hangingPunct="0">
              <a:defRPr sz="2400">
                <a:solidFill>
                  <a:schemeClr val="bg1"/>
                </a:solidFill>
                <a:latin typeface="Times New Roman" pitchFamily="16" charset="0"/>
              </a:defRPr>
            </a:lvl3pPr>
            <a:lvl4pPr marL="1600200" indent="-228600" eaLnBrk="0" hangingPunct="0">
              <a:defRPr sz="2400">
                <a:solidFill>
                  <a:schemeClr val="bg1"/>
                </a:solidFill>
                <a:latin typeface="Times New Roman" pitchFamily="16" charset="0"/>
              </a:defRPr>
            </a:lvl4pPr>
            <a:lvl5pPr marL="2057400" indent="-228600" eaLnBrk="0" hangingPunct="0">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9pPr>
          </a:lstStyle>
          <a:p>
            <a:pPr eaLnBrk="1" hangingPunct="1"/>
            <a:endParaRPr lang="en-US"/>
          </a:p>
        </p:txBody>
      </p:sp>
      <p:sp>
        <p:nvSpPr>
          <p:cNvPr id="65542" name="Rectangle 2"/>
          <p:cNvSpPr txBox="1">
            <a:spLocks noChangeArrowheads="1"/>
          </p:cNvSpPr>
          <p:nvPr>
            <p:ph type="body"/>
          </p:nvPr>
        </p:nvSpPr>
        <p:spPr>
          <a:xfrm>
            <a:off x="914756" y="4341608"/>
            <a:ext cx="5024230" cy="41060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877232-8B3B-4B07-9BA1-99073A3D18CC}"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TCP/IP Protocol Suite and IP Addressing</a:t>
            </a:r>
          </a:p>
        </p:txBody>
      </p:sp>
      <p:sp>
        <p:nvSpPr>
          <p:cNvPr id="52227" name="Rectangle 10"/>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CCNA1 v3 Module 9 DC</a:t>
            </a:r>
          </a:p>
        </p:txBody>
      </p:sp>
      <p:sp>
        <p:nvSpPr>
          <p:cNvPr id="5222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fld id="{F3DE7F95-905A-43AC-865D-496A605C5467}" type="slidenum">
              <a:rPr lang="en-GB" sz="1300">
                <a:solidFill>
                  <a:srgbClr val="000000"/>
                </a:solidFill>
              </a:rPr>
              <a:pPr eaLnBrk="1" hangingPunct="1"/>
              <a:t>47</a:t>
            </a:fld>
            <a:endParaRPr lang="en-GB" sz="1300">
              <a:solidFill>
                <a:srgbClr val="000000"/>
              </a:solidFill>
            </a:endParaRPr>
          </a:p>
        </p:txBody>
      </p:sp>
      <p:sp>
        <p:nvSpPr>
          <p:cNvPr id="52229" name="Text Box 1"/>
          <p:cNvSpPr txBox="1">
            <a:spLocks noChangeArrowheads="1"/>
          </p:cNvSpPr>
          <p:nvPr/>
        </p:nvSpPr>
        <p:spPr bwMode="auto">
          <a:xfrm>
            <a:off x="2240564" y="686057"/>
            <a:ext cx="2376872" cy="3428232"/>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6" charset="0"/>
              </a:defRPr>
            </a:lvl1pPr>
            <a:lvl2pPr marL="742950" indent="-285750" eaLnBrk="0" hangingPunct="0">
              <a:defRPr sz="2400">
                <a:solidFill>
                  <a:schemeClr val="bg1"/>
                </a:solidFill>
                <a:latin typeface="Times New Roman" pitchFamily="16" charset="0"/>
              </a:defRPr>
            </a:lvl2pPr>
            <a:lvl3pPr marL="1143000" indent="-228600" eaLnBrk="0" hangingPunct="0">
              <a:defRPr sz="2400">
                <a:solidFill>
                  <a:schemeClr val="bg1"/>
                </a:solidFill>
                <a:latin typeface="Times New Roman" pitchFamily="16" charset="0"/>
              </a:defRPr>
            </a:lvl3pPr>
            <a:lvl4pPr marL="1600200" indent="-228600" eaLnBrk="0" hangingPunct="0">
              <a:defRPr sz="2400">
                <a:solidFill>
                  <a:schemeClr val="bg1"/>
                </a:solidFill>
                <a:latin typeface="Times New Roman" pitchFamily="16" charset="0"/>
              </a:defRPr>
            </a:lvl4pPr>
            <a:lvl5pPr marL="2057400" indent="-228600" eaLnBrk="0" hangingPunct="0">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9pPr>
          </a:lstStyle>
          <a:p>
            <a:pPr eaLnBrk="1" hangingPunct="1"/>
            <a:endParaRPr lang="en-US"/>
          </a:p>
        </p:txBody>
      </p:sp>
      <p:sp>
        <p:nvSpPr>
          <p:cNvPr id="52230" name="Rectangle 2"/>
          <p:cNvSpPr txBox="1">
            <a:spLocks noChangeArrowheads="1"/>
          </p:cNvSpPr>
          <p:nvPr>
            <p:ph type="body"/>
          </p:nvPr>
        </p:nvSpPr>
        <p:spPr>
          <a:xfrm>
            <a:off x="914756" y="4341608"/>
            <a:ext cx="5024230" cy="41060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TCP/IP Protocol Suite and IP Addressing</a:t>
            </a:r>
          </a:p>
        </p:txBody>
      </p:sp>
      <p:sp>
        <p:nvSpPr>
          <p:cNvPr id="53251" name="Rectangle 10"/>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CCNA1 v3 Module 9 DC</a:t>
            </a:r>
          </a:p>
        </p:txBody>
      </p:sp>
      <p:sp>
        <p:nvSpPr>
          <p:cNvPr id="5325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fld id="{928A0381-961C-46F2-95C6-403A0C6E9A72}" type="slidenum">
              <a:rPr lang="en-GB" sz="1300">
                <a:solidFill>
                  <a:srgbClr val="000000"/>
                </a:solidFill>
              </a:rPr>
              <a:pPr eaLnBrk="1" hangingPunct="1"/>
              <a:t>48</a:t>
            </a:fld>
            <a:endParaRPr lang="en-GB" sz="1300">
              <a:solidFill>
                <a:srgbClr val="000000"/>
              </a:solidFill>
            </a:endParaRPr>
          </a:p>
        </p:txBody>
      </p:sp>
      <p:sp>
        <p:nvSpPr>
          <p:cNvPr id="53253" name="Text Box 1"/>
          <p:cNvSpPr txBox="1">
            <a:spLocks noChangeArrowheads="1"/>
          </p:cNvSpPr>
          <p:nvPr/>
        </p:nvSpPr>
        <p:spPr bwMode="auto">
          <a:xfrm>
            <a:off x="2240564" y="686057"/>
            <a:ext cx="2376872" cy="3428232"/>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6" charset="0"/>
              </a:defRPr>
            </a:lvl1pPr>
            <a:lvl2pPr marL="742950" indent="-285750" eaLnBrk="0" hangingPunct="0">
              <a:defRPr sz="2400">
                <a:solidFill>
                  <a:schemeClr val="bg1"/>
                </a:solidFill>
                <a:latin typeface="Times New Roman" pitchFamily="16" charset="0"/>
              </a:defRPr>
            </a:lvl2pPr>
            <a:lvl3pPr marL="1143000" indent="-228600" eaLnBrk="0" hangingPunct="0">
              <a:defRPr sz="2400">
                <a:solidFill>
                  <a:schemeClr val="bg1"/>
                </a:solidFill>
                <a:latin typeface="Times New Roman" pitchFamily="16" charset="0"/>
              </a:defRPr>
            </a:lvl3pPr>
            <a:lvl4pPr marL="1600200" indent="-228600" eaLnBrk="0" hangingPunct="0">
              <a:defRPr sz="2400">
                <a:solidFill>
                  <a:schemeClr val="bg1"/>
                </a:solidFill>
                <a:latin typeface="Times New Roman" pitchFamily="16" charset="0"/>
              </a:defRPr>
            </a:lvl4pPr>
            <a:lvl5pPr marL="2057400" indent="-228600" eaLnBrk="0" hangingPunct="0">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9pPr>
          </a:lstStyle>
          <a:p>
            <a:pPr eaLnBrk="1" hangingPunct="1"/>
            <a:endParaRPr lang="en-US"/>
          </a:p>
        </p:txBody>
      </p:sp>
      <p:sp>
        <p:nvSpPr>
          <p:cNvPr id="53254" name="Rectangle 2"/>
          <p:cNvSpPr txBox="1">
            <a:spLocks noChangeArrowheads="1"/>
          </p:cNvSpPr>
          <p:nvPr>
            <p:ph type="body"/>
          </p:nvPr>
        </p:nvSpPr>
        <p:spPr>
          <a:xfrm>
            <a:off x="914756" y="4341608"/>
            <a:ext cx="5024230" cy="41060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TCP/IP Protocol Suite and IP Addressing</a:t>
            </a:r>
          </a:p>
        </p:txBody>
      </p:sp>
      <p:sp>
        <p:nvSpPr>
          <p:cNvPr id="54275" name="Rectangle 10"/>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CCNA1 v3 Module 9 DC</a:t>
            </a:r>
          </a:p>
        </p:txBody>
      </p:sp>
      <p:sp>
        <p:nvSpPr>
          <p:cNvPr id="54276"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fld id="{24A22905-0C08-46AE-9873-D48E03FB9692}" type="slidenum">
              <a:rPr lang="en-GB" sz="1300">
                <a:solidFill>
                  <a:srgbClr val="000000"/>
                </a:solidFill>
              </a:rPr>
              <a:pPr eaLnBrk="1" hangingPunct="1"/>
              <a:t>49</a:t>
            </a:fld>
            <a:endParaRPr lang="en-GB" sz="1300">
              <a:solidFill>
                <a:srgbClr val="000000"/>
              </a:solidFill>
            </a:endParaRPr>
          </a:p>
        </p:txBody>
      </p:sp>
      <p:sp>
        <p:nvSpPr>
          <p:cNvPr id="54277" name="Text Box 1"/>
          <p:cNvSpPr txBox="1">
            <a:spLocks noChangeArrowheads="1"/>
          </p:cNvSpPr>
          <p:nvPr/>
        </p:nvSpPr>
        <p:spPr bwMode="auto">
          <a:xfrm>
            <a:off x="2240564" y="686057"/>
            <a:ext cx="2376872" cy="3428232"/>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6" charset="0"/>
              </a:defRPr>
            </a:lvl1pPr>
            <a:lvl2pPr marL="742950" indent="-285750" eaLnBrk="0" hangingPunct="0">
              <a:defRPr sz="2400">
                <a:solidFill>
                  <a:schemeClr val="bg1"/>
                </a:solidFill>
                <a:latin typeface="Times New Roman" pitchFamily="16" charset="0"/>
              </a:defRPr>
            </a:lvl2pPr>
            <a:lvl3pPr marL="1143000" indent="-228600" eaLnBrk="0" hangingPunct="0">
              <a:defRPr sz="2400">
                <a:solidFill>
                  <a:schemeClr val="bg1"/>
                </a:solidFill>
                <a:latin typeface="Times New Roman" pitchFamily="16" charset="0"/>
              </a:defRPr>
            </a:lvl3pPr>
            <a:lvl4pPr marL="1600200" indent="-228600" eaLnBrk="0" hangingPunct="0">
              <a:defRPr sz="2400">
                <a:solidFill>
                  <a:schemeClr val="bg1"/>
                </a:solidFill>
                <a:latin typeface="Times New Roman" pitchFamily="16" charset="0"/>
              </a:defRPr>
            </a:lvl4pPr>
            <a:lvl5pPr marL="2057400" indent="-228600" eaLnBrk="0" hangingPunct="0">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9pPr>
          </a:lstStyle>
          <a:p>
            <a:pPr eaLnBrk="1" hangingPunct="1"/>
            <a:endParaRPr lang="en-US"/>
          </a:p>
        </p:txBody>
      </p:sp>
      <p:sp>
        <p:nvSpPr>
          <p:cNvPr id="54278" name="Rectangle 2"/>
          <p:cNvSpPr txBox="1">
            <a:spLocks noChangeArrowheads="1"/>
          </p:cNvSpPr>
          <p:nvPr>
            <p:ph type="body"/>
          </p:nvPr>
        </p:nvSpPr>
        <p:spPr>
          <a:xfrm>
            <a:off x="914756" y="4341608"/>
            <a:ext cx="5024230" cy="41060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TCP/IP Protocol Suite and IP Addressing</a:t>
            </a:r>
          </a:p>
        </p:txBody>
      </p:sp>
      <p:sp>
        <p:nvSpPr>
          <p:cNvPr id="55299" name="Rectangle 10"/>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CCNA1 v3 Module 9 DC</a:t>
            </a:r>
          </a:p>
        </p:txBody>
      </p:sp>
      <p:sp>
        <p:nvSpPr>
          <p:cNvPr id="55300"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fld id="{F59DB0B2-3071-469B-A293-D91DDF28B2BA}" type="slidenum">
              <a:rPr lang="en-GB" sz="1300">
                <a:solidFill>
                  <a:srgbClr val="000000"/>
                </a:solidFill>
              </a:rPr>
              <a:pPr eaLnBrk="1" hangingPunct="1"/>
              <a:t>50</a:t>
            </a:fld>
            <a:endParaRPr lang="en-GB" sz="1300">
              <a:solidFill>
                <a:srgbClr val="000000"/>
              </a:solidFill>
            </a:endParaRPr>
          </a:p>
        </p:txBody>
      </p:sp>
      <p:sp>
        <p:nvSpPr>
          <p:cNvPr id="55301" name="Text Box 1"/>
          <p:cNvSpPr txBox="1">
            <a:spLocks noChangeArrowheads="1"/>
          </p:cNvSpPr>
          <p:nvPr/>
        </p:nvSpPr>
        <p:spPr bwMode="auto">
          <a:xfrm>
            <a:off x="2240564" y="686057"/>
            <a:ext cx="2376872" cy="3428232"/>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6" charset="0"/>
              </a:defRPr>
            </a:lvl1pPr>
            <a:lvl2pPr marL="742950" indent="-285750" eaLnBrk="0" hangingPunct="0">
              <a:defRPr sz="2400">
                <a:solidFill>
                  <a:schemeClr val="bg1"/>
                </a:solidFill>
                <a:latin typeface="Times New Roman" pitchFamily="16" charset="0"/>
              </a:defRPr>
            </a:lvl2pPr>
            <a:lvl3pPr marL="1143000" indent="-228600" eaLnBrk="0" hangingPunct="0">
              <a:defRPr sz="2400">
                <a:solidFill>
                  <a:schemeClr val="bg1"/>
                </a:solidFill>
                <a:latin typeface="Times New Roman" pitchFamily="16" charset="0"/>
              </a:defRPr>
            </a:lvl3pPr>
            <a:lvl4pPr marL="1600200" indent="-228600" eaLnBrk="0" hangingPunct="0">
              <a:defRPr sz="2400">
                <a:solidFill>
                  <a:schemeClr val="bg1"/>
                </a:solidFill>
                <a:latin typeface="Times New Roman" pitchFamily="16" charset="0"/>
              </a:defRPr>
            </a:lvl4pPr>
            <a:lvl5pPr marL="2057400" indent="-228600" eaLnBrk="0" hangingPunct="0">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9pPr>
          </a:lstStyle>
          <a:p>
            <a:pPr eaLnBrk="1" hangingPunct="1"/>
            <a:endParaRPr lang="en-US"/>
          </a:p>
        </p:txBody>
      </p:sp>
      <p:sp>
        <p:nvSpPr>
          <p:cNvPr id="55302" name="Rectangle 2"/>
          <p:cNvSpPr txBox="1">
            <a:spLocks noChangeArrowheads="1"/>
          </p:cNvSpPr>
          <p:nvPr>
            <p:ph type="body"/>
          </p:nvPr>
        </p:nvSpPr>
        <p:spPr>
          <a:xfrm>
            <a:off x="914756" y="4341608"/>
            <a:ext cx="5024230" cy="41060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TCP/IP Protocol Suite and IP Addressing</a:t>
            </a:r>
          </a:p>
        </p:txBody>
      </p:sp>
      <p:sp>
        <p:nvSpPr>
          <p:cNvPr id="56323" name="Rectangle 10"/>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CCNA1 v3 Module 9 DC</a:t>
            </a:r>
          </a:p>
        </p:txBody>
      </p:sp>
      <p:sp>
        <p:nvSpPr>
          <p:cNvPr id="56324"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fld id="{F0D722BB-9F29-4D08-B69D-80EE9310F385}" type="slidenum">
              <a:rPr lang="en-GB" sz="1300">
                <a:solidFill>
                  <a:srgbClr val="000000"/>
                </a:solidFill>
              </a:rPr>
              <a:pPr eaLnBrk="1" hangingPunct="1"/>
              <a:t>51</a:t>
            </a:fld>
            <a:endParaRPr lang="en-GB" sz="1300">
              <a:solidFill>
                <a:srgbClr val="000000"/>
              </a:solidFill>
            </a:endParaRPr>
          </a:p>
        </p:txBody>
      </p:sp>
      <p:sp>
        <p:nvSpPr>
          <p:cNvPr id="56325" name="Text Box 1"/>
          <p:cNvSpPr txBox="1">
            <a:spLocks noChangeArrowheads="1"/>
          </p:cNvSpPr>
          <p:nvPr/>
        </p:nvSpPr>
        <p:spPr bwMode="auto">
          <a:xfrm>
            <a:off x="2240564" y="686057"/>
            <a:ext cx="2376872" cy="3428232"/>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6" charset="0"/>
              </a:defRPr>
            </a:lvl1pPr>
            <a:lvl2pPr marL="742950" indent="-285750" eaLnBrk="0" hangingPunct="0">
              <a:defRPr sz="2400">
                <a:solidFill>
                  <a:schemeClr val="bg1"/>
                </a:solidFill>
                <a:latin typeface="Times New Roman" pitchFamily="16" charset="0"/>
              </a:defRPr>
            </a:lvl2pPr>
            <a:lvl3pPr marL="1143000" indent="-228600" eaLnBrk="0" hangingPunct="0">
              <a:defRPr sz="2400">
                <a:solidFill>
                  <a:schemeClr val="bg1"/>
                </a:solidFill>
                <a:latin typeface="Times New Roman" pitchFamily="16" charset="0"/>
              </a:defRPr>
            </a:lvl3pPr>
            <a:lvl4pPr marL="1600200" indent="-228600" eaLnBrk="0" hangingPunct="0">
              <a:defRPr sz="2400">
                <a:solidFill>
                  <a:schemeClr val="bg1"/>
                </a:solidFill>
                <a:latin typeface="Times New Roman" pitchFamily="16" charset="0"/>
              </a:defRPr>
            </a:lvl4pPr>
            <a:lvl5pPr marL="2057400" indent="-228600" eaLnBrk="0" hangingPunct="0">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9pPr>
          </a:lstStyle>
          <a:p>
            <a:pPr eaLnBrk="1" hangingPunct="1"/>
            <a:endParaRPr lang="en-US"/>
          </a:p>
        </p:txBody>
      </p:sp>
      <p:sp>
        <p:nvSpPr>
          <p:cNvPr id="56326" name="Rectangle 2"/>
          <p:cNvSpPr txBox="1">
            <a:spLocks noChangeArrowheads="1"/>
          </p:cNvSpPr>
          <p:nvPr>
            <p:ph type="body"/>
          </p:nvPr>
        </p:nvSpPr>
        <p:spPr>
          <a:xfrm>
            <a:off x="914756" y="4341608"/>
            <a:ext cx="5024230" cy="41060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TCP/IP Protocol Suite and IP Addressing</a:t>
            </a:r>
          </a:p>
        </p:txBody>
      </p:sp>
      <p:sp>
        <p:nvSpPr>
          <p:cNvPr id="57347" name="Rectangle 10"/>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CCNA1 v3 Module 9 DC</a:t>
            </a:r>
          </a:p>
        </p:txBody>
      </p:sp>
      <p:sp>
        <p:nvSpPr>
          <p:cNvPr id="5734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fld id="{1D84F7E7-2575-4B8C-A5F6-6215A98D594E}" type="slidenum">
              <a:rPr lang="en-GB" sz="1300">
                <a:solidFill>
                  <a:srgbClr val="000000"/>
                </a:solidFill>
              </a:rPr>
              <a:pPr eaLnBrk="1" hangingPunct="1"/>
              <a:t>52</a:t>
            </a:fld>
            <a:endParaRPr lang="en-GB" sz="1300">
              <a:solidFill>
                <a:srgbClr val="000000"/>
              </a:solidFill>
            </a:endParaRPr>
          </a:p>
        </p:txBody>
      </p:sp>
      <p:sp>
        <p:nvSpPr>
          <p:cNvPr id="57349" name="Text Box 1"/>
          <p:cNvSpPr txBox="1">
            <a:spLocks noChangeArrowheads="1"/>
          </p:cNvSpPr>
          <p:nvPr/>
        </p:nvSpPr>
        <p:spPr bwMode="auto">
          <a:xfrm>
            <a:off x="2240564" y="686057"/>
            <a:ext cx="2376872" cy="3428232"/>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6" charset="0"/>
              </a:defRPr>
            </a:lvl1pPr>
            <a:lvl2pPr marL="742950" indent="-285750" eaLnBrk="0" hangingPunct="0">
              <a:defRPr sz="2400">
                <a:solidFill>
                  <a:schemeClr val="bg1"/>
                </a:solidFill>
                <a:latin typeface="Times New Roman" pitchFamily="16" charset="0"/>
              </a:defRPr>
            </a:lvl2pPr>
            <a:lvl3pPr marL="1143000" indent="-228600" eaLnBrk="0" hangingPunct="0">
              <a:defRPr sz="2400">
                <a:solidFill>
                  <a:schemeClr val="bg1"/>
                </a:solidFill>
                <a:latin typeface="Times New Roman" pitchFamily="16" charset="0"/>
              </a:defRPr>
            </a:lvl3pPr>
            <a:lvl4pPr marL="1600200" indent="-228600" eaLnBrk="0" hangingPunct="0">
              <a:defRPr sz="2400">
                <a:solidFill>
                  <a:schemeClr val="bg1"/>
                </a:solidFill>
                <a:latin typeface="Times New Roman" pitchFamily="16" charset="0"/>
              </a:defRPr>
            </a:lvl4pPr>
            <a:lvl5pPr marL="2057400" indent="-228600" eaLnBrk="0" hangingPunct="0">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9pPr>
          </a:lstStyle>
          <a:p>
            <a:pPr eaLnBrk="1" hangingPunct="1"/>
            <a:endParaRPr lang="en-US"/>
          </a:p>
        </p:txBody>
      </p:sp>
      <p:sp>
        <p:nvSpPr>
          <p:cNvPr id="57350" name="Rectangle 2"/>
          <p:cNvSpPr txBox="1">
            <a:spLocks noChangeArrowheads="1"/>
          </p:cNvSpPr>
          <p:nvPr>
            <p:ph type="body"/>
          </p:nvPr>
        </p:nvSpPr>
        <p:spPr>
          <a:xfrm>
            <a:off x="914756" y="4341608"/>
            <a:ext cx="5024230" cy="41060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TCP/IP Protocol Suite and IP Addressing</a:t>
            </a:r>
          </a:p>
        </p:txBody>
      </p:sp>
      <p:sp>
        <p:nvSpPr>
          <p:cNvPr id="58371" name="Rectangle 10"/>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r>
              <a:rPr lang="en-GB" sz="1300">
                <a:solidFill>
                  <a:srgbClr val="000000"/>
                </a:solidFill>
              </a:rPr>
              <a:t>CCNA1 v3 Module 9 DC</a:t>
            </a:r>
          </a:p>
        </p:txBody>
      </p:sp>
      <p:sp>
        <p:nvSpPr>
          <p:cNvPr id="5837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1pPr>
            <a:lvl2pPr marL="742950" indent="-28575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2pPr>
            <a:lvl3pPr marL="11430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3pPr>
            <a:lvl4pPr marL="16002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4pPr>
            <a:lvl5pPr marL="2057400" indent="-228600" eaLnBrk="0" hangingPunct="0">
              <a:tabLst>
                <a:tab pos="723900" algn="l"/>
                <a:tab pos="1447800" algn="l"/>
                <a:tab pos="2171700" algn="l"/>
                <a:tab pos="2895600" algn="l"/>
                <a:tab pos="3619500" algn="l"/>
                <a:tab pos="4343400"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723900" algn="l"/>
                <a:tab pos="1447800" algn="l"/>
                <a:tab pos="2171700" algn="l"/>
                <a:tab pos="2895600" algn="l"/>
                <a:tab pos="3619500" algn="l"/>
                <a:tab pos="4343400" algn="l"/>
              </a:tabLst>
              <a:defRPr sz="2400">
                <a:solidFill>
                  <a:schemeClr val="bg1"/>
                </a:solidFill>
                <a:latin typeface="Times New Roman" pitchFamily="16" charset="0"/>
              </a:defRPr>
            </a:lvl9pPr>
          </a:lstStyle>
          <a:p>
            <a:pPr eaLnBrk="1" hangingPunct="1"/>
            <a:fld id="{A4008C04-4B09-4D94-BB47-4F6B043707C9}" type="slidenum">
              <a:rPr lang="en-GB" sz="1300">
                <a:solidFill>
                  <a:srgbClr val="000000"/>
                </a:solidFill>
              </a:rPr>
              <a:pPr eaLnBrk="1" hangingPunct="1"/>
              <a:t>53</a:t>
            </a:fld>
            <a:endParaRPr lang="en-GB" sz="1300">
              <a:solidFill>
                <a:srgbClr val="000000"/>
              </a:solidFill>
            </a:endParaRPr>
          </a:p>
        </p:txBody>
      </p:sp>
      <p:sp>
        <p:nvSpPr>
          <p:cNvPr id="58373" name="Text Box 1"/>
          <p:cNvSpPr txBox="1">
            <a:spLocks noChangeArrowheads="1"/>
          </p:cNvSpPr>
          <p:nvPr/>
        </p:nvSpPr>
        <p:spPr bwMode="auto">
          <a:xfrm>
            <a:off x="2240564" y="686057"/>
            <a:ext cx="2376872" cy="3428232"/>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pitchFamily="16" charset="0"/>
              </a:defRPr>
            </a:lvl1pPr>
            <a:lvl2pPr marL="742950" indent="-285750" eaLnBrk="0" hangingPunct="0">
              <a:defRPr sz="2400">
                <a:solidFill>
                  <a:schemeClr val="bg1"/>
                </a:solidFill>
                <a:latin typeface="Times New Roman" pitchFamily="16" charset="0"/>
              </a:defRPr>
            </a:lvl2pPr>
            <a:lvl3pPr marL="1143000" indent="-228600" eaLnBrk="0" hangingPunct="0">
              <a:defRPr sz="2400">
                <a:solidFill>
                  <a:schemeClr val="bg1"/>
                </a:solidFill>
                <a:latin typeface="Times New Roman" pitchFamily="16" charset="0"/>
              </a:defRPr>
            </a:lvl3pPr>
            <a:lvl4pPr marL="1600200" indent="-228600" eaLnBrk="0" hangingPunct="0">
              <a:defRPr sz="2400">
                <a:solidFill>
                  <a:schemeClr val="bg1"/>
                </a:solidFill>
                <a:latin typeface="Times New Roman" pitchFamily="16" charset="0"/>
              </a:defRPr>
            </a:lvl4pPr>
            <a:lvl5pPr marL="2057400" indent="-228600" eaLnBrk="0" hangingPunct="0">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defRPr sz="2400">
                <a:solidFill>
                  <a:schemeClr val="bg1"/>
                </a:solidFill>
                <a:latin typeface="Times New Roman" pitchFamily="16" charset="0"/>
              </a:defRPr>
            </a:lvl9pPr>
          </a:lstStyle>
          <a:p>
            <a:pPr eaLnBrk="1" hangingPunct="1"/>
            <a:endParaRPr lang="en-US"/>
          </a:p>
        </p:txBody>
      </p:sp>
      <p:sp>
        <p:nvSpPr>
          <p:cNvPr id="58374" name="Rectangle 2"/>
          <p:cNvSpPr txBox="1">
            <a:spLocks noChangeArrowheads="1"/>
          </p:cNvSpPr>
          <p:nvPr>
            <p:ph type="body"/>
          </p:nvPr>
        </p:nvSpPr>
        <p:spPr>
          <a:xfrm>
            <a:off x="914756" y="4341608"/>
            <a:ext cx="5024230" cy="41060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E39359-9B39-4319-A44C-E47C6AE4A37C}"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06E3A8-F66E-4848-8B04-B85E1F955B6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977D1-AF42-4BCB-8949-73F001D23E53}"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609600"/>
            <a:ext cx="6088063" cy="1135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819400" y="1981200"/>
            <a:ext cx="2967038" cy="4106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8838" y="1981200"/>
            <a:ext cx="2968625" cy="4106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idx="10"/>
          </p:nvPr>
        </p:nvSpPr>
        <p:spPr>
          <a:ln/>
        </p:spPr>
        <p:txBody>
          <a:bodyPr/>
          <a:lstStyle>
            <a:lvl1pPr>
              <a:defRPr/>
            </a:lvl1pPr>
          </a:lstStyle>
          <a:p>
            <a:pPr>
              <a:defRPr/>
            </a:pPr>
            <a:fld id="{9044B826-882C-4B49-AA8A-5BCDFF74FC8C}" type="slidenum">
              <a:rPr lang="en-GB"/>
              <a:pPr>
                <a:defRPr/>
              </a:pPr>
              <a:t>‹#›</a:t>
            </a:fld>
            <a:endParaRPr lang="en-GB"/>
          </a:p>
        </p:txBody>
      </p:sp>
    </p:spTree>
    <p:extLst>
      <p:ext uri="{BB962C8B-B14F-4D97-AF65-F5344CB8AC3E}">
        <p14:creationId xmlns:p14="http://schemas.microsoft.com/office/powerpoint/2010/main" val="281219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A3AC44-A1E4-4ECE-9C7B-94C52285C39C}"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54AF4D-73B3-44CC-A513-8A7C06173686}" type="datetime1">
              <a:rPr lang="en-US" smtClean="0"/>
              <a:pPr/>
              <a:t>8/20/2015</a:t>
            </a:fld>
            <a:endParaRPr lang="en-US"/>
          </a:p>
        </p:txBody>
      </p:sp>
      <p:sp>
        <p:nvSpPr>
          <p:cNvPr id="6" name="Footer Placeholder 5"/>
          <p:cNvSpPr>
            <a:spLocks noGrp="1"/>
          </p:cNvSpPr>
          <p:nvPr>
            <p:ph type="ftr" sz="quarter" idx="11"/>
          </p:nvPr>
        </p:nvSpPr>
        <p:spPr/>
        <p:txBody>
          <a:bodyPr/>
          <a:lstStyle/>
          <a:p>
            <a:r>
              <a:rPr lang="en-US" smtClean="0"/>
              <a:t>CSC 307-NETCENTRIC COMPUTING</a:t>
            </a:r>
            <a:endParaRPr lang="en-US"/>
          </a:p>
        </p:txBody>
      </p:sp>
      <p:sp>
        <p:nvSpPr>
          <p:cNvPr id="7" name="Slide Number Placeholder 6"/>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77091E-F65B-43A2-9785-FF497A84B749}" type="datetime1">
              <a:rPr lang="en-US" smtClean="0"/>
              <a:pPr/>
              <a:t>8/20/2015</a:t>
            </a:fld>
            <a:endParaRPr lang="en-US"/>
          </a:p>
        </p:txBody>
      </p:sp>
      <p:sp>
        <p:nvSpPr>
          <p:cNvPr id="8" name="Footer Placeholder 7"/>
          <p:cNvSpPr>
            <a:spLocks noGrp="1"/>
          </p:cNvSpPr>
          <p:nvPr>
            <p:ph type="ftr" sz="quarter" idx="11"/>
          </p:nvPr>
        </p:nvSpPr>
        <p:spPr/>
        <p:txBody>
          <a:bodyPr/>
          <a:lstStyle/>
          <a:p>
            <a:r>
              <a:rPr lang="en-US" smtClean="0"/>
              <a:t>CSC 307-NETCENTRIC COMPUTING</a:t>
            </a:r>
            <a:endParaRPr lang="en-US"/>
          </a:p>
        </p:txBody>
      </p:sp>
      <p:sp>
        <p:nvSpPr>
          <p:cNvPr id="9" name="Slide Number Placeholder 8"/>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1AEF52-224C-469F-B149-96F059052319}" type="datetime1">
              <a:rPr lang="en-US" smtClean="0"/>
              <a:pPr/>
              <a:t>8/20/2015</a:t>
            </a:fld>
            <a:endParaRPr lang="en-US"/>
          </a:p>
        </p:txBody>
      </p:sp>
      <p:sp>
        <p:nvSpPr>
          <p:cNvPr id="4" name="Footer Placeholder 3"/>
          <p:cNvSpPr>
            <a:spLocks noGrp="1"/>
          </p:cNvSpPr>
          <p:nvPr>
            <p:ph type="ftr" sz="quarter" idx="11"/>
          </p:nvPr>
        </p:nvSpPr>
        <p:spPr/>
        <p:txBody>
          <a:bodyPr/>
          <a:lstStyle/>
          <a:p>
            <a:r>
              <a:rPr lang="en-US" smtClean="0"/>
              <a:t>CSC 307-NETCENTRIC COMPUTING</a:t>
            </a:r>
            <a:endParaRPr lang="en-US"/>
          </a:p>
        </p:txBody>
      </p:sp>
      <p:sp>
        <p:nvSpPr>
          <p:cNvPr id="5" name="Slide Number Placeholder 4"/>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127C1-E0DA-41CF-9D46-D36AA4552FC3}" type="datetime1">
              <a:rPr lang="en-US" smtClean="0"/>
              <a:pPr/>
              <a:t>8/20/2015</a:t>
            </a:fld>
            <a:endParaRPr lang="en-US"/>
          </a:p>
        </p:txBody>
      </p:sp>
      <p:sp>
        <p:nvSpPr>
          <p:cNvPr id="3" name="Footer Placeholder 2"/>
          <p:cNvSpPr>
            <a:spLocks noGrp="1"/>
          </p:cNvSpPr>
          <p:nvPr>
            <p:ph type="ftr" sz="quarter" idx="11"/>
          </p:nvPr>
        </p:nvSpPr>
        <p:spPr/>
        <p:txBody>
          <a:bodyPr/>
          <a:lstStyle/>
          <a:p>
            <a:r>
              <a:rPr lang="en-US" smtClean="0"/>
              <a:t>CSC 307-NETCENTRIC COMPUTING</a:t>
            </a:r>
            <a:endParaRPr lang="en-US"/>
          </a:p>
        </p:txBody>
      </p:sp>
      <p:sp>
        <p:nvSpPr>
          <p:cNvPr id="4" name="Slide Number Placeholder 3"/>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30660-4D6F-4E83-968C-9460EC8ED57A}" type="datetime1">
              <a:rPr lang="en-US" smtClean="0"/>
              <a:pPr/>
              <a:t>8/20/2015</a:t>
            </a:fld>
            <a:endParaRPr lang="en-US"/>
          </a:p>
        </p:txBody>
      </p:sp>
      <p:sp>
        <p:nvSpPr>
          <p:cNvPr id="6" name="Footer Placeholder 5"/>
          <p:cNvSpPr>
            <a:spLocks noGrp="1"/>
          </p:cNvSpPr>
          <p:nvPr>
            <p:ph type="ftr" sz="quarter" idx="11"/>
          </p:nvPr>
        </p:nvSpPr>
        <p:spPr/>
        <p:txBody>
          <a:bodyPr/>
          <a:lstStyle/>
          <a:p>
            <a:r>
              <a:rPr lang="en-US" smtClean="0"/>
              <a:t>CSC 307-NETCENTRIC COMPUTING</a:t>
            </a:r>
            <a:endParaRPr lang="en-US"/>
          </a:p>
        </p:txBody>
      </p:sp>
      <p:sp>
        <p:nvSpPr>
          <p:cNvPr id="7" name="Slide Number Placeholder 6"/>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DD9094-24E5-483F-BEDF-1486A5225451}" type="datetime1">
              <a:rPr lang="en-US" smtClean="0"/>
              <a:pPr/>
              <a:t>8/20/2015</a:t>
            </a:fld>
            <a:endParaRPr lang="en-US"/>
          </a:p>
        </p:txBody>
      </p:sp>
      <p:sp>
        <p:nvSpPr>
          <p:cNvPr id="6" name="Footer Placeholder 5"/>
          <p:cNvSpPr>
            <a:spLocks noGrp="1"/>
          </p:cNvSpPr>
          <p:nvPr>
            <p:ph type="ftr" sz="quarter" idx="11"/>
          </p:nvPr>
        </p:nvSpPr>
        <p:spPr/>
        <p:txBody>
          <a:bodyPr/>
          <a:lstStyle/>
          <a:p>
            <a:r>
              <a:rPr lang="en-US" smtClean="0"/>
              <a:t>CSC 307-NETCENTRIC COMPUTING</a:t>
            </a:r>
            <a:endParaRPr lang="en-US"/>
          </a:p>
        </p:txBody>
      </p:sp>
      <p:sp>
        <p:nvSpPr>
          <p:cNvPr id="7" name="Slide Number Placeholder 6"/>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D5599-B26D-46DC-996E-1B2DAA290EF5}" type="datetime1">
              <a:rPr lang="en-US" smtClean="0"/>
              <a:pPr/>
              <a:t>8/20/2015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CSC 307-NETCENTRIC COMPUTING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1E1E3-E317-450F-9E21-DF3C19A67A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800" b="1" dirty="0" smtClean="0"/>
              <a:t>LECTURE NOTE SERIES II</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sz="4400" b="1" dirty="0" smtClean="0">
                <a:solidFill>
                  <a:schemeClr val="tx1"/>
                </a:solidFill>
              </a:rPr>
              <a:t>FORMING A LOCAL AREA NETWORK</a:t>
            </a:r>
            <a:endParaRPr lang="en-US" sz="4400" b="1" dirty="0">
              <a:solidFill>
                <a:schemeClr val="tx1"/>
              </a:solidFill>
            </a:endParaRPr>
          </a:p>
        </p:txBody>
      </p:sp>
      <p:sp>
        <p:nvSpPr>
          <p:cNvPr id="4" name="Date Placeholder 3"/>
          <p:cNvSpPr>
            <a:spLocks noGrp="1"/>
          </p:cNvSpPr>
          <p:nvPr>
            <p:ph type="dt" sz="half" idx="10"/>
          </p:nvPr>
        </p:nvSpPr>
        <p:spPr/>
        <p:txBody>
          <a:bodyPr/>
          <a:lstStyle/>
          <a:p>
            <a:fld id="{83E37CEF-8773-4E7E-ABEA-0D94D7838416}" type="datetime1">
              <a:rPr lang="en-US" smtClean="0"/>
              <a:pPr/>
              <a:t>8/20/2015</a:t>
            </a:fld>
            <a:endParaRPr lang="en-US"/>
          </a:p>
        </p:txBody>
      </p:sp>
      <p:sp>
        <p:nvSpPr>
          <p:cNvPr id="5" name="Slide Number Placeholder 4"/>
          <p:cNvSpPr>
            <a:spLocks noGrp="1"/>
          </p:cNvSpPr>
          <p:nvPr>
            <p:ph type="sldNum" sz="quarter" idx="12"/>
          </p:nvPr>
        </p:nvSpPr>
        <p:spPr/>
        <p:txBody>
          <a:bodyPr/>
          <a:lstStyle/>
          <a:p>
            <a:fld id="{2F01E1E3-E317-450F-9E21-DF3C19A67A23}"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CSC 307-NETCENTRIC COMPUTING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Pair Cable</a:t>
            </a:r>
            <a:endParaRPr lang="en-US" dirty="0"/>
          </a:p>
        </p:txBody>
      </p:sp>
      <p:sp>
        <p:nvSpPr>
          <p:cNvPr id="3" name="Content Placeholder 2"/>
          <p:cNvSpPr>
            <a:spLocks noGrp="1"/>
          </p:cNvSpPr>
          <p:nvPr>
            <p:ph idx="1"/>
          </p:nvPr>
        </p:nvSpPr>
        <p:spPr/>
        <p:txBody>
          <a:bodyPr>
            <a:normAutofit fontScale="92500"/>
          </a:bodyPr>
          <a:lstStyle/>
          <a:p>
            <a:r>
              <a:rPr lang="en-US" dirty="0" smtClean="0"/>
              <a:t>The devices can be separated by a few meters</a:t>
            </a:r>
          </a:p>
          <a:p>
            <a:r>
              <a:rPr lang="en-US" dirty="0" smtClean="0"/>
              <a:t>or nearly unlimited distances</a:t>
            </a:r>
          </a:p>
          <a:p>
            <a:r>
              <a:rPr lang="en-US" i="1" dirty="0" smtClean="0"/>
              <a:t>Twisted pair</a:t>
            </a:r>
            <a:r>
              <a:rPr lang="en-US" dirty="0" smtClean="0"/>
              <a:t> cabling is a form of wiring in which two wires are twisted together for the purposes of canceling out electromagnetic interferences.</a:t>
            </a:r>
          </a:p>
          <a:p>
            <a:pPr algn="ctr"/>
            <a:r>
              <a:rPr lang="en-US" dirty="0" smtClean="0"/>
              <a:t>Used for home and corporate Ethernet networks </a:t>
            </a:r>
          </a:p>
          <a:p>
            <a:r>
              <a:rPr lang="en-US" dirty="0" smtClean="0"/>
              <a:t>There are three types of twisted pair cables: Shielded, Unshielded and Foiled</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Pair Cable</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11</a:t>
            </a:fld>
            <a:endParaRPr lang="en-US"/>
          </a:p>
        </p:txBody>
      </p:sp>
      <p:pic>
        <p:nvPicPr>
          <p:cNvPr id="21506" name="Picture 2"/>
          <p:cNvPicPr>
            <a:picLocks noGrp="1" noChangeAspect="1" noChangeArrowheads="1"/>
          </p:cNvPicPr>
          <p:nvPr>
            <p:ph idx="1"/>
          </p:nvPr>
        </p:nvPicPr>
        <p:blipFill>
          <a:blip r:embed="rId2"/>
          <a:srcRect/>
          <a:stretch>
            <a:fillRect/>
          </a:stretch>
        </p:blipFill>
        <p:spPr bwMode="auto">
          <a:xfrm>
            <a:off x="1557690" y="1600200"/>
            <a:ext cx="6028619" cy="452596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pair cable</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12</a:t>
            </a:fld>
            <a:endParaRPr lang="en-US"/>
          </a:p>
        </p:txBody>
      </p:sp>
      <p:pic>
        <p:nvPicPr>
          <p:cNvPr id="22530" name="Picture 2"/>
          <p:cNvPicPr>
            <a:picLocks noGrp="1" noChangeAspect="1" noChangeArrowheads="1"/>
          </p:cNvPicPr>
          <p:nvPr>
            <p:ph idx="1"/>
          </p:nvPr>
        </p:nvPicPr>
        <p:blipFill>
          <a:blip r:embed="rId2"/>
          <a:srcRect/>
          <a:stretch>
            <a:fillRect/>
          </a:stretch>
        </p:blipFill>
        <p:spPr bwMode="auto">
          <a:xfrm>
            <a:off x="1557690" y="1600200"/>
            <a:ext cx="6028619" cy="452596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 of Twisted Pair</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13</a:t>
            </a:fld>
            <a:endParaRPr lang="en-US"/>
          </a:p>
        </p:txBody>
      </p:sp>
      <p:pic>
        <p:nvPicPr>
          <p:cNvPr id="23554" name="Picture 2"/>
          <p:cNvPicPr>
            <a:picLocks noGrp="1" noChangeAspect="1" noChangeArrowheads="1"/>
          </p:cNvPicPr>
          <p:nvPr>
            <p:ph idx="1"/>
          </p:nvPr>
        </p:nvPicPr>
        <p:blipFill>
          <a:blip r:embed="rId2"/>
          <a:srcRect/>
          <a:stretch>
            <a:fillRect/>
          </a:stretch>
        </p:blipFill>
        <p:spPr bwMode="auto">
          <a:xfrm>
            <a:off x="1557690" y="1600200"/>
            <a:ext cx="6028619" cy="452596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Meter for Testing Twisted  Pair Cable</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14</a:t>
            </a:fld>
            <a:endParaRPr lang="en-US"/>
          </a:p>
        </p:txBody>
      </p:sp>
      <p:pic>
        <p:nvPicPr>
          <p:cNvPr id="24578" name="Picture 2"/>
          <p:cNvPicPr>
            <a:picLocks noGrp="1" noChangeAspect="1" noChangeArrowheads="1"/>
          </p:cNvPicPr>
          <p:nvPr>
            <p:ph idx="1"/>
          </p:nvPr>
        </p:nvPicPr>
        <p:blipFill>
          <a:blip r:embed="rId2"/>
          <a:srcRect/>
          <a:stretch>
            <a:fillRect/>
          </a:stretch>
        </p:blipFill>
        <p:spPr bwMode="auto">
          <a:xfrm>
            <a:off x="1576387" y="1615281"/>
            <a:ext cx="5991225" cy="4495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Capabilities (pg. 118)</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15</a:t>
            </a:fld>
            <a:endParaRPr lang="en-US"/>
          </a:p>
        </p:txBody>
      </p:sp>
      <p:pic>
        <p:nvPicPr>
          <p:cNvPr id="21506" name="Picture 2"/>
          <p:cNvPicPr>
            <a:picLocks noGrp="1" noChangeAspect="1" noChangeArrowheads="1"/>
          </p:cNvPicPr>
          <p:nvPr>
            <p:ph idx="1"/>
          </p:nvPr>
        </p:nvPicPr>
        <p:blipFill>
          <a:blip r:embed="rId2"/>
          <a:srcRect/>
          <a:stretch>
            <a:fillRect/>
          </a:stretch>
        </p:blipFill>
        <p:spPr bwMode="auto">
          <a:xfrm>
            <a:off x="533400" y="1676400"/>
            <a:ext cx="8229600" cy="441959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Coaxial Cable</a:t>
            </a:r>
            <a:endParaRPr lang="en-US" dirty="0"/>
          </a:p>
        </p:txBody>
      </p:sp>
      <p:sp>
        <p:nvSpPr>
          <p:cNvPr id="3" name="Content Placeholder 2"/>
          <p:cNvSpPr>
            <a:spLocks noGrp="1"/>
          </p:cNvSpPr>
          <p:nvPr>
            <p:ph idx="1"/>
          </p:nvPr>
        </p:nvSpPr>
        <p:spPr/>
        <p:txBody>
          <a:bodyPr/>
          <a:lstStyle/>
          <a:p>
            <a:r>
              <a:rPr lang="en-US" dirty="0" smtClean="0"/>
              <a:t>More rugged than the twisted pair</a:t>
            </a:r>
          </a:p>
          <a:p>
            <a:r>
              <a:rPr lang="en-US" dirty="0" smtClean="0"/>
              <a:t>Has  the conducting wire called ether coated within a shield (thin or thick)</a:t>
            </a:r>
          </a:p>
          <a:p>
            <a:r>
              <a:rPr lang="en-US" dirty="0" smtClean="0"/>
              <a:t>Can tolerate interference more than twisted.</a:t>
            </a:r>
          </a:p>
          <a:p>
            <a:r>
              <a:rPr lang="en-US" dirty="0" smtClean="0"/>
              <a:t>When used with Ethernet NIC, requires the use of BNC and terminator</a:t>
            </a:r>
          </a:p>
          <a:p>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Coaxial cable</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17</a:t>
            </a:fld>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1143000" y="1828800"/>
            <a:ext cx="6934200" cy="4114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BNC Connector</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18</a:t>
            </a:fld>
            <a:endParaRPr lang="en-US"/>
          </a:p>
        </p:txBody>
      </p:sp>
      <p:pic>
        <p:nvPicPr>
          <p:cNvPr id="30722" name="Picture 2"/>
          <p:cNvPicPr>
            <a:picLocks noGrp="1" noChangeAspect="1" noChangeArrowheads="1"/>
          </p:cNvPicPr>
          <p:nvPr>
            <p:ph idx="1"/>
          </p:nvPr>
        </p:nvPicPr>
        <p:blipFill>
          <a:blip r:embed="rId2"/>
          <a:srcRect/>
          <a:stretch>
            <a:fillRect/>
          </a:stretch>
        </p:blipFill>
        <p:spPr bwMode="auto">
          <a:xfrm>
            <a:off x="1676400" y="2057400"/>
            <a:ext cx="6400800" cy="3962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Coaxial cable </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19</a:t>
            </a:fld>
            <a:endParaRPr lang="en-US"/>
          </a:p>
        </p:txBody>
      </p:sp>
      <p:pic>
        <p:nvPicPr>
          <p:cNvPr id="25602" name="Picture 2"/>
          <p:cNvPicPr>
            <a:picLocks noGrp="1" noChangeAspect="1" noChangeArrowheads="1"/>
          </p:cNvPicPr>
          <p:nvPr>
            <p:ph idx="1"/>
          </p:nvPr>
        </p:nvPicPr>
        <p:blipFill>
          <a:blip r:embed="rId2"/>
          <a:srcRect/>
          <a:stretch>
            <a:fillRect/>
          </a:stretch>
        </p:blipFill>
        <p:spPr bwMode="auto">
          <a:xfrm>
            <a:off x="1619250" y="1648619"/>
            <a:ext cx="5905500" cy="44291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fld id="{95ACC2C5-2CCF-43F2-A964-2B7475BCFDF9}" type="datetime2">
              <a:rPr lang="en-US"/>
              <a:pPr/>
              <a:t>Thursday, August 20, 2015</a:t>
            </a:fld>
            <a:endParaRPr lang="en-US"/>
          </a:p>
        </p:txBody>
      </p:sp>
      <p:sp>
        <p:nvSpPr>
          <p:cNvPr id="15363" name="Slide Number Placeholder 5"/>
          <p:cNvSpPr>
            <a:spLocks noGrp="1"/>
          </p:cNvSpPr>
          <p:nvPr>
            <p:ph type="sldNum" sz="quarter" idx="12"/>
          </p:nvPr>
        </p:nvSpPr>
        <p:spPr>
          <a:noFill/>
        </p:spPr>
        <p:txBody>
          <a:bodyPr/>
          <a:lstStyle/>
          <a:p>
            <a:fld id="{8D301CD1-031C-4F97-9D2C-0E9F3A267A76}" type="slidenum">
              <a:rPr lang="en-US"/>
              <a:pPr/>
              <a:t>2</a:t>
            </a:fld>
            <a:endParaRPr lang="en-US"/>
          </a:p>
        </p:txBody>
      </p:sp>
      <p:sp>
        <p:nvSpPr>
          <p:cNvPr id="15364" name="Rectangle 2"/>
          <p:cNvSpPr>
            <a:spLocks noGrp="1" noChangeArrowheads="1"/>
          </p:cNvSpPr>
          <p:nvPr>
            <p:ph type="ctrTitle"/>
          </p:nvPr>
        </p:nvSpPr>
        <p:spPr>
          <a:xfrm>
            <a:off x="533400" y="304800"/>
            <a:ext cx="7696200" cy="304800"/>
          </a:xfrm>
        </p:spPr>
        <p:txBody>
          <a:bodyPr>
            <a:normAutofit fontScale="90000"/>
          </a:bodyPr>
          <a:lstStyle/>
          <a:p>
            <a:pPr algn="l" eaLnBrk="1" hangingPunct="1"/>
            <a:r>
              <a:rPr lang="en-US" sz="1800" b="1" smtClean="0"/>
              <a:t>			TOPOLOGY</a:t>
            </a:r>
          </a:p>
        </p:txBody>
      </p:sp>
      <p:sp>
        <p:nvSpPr>
          <p:cNvPr id="15365" name="Rectangle 3"/>
          <p:cNvSpPr>
            <a:spLocks noGrp="1" noChangeArrowheads="1"/>
          </p:cNvSpPr>
          <p:nvPr>
            <p:ph type="subTitle" idx="1"/>
          </p:nvPr>
        </p:nvSpPr>
        <p:spPr>
          <a:xfrm>
            <a:off x="381000" y="762000"/>
            <a:ext cx="8229600" cy="5638800"/>
          </a:xfrm>
        </p:spPr>
        <p:txBody>
          <a:bodyPr/>
          <a:lstStyle/>
          <a:p>
            <a:pPr algn="l" eaLnBrk="1" hangingPunct="1">
              <a:lnSpc>
                <a:spcPct val="90000"/>
              </a:lnSpc>
            </a:pPr>
            <a:endParaRPr lang="en-US" sz="2400" dirty="0" smtClean="0"/>
          </a:p>
          <a:p>
            <a:pPr algn="l" eaLnBrk="1" hangingPunct="1">
              <a:lnSpc>
                <a:spcPct val="90000"/>
              </a:lnSpc>
            </a:pPr>
            <a:r>
              <a:rPr lang="en-US" sz="2000" b="1" dirty="0" smtClean="0">
                <a:solidFill>
                  <a:schemeClr val="tx1"/>
                </a:solidFill>
              </a:rPr>
              <a:t>Network design or Architecture – The way a network is physically connected together. It has effect on network  selection and management. </a:t>
            </a:r>
          </a:p>
          <a:p>
            <a:pPr algn="l" eaLnBrk="1" hangingPunct="1">
              <a:lnSpc>
                <a:spcPct val="90000"/>
              </a:lnSpc>
            </a:pPr>
            <a:r>
              <a:rPr lang="en-US" sz="2000" b="1" dirty="0" smtClean="0">
                <a:solidFill>
                  <a:schemeClr val="tx1"/>
                </a:solidFill>
              </a:rPr>
              <a:t>Common topology are: Star, Ring, Bus, Distributed Star.</a:t>
            </a:r>
          </a:p>
          <a:p>
            <a:pPr algn="l" eaLnBrk="1" hangingPunct="1">
              <a:lnSpc>
                <a:spcPct val="90000"/>
              </a:lnSpc>
            </a:pPr>
            <a:endParaRPr lang="en-US" sz="2000" b="1" dirty="0" smtClean="0">
              <a:solidFill>
                <a:schemeClr val="tx1"/>
              </a:solidFill>
            </a:endParaRPr>
          </a:p>
          <a:p>
            <a:pPr algn="l" eaLnBrk="1" hangingPunct="1">
              <a:lnSpc>
                <a:spcPct val="90000"/>
              </a:lnSpc>
            </a:pPr>
            <a:r>
              <a:rPr lang="en-US" sz="2000" b="1" dirty="0" smtClean="0">
                <a:solidFill>
                  <a:schemeClr val="tx1"/>
                </a:solidFill>
              </a:rPr>
              <a:t>Factors that influence choice of topology:-</a:t>
            </a:r>
          </a:p>
          <a:p>
            <a:pPr algn="l" eaLnBrk="1" hangingPunct="1">
              <a:lnSpc>
                <a:spcPct val="90000"/>
              </a:lnSpc>
            </a:pPr>
            <a:r>
              <a:rPr lang="en-US" sz="2000" b="1" dirty="0" smtClean="0">
                <a:solidFill>
                  <a:schemeClr val="tx1"/>
                </a:solidFill>
              </a:rPr>
              <a:t>- The complexity &amp; cost of network cable installation</a:t>
            </a:r>
          </a:p>
          <a:p>
            <a:pPr algn="l" eaLnBrk="1" hangingPunct="1">
              <a:lnSpc>
                <a:spcPct val="90000"/>
              </a:lnSpc>
              <a:buFontTx/>
              <a:buChar char="-"/>
            </a:pPr>
            <a:r>
              <a:rPr lang="en-US" sz="2000" b="1" dirty="0" smtClean="0">
                <a:solidFill>
                  <a:schemeClr val="tx1"/>
                </a:solidFill>
              </a:rPr>
              <a:t> Redundant, or fail-safe design</a:t>
            </a:r>
          </a:p>
          <a:p>
            <a:pPr algn="l" eaLnBrk="1" hangingPunct="1">
              <a:lnSpc>
                <a:spcPct val="90000"/>
              </a:lnSpc>
              <a:buFontTx/>
              <a:buChar char="-"/>
            </a:pPr>
            <a:r>
              <a:rPr lang="en-US" sz="2000" b="1" dirty="0" smtClean="0">
                <a:solidFill>
                  <a:schemeClr val="tx1"/>
                </a:solidFill>
              </a:rPr>
              <a:t> Fault isolation</a:t>
            </a:r>
          </a:p>
          <a:p>
            <a:pPr algn="l" eaLnBrk="1" hangingPunct="1">
              <a:lnSpc>
                <a:spcPct val="90000"/>
              </a:lnSpc>
              <a:buFontTx/>
              <a:buChar char="-"/>
            </a:pPr>
            <a:r>
              <a:rPr lang="en-US" sz="2000" b="1" dirty="0" smtClean="0">
                <a:solidFill>
                  <a:schemeClr val="tx1"/>
                </a:solidFill>
              </a:rPr>
              <a:t> Strategy for physical expansion and reconfiguration of the network.</a:t>
            </a:r>
          </a:p>
          <a:p>
            <a:pPr algn="l" eaLnBrk="1" hangingPunct="1">
              <a:lnSpc>
                <a:spcPct val="90000"/>
              </a:lnSpc>
            </a:pPr>
            <a:endParaRPr lang="en-US" sz="2000" b="1" dirty="0" smtClean="0">
              <a:solidFill>
                <a:schemeClr val="tx1"/>
              </a:solidFill>
            </a:endParaRPr>
          </a:p>
          <a:p>
            <a:pPr algn="l" eaLnBrk="1" hangingPunct="1">
              <a:lnSpc>
                <a:spcPct val="90000"/>
              </a:lnSpc>
            </a:pPr>
            <a:r>
              <a:rPr lang="en-US" sz="2000" b="1" dirty="0" smtClean="0">
                <a:solidFill>
                  <a:schemeClr val="tx1"/>
                </a:solidFill>
              </a:rPr>
              <a:t>Ring – A faulty node disturbs the network (Token ring)</a:t>
            </a:r>
          </a:p>
          <a:p>
            <a:pPr algn="l" eaLnBrk="1" hangingPunct="1">
              <a:lnSpc>
                <a:spcPct val="90000"/>
              </a:lnSpc>
            </a:pPr>
            <a:r>
              <a:rPr lang="en-US" sz="2000" b="1" dirty="0" smtClean="0">
                <a:solidFill>
                  <a:schemeClr val="tx1"/>
                </a:solidFill>
              </a:rPr>
              <a:t>       </a:t>
            </a:r>
          </a:p>
          <a:p>
            <a:pPr algn="l" eaLnBrk="1" hangingPunct="1">
              <a:lnSpc>
                <a:spcPct val="90000"/>
              </a:lnSpc>
            </a:pPr>
            <a:r>
              <a:rPr lang="en-US" sz="2000" b="1" dirty="0" smtClean="0">
                <a:solidFill>
                  <a:schemeClr val="tx1"/>
                </a:solidFill>
              </a:rPr>
              <a:t>Star – It is the superior choice for fault detection and isolation. </a:t>
            </a:r>
          </a:p>
          <a:p>
            <a:pPr algn="l" eaLnBrk="1" hangingPunct="1">
              <a:lnSpc>
                <a:spcPct val="90000"/>
              </a:lnSpc>
            </a:pPr>
            <a:endParaRPr lang="en-US" sz="2000" b="1" dirty="0" smtClean="0">
              <a:solidFill>
                <a:schemeClr val="tx1"/>
              </a:solidFill>
            </a:endParaRPr>
          </a:p>
          <a:p>
            <a:pPr algn="l" eaLnBrk="1" hangingPunct="1">
              <a:lnSpc>
                <a:spcPct val="90000"/>
              </a:lnSpc>
            </a:pPr>
            <a:r>
              <a:rPr lang="en-US" sz="2000" b="1" dirty="0" smtClean="0">
                <a:solidFill>
                  <a:schemeClr val="tx1"/>
                </a:solidFill>
              </a:rPr>
              <a:t>Bus – More difficult to diagnose faulty systems </a:t>
            </a:r>
          </a:p>
          <a:p>
            <a:pPr algn="l" eaLnBrk="1" hangingPunct="1">
              <a:lnSpc>
                <a:spcPct val="90000"/>
              </a:lnSpc>
            </a:pPr>
            <a:endParaRPr lang="en-US"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BNC  &amp; Terminator</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20</a:t>
            </a:fld>
            <a:endParaRPr lang="en-US"/>
          </a:p>
        </p:txBody>
      </p:sp>
      <p:pic>
        <p:nvPicPr>
          <p:cNvPr id="31746" name="Picture 2"/>
          <p:cNvPicPr>
            <a:picLocks noGrp="1" noChangeAspect="1" noChangeArrowheads="1"/>
          </p:cNvPicPr>
          <p:nvPr>
            <p:ph idx="1"/>
          </p:nvPr>
        </p:nvPicPr>
        <p:blipFill>
          <a:blip r:embed="rId2"/>
          <a:srcRect/>
          <a:stretch>
            <a:fillRect/>
          </a:stretch>
        </p:blipFill>
        <p:spPr bwMode="auto">
          <a:xfrm>
            <a:off x="457200" y="1905000"/>
            <a:ext cx="8229600" cy="4419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Coaxial crimping tools</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21</a:t>
            </a:fld>
            <a:endParaRPr lang="en-US"/>
          </a:p>
        </p:txBody>
      </p:sp>
      <p:pic>
        <p:nvPicPr>
          <p:cNvPr id="26626" name="Picture 2"/>
          <p:cNvPicPr>
            <a:picLocks noGrp="1" noChangeAspect="1" noChangeArrowheads="1"/>
          </p:cNvPicPr>
          <p:nvPr>
            <p:ph idx="1"/>
          </p:nvPr>
        </p:nvPicPr>
        <p:blipFill>
          <a:blip r:embed="rId2"/>
          <a:srcRect/>
          <a:stretch>
            <a:fillRect/>
          </a:stretch>
        </p:blipFill>
        <p:spPr bwMode="auto">
          <a:xfrm>
            <a:off x="762000" y="1676400"/>
            <a:ext cx="7010400" cy="43434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Fibre</a:t>
            </a:r>
            <a:r>
              <a:rPr lang="en-US" dirty="0" smtClean="0"/>
              <a:t> Cable</a:t>
            </a:r>
            <a:endParaRPr lang="en-US" dirty="0"/>
          </a:p>
        </p:txBody>
      </p:sp>
      <p:sp>
        <p:nvSpPr>
          <p:cNvPr id="3" name="Content Placeholder 2"/>
          <p:cNvSpPr>
            <a:spLocks noGrp="1"/>
          </p:cNvSpPr>
          <p:nvPr>
            <p:ph idx="1"/>
          </p:nvPr>
        </p:nvSpPr>
        <p:spPr/>
        <p:txBody>
          <a:bodyPr/>
          <a:lstStyle/>
          <a:p>
            <a:r>
              <a:rPr lang="en-US" dirty="0" smtClean="0"/>
              <a:t>An optical fiber cable consists of a center glass core surrounded by several layers of protective material</a:t>
            </a:r>
          </a:p>
          <a:p>
            <a:r>
              <a:rPr lang="en-US" dirty="0" smtClean="0"/>
              <a:t>It is expensive but has higher bandwidth and can transmit data over longer distances</a:t>
            </a:r>
          </a:p>
          <a:p>
            <a:r>
              <a:rPr lang="en-US" dirty="0" smtClean="0"/>
              <a:t>Can be used to form a ring network (FDDI)</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Fibre</a:t>
            </a:r>
            <a:r>
              <a:rPr lang="en-US" dirty="0" smtClean="0"/>
              <a:t> Cable</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23</a:t>
            </a:fld>
            <a:endParaRPr lang="en-US"/>
          </a:p>
        </p:txBody>
      </p:sp>
      <p:pic>
        <p:nvPicPr>
          <p:cNvPr id="29698" name="Picture 2"/>
          <p:cNvPicPr>
            <a:picLocks noGrp="1" noChangeAspect="1" noChangeArrowheads="1"/>
          </p:cNvPicPr>
          <p:nvPr>
            <p:ph idx="1"/>
          </p:nvPr>
        </p:nvPicPr>
        <p:blipFill>
          <a:blip r:embed="rId2"/>
          <a:srcRect/>
          <a:stretch>
            <a:fillRect/>
          </a:stretch>
        </p:blipFill>
        <p:spPr bwMode="auto">
          <a:xfrm>
            <a:off x="0" y="1981200"/>
            <a:ext cx="8153400" cy="42672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Strands of Glass</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24</a:t>
            </a:fld>
            <a:endParaRPr lang="en-US"/>
          </a:p>
        </p:txBody>
      </p:sp>
      <p:pic>
        <p:nvPicPr>
          <p:cNvPr id="28674" name="Picture 2"/>
          <p:cNvPicPr>
            <a:picLocks noGrp="1" noChangeAspect="1" noChangeArrowheads="1"/>
          </p:cNvPicPr>
          <p:nvPr>
            <p:ph idx="1"/>
          </p:nvPr>
        </p:nvPicPr>
        <p:blipFill>
          <a:blip r:embed="rId2"/>
          <a:srcRect/>
          <a:stretch>
            <a:fillRect/>
          </a:stretch>
        </p:blipFill>
        <p:spPr bwMode="auto">
          <a:xfrm>
            <a:off x="685800" y="1524001"/>
            <a:ext cx="7696200" cy="48006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25</a:t>
            </a:fld>
            <a:endParaRPr lang="en-US"/>
          </a:p>
        </p:txBody>
      </p:sp>
      <p:pic>
        <p:nvPicPr>
          <p:cNvPr id="27650" name="Picture 2"/>
          <p:cNvPicPr>
            <a:picLocks noChangeAspect="1" noChangeArrowheads="1"/>
          </p:cNvPicPr>
          <p:nvPr/>
        </p:nvPicPr>
        <p:blipFill>
          <a:blip r:embed="rId2"/>
          <a:srcRect/>
          <a:stretch>
            <a:fillRect/>
          </a:stretch>
        </p:blipFill>
        <p:spPr bwMode="auto">
          <a:xfrm>
            <a:off x="1295400" y="2033588"/>
            <a:ext cx="6781800" cy="375761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Optical </a:t>
            </a:r>
            <a:r>
              <a:rPr lang="en-US" dirty="0" err="1" smtClean="0"/>
              <a:t>fibre</a:t>
            </a:r>
            <a:r>
              <a:rPr lang="en-US" dirty="0" smtClean="0"/>
              <a:t> </a:t>
            </a:r>
            <a:r>
              <a:rPr lang="en-US" dirty="0" err="1" smtClean="0"/>
              <a:t>vs</a:t>
            </a:r>
            <a:r>
              <a:rPr lang="en-US" dirty="0" smtClean="0"/>
              <a:t> Copper </a:t>
            </a:r>
            <a:r>
              <a:rPr lang="en-US" dirty="0" err="1" smtClean="0"/>
              <a:t>fibre</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26</a:t>
            </a:fld>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990600" y="1371600"/>
            <a:ext cx="8153400" cy="49530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Forming A WAN</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27</a:t>
            </a:fld>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533400" y="1600200"/>
            <a:ext cx="7620000" cy="30480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WAN- Switching Types</a:t>
            </a:r>
            <a:endParaRPr lang="en-US" dirty="0"/>
          </a:p>
        </p:txBody>
      </p:sp>
      <p:sp>
        <p:nvSpPr>
          <p:cNvPr id="3" name="Content Placeholder 2"/>
          <p:cNvSpPr>
            <a:spLocks noGrp="1"/>
          </p:cNvSpPr>
          <p:nvPr>
            <p:ph idx="1"/>
          </p:nvPr>
        </p:nvSpPr>
        <p:spPr/>
        <p:txBody>
          <a:bodyPr>
            <a:normAutofit/>
          </a:bodyPr>
          <a:lstStyle/>
          <a:p>
            <a:r>
              <a:rPr lang="en-US" dirty="0" smtClean="0"/>
              <a:t>The least expensive networks use technologies that span a short distance inside a single building), LAN, PAN</a:t>
            </a:r>
          </a:p>
          <a:p>
            <a:r>
              <a:rPr lang="en-US" dirty="0" smtClean="0"/>
              <a:t>the most expensive span long distances (e.g., across several cities). MAN, WAN</a:t>
            </a:r>
          </a:p>
          <a:p>
            <a:r>
              <a:rPr lang="en-US" dirty="0" smtClean="0"/>
              <a:t>Two types of switching</a:t>
            </a:r>
          </a:p>
          <a:p>
            <a:pPr lvl="1"/>
            <a:r>
              <a:rPr lang="en-US" dirty="0" smtClean="0"/>
              <a:t>Circuit switching</a:t>
            </a:r>
          </a:p>
          <a:p>
            <a:pPr lvl="1"/>
            <a:r>
              <a:rPr lang="en-US" dirty="0" smtClean="0"/>
              <a:t>Packet switching</a:t>
            </a:r>
          </a:p>
          <a:p>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Switches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packet switching systems rely on exchanging  packets; hence packet switching</a:t>
            </a:r>
          </a:p>
          <a:p>
            <a:r>
              <a:rPr lang="en-US" dirty="0" smtClean="0"/>
              <a:t>Layer 2 switch  connects local site computers  to a router  ( connects to other sites)</a:t>
            </a:r>
          </a:p>
          <a:p>
            <a:r>
              <a:rPr lang="en-US" dirty="0" smtClean="0"/>
              <a:t>each packet must contain the identification of the intended recipient.</a:t>
            </a:r>
          </a:p>
          <a:p>
            <a:r>
              <a:rPr lang="en-US" dirty="0" smtClean="0">
                <a:latin typeface="Times New Roman" pitchFamily="18" charset="0"/>
                <a:cs typeface="Times New Roman" pitchFamily="18" charset="0"/>
              </a:rPr>
              <a:t>The goal is to allow as many computers as possible to send packets simultaneously.</a:t>
            </a:r>
          </a:p>
          <a:p>
            <a:r>
              <a:rPr lang="en-US" dirty="0" smtClean="0">
                <a:latin typeface="Times New Roman" pitchFamily="18" charset="0"/>
                <a:cs typeface="Times New Roman" pitchFamily="18" charset="0"/>
              </a:rPr>
              <a:t>The fundamental paradigm used to achieve this is known as store and </a:t>
            </a:r>
            <a:r>
              <a:rPr lang="en-US" dirty="0" smtClean="0">
                <a:latin typeface="Times New Roman" pitchFamily="18" charset="0"/>
                <a:cs typeface="Times New Roman" pitchFamily="18" charset="0"/>
              </a:rPr>
              <a:t>forward schemes.</a:t>
            </a:r>
            <a:endParaRPr lang="en-US" dirty="0" smtClean="0"/>
          </a:p>
          <a:p>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1"/>
          <p:cNvSpPr>
            <a:spLocks noGrp="1"/>
          </p:cNvSpPr>
          <p:nvPr>
            <p:ph type="dt" sz="quarter" idx="10"/>
          </p:nvPr>
        </p:nvSpPr>
        <p:spPr>
          <a:noFill/>
        </p:spPr>
        <p:txBody>
          <a:bodyPr/>
          <a:lstStyle/>
          <a:p>
            <a:fld id="{DA89CFFF-CC65-44F5-BDE5-47F61E1C3FD0}" type="datetime2">
              <a:rPr lang="en-US"/>
              <a:pPr/>
              <a:t>Thursday, August 20, 2015</a:t>
            </a:fld>
            <a:endParaRPr lang="en-US"/>
          </a:p>
        </p:txBody>
      </p:sp>
      <p:sp>
        <p:nvSpPr>
          <p:cNvPr id="1028" name="Slide Number Placeholder 3"/>
          <p:cNvSpPr>
            <a:spLocks noGrp="1"/>
          </p:cNvSpPr>
          <p:nvPr>
            <p:ph type="sldNum" sz="quarter" idx="12"/>
          </p:nvPr>
        </p:nvSpPr>
        <p:spPr>
          <a:noFill/>
        </p:spPr>
        <p:txBody>
          <a:bodyPr/>
          <a:lstStyle/>
          <a:p>
            <a:fld id="{FE292702-3D4B-432C-AF6C-76DBF7653427}" type="slidenum">
              <a:rPr lang="en-US"/>
              <a:pPr/>
              <a:t>3</a:t>
            </a:fld>
            <a:endParaRPr lang="en-US"/>
          </a:p>
        </p:txBody>
      </p:sp>
      <p:sp>
        <p:nvSpPr>
          <p:cNvPr id="1029" name="Slide Number Placeholder 5"/>
          <p:cNvSpPr txBox="1">
            <a:spLocks noGrp="1"/>
          </p:cNvSpPr>
          <p:nvPr/>
        </p:nvSpPr>
        <p:spPr bwMode="auto">
          <a:xfrm>
            <a:off x="6553200" y="6248400"/>
            <a:ext cx="1905000" cy="457200"/>
          </a:xfrm>
          <a:prstGeom prst="rect">
            <a:avLst/>
          </a:prstGeom>
          <a:noFill/>
          <a:ln w="12700" cap="sq">
            <a:noFill/>
            <a:miter lim="800000"/>
            <a:headEnd type="none" w="sm" len="sm"/>
            <a:tailEnd type="none" w="sm" len="sm"/>
          </a:ln>
        </p:spPr>
        <p:txBody>
          <a:bodyPr/>
          <a:lstStyle/>
          <a:p>
            <a:pPr algn="r" eaLnBrk="0" hangingPunct="0">
              <a:spcBef>
                <a:spcPct val="50000"/>
              </a:spcBef>
            </a:pPr>
            <a:fld id="{E008F066-B650-4864-912F-085538374215}" type="slidenum">
              <a:rPr lang="en-US" sz="1400">
                <a:latin typeface="Times New Roman" pitchFamily="16" charset="0"/>
              </a:rPr>
              <a:pPr algn="r" eaLnBrk="0" hangingPunct="0">
                <a:spcBef>
                  <a:spcPct val="50000"/>
                </a:spcBef>
              </a:pPr>
              <a:t>3</a:t>
            </a:fld>
            <a:endParaRPr lang="en-US" sz="1400">
              <a:latin typeface="Times New Roman" pitchFamily="16" charset="0"/>
            </a:endParaRPr>
          </a:p>
        </p:txBody>
      </p:sp>
      <p:sp>
        <p:nvSpPr>
          <p:cNvPr id="1030" name="Rectangle 2"/>
          <p:cNvSpPr>
            <a:spLocks noGrp="1" noChangeArrowheads="1"/>
          </p:cNvSpPr>
          <p:nvPr>
            <p:ph type="title" idx="4294967295"/>
          </p:nvPr>
        </p:nvSpPr>
        <p:spPr/>
        <p:txBody>
          <a:bodyPr lIns="92075" tIns="46038" rIns="92075" bIns="46038"/>
          <a:lstStyle/>
          <a:p>
            <a:pPr eaLnBrk="1" hangingPunct="1"/>
            <a:r>
              <a:rPr lang="en-US" sz="3600" smtClean="0"/>
              <a:t>NETWORK TOPOLOGY (contd.)</a:t>
            </a:r>
          </a:p>
        </p:txBody>
      </p:sp>
      <p:sp>
        <p:nvSpPr>
          <p:cNvPr id="1031" name="Rectangle 3"/>
          <p:cNvSpPr>
            <a:spLocks noGrp="1" noChangeArrowheads="1"/>
          </p:cNvSpPr>
          <p:nvPr>
            <p:ph type="body" idx="4294967295"/>
          </p:nvPr>
        </p:nvSpPr>
        <p:spPr/>
        <p:txBody>
          <a:bodyPr lIns="92075" tIns="46038" rIns="92075" bIns="46038"/>
          <a:lstStyle/>
          <a:p>
            <a:pPr eaLnBrk="1" hangingPunct="1">
              <a:buFontTx/>
              <a:buNone/>
            </a:pPr>
            <a:r>
              <a:rPr lang="en-US" smtClean="0"/>
              <a:t>				STAR</a:t>
            </a:r>
          </a:p>
        </p:txBody>
      </p:sp>
      <p:sp>
        <p:nvSpPr>
          <p:cNvPr id="1032" name="Rectangle 5"/>
          <p:cNvSpPr>
            <a:spLocks noChangeArrowheads="1"/>
          </p:cNvSpPr>
          <p:nvPr/>
        </p:nvSpPr>
        <p:spPr bwMode="auto">
          <a:xfrm>
            <a:off x="1828800" y="2443163"/>
            <a:ext cx="9144000" cy="0"/>
          </a:xfrm>
          <a:prstGeom prst="rect">
            <a:avLst/>
          </a:prstGeom>
          <a:noFill/>
          <a:ln w="12700" cap="sq">
            <a:noFill/>
            <a:miter lim="800000"/>
            <a:headEnd type="none" w="sm" len="sm"/>
            <a:tailEnd type="none" w="sm" len="sm"/>
          </a:ln>
        </p:spPr>
        <p:txBody>
          <a:bodyPr>
            <a:spAutoFit/>
          </a:bodyPr>
          <a:lstStyle/>
          <a:p>
            <a:pPr eaLnBrk="0" hangingPunct="0"/>
            <a:endParaRPr lang="en-GB" sz="2400">
              <a:latin typeface="Times New Roman" pitchFamily="16" charset="0"/>
            </a:endParaRPr>
          </a:p>
        </p:txBody>
      </p:sp>
      <p:graphicFrame>
        <p:nvGraphicFramePr>
          <p:cNvPr id="1026" name="Object 4"/>
          <p:cNvGraphicFramePr>
            <a:graphicFrameLocks noChangeAspect="1"/>
          </p:cNvGraphicFramePr>
          <p:nvPr/>
        </p:nvGraphicFramePr>
        <p:xfrm>
          <a:off x="1066800" y="2443163"/>
          <a:ext cx="6553200" cy="3119437"/>
        </p:xfrm>
        <a:graphic>
          <a:graphicData uri="http://schemas.openxmlformats.org/presentationml/2006/ole">
            <mc:AlternateContent xmlns:mc="http://schemas.openxmlformats.org/markup-compatibility/2006">
              <mc:Choice xmlns:v="urn:schemas-microsoft-com:vml" Requires="v">
                <p:oleObj spid="_x0000_s1028" r:id="rId3" imgW="6987271" imgH="2502719" progId="">
                  <p:embed/>
                </p:oleObj>
              </mc:Choice>
              <mc:Fallback>
                <p:oleObj r:id="rId3" imgW="6987271" imgH="2502719"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443163"/>
                        <a:ext cx="6553200" cy="311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Switch</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30</a:t>
            </a:fld>
            <a:endParaRPr lang="en-US"/>
          </a:p>
        </p:txBody>
      </p:sp>
      <p:pic>
        <p:nvPicPr>
          <p:cNvPr id="21506" name="Picture 2"/>
          <p:cNvPicPr>
            <a:picLocks noGrp="1" noChangeAspect="1" noChangeArrowheads="1"/>
          </p:cNvPicPr>
          <p:nvPr>
            <p:ph idx="1"/>
          </p:nvPr>
        </p:nvPicPr>
        <p:blipFill>
          <a:blip r:embed="rId2"/>
          <a:srcRect/>
          <a:stretch>
            <a:fillRect/>
          </a:stretch>
        </p:blipFill>
        <p:spPr bwMode="auto">
          <a:xfrm>
            <a:off x="304800" y="1752600"/>
            <a:ext cx="8153400" cy="45720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Switches -Buffering</a:t>
            </a:r>
            <a:endParaRPr lang="en-US" dirty="0"/>
          </a:p>
        </p:txBody>
      </p:sp>
      <p:sp>
        <p:nvSpPr>
          <p:cNvPr id="3" name="Content Placeholder 2"/>
          <p:cNvSpPr>
            <a:spLocks noGrp="1"/>
          </p:cNvSpPr>
          <p:nvPr>
            <p:ph idx="1"/>
          </p:nvPr>
        </p:nvSpPr>
        <p:spPr/>
        <p:txBody>
          <a:bodyPr>
            <a:normAutofit fontScale="85000" lnSpcReduction="20000"/>
          </a:bodyPr>
          <a:lstStyle/>
          <a:p>
            <a:endParaRPr lang="en-US" sz="2000" dirty="0" smtClean="0">
              <a:latin typeface="Times New Roman" pitchFamily="18" charset="0"/>
              <a:cs typeface="Times New Roman" pitchFamily="18" charset="0"/>
            </a:endParaRPr>
          </a:p>
          <a:p>
            <a:r>
              <a:rPr lang="en-US" sz="3500" dirty="0" smtClean="0">
                <a:latin typeface="Times New Roman" pitchFamily="18" charset="0"/>
                <a:cs typeface="Times New Roman" pitchFamily="18" charset="0"/>
              </a:rPr>
              <a:t>To perform store and forward processing, a packet switch buffers packets in memory.</a:t>
            </a:r>
          </a:p>
          <a:p>
            <a:r>
              <a:rPr lang="en-US" sz="3500" dirty="0" smtClean="0">
                <a:latin typeface="Times New Roman" pitchFamily="18" charset="0"/>
                <a:cs typeface="Times New Roman" pitchFamily="18" charset="0"/>
              </a:rPr>
              <a:t>The store operation occurs when a packet arrives:</a:t>
            </a:r>
          </a:p>
          <a:p>
            <a:r>
              <a:rPr lang="en-US" sz="3500" dirty="0" smtClean="0">
                <a:latin typeface="Times New Roman" pitchFamily="18" charset="0"/>
                <a:cs typeface="Times New Roman" pitchFamily="18" charset="0"/>
              </a:rPr>
              <a:t>I/O hardware inside the packet switch places a copy of the packet in memory. </a:t>
            </a:r>
          </a:p>
          <a:p>
            <a:r>
              <a:rPr lang="en-US" sz="3500" dirty="0" smtClean="0">
                <a:latin typeface="Times New Roman" pitchFamily="18" charset="0"/>
                <a:cs typeface="Times New Roman" pitchFamily="18" charset="0"/>
              </a:rPr>
              <a:t>The forward operation occurs once a packet has arrived and is waiting in memory. </a:t>
            </a:r>
          </a:p>
          <a:p>
            <a:r>
              <a:rPr lang="en-US" sz="3500" dirty="0" smtClean="0">
                <a:latin typeface="Times New Roman" pitchFamily="18" charset="0"/>
                <a:cs typeface="Times New Roman" pitchFamily="18" charset="0"/>
              </a:rPr>
              <a:t>The processor examines the packet, determines its destination, and sends the packet over the I/O interface that leads to the destination.</a:t>
            </a:r>
            <a:endParaRPr lang="en-US" sz="35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Switching done?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 each packet arrives, I/O hardware on</a:t>
            </a:r>
          </a:p>
          <a:p>
            <a:r>
              <a:rPr lang="en-US" dirty="0" smtClean="0"/>
              <a:t>the packet switch places the packet in memory and informs the packet switch processor.</a:t>
            </a:r>
          </a:p>
          <a:p>
            <a:r>
              <a:rPr lang="en-US" dirty="0" smtClean="0"/>
              <a:t>The processor examines each packet’s destination, and determines which port to use to send the packet</a:t>
            </a:r>
          </a:p>
          <a:p>
            <a:r>
              <a:rPr lang="en-US" dirty="0" smtClean="0"/>
              <a:t>a WAN does not need to be symmetric i.e.  the interconnections among packet switches and the capacity of each connection can be chosen to accommodate the expected traffic and provide redundancy in case of failure.  Fig 18.3</a:t>
            </a:r>
          </a:p>
          <a:p>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 router works!!</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33</a:t>
            </a:fld>
            <a:endParaRPr lang="en-US"/>
          </a:p>
        </p:txBody>
      </p:sp>
      <p:pic>
        <p:nvPicPr>
          <p:cNvPr id="22530" name="Picture 2"/>
          <p:cNvPicPr>
            <a:picLocks noGrp="1" noChangeAspect="1" noChangeArrowheads="1"/>
          </p:cNvPicPr>
          <p:nvPr>
            <p:ph idx="1"/>
          </p:nvPr>
        </p:nvPicPr>
        <p:blipFill>
          <a:blip r:embed="rId2"/>
          <a:srcRect/>
          <a:stretch>
            <a:fillRect/>
          </a:stretch>
        </p:blipFill>
        <p:spPr bwMode="auto">
          <a:xfrm>
            <a:off x="457200" y="1295401"/>
            <a:ext cx="8077199" cy="50292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Addressing In A WAN</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r>
              <a:rPr lang="en-US" dirty="0" smtClean="0">
                <a:latin typeface="Times New Roman" pitchFamily="18" charset="0"/>
                <a:cs typeface="Times New Roman" pitchFamily="18" charset="0"/>
              </a:rPr>
              <a:t>Each computer connected to a WAN is assigned an address.</a:t>
            </a:r>
          </a:p>
          <a:p>
            <a:r>
              <a:rPr lang="en-US" dirty="0" smtClean="0">
                <a:latin typeface="Times New Roman" pitchFamily="18" charset="0"/>
                <a:cs typeface="Times New Roman" pitchFamily="18" charset="0"/>
              </a:rPr>
              <a:t>WANs addresses follow a key concept that is used in the Internet: hierarchical addressing. Conceptually, hierarchical addressing divides each address into two parts: (site, computer at the site) Fig 18.4</a:t>
            </a:r>
          </a:p>
          <a:p>
            <a:r>
              <a:rPr lang="en-US" dirty="0" smtClean="0"/>
              <a:t>When a packet arrives, a packet switch must choose an outgoing path over which to forward the packet.</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 Addressing contd.</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35</a:t>
            </a:fld>
            <a:endParaRPr lang="en-US"/>
          </a:p>
        </p:txBody>
      </p:sp>
      <p:pic>
        <p:nvPicPr>
          <p:cNvPr id="23554" name="Picture 2"/>
          <p:cNvPicPr>
            <a:picLocks noGrp="1" noChangeAspect="1" noChangeArrowheads="1"/>
          </p:cNvPicPr>
          <p:nvPr>
            <p:ph idx="1"/>
          </p:nvPr>
        </p:nvPicPr>
        <p:blipFill>
          <a:blip r:embed="rId2"/>
          <a:srcRect/>
          <a:stretch>
            <a:fillRect/>
          </a:stretch>
        </p:blipFill>
        <p:spPr bwMode="auto">
          <a:xfrm>
            <a:off x="533400" y="2057400"/>
            <a:ext cx="7543799" cy="42672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 </a:t>
            </a:r>
            <a:r>
              <a:rPr lang="en-US" dirty="0" err="1" smtClean="0"/>
              <a:t>forwading</a:t>
            </a:r>
            <a:endParaRPr lang="en-US" dirty="0"/>
          </a:p>
        </p:txBody>
      </p:sp>
      <p:sp>
        <p:nvSpPr>
          <p:cNvPr id="3" name="Content Placeholder 2"/>
          <p:cNvSpPr>
            <a:spLocks noGrp="1"/>
          </p:cNvSpPr>
          <p:nvPr>
            <p:ph idx="1"/>
          </p:nvPr>
        </p:nvSpPr>
        <p:spPr/>
        <p:txBody>
          <a:bodyPr>
            <a:normAutofit fontScale="77500" lnSpcReduction="20000"/>
          </a:bodyPr>
          <a:lstStyle/>
          <a:p>
            <a:r>
              <a:rPr lang="en-US" sz="3600" dirty="0" smtClean="0">
                <a:latin typeface="Times New Roman" pitchFamily="18" charset="0"/>
                <a:cs typeface="Times New Roman" pitchFamily="18" charset="0"/>
              </a:rPr>
              <a:t>If a packet is destined for a local computer, the switch sends the packet directly to the computer. Otherwise, the packet must be forwarded over one of the connections that leads to another switch. </a:t>
            </a:r>
          </a:p>
          <a:p>
            <a:r>
              <a:rPr lang="en-US" sz="3600" dirty="0" smtClean="0">
                <a:latin typeface="Times New Roman" pitchFamily="18" charset="0"/>
                <a:cs typeface="Times New Roman" pitchFamily="18" charset="0"/>
              </a:rPr>
              <a:t>To make the choice, a packet switch examines the destination address in the packet, and extracts the packet switch </a:t>
            </a:r>
            <a:r>
              <a:rPr lang="en-US" sz="3600" dirty="0" smtClean="0">
                <a:latin typeface="Times New Roman" pitchFamily="18" charset="0"/>
                <a:cs typeface="Times New Roman" pitchFamily="18" charset="0"/>
              </a:rPr>
              <a:t>number (a network). </a:t>
            </a:r>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If the number in the destination address is identical to the packet switch’s own ID, the packet is intended for a computer on the local packet switch. </a:t>
            </a:r>
          </a:p>
          <a:p>
            <a:r>
              <a:rPr lang="en-US" sz="3600" dirty="0" smtClean="0">
                <a:latin typeface="Times New Roman" pitchFamily="18" charset="0"/>
                <a:cs typeface="Times New Roman" pitchFamily="18" charset="0"/>
              </a:rPr>
              <a:t>Otherwise, the packet is intended for a computer on another packet switch called the next hop</a:t>
            </a:r>
            <a:endParaRPr lang="en-US" sz="3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 Forwarding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Note that a packet switch does not need to keep complete information about how to reach all possible computers, nor does a switch need to compute the entire route a packet will follow through the network. </a:t>
            </a:r>
          </a:p>
          <a:p>
            <a:r>
              <a:rPr lang="en-US" dirty="0" smtClean="0"/>
              <a:t>Instead, a switch bases forwarding on packet switch IDs, which means that a switch only needs to know which outgoing link to use to reach a given switch.</a:t>
            </a:r>
          </a:p>
          <a:p>
            <a:r>
              <a:rPr lang="en-US" dirty="0" smtClean="0"/>
              <a:t>To make the computation efficient, packet switches use table lookup. That is, each packet switch contains a </a:t>
            </a:r>
            <a:r>
              <a:rPr lang="en-US" i="1" dirty="0" smtClean="0"/>
              <a:t>forwarding table† that lists all possible packet switches and </a:t>
            </a:r>
            <a:r>
              <a:rPr lang="en-US" dirty="0" smtClean="0"/>
              <a:t>gives a next hop for each. Fig 18.5</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Table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38</a:t>
            </a:fld>
            <a:endParaRPr lang="en-US"/>
          </a:p>
        </p:txBody>
      </p:sp>
      <p:pic>
        <p:nvPicPr>
          <p:cNvPr id="24578" name="Picture 2"/>
          <p:cNvPicPr>
            <a:picLocks noChangeAspect="1" noChangeArrowheads="1"/>
          </p:cNvPicPr>
          <p:nvPr/>
        </p:nvPicPr>
        <p:blipFill>
          <a:blip r:embed="rId2"/>
          <a:srcRect/>
          <a:stretch>
            <a:fillRect/>
          </a:stretch>
        </p:blipFill>
        <p:spPr bwMode="auto">
          <a:xfrm>
            <a:off x="838200" y="2433638"/>
            <a:ext cx="7848600" cy="3281362"/>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In/Out Packets</a:t>
            </a:r>
            <a:endParaRPr lang="en-US" dirty="0"/>
          </a:p>
        </p:txBody>
      </p:sp>
      <p:sp>
        <p:nvSpPr>
          <p:cNvPr id="3" name="Content Placeholder 2"/>
          <p:cNvSpPr>
            <a:spLocks noGrp="1"/>
          </p:cNvSpPr>
          <p:nvPr>
            <p:ph idx="1"/>
          </p:nvPr>
        </p:nvSpPr>
        <p:spPr/>
        <p:txBody>
          <a:bodyPr/>
          <a:lstStyle/>
          <a:p>
            <a:r>
              <a:rPr lang="en-US" dirty="0" smtClean="0"/>
              <a:t>packets that originate on directly connected computers and packets that arrive from other packet switches use the same mechanism.</a:t>
            </a:r>
          </a:p>
          <a:p>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Date Placeholder 1"/>
          <p:cNvSpPr>
            <a:spLocks noGrp="1"/>
          </p:cNvSpPr>
          <p:nvPr>
            <p:ph type="dt" sz="quarter" idx="10"/>
          </p:nvPr>
        </p:nvSpPr>
        <p:spPr>
          <a:noFill/>
        </p:spPr>
        <p:txBody>
          <a:bodyPr/>
          <a:lstStyle/>
          <a:p>
            <a:fld id="{7C40D323-BE71-430A-8F70-29EFCB3250A4}" type="datetime2">
              <a:rPr lang="en-US"/>
              <a:pPr/>
              <a:t>Thursday, August 20, 2015</a:t>
            </a:fld>
            <a:endParaRPr lang="en-US"/>
          </a:p>
        </p:txBody>
      </p:sp>
      <p:sp>
        <p:nvSpPr>
          <p:cNvPr id="2052" name="Slide Number Placeholder 3"/>
          <p:cNvSpPr>
            <a:spLocks noGrp="1"/>
          </p:cNvSpPr>
          <p:nvPr>
            <p:ph type="sldNum" sz="quarter" idx="12"/>
          </p:nvPr>
        </p:nvSpPr>
        <p:spPr>
          <a:noFill/>
        </p:spPr>
        <p:txBody>
          <a:bodyPr/>
          <a:lstStyle/>
          <a:p>
            <a:fld id="{537A5B54-E40F-44BB-AFAC-49148BD94C47}" type="slidenum">
              <a:rPr lang="en-US"/>
              <a:pPr/>
              <a:t>4</a:t>
            </a:fld>
            <a:endParaRPr lang="en-US"/>
          </a:p>
        </p:txBody>
      </p:sp>
      <p:sp>
        <p:nvSpPr>
          <p:cNvPr id="2053" name="Slide Number Placeholder 5"/>
          <p:cNvSpPr txBox="1">
            <a:spLocks noGrp="1"/>
          </p:cNvSpPr>
          <p:nvPr/>
        </p:nvSpPr>
        <p:spPr bwMode="auto">
          <a:xfrm>
            <a:off x="6553200" y="6248400"/>
            <a:ext cx="1905000" cy="457200"/>
          </a:xfrm>
          <a:prstGeom prst="rect">
            <a:avLst/>
          </a:prstGeom>
          <a:noFill/>
          <a:ln w="12700" cap="sq">
            <a:noFill/>
            <a:miter lim="800000"/>
            <a:headEnd type="none" w="sm" len="sm"/>
            <a:tailEnd type="none" w="sm" len="sm"/>
          </a:ln>
        </p:spPr>
        <p:txBody>
          <a:bodyPr/>
          <a:lstStyle/>
          <a:p>
            <a:pPr algn="r" eaLnBrk="0" hangingPunct="0">
              <a:spcBef>
                <a:spcPct val="50000"/>
              </a:spcBef>
            </a:pPr>
            <a:fld id="{F4093D3E-B40B-4ABF-ACAC-9A9CD536C412}" type="slidenum">
              <a:rPr lang="en-US" sz="1400">
                <a:latin typeface="Times New Roman" pitchFamily="16" charset="0"/>
              </a:rPr>
              <a:pPr algn="r" eaLnBrk="0" hangingPunct="0">
                <a:spcBef>
                  <a:spcPct val="50000"/>
                </a:spcBef>
              </a:pPr>
              <a:t>4</a:t>
            </a:fld>
            <a:endParaRPr lang="en-US" sz="1400">
              <a:latin typeface="Times New Roman" pitchFamily="16" charset="0"/>
            </a:endParaRPr>
          </a:p>
        </p:txBody>
      </p:sp>
      <p:sp>
        <p:nvSpPr>
          <p:cNvPr id="2054" name="Rectangle 2"/>
          <p:cNvSpPr>
            <a:spLocks noGrp="1" noChangeArrowheads="1"/>
          </p:cNvSpPr>
          <p:nvPr>
            <p:ph type="title" idx="4294967295"/>
          </p:nvPr>
        </p:nvSpPr>
        <p:spPr/>
        <p:txBody>
          <a:bodyPr lIns="92075" tIns="46038" rIns="92075" bIns="46038"/>
          <a:lstStyle/>
          <a:p>
            <a:pPr eaLnBrk="1" hangingPunct="1"/>
            <a:r>
              <a:rPr lang="en-US" sz="3600" smtClean="0"/>
              <a:t>NETWORK TOPOLOGY (contd.)</a:t>
            </a:r>
          </a:p>
        </p:txBody>
      </p:sp>
      <p:sp>
        <p:nvSpPr>
          <p:cNvPr id="2055" name="Rectangle 3"/>
          <p:cNvSpPr>
            <a:spLocks noGrp="1" noChangeArrowheads="1"/>
          </p:cNvSpPr>
          <p:nvPr>
            <p:ph type="body" idx="4294967295"/>
          </p:nvPr>
        </p:nvSpPr>
        <p:spPr/>
        <p:txBody>
          <a:bodyPr lIns="92075" tIns="46038" rIns="92075" bIns="46038"/>
          <a:lstStyle/>
          <a:p>
            <a:pPr eaLnBrk="1" hangingPunct="1">
              <a:lnSpc>
                <a:spcPct val="90000"/>
              </a:lnSpc>
            </a:pPr>
            <a:r>
              <a:rPr lang="en-US" sz="2800" smtClean="0"/>
              <a:t>RING</a:t>
            </a:r>
          </a:p>
          <a:p>
            <a:pPr eaLnBrk="1" hangingPunct="1">
              <a:lnSpc>
                <a:spcPct val="90000"/>
              </a:lnSpc>
              <a:buFontTx/>
              <a:buNone/>
            </a:pPr>
            <a:r>
              <a:rPr lang="en-US" sz="2800" smtClean="0"/>
              <a:t>	</a:t>
            </a:r>
          </a:p>
          <a:p>
            <a:pPr eaLnBrk="1" hangingPunct="1">
              <a:lnSpc>
                <a:spcPct val="90000"/>
              </a:lnSpc>
              <a:buFontTx/>
              <a:buNone/>
            </a:pPr>
            <a:r>
              <a:rPr lang="en-US" sz="2800" smtClean="0"/>
              <a:t>				</a:t>
            </a:r>
          </a:p>
          <a:p>
            <a:pPr eaLnBrk="1" hangingPunct="1">
              <a:lnSpc>
                <a:spcPct val="90000"/>
              </a:lnSpc>
              <a:buFontTx/>
              <a:buNone/>
            </a:pPr>
            <a:endParaRPr lang="en-US" sz="2800" smtClean="0"/>
          </a:p>
          <a:p>
            <a:pPr eaLnBrk="1" hangingPunct="1">
              <a:lnSpc>
                <a:spcPct val="90000"/>
              </a:lnSpc>
              <a:buFontTx/>
              <a:buNone/>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r>
              <a:rPr lang="en-US" sz="2800" smtClean="0"/>
              <a:t>Broadcast method – A message can be sent from a PC to multiple destinations at the same time.</a:t>
            </a:r>
          </a:p>
        </p:txBody>
      </p:sp>
      <p:graphicFrame>
        <p:nvGraphicFramePr>
          <p:cNvPr id="2050" name="Object 4"/>
          <p:cNvGraphicFramePr>
            <a:graphicFrameLocks noChangeAspect="1"/>
          </p:cNvGraphicFramePr>
          <p:nvPr/>
        </p:nvGraphicFramePr>
        <p:xfrm>
          <a:off x="1447800" y="2209800"/>
          <a:ext cx="5410200" cy="3133725"/>
        </p:xfrm>
        <a:graphic>
          <a:graphicData uri="http://schemas.openxmlformats.org/presentationml/2006/ole">
            <mc:AlternateContent xmlns:mc="http://schemas.openxmlformats.org/markup-compatibility/2006">
              <mc:Choice xmlns:v="urn:schemas-microsoft-com:vml" Requires="v">
                <p:oleObj spid="_x0000_s2052" r:id="rId3" imgW="5234250" imgH="3740381" progId="">
                  <p:embed/>
                </p:oleObj>
              </mc:Choice>
              <mc:Fallback>
                <p:oleObj r:id="rId3" imgW="5234250" imgH="3740381"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09800"/>
                        <a:ext cx="5410200" cy="313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Addresses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Each network designer chooses addresses, packet formats, and delivery techniques independent of the details of the underlying hardware</a:t>
            </a:r>
          </a:p>
          <a:p>
            <a:r>
              <a:rPr lang="en-US" dirty="0" smtClean="0"/>
              <a:t>To provide uniform addressing in the Internet, IP defines an abstract addressing scheme that assigns each host a unique protocol address;</a:t>
            </a:r>
          </a:p>
          <a:p>
            <a:r>
              <a:rPr lang="en-US" dirty="0" smtClean="0"/>
              <a:t>applications use the IP addresses to communicate</a:t>
            </a:r>
          </a:p>
          <a:p>
            <a:r>
              <a:rPr lang="en-US" i="1" dirty="0" smtClean="0"/>
              <a:t>A 32-bit number called Internet Protocol address, IP address, or Internet address is used on TCP/IP network Fig. 21.2 Fig 21.1 21.3</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32-bit </a:t>
            </a:r>
            <a:r>
              <a:rPr lang="en-US" dirty="0" smtClean="0"/>
              <a:t>Addresses</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dirty="0" smtClean="0"/>
              <a:t>CSC 307-NETCENTRIC COMPUTING</a:t>
            </a:r>
            <a:endParaRPr lang="en-US" dirty="0"/>
          </a:p>
        </p:txBody>
      </p:sp>
      <p:sp>
        <p:nvSpPr>
          <p:cNvPr id="6" name="Slide Number Placeholder 5"/>
          <p:cNvSpPr>
            <a:spLocks noGrp="1"/>
          </p:cNvSpPr>
          <p:nvPr>
            <p:ph type="sldNum" sz="quarter" idx="12"/>
          </p:nvPr>
        </p:nvSpPr>
        <p:spPr/>
        <p:txBody>
          <a:bodyPr/>
          <a:lstStyle/>
          <a:p>
            <a:fld id="{2F01E1E3-E317-450F-9E21-DF3C19A67A23}" type="slidenum">
              <a:rPr lang="en-US" smtClean="0"/>
              <a:pPr/>
              <a:t>41</a:t>
            </a:fld>
            <a:endParaRPr lang="en-US"/>
          </a:p>
        </p:txBody>
      </p:sp>
      <p:pic>
        <p:nvPicPr>
          <p:cNvPr id="26626" name="Picture 2"/>
          <p:cNvPicPr>
            <a:picLocks noGrp="1" noChangeAspect="1" noChangeArrowheads="1"/>
          </p:cNvPicPr>
          <p:nvPr>
            <p:ph idx="1"/>
          </p:nvPr>
        </p:nvPicPr>
        <p:blipFill>
          <a:blip r:embed="rId2"/>
          <a:srcRect/>
          <a:stretch>
            <a:fillRect/>
          </a:stretch>
        </p:blipFill>
        <p:spPr bwMode="auto">
          <a:xfrm>
            <a:off x="457200" y="1981200"/>
            <a:ext cx="7924800" cy="39624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Classful</a:t>
            </a:r>
            <a:r>
              <a:rPr lang="en-US" dirty="0" smtClean="0"/>
              <a:t> Addresses</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42</a:t>
            </a:fld>
            <a:endParaRPr lang="en-US"/>
          </a:p>
        </p:txBody>
      </p:sp>
      <p:pic>
        <p:nvPicPr>
          <p:cNvPr id="25602" name="Picture 2"/>
          <p:cNvPicPr>
            <a:picLocks noGrp="1" noChangeAspect="1" noChangeArrowheads="1"/>
          </p:cNvPicPr>
          <p:nvPr>
            <p:ph idx="1"/>
          </p:nvPr>
        </p:nvPicPr>
        <p:blipFill>
          <a:blip r:embed="rId2"/>
          <a:srcRect/>
          <a:stretch>
            <a:fillRect/>
          </a:stretch>
        </p:blipFill>
        <p:spPr bwMode="auto">
          <a:xfrm>
            <a:off x="457200" y="1676400"/>
            <a:ext cx="7696200" cy="47244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Addresses</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43</a:t>
            </a:fld>
            <a:endParaRPr lang="en-US"/>
          </a:p>
        </p:txBody>
      </p:sp>
      <p:pic>
        <p:nvPicPr>
          <p:cNvPr id="27650" name="Picture 2"/>
          <p:cNvPicPr>
            <a:picLocks noGrp="1" noChangeAspect="1" noChangeArrowheads="1"/>
          </p:cNvPicPr>
          <p:nvPr>
            <p:ph idx="1"/>
          </p:nvPr>
        </p:nvPicPr>
        <p:blipFill>
          <a:blip r:embed="rId2"/>
          <a:srcRect/>
          <a:stretch>
            <a:fillRect/>
          </a:stretch>
        </p:blipFill>
        <p:spPr bwMode="auto">
          <a:xfrm>
            <a:off x="381000" y="1600200"/>
            <a:ext cx="8305800" cy="40386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ICANN</a:t>
            </a:r>
            <a:endParaRPr lang="en-US" dirty="0"/>
          </a:p>
        </p:txBody>
      </p:sp>
      <p:sp>
        <p:nvSpPr>
          <p:cNvPr id="3" name="Content Placeholder 2"/>
          <p:cNvSpPr>
            <a:spLocks noGrp="1"/>
          </p:cNvSpPr>
          <p:nvPr>
            <p:ph idx="1"/>
          </p:nvPr>
        </p:nvSpPr>
        <p:spPr/>
        <p:txBody>
          <a:bodyPr>
            <a:normAutofit lnSpcReduction="10000"/>
          </a:bodyPr>
          <a:lstStyle/>
          <a:p>
            <a:r>
              <a:rPr lang="en-US" i="1" dirty="0" smtClean="0"/>
              <a:t>The original IP addressing scheme divided addresses into classes.</a:t>
            </a:r>
          </a:p>
          <a:p>
            <a:r>
              <a:rPr lang="en-US" i="1" dirty="0" smtClean="0"/>
              <a:t>Class D addresses are still used for multicasting.</a:t>
            </a:r>
          </a:p>
          <a:p>
            <a:r>
              <a:rPr lang="en-US" dirty="0" smtClean="0"/>
              <a:t>dotted decimal addresses range from </a:t>
            </a:r>
            <a:r>
              <a:rPr lang="en-US" i="1" dirty="0" smtClean="0"/>
              <a:t>0.0.0.0 through 255.255.255.255. </a:t>
            </a:r>
          </a:p>
          <a:p>
            <a:r>
              <a:rPr lang="en-US" dirty="0" smtClean="0"/>
              <a:t>a central organization, the </a:t>
            </a:r>
            <a:r>
              <a:rPr lang="en-US" i="1" dirty="0" smtClean="0"/>
              <a:t>Internet Corporation for Assigned Names and</a:t>
            </a:r>
          </a:p>
          <a:p>
            <a:r>
              <a:rPr lang="en-US" i="1" dirty="0" smtClean="0"/>
              <a:t>Numbers (ICANN) distributes IP addresses</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ICANN </a:t>
            </a:r>
            <a:r>
              <a:rPr lang="en-US" dirty="0" err="1" smtClean="0"/>
              <a:t>vs</a:t>
            </a:r>
            <a:r>
              <a:rPr lang="en-US" dirty="0" smtClean="0"/>
              <a:t> ISP</a:t>
            </a:r>
            <a:endParaRPr lang="en-US" dirty="0"/>
          </a:p>
        </p:txBody>
      </p:sp>
      <p:sp>
        <p:nvSpPr>
          <p:cNvPr id="3" name="Content Placeholder 2"/>
          <p:cNvSpPr>
            <a:spLocks noGrp="1"/>
          </p:cNvSpPr>
          <p:nvPr>
            <p:ph idx="1"/>
          </p:nvPr>
        </p:nvSpPr>
        <p:spPr/>
        <p:txBody>
          <a:bodyPr/>
          <a:lstStyle/>
          <a:p>
            <a:r>
              <a:rPr lang="en-US" dirty="0" smtClean="0"/>
              <a:t>ICANN does not assign individual prefixes. Instead, ICANN authorizes a set of </a:t>
            </a:r>
            <a:r>
              <a:rPr lang="en-US" i="1" dirty="0" smtClean="0"/>
              <a:t>registrars to do so. Registrars make blocks of addresses available to ISPs, which </a:t>
            </a:r>
            <a:r>
              <a:rPr lang="en-US" dirty="0" smtClean="0"/>
              <a:t>provide addresses to subscribers. </a:t>
            </a:r>
          </a:p>
          <a:p>
            <a:r>
              <a:rPr lang="en-US" dirty="0" smtClean="0"/>
              <a:t>Thus, to obtain a prefix, a corporation usually contacts an ISP</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 Addresses</a:t>
            </a:r>
            <a:endParaRPr lang="en-US" dirty="0"/>
          </a:p>
        </p:txBody>
      </p:sp>
      <p:sp>
        <p:nvSpPr>
          <p:cNvPr id="3" name="Content Placeholder 2"/>
          <p:cNvSpPr>
            <a:spLocks noGrp="1"/>
          </p:cNvSpPr>
          <p:nvPr>
            <p:ph idx="1"/>
          </p:nvPr>
        </p:nvSpPr>
        <p:spPr/>
        <p:txBody>
          <a:bodyPr>
            <a:normAutofit lnSpcReduction="10000"/>
          </a:bodyPr>
          <a:lstStyle/>
          <a:p>
            <a:r>
              <a:rPr lang="en-US" dirty="0" err="1" smtClean="0"/>
              <a:t>Classful</a:t>
            </a:r>
            <a:r>
              <a:rPr lang="en-US" dirty="0" smtClean="0"/>
              <a:t> addressing scheme became a limitation.</a:t>
            </a:r>
          </a:p>
          <a:p>
            <a:r>
              <a:rPr lang="en-US" dirty="0" smtClean="0"/>
              <a:t>Everyone demanded a class A or B to have enough addresses for future growth;</a:t>
            </a:r>
          </a:p>
          <a:p>
            <a:r>
              <a:rPr lang="en-US" dirty="0" smtClean="0"/>
              <a:t>Many addresses were unused.</a:t>
            </a:r>
          </a:p>
          <a:p>
            <a:r>
              <a:rPr lang="en-US" dirty="0" smtClean="0"/>
              <a:t>Two new mechanisms </a:t>
            </a:r>
            <a:r>
              <a:rPr lang="en-US" dirty="0" smtClean="0"/>
              <a:t>are proposed as </a:t>
            </a:r>
            <a:r>
              <a:rPr lang="en-US" dirty="0" smtClean="0"/>
              <a:t>remedies:</a:t>
            </a:r>
          </a:p>
          <a:p>
            <a:pPr lvl="1"/>
            <a:r>
              <a:rPr lang="en-US" dirty="0" smtClean="0"/>
              <a:t>Subnet addressing</a:t>
            </a:r>
          </a:p>
          <a:p>
            <a:pPr lvl="1"/>
            <a:r>
              <a:rPr lang="en-US" dirty="0" smtClean="0"/>
              <a:t>Classless addressing</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p:txBody>
          <a:bodyPr/>
          <a:lstStyle/>
          <a:p>
            <a:pPr>
              <a:defRPr/>
            </a:pPr>
            <a:fld id="{01243D76-303F-46A1-BDEF-08918E34DCA4}" type="slidenum">
              <a:rPr lang="en-GB"/>
              <a:pPr>
                <a:defRPr/>
              </a:pPr>
              <a:t>47</a:t>
            </a:fld>
            <a:endParaRPr lang="en-GB"/>
          </a:p>
        </p:txBody>
      </p:sp>
      <p:sp>
        <p:nvSpPr>
          <p:cNvPr id="16387"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9pPr>
          </a:lstStyle>
          <a:p>
            <a:pPr eaLnBrk="1" hangingPunct="1">
              <a:lnSpc>
                <a:spcPct val="70000"/>
              </a:lnSpc>
              <a:buClr>
                <a:srgbClr val="000000"/>
              </a:buClr>
              <a:buFont typeface="Arial" charset="0"/>
              <a:buNone/>
            </a:pPr>
            <a:r>
              <a:rPr lang="en-US" sz="3200" b="1">
                <a:solidFill>
                  <a:srgbClr val="336699"/>
                </a:solidFill>
                <a:latin typeface="Arial Narrow" pitchFamily="32" charset="0"/>
                <a:cs typeface="Times New Roman" pitchFamily="16" charset="0"/>
              </a:rPr>
              <a:t>        Basics of Subnetting </a:t>
            </a:r>
          </a:p>
        </p:txBody>
      </p:sp>
      <p:sp>
        <p:nvSpPr>
          <p:cNvPr id="16388"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3375" indent="-333375" eaLnBrk="0" hangingPunc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1pPr>
            <a:lvl2pPr marL="742950" indent="-285750" eaLnBrk="0" hangingPunc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2pPr>
            <a:lvl3pPr marL="1143000" indent="-228600" eaLnBrk="0" hangingPunc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3pPr>
            <a:lvl4pPr marL="1600200" indent="-228600" eaLnBrk="0" hangingPunc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4pPr>
            <a:lvl5pPr marL="2057400" indent="-228600" eaLnBrk="0" hangingPunc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9pPr>
          </a:lstStyle>
          <a:p>
            <a:pPr eaLnBrk="1" hangingPunct="1">
              <a:spcBef>
                <a:spcPts val="700"/>
              </a:spcBef>
              <a:buClr>
                <a:srgbClr val="000000"/>
              </a:buClr>
              <a:buFont typeface="Arial" charset="0"/>
              <a:buChar char="•"/>
            </a:pPr>
            <a:r>
              <a:rPr lang="en-US" sz="2800">
                <a:solidFill>
                  <a:srgbClr val="000000"/>
                </a:solidFill>
                <a:latin typeface="Arial" charset="0"/>
                <a:cs typeface="Times New Roman" pitchFamily="16" charset="0"/>
              </a:rPr>
              <a:t>Subnetworks</a:t>
            </a:r>
          </a:p>
          <a:p>
            <a:pPr eaLnBrk="1" hangingPunct="1">
              <a:spcBef>
                <a:spcPts val="700"/>
              </a:spcBef>
              <a:buClr>
                <a:srgbClr val="000000"/>
              </a:buClr>
              <a:buFont typeface="Arial" charset="0"/>
              <a:buChar char="•"/>
            </a:pPr>
            <a:r>
              <a:rPr lang="en-US" sz="2800">
                <a:solidFill>
                  <a:srgbClr val="000000"/>
                </a:solidFill>
                <a:latin typeface="Arial" charset="0"/>
                <a:cs typeface="Times New Roman" pitchFamily="16" charset="0"/>
              </a:rPr>
              <a:t>Subnet mask</a:t>
            </a:r>
          </a:p>
          <a:p>
            <a:pPr eaLnBrk="1" hangingPunct="1">
              <a:spcBef>
                <a:spcPts val="700"/>
              </a:spcBef>
              <a:buClr>
                <a:srgbClr val="000000"/>
              </a:buClr>
              <a:buFont typeface="Arial" charset="0"/>
              <a:buChar char="•"/>
            </a:pPr>
            <a:r>
              <a:rPr lang="en-US" sz="2800">
                <a:solidFill>
                  <a:srgbClr val="000000"/>
                </a:solidFill>
                <a:latin typeface="Arial" charset="0"/>
                <a:cs typeface="Times New Roman" pitchFamily="16" charset="0"/>
              </a:rPr>
              <a:t>Boolean operations: AND, OR, and NOT</a:t>
            </a:r>
          </a:p>
          <a:p>
            <a:pPr eaLnBrk="1" hangingPunct="1">
              <a:spcBef>
                <a:spcPts val="700"/>
              </a:spcBef>
              <a:buClr>
                <a:srgbClr val="000000"/>
              </a:buClr>
              <a:buFont typeface="Arial" charset="0"/>
              <a:buChar char="•"/>
            </a:pPr>
            <a:r>
              <a:rPr lang="en-US" sz="2800">
                <a:solidFill>
                  <a:srgbClr val="000000"/>
                </a:solidFill>
                <a:latin typeface="Arial" charset="0"/>
                <a:cs typeface="Times New Roman" pitchFamily="16" charset="0"/>
              </a:rPr>
              <a:t>Performing the AND function</a:t>
            </a:r>
          </a:p>
        </p:txBody>
      </p:sp>
    </p:spTree>
    <p:extLst>
      <p:ext uri="{BB962C8B-B14F-4D97-AF65-F5344CB8AC3E}">
        <p14:creationId xmlns:p14="http://schemas.microsoft.com/office/powerpoint/2010/main" val="4124825731"/>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p:txBody>
          <a:bodyPr/>
          <a:lstStyle/>
          <a:p>
            <a:pPr>
              <a:defRPr/>
            </a:pPr>
            <a:fld id="{4099EEB8-1EAE-4C44-A247-187340CCEE6E}" type="slidenum">
              <a:rPr lang="en-GB"/>
              <a:pPr>
                <a:defRPr/>
              </a:pPr>
              <a:t>48</a:t>
            </a:fld>
            <a:endParaRPr lang="en-GB"/>
          </a:p>
        </p:txBody>
      </p:sp>
      <p:sp>
        <p:nvSpPr>
          <p:cNvPr id="17411"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9pPr>
          </a:lstStyle>
          <a:p>
            <a:pPr eaLnBrk="1" hangingPunct="1">
              <a:lnSpc>
                <a:spcPct val="70000"/>
              </a:lnSpc>
              <a:buClr>
                <a:srgbClr val="000000"/>
              </a:buClr>
              <a:buFont typeface="Arial" charset="0"/>
              <a:buNone/>
            </a:pPr>
            <a:r>
              <a:rPr lang="en-US" sz="3200" b="1">
                <a:solidFill>
                  <a:srgbClr val="336699"/>
                </a:solidFill>
                <a:latin typeface="Arial Narrow" pitchFamily="32" charset="0"/>
              </a:rPr>
              <a:t>                 Subnetworks</a:t>
            </a:r>
          </a:p>
        </p:txBody>
      </p:sp>
      <p:sp>
        <p:nvSpPr>
          <p:cNvPr id="17412"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9pPr>
          </a:lstStyle>
          <a:p>
            <a:pPr eaLnBrk="1" hangingPunct="1">
              <a:spcBef>
                <a:spcPts val="700"/>
              </a:spcBef>
              <a:buClr>
                <a:srgbClr val="000000"/>
              </a:buClr>
              <a:buFont typeface="Arial" charset="0"/>
              <a:buNone/>
            </a:pPr>
            <a:r>
              <a:rPr lang="en-US" sz="2800">
                <a:solidFill>
                  <a:srgbClr val="000000"/>
                </a:solidFill>
                <a:latin typeface="Arial" charset="0"/>
              </a:rPr>
              <a:t>To create a subnet address, a network administrator borrows bits from the original host portion and designates them as the subnet field.</a:t>
            </a:r>
          </a:p>
          <a:p>
            <a:pPr eaLnBrk="1" hangingPunct="1">
              <a:spcBef>
                <a:spcPts val="700"/>
              </a:spcBef>
              <a:buClr>
                <a:srgbClr val="000000"/>
              </a:buClr>
              <a:buFont typeface="Arial" charset="0"/>
              <a:buNone/>
            </a:pPr>
            <a:endParaRPr lang="en-US" sz="2800">
              <a:solidFill>
                <a:srgbClr val="000000"/>
              </a:solidFill>
              <a:latin typeface="Arial" charset="0"/>
            </a:endParaRPr>
          </a:p>
        </p:txBody>
      </p:sp>
    </p:spTree>
    <p:extLst>
      <p:ext uri="{BB962C8B-B14F-4D97-AF65-F5344CB8AC3E}">
        <p14:creationId xmlns:p14="http://schemas.microsoft.com/office/powerpoint/2010/main" val="2121859838"/>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A55C651D-174C-417B-B493-4CDA8F5FAE54}" type="slidenum">
              <a:rPr lang="en-GB"/>
              <a:pPr>
                <a:defRPr/>
              </a:pPr>
              <a:t>49</a:t>
            </a:fld>
            <a:endParaRPr lang="en-GB"/>
          </a:p>
        </p:txBody>
      </p:sp>
      <p:pic>
        <p:nvPicPr>
          <p:cNvPr id="18435" name="Picture 1"/>
          <p:cNvPicPr>
            <a:picLocks noChangeAspect="1" noChangeArrowheads="1"/>
          </p:cNvPicPr>
          <p:nvPr/>
        </p:nvPicPr>
        <p:blipFill>
          <a:blip r:embed="rId3">
            <a:extLst>
              <a:ext uri="{28A0092B-C50C-407E-A947-70E740481C1C}">
                <a14:useLocalDpi xmlns:a14="http://schemas.microsoft.com/office/drawing/2010/main" val="0"/>
              </a:ext>
            </a:extLst>
          </a:blip>
          <a:srcRect b="48795"/>
          <a:stretch>
            <a:fillRect/>
          </a:stretch>
        </p:blipFill>
        <p:spPr bwMode="auto">
          <a:xfrm>
            <a:off x="1219200" y="1371600"/>
            <a:ext cx="67056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200400"/>
            <a:ext cx="579120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8437" name="Text Box 3"/>
          <p:cNvSpPr txBox="1">
            <a:spLocks noChangeArrowheads="1"/>
          </p:cNvSpPr>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9pPr>
          </a:lstStyle>
          <a:p>
            <a:pPr eaLnBrk="1" hangingPunct="1">
              <a:lnSpc>
                <a:spcPct val="70000"/>
              </a:lnSpc>
              <a:buClr>
                <a:srgbClr val="000000"/>
              </a:buClr>
              <a:buFont typeface="Arial" charset="0"/>
              <a:buNone/>
            </a:pPr>
            <a:r>
              <a:rPr lang="en-GB" sz="3200" b="1">
                <a:solidFill>
                  <a:srgbClr val="336699"/>
                </a:solidFill>
                <a:latin typeface="Arial Narrow" pitchFamily="32" charset="0"/>
              </a:rPr>
              <a:t>            Subnetworks</a:t>
            </a:r>
          </a:p>
        </p:txBody>
      </p:sp>
    </p:spTree>
    <p:extLst>
      <p:ext uri="{BB962C8B-B14F-4D97-AF65-F5344CB8AC3E}">
        <p14:creationId xmlns:p14="http://schemas.microsoft.com/office/powerpoint/2010/main" val="143847009"/>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Date Placeholder 1"/>
          <p:cNvSpPr>
            <a:spLocks noGrp="1"/>
          </p:cNvSpPr>
          <p:nvPr>
            <p:ph type="dt" sz="quarter" idx="10"/>
          </p:nvPr>
        </p:nvSpPr>
        <p:spPr>
          <a:noFill/>
        </p:spPr>
        <p:txBody>
          <a:bodyPr/>
          <a:lstStyle/>
          <a:p>
            <a:fld id="{EA9543CD-6E2E-440C-9CE6-A55DBFCBD359}" type="datetime2">
              <a:rPr lang="en-US"/>
              <a:pPr/>
              <a:t>Thursday, August 20, 2015</a:t>
            </a:fld>
            <a:endParaRPr lang="en-US"/>
          </a:p>
        </p:txBody>
      </p:sp>
      <p:sp>
        <p:nvSpPr>
          <p:cNvPr id="3076" name="Slide Number Placeholder 3"/>
          <p:cNvSpPr>
            <a:spLocks noGrp="1"/>
          </p:cNvSpPr>
          <p:nvPr>
            <p:ph type="sldNum" sz="quarter" idx="12"/>
          </p:nvPr>
        </p:nvSpPr>
        <p:spPr>
          <a:noFill/>
        </p:spPr>
        <p:txBody>
          <a:bodyPr/>
          <a:lstStyle/>
          <a:p>
            <a:fld id="{4945BB00-07D9-42D9-B921-B80F90369E4F}" type="slidenum">
              <a:rPr lang="en-US"/>
              <a:pPr/>
              <a:t>5</a:t>
            </a:fld>
            <a:endParaRPr lang="en-US"/>
          </a:p>
        </p:txBody>
      </p:sp>
      <p:sp>
        <p:nvSpPr>
          <p:cNvPr id="3077" name="Slide Number Placeholder 5"/>
          <p:cNvSpPr txBox="1">
            <a:spLocks noGrp="1"/>
          </p:cNvSpPr>
          <p:nvPr/>
        </p:nvSpPr>
        <p:spPr bwMode="auto">
          <a:xfrm>
            <a:off x="6553200" y="6248400"/>
            <a:ext cx="1905000" cy="457200"/>
          </a:xfrm>
          <a:prstGeom prst="rect">
            <a:avLst/>
          </a:prstGeom>
          <a:noFill/>
          <a:ln w="12700" cap="sq">
            <a:noFill/>
            <a:miter lim="800000"/>
            <a:headEnd type="none" w="sm" len="sm"/>
            <a:tailEnd type="none" w="sm" len="sm"/>
          </a:ln>
        </p:spPr>
        <p:txBody>
          <a:bodyPr/>
          <a:lstStyle/>
          <a:p>
            <a:pPr algn="r" eaLnBrk="0" hangingPunct="0">
              <a:spcBef>
                <a:spcPct val="50000"/>
              </a:spcBef>
            </a:pPr>
            <a:fld id="{0862EFBC-F524-497F-BAF3-4E0277A78D33}" type="slidenum">
              <a:rPr lang="en-US" sz="1400">
                <a:latin typeface="Times New Roman" pitchFamily="16" charset="0"/>
              </a:rPr>
              <a:pPr algn="r" eaLnBrk="0" hangingPunct="0">
                <a:spcBef>
                  <a:spcPct val="50000"/>
                </a:spcBef>
              </a:pPr>
              <a:t>5</a:t>
            </a:fld>
            <a:endParaRPr lang="en-US" sz="1400">
              <a:latin typeface="Times New Roman" pitchFamily="16" charset="0"/>
            </a:endParaRPr>
          </a:p>
        </p:txBody>
      </p:sp>
      <p:sp>
        <p:nvSpPr>
          <p:cNvPr id="3078" name="Rectangle 2"/>
          <p:cNvSpPr>
            <a:spLocks noGrp="1" noChangeArrowheads="1"/>
          </p:cNvSpPr>
          <p:nvPr>
            <p:ph type="title" idx="4294967295"/>
          </p:nvPr>
        </p:nvSpPr>
        <p:spPr/>
        <p:txBody>
          <a:bodyPr lIns="92075" tIns="46038" rIns="92075" bIns="46038"/>
          <a:lstStyle/>
          <a:p>
            <a:pPr eaLnBrk="1" hangingPunct="1"/>
            <a:r>
              <a:rPr lang="en-US" sz="3600" smtClean="0"/>
              <a:t>NETWORK TOPOLOGY (contd.)</a:t>
            </a:r>
          </a:p>
        </p:txBody>
      </p:sp>
      <p:sp>
        <p:nvSpPr>
          <p:cNvPr id="3079" name="Rectangle 3"/>
          <p:cNvSpPr>
            <a:spLocks noGrp="1" noChangeArrowheads="1"/>
          </p:cNvSpPr>
          <p:nvPr>
            <p:ph type="body" idx="4294967295"/>
          </p:nvPr>
        </p:nvSpPr>
        <p:spPr/>
        <p:txBody>
          <a:bodyPr lIns="92075" tIns="46038" rIns="92075" bIns="46038"/>
          <a:lstStyle/>
          <a:p>
            <a:pPr eaLnBrk="1" hangingPunct="1"/>
            <a:r>
              <a:rPr lang="en-US" smtClean="0"/>
              <a:t>BUS</a:t>
            </a:r>
          </a:p>
          <a:p>
            <a:pPr eaLnBrk="1" hangingPunct="1">
              <a:buFontTx/>
              <a:buNone/>
            </a:pPr>
            <a:r>
              <a:rPr lang="en-US" smtClean="0"/>
              <a:t>	</a:t>
            </a:r>
          </a:p>
          <a:p>
            <a:pPr eaLnBrk="1" hangingPunct="1">
              <a:buFontTx/>
              <a:buNone/>
            </a:pPr>
            <a:endParaRPr lang="en-US" smtClean="0"/>
          </a:p>
          <a:p>
            <a:pPr eaLnBrk="1" hangingPunct="1">
              <a:buFontTx/>
              <a:buNone/>
            </a:pPr>
            <a:r>
              <a:rPr lang="en-US" smtClean="0"/>
              <a:t>		</a:t>
            </a:r>
          </a:p>
          <a:p>
            <a:pPr eaLnBrk="1" hangingPunct="1"/>
            <a:endParaRPr lang="en-US" smtClean="0"/>
          </a:p>
          <a:p>
            <a:pPr eaLnBrk="1" hangingPunct="1"/>
            <a:endParaRPr lang="en-US" smtClean="0"/>
          </a:p>
          <a:p>
            <a:pPr eaLnBrk="1" hangingPunct="1"/>
            <a:r>
              <a:rPr lang="en-US" smtClean="0"/>
              <a:t>Broadcast</a:t>
            </a:r>
          </a:p>
        </p:txBody>
      </p:sp>
      <p:graphicFrame>
        <p:nvGraphicFramePr>
          <p:cNvPr id="3074" name="Object 4"/>
          <p:cNvGraphicFramePr>
            <a:graphicFrameLocks noChangeAspect="1"/>
          </p:cNvGraphicFramePr>
          <p:nvPr/>
        </p:nvGraphicFramePr>
        <p:xfrm>
          <a:off x="1828800" y="2590800"/>
          <a:ext cx="4648200" cy="2743200"/>
        </p:xfrm>
        <a:graphic>
          <a:graphicData uri="http://schemas.openxmlformats.org/presentationml/2006/ole">
            <mc:AlternateContent xmlns:mc="http://schemas.openxmlformats.org/markup-compatibility/2006">
              <mc:Choice xmlns:v="urn:schemas-microsoft-com:vml" Requires="v">
                <p:oleObj spid="_x0000_s3076" r:id="rId3" imgW="6454029" imgH="2958968" progId="">
                  <p:embed/>
                </p:oleObj>
              </mc:Choice>
              <mc:Fallback>
                <p:oleObj r:id="rId3" imgW="6454029" imgH="2958968"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590800"/>
                        <a:ext cx="4648200"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p:txBody>
          <a:bodyPr/>
          <a:lstStyle/>
          <a:p>
            <a:pPr>
              <a:defRPr/>
            </a:pPr>
            <a:fld id="{936AA54D-FF32-4434-80AA-2AF1822685BE}" type="slidenum">
              <a:rPr lang="en-GB"/>
              <a:pPr>
                <a:defRPr/>
              </a:pPr>
              <a:t>50</a:t>
            </a:fld>
            <a:endParaRPr lang="en-GB"/>
          </a:p>
        </p:txBody>
      </p:sp>
      <p:sp>
        <p:nvSpPr>
          <p:cNvPr id="19459"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9pPr>
          </a:lstStyle>
          <a:p>
            <a:pPr eaLnBrk="1" hangingPunct="1">
              <a:lnSpc>
                <a:spcPct val="70000"/>
              </a:lnSpc>
              <a:buClr>
                <a:srgbClr val="000000"/>
              </a:buClr>
              <a:buFont typeface="Arial" charset="0"/>
              <a:buNone/>
            </a:pPr>
            <a:r>
              <a:rPr lang="en-US" sz="3200" b="1">
                <a:solidFill>
                  <a:srgbClr val="336699"/>
                </a:solidFill>
                <a:latin typeface="Arial Narrow" pitchFamily="32" charset="0"/>
              </a:rPr>
              <a:t>                  Subnet Mask</a:t>
            </a:r>
          </a:p>
        </p:txBody>
      </p:sp>
      <p:sp>
        <p:nvSpPr>
          <p:cNvPr id="19460" name="Text Box 2"/>
          <p:cNvSpPr txBox="1">
            <a:spLocks noChangeArrowheads="1"/>
          </p:cNvSpPr>
          <p:nvPr/>
        </p:nvSpPr>
        <p:spPr bwMode="auto">
          <a:xfrm>
            <a:off x="228600" y="1752600"/>
            <a:ext cx="8610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3375" indent="-333375" eaLnBrk="0" hangingPunc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1pPr>
            <a:lvl2pPr marL="733425" indent="-276225" eaLnBrk="0" hangingPunc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2pPr>
            <a:lvl3pPr marL="1143000" indent="-228600" eaLnBrk="0" hangingPunc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3pPr>
            <a:lvl4pPr marL="1600200" indent="-228600" eaLnBrk="0" hangingPunc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4pPr>
            <a:lvl5pPr marL="2057400" indent="-228600" eaLnBrk="0" hangingPunc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9pPr>
          </a:lstStyle>
          <a:p>
            <a:pPr eaLnBrk="1" hangingPunct="1">
              <a:spcBef>
                <a:spcPts val="700"/>
              </a:spcBef>
              <a:buClr>
                <a:srgbClr val="000000"/>
              </a:buClr>
              <a:buFont typeface="Arial" charset="0"/>
              <a:buChar char="•"/>
            </a:pPr>
            <a:r>
              <a:rPr lang="en-US" sz="2800">
                <a:solidFill>
                  <a:srgbClr val="000000"/>
                </a:solidFill>
                <a:latin typeface="Arial" charset="0"/>
              </a:rPr>
              <a:t>Determines which part of an IP address is the network field and which part is the host field</a:t>
            </a:r>
          </a:p>
          <a:p>
            <a:pPr eaLnBrk="1" hangingPunct="1">
              <a:spcBef>
                <a:spcPts val="800"/>
              </a:spcBef>
              <a:buClr>
                <a:srgbClr val="000000"/>
              </a:buClr>
              <a:buFont typeface="Arial" charset="0"/>
              <a:buChar char="•"/>
            </a:pPr>
            <a:r>
              <a:rPr lang="en-US" sz="2800">
                <a:solidFill>
                  <a:srgbClr val="000000"/>
                </a:solidFill>
                <a:latin typeface="Arial" charset="0"/>
              </a:rPr>
              <a:t>Follow these steps to determine the subnet mask:</a:t>
            </a:r>
          </a:p>
          <a:p>
            <a:pPr lvl="1" eaLnBrk="1" hangingPunct="1">
              <a:spcBef>
                <a:spcPts val="600"/>
              </a:spcBef>
              <a:buClr>
                <a:srgbClr val="000000"/>
              </a:buClr>
              <a:buFont typeface="Arial" charset="0"/>
              <a:buChar char="–"/>
            </a:pPr>
            <a:r>
              <a:rPr lang="en-US">
                <a:solidFill>
                  <a:srgbClr val="000000"/>
                </a:solidFill>
                <a:latin typeface="Arial" charset="0"/>
              </a:rPr>
              <a:t>1. Express the subnetwork IP address in binary form.</a:t>
            </a:r>
          </a:p>
          <a:p>
            <a:pPr lvl="1" eaLnBrk="1" hangingPunct="1">
              <a:spcBef>
                <a:spcPts val="600"/>
              </a:spcBef>
              <a:buClr>
                <a:srgbClr val="000000"/>
              </a:buClr>
              <a:buFont typeface="Arial" charset="0"/>
              <a:buChar char="–"/>
            </a:pPr>
            <a:r>
              <a:rPr lang="en-US">
                <a:solidFill>
                  <a:srgbClr val="000000"/>
                </a:solidFill>
                <a:latin typeface="Arial" charset="0"/>
              </a:rPr>
              <a:t>2. Replace the network and subnet portion of the address with all 1s.</a:t>
            </a:r>
          </a:p>
          <a:p>
            <a:pPr lvl="1" eaLnBrk="1" hangingPunct="1">
              <a:spcBef>
                <a:spcPts val="600"/>
              </a:spcBef>
              <a:buClr>
                <a:srgbClr val="000000"/>
              </a:buClr>
              <a:buFont typeface="Arial" charset="0"/>
              <a:buChar char="–"/>
            </a:pPr>
            <a:r>
              <a:rPr lang="en-US">
                <a:solidFill>
                  <a:srgbClr val="000000"/>
                </a:solidFill>
                <a:latin typeface="Arial" charset="0"/>
              </a:rPr>
              <a:t>3. Replace the host portion of the address with all 0s.</a:t>
            </a:r>
          </a:p>
          <a:p>
            <a:pPr lvl="1" eaLnBrk="1" hangingPunct="1">
              <a:spcBef>
                <a:spcPts val="600"/>
              </a:spcBef>
              <a:buClr>
                <a:srgbClr val="000000"/>
              </a:buClr>
              <a:buFont typeface="Arial" charset="0"/>
              <a:buChar char="–"/>
            </a:pPr>
            <a:r>
              <a:rPr lang="en-US">
                <a:solidFill>
                  <a:srgbClr val="000000"/>
                </a:solidFill>
                <a:latin typeface="Arial" charset="0"/>
              </a:rPr>
              <a:t>4. Convert the binary expression back to dotted-decimal notation.</a:t>
            </a:r>
          </a:p>
        </p:txBody>
      </p:sp>
    </p:spTree>
    <p:extLst>
      <p:ext uri="{BB962C8B-B14F-4D97-AF65-F5344CB8AC3E}">
        <p14:creationId xmlns:p14="http://schemas.microsoft.com/office/powerpoint/2010/main" val="3054019375"/>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82BD48A-DBB1-44F8-90E1-EA7FE032E383}" type="slidenum">
              <a:rPr lang="en-GB"/>
              <a:pPr>
                <a:defRPr/>
              </a:pPr>
              <a:t>51</a:t>
            </a:fld>
            <a:endParaRPr lang="en-GB"/>
          </a:p>
        </p:txBody>
      </p:sp>
      <p:sp>
        <p:nvSpPr>
          <p:cNvPr id="20483"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9pPr>
          </a:lstStyle>
          <a:p>
            <a:pPr eaLnBrk="1" hangingPunct="1">
              <a:lnSpc>
                <a:spcPct val="70000"/>
              </a:lnSpc>
              <a:buClr>
                <a:srgbClr val="000000"/>
              </a:buClr>
              <a:buFont typeface="Arial" charset="0"/>
              <a:buNone/>
            </a:pPr>
            <a:r>
              <a:rPr lang="en-GB" sz="3200" b="1">
                <a:solidFill>
                  <a:srgbClr val="336699"/>
                </a:solidFill>
                <a:latin typeface="Arial Narrow" pitchFamily="32" charset="0"/>
              </a:rPr>
              <a:t>                Subnet Mask</a:t>
            </a:r>
          </a:p>
        </p:txBody>
      </p:sp>
      <p:pic>
        <p:nvPicPr>
          <p:cNvPr id="20484" name="Picture 2"/>
          <p:cNvPicPr>
            <a:picLocks noChangeAspect="1" noChangeArrowheads="1"/>
          </p:cNvPicPr>
          <p:nvPr/>
        </p:nvPicPr>
        <p:blipFill>
          <a:blip r:embed="rId3">
            <a:extLst>
              <a:ext uri="{28A0092B-C50C-407E-A947-70E740481C1C}">
                <a14:useLocalDpi xmlns:a14="http://schemas.microsoft.com/office/drawing/2010/main" val="0"/>
              </a:ext>
            </a:extLst>
          </a:blip>
          <a:srcRect l="372"/>
          <a:stretch>
            <a:fillRect/>
          </a:stretch>
        </p:blipFill>
        <p:spPr bwMode="auto">
          <a:xfrm>
            <a:off x="1141413" y="1268413"/>
            <a:ext cx="6781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301430879"/>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CDD1D6EF-F9B5-4650-833D-D96BAC9369EE}" type="slidenum">
              <a:rPr lang="en-GB"/>
              <a:pPr>
                <a:defRPr/>
              </a:pPr>
              <a:t>52</a:t>
            </a:fld>
            <a:endParaRPr lang="en-GB"/>
          </a:p>
        </p:txBody>
      </p:sp>
      <p:sp>
        <p:nvSpPr>
          <p:cNvPr id="21507" name="Rectangle 1"/>
          <p:cNvSpPr>
            <a:spLocks noGrp="1" noChangeArrowheads="1"/>
          </p:cNvSpPr>
          <p:nvPr>
            <p:ph type="title" idx="4294967295"/>
          </p:nvPr>
        </p:nvSpPr>
        <p:spPr>
          <a:xfrm>
            <a:off x="1331913" y="0"/>
            <a:ext cx="6672262" cy="1143000"/>
          </a:xfrm>
        </p:spPr>
        <p:txBody>
          <a:bodyPr>
            <a:normAutofit fontScale="90000"/>
          </a:bodyPr>
          <a:lstStyle/>
          <a:p>
            <a:pPr algn="ct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Establishing the Subnet Mask Address</a:t>
            </a:r>
          </a:p>
        </p:txBody>
      </p:sp>
      <p:sp>
        <p:nvSpPr>
          <p:cNvPr id="21508" name="Rectangle 2"/>
          <p:cNvSpPr>
            <a:spLocks noGrp="1" noChangeArrowheads="1"/>
          </p:cNvSpPr>
          <p:nvPr>
            <p:ph type="body" idx="4294967295"/>
          </p:nvPr>
        </p:nvSpPr>
        <p:spPr>
          <a:xfrm>
            <a:off x="323850" y="1412875"/>
            <a:ext cx="8135938" cy="1997075"/>
          </a:xfrm>
        </p:spPr>
        <p:txBody>
          <a:bodyPr/>
          <a:lstStyle/>
          <a:p>
            <a:pPr eaLnBrk="1" hangingPunct="1">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smtClean="0"/>
              <a:t>To determine the number of bits to be used, the network designer needs to calculate how many hosts the largest subnetwork requires and the number of subnetworks needed. </a:t>
            </a:r>
          </a:p>
          <a:p>
            <a:pPr eaLnBrk="1" hangingPunct="1">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2400" smtClean="0"/>
          </a:p>
        </p:txBody>
      </p:sp>
      <p:pic>
        <p:nvPicPr>
          <p:cNvPr id="2150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3429000"/>
            <a:ext cx="6624637"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6873532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11DF0AD-9E2C-4596-9F22-3E3C80BDEE6B}" type="slidenum">
              <a:rPr lang="en-GB"/>
              <a:pPr>
                <a:defRPr/>
              </a:pPr>
              <a:t>53</a:t>
            </a:fld>
            <a:endParaRPr lang="en-GB"/>
          </a:p>
        </p:txBody>
      </p:sp>
      <p:sp>
        <p:nvSpPr>
          <p:cNvPr id="22531" name="Rectangle 1"/>
          <p:cNvSpPr>
            <a:spLocks noGrp="1" noChangeArrowheads="1"/>
          </p:cNvSpPr>
          <p:nvPr>
            <p:ph type="title" idx="4294967295"/>
          </p:nvPr>
        </p:nvSpPr>
        <p:spPr>
          <a:xfrm>
            <a:off x="1403350" y="0"/>
            <a:ext cx="6096000" cy="1143000"/>
          </a:xfrm>
        </p:spPr>
        <p:txBody>
          <a:bodyPr/>
          <a:lstStyle/>
          <a:p>
            <a:pPr algn="ct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Subnetting example</a:t>
            </a:r>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492375"/>
            <a:ext cx="8226425" cy="300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716400635"/>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23C813F-A73F-4608-81B0-09C173ECFA13}" type="slidenum">
              <a:rPr lang="en-GB"/>
              <a:pPr>
                <a:defRPr/>
              </a:pPr>
              <a:t>54</a:t>
            </a:fld>
            <a:endParaRPr lang="en-GB"/>
          </a:p>
        </p:txBody>
      </p:sp>
      <p:sp>
        <p:nvSpPr>
          <p:cNvPr id="23555" name="Text Box 1"/>
          <p:cNvSpPr txBox="1">
            <a:spLocks noChangeArrowheads="1"/>
          </p:cNvSpPr>
          <p:nvPr/>
        </p:nvSpPr>
        <p:spPr bwMode="auto">
          <a:xfrm>
            <a:off x="457200" y="169863"/>
            <a:ext cx="82296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9pPr>
          </a:lstStyle>
          <a:p>
            <a:pPr eaLnBrk="1" hangingPunct="1">
              <a:lnSpc>
                <a:spcPct val="70000"/>
              </a:lnSpc>
              <a:buClr>
                <a:srgbClr val="000000"/>
              </a:buClr>
              <a:buFont typeface="Arial" charset="0"/>
              <a:buNone/>
            </a:pPr>
            <a:r>
              <a:rPr lang="en-US" sz="3200" b="1">
                <a:solidFill>
                  <a:srgbClr val="336699"/>
                </a:solidFill>
                <a:latin typeface="Arial Narrow" pitchFamily="32" charset="0"/>
              </a:rPr>
              <a:t>           Boolean Operations: </a:t>
            </a:r>
            <a:br>
              <a:rPr lang="en-US" sz="3200" b="1">
                <a:solidFill>
                  <a:srgbClr val="336699"/>
                </a:solidFill>
                <a:latin typeface="Arial Narrow" pitchFamily="32" charset="0"/>
              </a:rPr>
            </a:br>
            <a:r>
              <a:rPr lang="en-US" sz="3200" b="1">
                <a:solidFill>
                  <a:srgbClr val="336699"/>
                </a:solidFill>
                <a:latin typeface="Arial Narrow" pitchFamily="32" charset="0"/>
              </a:rPr>
              <a:t>            AND, OR</a:t>
            </a:r>
            <a:r>
              <a:rPr lang="en-GB" sz="3200" b="1">
                <a:solidFill>
                  <a:srgbClr val="336699"/>
                </a:solidFill>
                <a:latin typeface="Arial Narrow" pitchFamily="32" charset="0"/>
              </a:rPr>
              <a:t>,</a:t>
            </a:r>
            <a:r>
              <a:rPr lang="en-US" sz="3200" b="1">
                <a:solidFill>
                  <a:srgbClr val="336699"/>
                </a:solidFill>
                <a:latin typeface="Arial Narrow" pitchFamily="32" charset="0"/>
              </a:rPr>
              <a:t> and NOT</a:t>
            </a:r>
          </a:p>
        </p:txBody>
      </p:sp>
      <p:sp>
        <p:nvSpPr>
          <p:cNvPr id="23556"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3375" indent="-333375" eaLnBrk="0" hangingPunc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1pPr>
            <a:lvl2pPr marL="742950" indent="-285750" eaLnBrk="0" hangingPunc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2pPr>
            <a:lvl3pPr marL="1143000" indent="-228600" eaLnBrk="0" hangingPunc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3pPr>
            <a:lvl4pPr marL="1600200" indent="-228600" eaLnBrk="0" hangingPunc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4pPr>
            <a:lvl5pPr marL="2057400" indent="-228600" eaLnBrk="0" hangingPunc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defRPr sz="2400">
                <a:solidFill>
                  <a:schemeClr val="bg1"/>
                </a:solidFill>
                <a:latin typeface="Times New Roman" pitchFamily="16" charset="0"/>
              </a:defRPr>
            </a:lvl9pPr>
          </a:lstStyle>
          <a:p>
            <a:pPr eaLnBrk="1" hangingPunct="1">
              <a:spcBef>
                <a:spcPts val="700"/>
              </a:spcBef>
              <a:buClr>
                <a:srgbClr val="000000"/>
              </a:buClr>
              <a:buFont typeface="Arial" charset="0"/>
              <a:buChar char="•"/>
            </a:pPr>
            <a:r>
              <a:rPr lang="en-US" sz="2800">
                <a:solidFill>
                  <a:srgbClr val="000000"/>
                </a:solidFill>
                <a:latin typeface="Arial" charset="0"/>
              </a:rPr>
              <a:t>AND is like multiplication. </a:t>
            </a:r>
          </a:p>
          <a:p>
            <a:pPr eaLnBrk="1" hangingPunct="1">
              <a:spcBef>
                <a:spcPts val="700"/>
              </a:spcBef>
              <a:buClr>
                <a:srgbClr val="000000"/>
              </a:buClr>
              <a:buFont typeface="Arial" charset="0"/>
              <a:buChar char="•"/>
            </a:pPr>
            <a:r>
              <a:rPr lang="en-US" sz="2800">
                <a:solidFill>
                  <a:srgbClr val="000000"/>
                </a:solidFill>
                <a:latin typeface="Arial" charset="0"/>
              </a:rPr>
              <a:t>OR is like addition. </a:t>
            </a:r>
          </a:p>
          <a:p>
            <a:pPr eaLnBrk="1" hangingPunct="1">
              <a:spcBef>
                <a:spcPts val="700"/>
              </a:spcBef>
              <a:buClr>
                <a:srgbClr val="000000"/>
              </a:buClr>
              <a:buFont typeface="Arial" charset="0"/>
              <a:buChar char="•"/>
            </a:pPr>
            <a:r>
              <a:rPr lang="en-US" sz="2800">
                <a:solidFill>
                  <a:srgbClr val="000000"/>
                </a:solidFill>
                <a:latin typeface="Arial" charset="0"/>
              </a:rPr>
              <a:t>NOT changes 1 to 0, and 0 to 1. </a:t>
            </a:r>
          </a:p>
        </p:txBody>
      </p:sp>
    </p:spTree>
    <p:extLst>
      <p:ext uri="{BB962C8B-B14F-4D97-AF65-F5344CB8AC3E}">
        <p14:creationId xmlns:p14="http://schemas.microsoft.com/office/powerpoint/2010/main" val="2164930396"/>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AA1D539-AB01-4EBF-B38C-BEC928C411C3}" type="slidenum">
              <a:rPr lang="en-GB"/>
              <a:pPr>
                <a:defRPr/>
              </a:pPr>
              <a:t>55</a:t>
            </a:fld>
            <a:endParaRPr lang="en-GB"/>
          </a:p>
        </p:txBody>
      </p:sp>
      <p:pic>
        <p:nvPicPr>
          <p:cNvPr id="2560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752600"/>
            <a:ext cx="5943600" cy="431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04" name="Text Box 2"/>
          <p:cNvSpPr txBox="1">
            <a:spLocks noChangeArrowheads="1"/>
          </p:cNvSpPr>
          <p:nvPr/>
        </p:nvSpPr>
        <p:spPr bwMode="auto">
          <a:xfrm>
            <a:off x="457200" y="169863"/>
            <a:ext cx="82296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9pPr>
          </a:lstStyle>
          <a:p>
            <a:pPr eaLnBrk="1" hangingPunct="1">
              <a:lnSpc>
                <a:spcPct val="70000"/>
              </a:lnSpc>
              <a:buClr>
                <a:srgbClr val="000000"/>
              </a:buClr>
              <a:buFont typeface="Arial" charset="0"/>
              <a:buNone/>
            </a:pPr>
            <a:r>
              <a:rPr lang="en-GB" sz="3200" b="1">
                <a:solidFill>
                  <a:srgbClr val="336699"/>
                </a:solidFill>
                <a:latin typeface="Arial Narrow" pitchFamily="32" charset="0"/>
              </a:rPr>
              <a:t>Range of Bits Needed to Create Subnets</a:t>
            </a:r>
          </a:p>
        </p:txBody>
      </p:sp>
    </p:spTree>
    <p:extLst>
      <p:ext uri="{BB962C8B-B14F-4D97-AF65-F5344CB8AC3E}">
        <p14:creationId xmlns:p14="http://schemas.microsoft.com/office/powerpoint/2010/main" val="785047214"/>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F012466-8150-4854-8FB4-CE477261365E}" type="slidenum">
              <a:rPr lang="en-GB"/>
              <a:pPr>
                <a:defRPr/>
              </a:pPr>
              <a:t>56</a:t>
            </a:fld>
            <a:endParaRPr lang="en-GB"/>
          </a:p>
        </p:txBody>
      </p:sp>
      <p:pic>
        <p:nvPicPr>
          <p:cNvPr id="2662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25" y="2932113"/>
            <a:ext cx="7620000" cy="27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6628" name="Text Box 2"/>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9pPr>
          </a:lstStyle>
          <a:p>
            <a:pPr eaLnBrk="1" hangingPunct="1">
              <a:lnSpc>
                <a:spcPct val="70000"/>
              </a:lnSpc>
              <a:buClr>
                <a:srgbClr val="000000"/>
              </a:buClr>
              <a:buFont typeface="Arial" charset="0"/>
              <a:buNone/>
            </a:pPr>
            <a:r>
              <a:rPr lang="en-US" sz="3200" b="1">
                <a:solidFill>
                  <a:srgbClr val="336699"/>
                </a:solidFill>
                <a:latin typeface="Arial Narrow" pitchFamily="32" charset="0"/>
              </a:rPr>
              <a:t>             Subnet Addresses</a:t>
            </a:r>
          </a:p>
        </p:txBody>
      </p:sp>
    </p:spTree>
    <p:extLst>
      <p:ext uri="{BB962C8B-B14F-4D97-AF65-F5344CB8AC3E}">
        <p14:creationId xmlns:p14="http://schemas.microsoft.com/office/powerpoint/2010/main" val="645530965"/>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EC43861-7939-481C-9507-05927DC3A445}" type="slidenum">
              <a:rPr lang="en-GB"/>
              <a:pPr>
                <a:defRPr/>
              </a:pPr>
              <a:t>57</a:t>
            </a:fld>
            <a:endParaRPr lang="en-GB"/>
          </a:p>
        </p:txBody>
      </p:sp>
      <p:pic>
        <p:nvPicPr>
          <p:cNvPr id="2765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76400"/>
            <a:ext cx="6172200" cy="455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7652" name="Text Box 2"/>
          <p:cNvSpPr txBox="1">
            <a:spLocks noChangeArrowheads="1"/>
          </p:cNvSpPr>
          <p:nvPr/>
        </p:nvSpPr>
        <p:spPr bwMode="auto">
          <a:xfrm>
            <a:off x="457200" y="169863"/>
            <a:ext cx="82296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9pPr>
          </a:lstStyle>
          <a:p>
            <a:pPr eaLnBrk="1" hangingPunct="1">
              <a:lnSpc>
                <a:spcPct val="70000"/>
              </a:lnSpc>
              <a:buClr>
                <a:srgbClr val="000000"/>
              </a:buClr>
              <a:buFont typeface="Arial" charset="0"/>
              <a:buNone/>
            </a:pPr>
            <a:r>
              <a:rPr lang="en-US" sz="3200" b="1">
                <a:solidFill>
                  <a:srgbClr val="336699"/>
                </a:solidFill>
                <a:latin typeface="Arial Narrow" pitchFamily="32" charset="0"/>
              </a:rPr>
              <a:t>Decimal Equivalents of 8-Bit Patterns</a:t>
            </a:r>
          </a:p>
        </p:txBody>
      </p:sp>
    </p:spTree>
    <p:extLst>
      <p:ext uri="{BB962C8B-B14F-4D97-AF65-F5344CB8AC3E}">
        <p14:creationId xmlns:p14="http://schemas.microsoft.com/office/powerpoint/2010/main" val="3604747732"/>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2C56BB7-1563-4E48-9B6A-515AACA073FF}" type="slidenum">
              <a:rPr lang="en-GB"/>
              <a:pPr>
                <a:defRPr/>
              </a:pPr>
              <a:t>58</a:t>
            </a:fld>
            <a:endParaRPr lang="en-GB"/>
          </a:p>
        </p:txBody>
      </p:sp>
      <p:sp>
        <p:nvSpPr>
          <p:cNvPr id="28675" name="Text Box 1"/>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4963" indent="-334963" eaLnBrk="0" hangingPunct="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sz="2400">
                <a:solidFill>
                  <a:schemeClr val="bg1"/>
                </a:solidFill>
                <a:latin typeface="Times New Roman" pitchFamily="16" charset="0"/>
              </a:defRPr>
            </a:lvl1pPr>
            <a:lvl2pPr marL="742950" indent="-285750" eaLnBrk="0" hangingPunct="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sz="2400">
                <a:solidFill>
                  <a:schemeClr val="bg1"/>
                </a:solidFill>
                <a:latin typeface="Times New Roman" pitchFamily="16" charset="0"/>
              </a:defRPr>
            </a:lvl2pPr>
            <a:lvl3pPr marL="1143000" indent="-228600" eaLnBrk="0" hangingPunct="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sz="2400">
                <a:solidFill>
                  <a:schemeClr val="bg1"/>
                </a:solidFill>
                <a:latin typeface="Times New Roman" pitchFamily="16" charset="0"/>
              </a:defRPr>
            </a:lvl3pPr>
            <a:lvl4pPr marL="1600200" indent="-228600" eaLnBrk="0" hangingPunct="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sz="2400">
                <a:solidFill>
                  <a:schemeClr val="bg1"/>
                </a:solidFill>
                <a:latin typeface="Times New Roman" pitchFamily="16" charset="0"/>
              </a:defRPr>
            </a:lvl4pPr>
            <a:lvl5pPr marL="2057400" indent="-228600" eaLnBrk="0" hangingPunct="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sz="2400">
                <a:solidFill>
                  <a:schemeClr val="bg1"/>
                </a:solidFill>
                <a:latin typeface="Times New Roman" pitchFamily="16" charset="0"/>
              </a:defRPr>
            </a:lvl9pPr>
          </a:lstStyle>
          <a:p>
            <a:pPr eaLnBrk="1" hangingPunct="1">
              <a:lnSpc>
                <a:spcPct val="89000"/>
              </a:lnSpc>
              <a:spcBef>
                <a:spcPts val="700"/>
              </a:spcBef>
              <a:buClr>
                <a:srgbClr val="000000"/>
              </a:buClr>
              <a:buFont typeface="Arial" charset="0"/>
              <a:buChar char="•"/>
            </a:pPr>
            <a:r>
              <a:rPr lang="en-US" sz="2800">
                <a:solidFill>
                  <a:srgbClr val="000000"/>
                </a:solidFill>
                <a:latin typeface="Arial" charset="0"/>
                <a:cs typeface="Times New Roman" pitchFamily="16" charset="0"/>
              </a:rPr>
              <a:t>Determining subnet mask size</a:t>
            </a:r>
          </a:p>
          <a:p>
            <a:pPr eaLnBrk="1" hangingPunct="1">
              <a:lnSpc>
                <a:spcPct val="89000"/>
              </a:lnSpc>
              <a:spcBef>
                <a:spcPts val="700"/>
              </a:spcBef>
              <a:buClr>
                <a:srgbClr val="000000"/>
              </a:buClr>
              <a:buFont typeface="Arial" charset="0"/>
              <a:buChar char="•"/>
            </a:pPr>
            <a:r>
              <a:rPr lang="en-US" sz="2800">
                <a:solidFill>
                  <a:srgbClr val="000000"/>
                </a:solidFill>
                <a:latin typeface="Arial" charset="0"/>
                <a:cs typeface="Times New Roman" pitchFamily="16" charset="0"/>
              </a:rPr>
              <a:t>Computing subnet mask and IP address</a:t>
            </a:r>
          </a:p>
          <a:p>
            <a:pPr eaLnBrk="1" hangingPunct="1">
              <a:lnSpc>
                <a:spcPct val="89000"/>
              </a:lnSpc>
              <a:spcBef>
                <a:spcPts val="700"/>
              </a:spcBef>
              <a:buClr>
                <a:srgbClr val="000000"/>
              </a:buClr>
              <a:buFont typeface="Arial" charset="0"/>
              <a:buChar char="•"/>
            </a:pPr>
            <a:r>
              <a:rPr lang="en-US" sz="2800">
                <a:solidFill>
                  <a:srgbClr val="000000"/>
                </a:solidFill>
                <a:latin typeface="Arial" charset="0"/>
                <a:cs typeface="Times New Roman" pitchFamily="16" charset="0"/>
              </a:rPr>
              <a:t>Computing hosts per subnetwork</a:t>
            </a:r>
          </a:p>
          <a:p>
            <a:pPr eaLnBrk="1" hangingPunct="1">
              <a:lnSpc>
                <a:spcPct val="89000"/>
              </a:lnSpc>
              <a:spcBef>
                <a:spcPts val="700"/>
              </a:spcBef>
              <a:buClr>
                <a:srgbClr val="000000"/>
              </a:buClr>
              <a:buFont typeface="Arial" charset="0"/>
              <a:buChar char="•"/>
            </a:pPr>
            <a:r>
              <a:rPr lang="en-US" sz="2800">
                <a:solidFill>
                  <a:srgbClr val="000000"/>
                </a:solidFill>
                <a:latin typeface="Arial" charset="0"/>
                <a:cs typeface="Times New Roman" pitchFamily="16" charset="0"/>
              </a:rPr>
              <a:t>Boolean AND operation</a:t>
            </a:r>
          </a:p>
          <a:p>
            <a:pPr eaLnBrk="1" hangingPunct="1">
              <a:lnSpc>
                <a:spcPct val="89000"/>
              </a:lnSpc>
              <a:spcBef>
                <a:spcPts val="700"/>
              </a:spcBef>
              <a:buClr>
                <a:srgbClr val="000000"/>
              </a:buClr>
              <a:buFont typeface="Arial" charset="0"/>
              <a:buChar char="•"/>
            </a:pPr>
            <a:r>
              <a:rPr lang="en-US" sz="2800">
                <a:solidFill>
                  <a:srgbClr val="000000"/>
                </a:solidFill>
                <a:latin typeface="Arial" charset="0"/>
                <a:cs typeface="Times New Roman" pitchFamily="16" charset="0"/>
              </a:rPr>
              <a:t>IP configuration on a network diagram</a:t>
            </a:r>
          </a:p>
          <a:p>
            <a:pPr eaLnBrk="1" hangingPunct="1">
              <a:lnSpc>
                <a:spcPct val="89000"/>
              </a:lnSpc>
              <a:spcBef>
                <a:spcPts val="700"/>
              </a:spcBef>
              <a:buClr>
                <a:srgbClr val="000000"/>
              </a:buClr>
              <a:buFont typeface="Arial" charset="0"/>
              <a:buChar char="•"/>
            </a:pPr>
            <a:r>
              <a:rPr lang="en-US" sz="2800">
                <a:solidFill>
                  <a:srgbClr val="000000"/>
                </a:solidFill>
                <a:latin typeface="Arial" charset="0"/>
                <a:cs typeface="Times New Roman" pitchFamily="16" charset="0"/>
              </a:rPr>
              <a:t>Host and subnet schemes</a:t>
            </a:r>
          </a:p>
          <a:p>
            <a:pPr eaLnBrk="1" hangingPunct="1">
              <a:lnSpc>
                <a:spcPct val="89000"/>
              </a:lnSpc>
              <a:spcBef>
                <a:spcPts val="700"/>
              </a:spcBef>
              <a:buClr>
                <a:srgbClr val="000000"/>
              </a:buClr>
              <a:buFont typeface="Arial" charset="0"/>
              <a:buChar char="•"/>
            </a:pPr>
            <a:r>
              <a:rPr lang="en-US" sz="2800">
                <a:solidFill>
                  <a:srgbClr val="000000"/>
                </a:solidFill>
                <a:latin typeface="Arial" charset="0"/>
                <a:cs typeface="Times New Roman" pitchFamily="16" charset="0"/>
              </a:rPr>
              <a:t>Private addresses</a:t>
            </a:r>
          </a:p>
        </p:txBody>
      </p:sp>
      <p:sp>
        <p:nvSpPr>
          <p:cNvPr id="28676" name="Text Box 2"/>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9pPr>
          </a:lstStyle>
          <a:p>
            <a:pPr eaLnBrk="1" hangingPunct="1">
              <a:lnSpc>
                <a:spcPct val="70000"/>
              </a:lnSpc>
              <a:buClr>
                <a:srgbClr val="000000"/>
              </a:buClr>
              <a:buFont typeface="Arial" charset="0"/>
              <a:buNone/>
            </a:pPr>
            <a:r>
              <a:rPr lang="en-US" sz="3200" b="1">
                <a:solidFill>
                  <a:srgbClr val="336699"/>
                </a:solidFill>
                <a:latin typeface="Arial Narrow" pitchFamily="32" charset="0"/>
                <a:cs typeface="Times New Roman" pitchFamily="16" charset="0"/>
              </a:rPr>
              <a:t>             Creating a Subnet </a:t>
            </a:r>
          </a:p>
        </p:txBody>
      </p:sp>
    </p:spTree>
    <p:extLst>
      <p:ext uri="{BB962C8B-B14F-4D97-AF65-F5344CB8AC3E}">
        <p14:creationId xmlns:p14="http://schemas.microsoft.com/office/powerpoint/2010/main" val="3262415328"/>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DBF01B57-1096-46AF-A260-583546A94CB7}" type="slidenum">
              <a:rPr lang="en-GB"/>
              <a:pPr>
                <a:defRPr/>
              </a:pPr>
              <a:t>59</a:t>
            </a:fld>
            <a:endParaRPr lang="en-GB"/>
          </a:p>
        </p:txBody>
      </p:sp>
      <p:sp>
        <p:nvSpPr>
          <p:cNvPr id="29699" name="Text Box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9pPr>
          </a:lstStyle>
          <a:p>
            <a:pPr eaLnBrk="1" hangingPunct="1">
              <a:lnSpc>
                <a:spcPct val="70000"/>
              </a:lnSpc>
              <a:buClr>
                <a:srgbClr val="000000"/>
              </a:buClr>
              <a:buFont typeface="Arial" charset="0"/>
              <a:buNone/>
            </a:pPr>
            <a:r>
              <a:rPr lang="en-GB" sz="3200" b="1">
                <a:solidFill>
                  <a:srgbClr val="336699"/>
                </a:solidFill>
                <a:latin typeface="Arial Narrow" pitchFamily="32" charset="0"/>
              </a:rPr>
              <a:t>Determining Subnet Mask Size</a:t>
            </a:r>
          </a:p>
        </p:txBody>
      </p:sp>
      <p:pic>
        <p:nvPicPr>
          <p:cNvPr id="297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013" y="1239838"/>
            <a:ext cx="5334000" cy="3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9701" name="Text Box 3"/>
          <p:cNvSpPr txBox="1">
            <a:spLocks noChangeArrowheads="1"/>
          </p:cNvSpPr>
          <p:nvPr/>
        </p:nvSpPr>
        <p:spPr bwMode="auto">
          <a:xfrm>
            <a:off x="1050925" y="4683125"/>
            <a:ext cx="75438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3080" tIns="36360" rIns="73080" bIns="3636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5pPr>
            <a:lvl6pPr marL="25146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6pPr>
            <a:lvl7pPr marL="29718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7pPr>
            <a:lvl8pPr marL="34290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8pPr>
            <a:lvl9pPr marL="3886200" indent="-228600" defTabSz="449263" eaLnBrk="0" fontAlgn="base" hangingPunct="0">
              <a:spcBef>
                <a:spcPct val="0"/>
              </a:spcBef>
              <a:spcAft>
                <a:spcPct val="0"/>
              </a:spcAft>
              <a:buClr>
                <a:srgbClr val="009999"/>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itchFamily="16" charset="0"/>
              </a:defRPr>
            </a:lvl9pPr>
          </a:lstStyle>
          <a:p>
            <a:pPr algn="ctr">
              <a:spcBef>
                <a:spcPts val="1250"/>
              </a:spcBef>
              <a:buClr>
                <a:srgbClr val="000000"/>
              </a:buClr>
              <a:buFont typeface="Arial" charset="0"/>
              <a:buNone/>
            </a:pPr>
            <a:r>
              <a:rPr lang="en-US" sz="2000">
                <a:solidFill>
                  <a:srgbClr val="009999"/>
                </a:solidFill>
              </a:rPr>
              <a:t>Class B address with 8 bits borrowed for the subnet</a:t>
            </a:r>
          </a:p>
          <a:p>
            <a:pPr>
              <a:spcBef>
                <a:spcPts val="1250"/>
              </a:spcBef>
              <a:buClr>
                <a:srgbClr val="000000"/>
              </a:buClr>
              <a:buFont typeface="Arial" charset="0"/>
              <a:buNone/>
            </a:pPr>
            <a:r>
              <a:rPr lang="en-US" sz="2000">
                <a:solidFill>
                  <a:srgbClr val="009999"/>
                </a:solidFill>
              </a:rPr>
              <a:t>130.5.2.144 (8 bits borrowed for subnetting) routes to subnet 130.5.2.0 rather than just to network 130.5.0.0.</a:t>
            </a:r>
          </a:p>
        </p:txBody>
      </p:sp>
    </p:spTree>
    <p:extLst>
      <p:ext uri="{BB962C8B-B14F-4D97-AF65-F5344CB8AC3E}">
        <p14:creationId xmlns:p14="http://schemas.microsoft.com/office/powerpoint/2010/main" val="1318168387"/>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DAE7D729-6CAF-4DB7-B148-F3FDBCA2BC51}" type="datetime2">
              <a:rPr lang="en-US"/>
              <a:pPr/>
              <a:t>Thursday, August 20, 2015</a:t>
            </a:fld>
            <a:endParaRPr lang="en-US"/>
          </a:p>
        </p:txBody>
      </p:sp>
      <p:sp>
        <p:nvSpPr>
          <p:cNvPr id="14339" name="Slide Number Placeholder 5"/>
          <p:cNvSpPr>
            <a:spLocks noGrp="1"/>
          </p:cNvSpPr>
          <p:nvPr>
            <p:ph type="sldNum" sz="quarter" idx="12"/>
          </p:nvPr>
        </p:nvSpPr>
        <p:spPr>
          <a:noFill/>
        </p:spPr>
        <p:txBody>
          <a:bodyPr/>
          <a:lstStyle/>
          <a:p>
            <a:fld id="{B8DAFC16-CA93-43BA-9CD8-9AEF8EEE5B27}" type="slidenum">
              <a:rPr lang="en-US"/>
              <a:pPr/>
              <a:t>6</a:t>
            </a:fld>
            <a:endParaRPr lang="en-US"/>
          </a:p>
        </p:txBody>
      </p:sp>
      <p:sp>
        <p:nvSpPr>
          <p:cNvPr id="14340" name="Rectangle 2"/>
          <p:cNvSpPr>
            <a:spLocks noGrp="1" noChangeArrowheads="1"/>
          </p:cNvSpPr>
          <p:nvPr>
            <p:ph type="title"/>
          </p:nvPr>
        </p:nvSpPr>
        <p:spPr>
          <a:xfrm>
            <a:off x="457200" y="274638"/>
            <a:ext cx="8229600" cy="258762"/>
          </a:xfrm>
        </p:spPr>
        <p:txBody>
          <a:bodyPr>
            <a:normAutofit fontScale="90000"/>
          </a:bodyPr>
          <a:lstStyle/>
          <a:p>
            <a:pPr eaLnBrk="1" hangingPunct="1"/>
            <a:r>
              <a:rPr lang="en-US" sz="1800" b="1" smtClean="0"/>
              <a:t>NETWORK ARCHITECTURE OR TOPOLOGY </a:t>
            </a:r>
          </a:p>
        </p:txBody>
      </p:sp>
      <p:sp>
        <p:nvSpPr>
          <p:cNvPr id="14341" name="Rectangle 3"/>
          <p:cNvSpPr>
            <a:spLocks noGrp="1" noChangeArrowheads="1"/>
          </p:cNvSpPr>
          <p:nvPr>
            <p:ph type="body" idx="1"/>
          </p:nvPr>
        </p:nvSpPr>
        <p:spPr>
          <a:xfrm>
            <a:off x="457200" y="838200"/>
            <a:ext cx="8229600" cy="5287963"/>
          </a:xfrm>
        </p:spPr>
        <p:txBody>
          <a:bodyPr>
            <a:normAutofit fontScale="92500" lnSpcReduction="20000"/>
          </a:bodyPr>
          <a:lstStyle/>
          <a:p>
            <a:pPr eaLnBrk="1" hangingPunct="1">
              <a:lnSpc>
                <a:spcPct val="90000"/>
              </a:lnSpc>
              <a:buFontTx/>
              <a:buNone/>
            </a:pPr>
            <a:r>
              <a:rPr lang="en-US" sz="1800" dirty="0" smtClean="0"/>
              <a:t>Network designs have three categories : Star network, Ring network, and Bus network.</a:t>
            </a:r>
          </a:p>
          <a:p>
            <a:pPr eaLnBrk="1" hangingPunct="1">
              <a:lnSpc>
                <a:spcPct val="90000"/>
              </a:lnSpc>
              <a:buFontTx/>
              <a:buNone/>
            </a:pPr>
            <a:endParaRPr lang="en-US" sz="1800" dirty="0" smtClean="0"/>
          </a:p>
          <a:p>
            <a:pPr eaLnBrk="1" hangingPunct="1">
              <a:lnSpc>
                <a:spcPct val="90000"/>
              </a:lnSpc>
              <a:buFontTx/>
              <a:buNone/>
            </a:pPr>
            <a:r>
              <a:rPr lang="en-US" sz="1800" dirty="0" smtClean="0"/>
              <a:t>- A Star network: Contains a central connecting device called or Hub or Switch and </a:t>
            </a:r>
          </a:p>
          <a:p>
            <a:pPr eaLnBrk="1" hangingPunct="1">
              <a:lnSpc>
                <a:spcPct val="90000"/>
              </a:lnSpc>
              <a:buFontTx/>
              <a:buNone/>
            </a:pPr>
            <a:r>
              <a:rPr lang="en-US" sz="1800" dirty="0" smtClean="0"/>
              <a:t>one or more workstations connected to the central device, forming a “Star”.</a:t>
            </a:r>
          </a:p>
          <a:p>
            <a:pPr eaLnBrk="1" hangingPunct="1">
              <a:lnSpc>
                <a:spcPct val="90000"/>
              </a:lnSpc>
              <a:buFontTx/>
              <a:buNone/>
            </a:pPr>
            <a:r>
              <a:rPr lang="en-US" sz="1800" dirty="0" smtClean="0"/>
              <a:t> The “Star” arrangement is logical.  Faulty node can easily be </a:t>
            </a:r>
            <a:r>
              <a:rPr lang="en-US" sz="1800" dirty="0" err="1" smtClean="0"/>
              <a:t>detatched</a:t>
            </a:r>
            <a:endParaRPr lang="en-US" sz="1800" dirty="0" smtClean="0"/>
          </a:p>
          <a:p>
            <a:pPr eaLnBrk="1" hangingPunct="1">
              <a:lnSpc>
                <a:spcPct val="90000"/>
              </a:lnSpc>
              <a:buFontTx/>
              <a:buNone/>
            </a:pPr>
            <a:r>
              <a:rPr lang="en-US" sz="1800" dirty="0" smtClean="0"/>
              <a:t>- The hub controller </a:t>
            </a:r>
            <a:r>
              <a:rPr lang="en-US" sz="1800" dirty="0" err="1" smtClean="0"/>
              <a:t>cordinates</a:t>
            </a:r>
            <a:endParaRPr lang="en-US" sz="1800" dirty="0" smtClean="0"/>
          </a:p>
          <a:p>
            <a:pPr eaLnBrk="1" hangingPunct="1">
              <a:lnSpc>
                <a:spcPct val="90000"/>
              </a:lnSpc>
              <a:buFontTx/>
              <a:buNone/>
            </a:pPr>
            <a:endParaRPr lang="en-US" sz="1800" dirty="0" smtClean="0"/>
          </a:p>
          <a:p>
            <a:pPr>
              <a:lnSpc>
                <a:spcPct val="90000"/>
              </a:lnSpc>
              <a:buNone/>
            </a:pPr>
            <a:r>
              <a:rPr lang="en-US" sz="1800" dirty="0" smtClean="0"/>
              <a:t>Ring – IBM Token Ring – Concept of TOKEN (Broadcasting)</a:t>
            </a:r>
          </a:p>
          <a:p>
            <a:pPr>
              <a:lnSpc>
                <a:spcPct val="90000"/>
              </a:lnSpc>
              <a:buNone/>
            </a:pPr>
            <a:r>
              <a:rPr lang="en-US" sz="1800" dirty="0" smtClean="0"/>
              <a:t>        - </a:t>
            </a:r>
            <a:r>
              <a:rPr lang="en-US" sz="1800" dirty="0" err="1" smtClean="0"/>
              <a:t>Fibre</a:t>
            </a:r>
            <a:r>
              <a:rPr lang="en-US" sz="1800" dirty="0" smtClean="0"/>
              <a:t> Distributed Data Interconnect (FDDI) </a:t>
            </a:r>
          </a:p>
          <a:p>
            <a:pPr>
              <a:lnSpc>
                <a:spcPct val="90000"/>
              </a:lnSpc>
              <a:buNone/>
            </a:pPr>
            <a:r>
              <a:rPr lang="en-US" sz="1800" dirty="0" smtClean="0"/>
              <a:t>        - Copper Distributed Data Interconnect (CDDI)</a:t>
            </a:r>
          </a:p>
          <a:p>
            <a:pPr>
              <a:lnSpc>
                <a:spcPct val="90000"/>
              </a:lnSpc>
              <a:buNone/>
            </a:pPr>
            <a:r>
              <a:rPr lang="en-US" sz="1800" dirty="0" smtClean="0"/>
              <a:t>        - Uses two layers of rings in a counter rotating form. Outer carries data, while inner  is used when the outer ring fails. </a:t>
            </a:r>
          </a:p>
          <a:p>
            <a:pPr eaLnBrk="1" hangingPunct="1">
              <a:lnSpc>
                <a:spcPct val="90000"/>
              </a:lnSpc>
              <a:buFontTx/>
              <a:buChar char="-"/>
            </a:pPr>
            <a:r>
              <a:rPr lang="en-US" sz="1800" dirty="0" smtClean="0"/>
              <a:t>Uses token pass for coordination</a:t>
            </a:r>
          </a:p>
          <a:p>
            <a:pPr eaLnBrk="1" hangingPunct="1">
              <a:lnSpc>
                <a:spcPct val="90000"/>
              </a:lnSpc>
              <a:buFontTx/>
              <a:buChar char="-"/>
            </a:pPr>
            <a:endParaRPr lang="en-US" sz="1800" dirty="0" smtClean="0"/>
          </a:p>
          <a:p>
            <a:pPr eaLnBrk="1" hangingPunct="1">
              <a:lnSpc>
                <a:spcPct val="90000"/>
              </a:lnSpc>
              <a:buFontTx/>
              <a:buChar char="-"/>
            </a:pPr>
            <a:r>
              <a:rPr lang="en-US" sz="1800" dirty="0" smtClean="0"/>
              <a:t>The Bus network is a kind of broadcast topology </a:t>
            </a:r>
            <a:r>
              <a:rPr lang="en-US" sz="1800" dirty="0" err="1" smtClean="0"/>
              <a:t>characterised</a:t>
            </a:r>
            <a:r>
              <a:rPr lang="en-US" sz="1800" dirty="0" smtClean="0"/>
              <a:t> by a single communication channel shared by all communicating computers e.g. consists of a single, long cable to which computers attach.</a:t>
            </a:r>
          </a:p>
          <a:p>
            <a:pPr eaLnBrk="1" hangingPunct="1">
              <a:lnSpc>
                <a:spcPct val="90000"/>
              </a:lnSpc>
              <a:buFontTx/>
              <a:buChar char="-"/>
            </a:pPr>
            <a:r>
              <a:rPr lang="en-US" sz="1800" dirty="0" smtClean="0"/>
              <a:t>In the Bus network, one computer is allowed to transmit message onto the bus while others are required to receive or not to transmit, at any one time</a:t>
            </a:r>
          </a:p>
          <a:p>
            <a:pPr eaLnBrk="1" hangingPunct="1">
              <a:lnSpc>
                <a:spcPct val="90000"/>
              </a:lnSpc>
              <a:buFontTx/>
              <a:buChar char="-"/>
            </a:pPr>
            <a:r>
              <a:rPr lang="en-US" sz="1800" dirty="0" smtClean="0"/>
              <a:t>Uses CSMA/CD technology for coordination.</a:t>
            </a:r>
          </a:p>
          <a:p>
            <a:pPr>
              <a:lnSpc>
                <a:spcPct val="90000"/>
              </a:lnSpc>
              <a:buNone/>
            </a:pPr>
            <a:r>
              <a:rPr lang="en-US" sz="1800" dirty="0" smtClean="0"/>
              <a:t>	* Carrier Sense  Multiple Access (CSMA)</a:t>
            </a:r>
          </a:p>
          <a:p>
            <a:pPr>
              <a:lnSpc>
                <a:spcPct val="90000"/>
              </a:lnSpc>
              <a:buNone/>
            </a:pPr>
            <a:r>
              <a:rPr lang="en-US" sz="1800" dirty="0" smtClean="0"/>
              <a:t>        * Carrier Sense Multiple Access / Collision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media</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7</a:t>
            </a:fld>
            <a:endParaRPr lang="en-US"/>
          </a:p>
        </p:txBody>
      </p:sp>
      <p:pic>
        <p:nvPicPr>
          <p:cNvPr id="23554" name="Picture 2"/>
          <p:cNvPicPr>
            <a:picLocks noGrp="1" noChangeAspect="1" noChangeArrowheads="1"/>
          </p:cNvPicPr>
          <p:nvPr>
            <p:ph idx="1"/>
          </p:nvPr>
        </p:nvPicPr>
        <p:blipFill>
          <a:blip r:embed="rId2"/>
          <a:srcRect/>
          <a:stretch>
            <a:fillRect/>
          </a:stretch>
        </p:blipFill>
        <p:spPr bwMode="auto">
          <a:xfrm>
            <a:off x="304800" y="1905000"/>
            <a:ext cx="8229600" cy="448706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cables &amp; signal types</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8</a:t>
            </a:fld>
            <a:endParaRPr lang="en-US"/>
          </a:p>
        </p:txBody>
      </p:sp>
      <p:pic>
        <p:nvPicPr>
          <p:cNvPr id="22530" name="Picture 2"/>
          <p:cNvPicPr>
            <a:picLocks noGrp="1" noChangeAspect="1" noChangeArrowheads="1"/>
          </p:cNvPicPr>
          <p:nvPr>
            <p:ph idx="1"/>
          </p:nvPr>
        </p:nvPicPr>
        <p:blipFill>
          <a:blip r:embed="rId2"/>
          <a:srcRect/>
          <a:stretch>
            <a:fillRect/>
          </a:stretch>
        </p:blipFill>
        <p:spPr bwMode="auto">
          <a:xfrm>
            <a:off x="457200" y="2334419"/>
            <a:ext cx="8686800" cy="399018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Cables</a:t>
            </a:r>
            <a:endParaRPr lang="en-US" dirty="0"/>
          </a:p>
        </p:txBody>
      </p:sp>
      <p:sp>
        <p:nvSpPr>
          <p:cNvPr id="3" name="Content Placeholder 2"/>
          <p:cNvSpPr>
            <a:spLocks noGrp="1"/>
          </p:cNvSpPr>
          <p:nvPr>
            <p:ph idx="1"/>
          </p:nvPr>
        </p:nvSpPr>
        <p:spPr/>
        <p:txBody>
          <a:bodyPr>
            <a:normAutofit lnSpcReduction="10000"/>
          </a:bodyPr>
          <a:lstStyle/>
          <a:p>
            <a:r>
              <a:rPr lang="en-US" b="1" dirty="0" smtClean="0"/>
              <a:t>Networking cables</a:t>
            </a:r>
            <a:r>
              <a:rPr lang="en-US" dirty="0" smtClean="0"/>
              <a:t> are used to connect one network device to other network devices</a:t>
            </a:r>
          </a:p>
          <a:p>
            <a:r>
              <a:rPr lang="en-US" dirty="0" smtClean="0"/>
              <a:t>Three types of cable dominates the network markets</a:t>
            </a:r>
          </a:p>
          <a:p>
            <a:pPr lvl="1"/>
            <a:r>
              <a:rPr lang="en-US" dirty="0" smtClean="0"/>
              <a:t>Twisted pair </a:t>
            </a:r>
          </a:p>
          <a:p>
            <a:pPr lvl="1"/>
            <a:r>
              <a:rPr lang="en-US" dirty="0" smtClean="0"/>
              <a:t>Coaxial cable</a:t>
            </a:r>
          </a:p>
          <a:p>
            <a:pPr lvl="1"/>
            <a:r>
              <a:rPr lang="en-US" dirty="0" err="1" smtClean="0"/>
              <a:t>Fibre</a:t>
            </a:r>
            <a:endParaRPr lang="en-US" dirty="0" smtClean="0"/>
          </a:p>
          <a:p>
            <a:r>
              <a:rPr lang="en-US" dirty="0"/>
              <a:t>C</a:t>
            </a:r>
            <a:r>
              <a:rPr lang="en-US" dirty="0" smtClean="0"/>
              <a:t>ables are used depending on the network's topology and size</a:t>
            </a:r>
          </a:p>
          <a:p>
            <a:pPr lvl="1"/>
            <a:endParaRPr lang="en-US" dirty="0" smtClean="0"/>
          </a:p>
          <a:p>
            <a:pPr lvl="1">
              <a:buNone/>
            </a:pPr>
            <a:endParaRPr lang="en-US" dirty="0" smtClean="0"/>
          </a:p>
          <a:p>
            <a:pPr lvl="1"/>
            <a:endParaRPr lang="en-US" dirty="0" smtClean="0"/>
          </a:p>
        </p:txBody>
      </p:sp>
      <p:sp>
        <p:nvSpPr>
          <p:cNvPr id="4" name="Date Placeholder 3"/>
          <p:cNvSpPr>
            <a:spLocks noGrp="1"/>
          </p:cNvSpPr>
          <p:nvPr>
            <p:ph type="dt" sz="half" idx="10"/>
          </p:nvPr>
        </p:nvSpPr>
        <p:spPr/>
        <p:txBody>
          <a:bodyPr/>
          <a:lstStyle/>
          <a:p>
            <a:fld id="{5FFA79A4-5075-4009-8B83-C933395595F2}" type="datetime1">
              <a:rPr lang="en-US" smtClean="0"/>
              <a:pPr/>
              <a:t>8/20/2015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1095</TotalTime>
  <Words>2074</Words>
  <Application>Microsoft Office PowerPoint</Application>
  <PresentationFormat>On-screen Show (4:3)</PresentationFormat>
  <Paragraphs>389</Paragraphs>
  <Slides>59</Slides>
  <Notes>15</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59</vt:i4>
      </vt:variant>
    </vt:vector>
  </HeadingPairs>
  <TitlesOfParts>
    <vt:vector size="60" baseType="lpstr">
      <vt:lpstr>Office Theme</vt:lpstr>
      <vt:lpstr>LECTURE NOTE SERIES II </vt:lpstr>
      <vt:lpstr>   TOPOLOGY</vt:lpstr>
      <vt:lpstr>NETWORK TOPOLOGY (contd.)</vt:lpstr>
      <vt:lpstr>NETWORK TOPOLOGY (contd.)</vt:lpstr>
      <vt:lpstr>NETWORK TOPOLOGY (contd.)</vt:lpstr>
      <vt:lpstr>NETWORK ARCHITECTURE OR TOPOLOGY </vt:lpstr>
      <vt:lpstr>Transmission media</vt:lpstr>
      <vt:lpstr>Network cables &amp; signal types</vt:lpstr>
      <vt:lpstr>Network Cables</vt:lpstr>
      <vt:lpstr>Twisted Pair Cable</vt:lpstr>
      <vt:lpstr>Twisted Pair Cable</vt:lpstr>
      <vt:lpstr>Twisted pair cable</vt:lpstr>
      <vt:lpstr>Preparation of Twisted Pair</vt:lpstr>
      <vt:lpstr>Meter for Testing Twisted  Pair Cable</vt:lpstr>
      <vt:lpstr>Twisted Capabilities (pg. 118)</vt:lpstr>
      <vt:lpstr>Coaxial Cable</vt:lpstr>
      <vt:lpstr>Coaxial cable</vt:lpstr>
      <vt:lpstr>BNC Connector</vt:lpstr>
      <vt:lpstr>Coaxial cable </vt:lpstr>
      <vt:lpstr>BNC  &amp; Terminator</vt:lpstr>
      <vt:lpstr>Coaxial crimping tools</vt:lpstr>
      <vt:lpstr>Fibre Cable</vt:lpstr>
      <vt:lpstr>Fibre Cable</vt:lpstr>
      <vt:lpstr>Strands of Glass</vt:lpstr>
      <vt:lpstr>PowerPoint Presentation</vt:lpstr>
      <vt:lpstr>Optical fibre vs Copper fibre</vt:lpstr>
      <vt:lpstr>Forming A WAN</vt:lpstr>
      <vt:lpstr> WAN- Switching Types</vt:lpstr>
      <vt:lpstr>Packet Switches</vt:lpstr>
      <vt:lpstr>A Switch</vt:lpstr>
      <vt:lpstr>Packet Switches -Buffering</vt:lpstr>
      <vt:lpstr>How is Switching done?</vt:lpstr>
      <vt:lpstr>How a router works!!</vt:lpstr>
      <vt:lpstr>Addressing In A WAN</vt:lpstr>
      <vt:lpstr>WAN Addressing contd.</vt:lpstr>
      <vt:lpstr>WAN forwading</vt:lpstr>
      <vt:lpstr>WAN Forwarding contd.</vt:lpstr>
      <vt:lpstr>Routing Table</vt:lpstr>
      <vt:lpstr>In/Out Packets</vt:lpstr>
      <vt:lpstr>Internet Addresses</vt:lpstr>
      <vt:lpstr>32-bit Addresses</vt:lpstr>
      <vt:lpstr>Classful Addresses</vt:lpstr>
      <vt:lpstr>Available Addresses</vt:lpstr>
      <vt:lpstr>ICANN</vt:lpstr>
      <vt:lpstr>ICANN vs ISP</vt:lpstr>
      <vt:lpstr>Subnet Addresses</vt:lpstr>
      <vt:lpstr>PowerPoint Presentation</vt:lpstr>
      <vt:lpstr>PowerPoint Presentation</vt:lpstr>
      <vt:lpstr>PowerPoint Presentation</vt:lpstr>
      <vt:lpstr>PowerPoint Presentation</vt:lpstr>
      <vt:lpstr>PowerPoint Presentation</vt:lpstr>
      <vt:lpstr>Establishing the Subnet Mask Address</vt:lpstr>
      <vt:lpstr>Subnetting example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NOTE SERIES II</dc:title>
  <dc:creator>Dr (Mrs) Oladeji</dc:creator>
  <cp:lastModifiedBy>DR(MRS)OLADEJI</cp:lastModifiedBy>
  <cp:revision>48</cp:revision>
  <dcterms:created xsi:type="dcterms:W3CDTF">2013-05-17T08:14:47Z</dcterms:created>
  <dcterms:modified xsi:type="dcterms:W3CDTF">2015-08-21T16:01:02Z</dcterms:modified>
</cp:coreProperties>
</file>