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20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59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935" autoAdjust="0"/>
  </p:normalViewPr>
  <p:slideViewPr>
    <p:cSldViewPr snapToGrid="0">
      <p:cViewPr>
        <p:scale>
          <a:sx n="47" d="100"/>
          <a:sy n="47" d="100"/>
        </p:scale>
        <p:origin x="1416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F0C7D-1B8D-4D49-A914-440EF0DF7FDB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201E5-109B-443B-8E42-7E548EEA12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430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88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5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863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37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77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26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3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u="none" dirty="0" err="1"/>
              <a:t>Topic</a:t>
            </a:r>
            <a:r>
              <a:rPr lang="it-IT" u="none" dirty="0"/>
              <a:t> </a:t>
            </a:r>
            <a:r>
              <a:rPr lang="it-IT" u="none" dirty="0" err="1"/>
              <a:t>choice</a:t>
            </a:r>
            <a:endParaRPr lang="it-IT" u="none" dirty="0"/>
          </a:p>
          <a:p>
            <a:pPr marL="228600" indent="-228600">
              <a:buAutoNum type="arabicPeriod"/>
            </a:pPr>
            <a:r>
              <a:rPr lang="it-IT" u="none" dirty="0"/>
              <a:t>Brief </a:t>
            </a:r>
            <a:r>
              <a:rPr lang="it-IT" u="none" dirty="0" err="1"/>
              <a:t>description</a:t>
            </a:r>
            <a:r>
              <a:rPr lang="it-IT" u="none" dirty="0"/>
              <a:t> </a:t>
            </a:r>
            <a:r>
              <a:rPr lang="it-IT" u="none" dirty="0" err="1"/>
              <a:t>about</a:t>
            </a:r>
            <a:r>
              <a:rPr lang="it-IT" u="none" dirty="0"/>
              <a:t> the common </a:t>
            </a:r>
            <a:r>
              <a:rPr lang="it-IT" u="none" dirty="0" err="1"/>
              <a:t>implementation</a:t>
            </a:r>
            <a:r>
              <a:rPr lang="it-IT" u="none" dirty="0"/>
              <a:t> (publisher </a:t>
            </a:r>
            <a:r>
              <a:rPr lang="it-IT" u="none" dirty="0" err="1"/>
              <a:t>send</a:t>
            </a:r>
            <a:r>
              <a:rPr lang="it-IT" u="none" dirty="0"/>
              <a:t>(), broker </a:t>
            </a:r>
            <a:r>
              <a:rPr lang="it-IT" u="none" dirty="0" err="1"/>
              <a:t>containerized</a:t>
            </a:r>
            <a:r>
              <a:rPr lang="it-IT" u="none" dirty="0"/>
              <a:t>, consumer </a:t>
            </a:r>
            <a:r>
              <a:rPr lang="it-IT" u="none" dirty="0" err="1"/>
              <a:t>listener</a:t>
            </a:r>
            <a:r>
              <a:rPr lang="it-IT" u="none" dirty="0"/>
              <a:t>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t-IT" u="none" dirty="0" err="1"/>
              <a:t>ActiveMQ</a:t>
            </a:r>
            <a:r>
              <a:rPr lang="it-IT" u="none" dirty="0"/>
              <a:t> </a:t>
            </a:r>
            <a:r>
              <a:rPr lang="en-US" sz="1200" b="0" i="0" dirty="0">
                <a:effectLst/>
                <a:latin typeface="Söhne"/>
              </a:rPr>
              <a:t>Message filtering, persistence, and message grouping are default;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dirty="0">
                <a:effectLst/>
                <a:latin typeface="Söhne"/>
              </a:rPr>
              <a:t>Kafka flush;</a:t>
            </a:r>
          </a:p>
          <a:p>
            <a:pPr marL="228600" indent="-228600">
              <a:buAutoNum type="arabicPeriod" startAt="5"/>
            </a:pPr>
            <a:r>
              <a:rPr lang="en-US" sz="1200" b="0" i="0" u="none" dirty="0">
                <a:effectLst/>
                <a:latin typeface="Söhne"/>
              </a:rPr>
              <a:t>RABBITMQ </a:t>
            </a:r>
            <a:r>
              <a:rPr lang="en-US" sz="1200" b="0" i="0" u="none" dirty="0" err="1">
                <a:effectLst/>
                <a:latin typeface="Söhne"/>
              </a:rPr>
              <a:t>caratteristiche</a:t>
            </a:r>
            <a:r>
              <a:rPr lang="en-US" sz="1200" b="0" i="0" u="none" dirty="0">
                <a:effectLst/>
                <a:latin typeface="Söhne"/>
              </a:rPr>
              <a:t>.</a:t>
            </a:r>
          </a:p>
          <a:p>
            <a:pPr marL="228600" indent="-228600">
              <a:buAutoNum type="arabicPeriod" startAt="5"/>
            </a:pPr>
            <a:endParaRPr lang="it-IT" u="none" dirty="0"/>
          </a:p>
          <a:p>
            <a:pPr marL="228600" indent="-228600">
              <a:buAutoNum type="arabicPeriod"/>
            </a:pPr>
            <a:endParaRPr lang="it-IT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58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5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92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8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201E5-109B-443B-8E42-7E548EEA128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14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90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36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723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90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5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25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658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24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9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29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2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9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02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6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11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7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8460-AC9E-4258-86D6-AE6C36446CFC}" type="datetimeFigureOut">
              <a:rPr lang="it-IT" smtClean="0"/>
              <a:t>05/04/2023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D061-36B0-416E-8D85-6678469DAF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02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max1/DDS-Project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6351F-3FDB-5D29-113D-70CD6132C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073" y="1616364"/>
            <a:ext cx="5578764" cy="1093268"/>
          </a:xfrm>
        </p:spPr>
        <p:txBody>
          <a:bodyPr/>
          <a:lstStyle/>
          <a:p>
            <a:r>
              <a:rPr lang="it-IT" dirty="0"/>
              <a:t>DDS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D074B2-F2C8-25D5-21EC-BBF2229D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4219" y="3429000"/>
            <a:ext cx="3029526" cy="1371600"/>
          </a:xfrm>
        </p:spPr>
        <p:txBody>
          <a:bodyPr>
            <a:normAutofit/>
          </a:bodyPr>
          <a:lstStyle/>
          <a:p>
            <a:r>
              <a:rPr lang="it-IT" dirty="0"/>
              <a:t>Di felice Gianmarco</a:t>
            </a:r>
          </a:p>
          <a:p>
            <a:r>
              <a:rPr lang="it-IT" dirty="0"/>
              <a:t>Lamanna Pietro</a:t>
            </a:r>
          </a:p>
          <a:p>
            <a:r>
              <a:rPr lang="it-IT" dirty="0"/>
              <a:t>Muserra Davide</a:t>
            </a:r>
          </a:p>
        </p:txBody>
      </p:sp>
    </p:spTree>
    <p:extLst>
      <p:ext uri="{BB962C8B-B14F-4D97-AF65-F5344CB8AC3E}">
        <p14:creationId xmlns:p14="http://schemas.microsoft.com/office/powerpoint/2010/main" val="241574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610A3-0B3B-8F72-5A02-0BE9EC5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670" y="393670"/>
            <a:ext cx="4586415" cy="1293028"/>
          </a:xfrm>
        </p:spPr>
        <p:txBody>
          <a:bodyPr/>
          <a:lstStyle/>
          <a:p>
            <a:r>
              <a:rPr lang="it-IT" dirty="0"/>
              <a:t>First Setting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16C2BC-C10F-CAA9-DC6F-1F6F00AE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59" y="1535207"/>
            <a:ext cx="11105866" cy="685118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Variable number n of consumer, 1 producer, 300000 msg, </a:t>
            </a:r>
            <a:r>
              <a:rPr lang="el-GR" b="0" i="0" dirty="0">
                <a:effectLst/>
                <a:latin typeface="Arial" panose="020B0604020202020204" pitchFamily="34" charset="0"/>
              </a:rPr>
              <a:t>λ</a:t>
            </a:r>
            <a:r>
              <a:rPr lang="en-US" b="0" i="0" dirty="0">
                <a:effectLst/>
                <a:latin typeface="Arial" panose="020B0604020202020204" pitchFamily="34" charset="0"/>
              </a:rPr>
              <a:t>=5000, same topic</a:t>
            </a:r>
            <a:endParaRPr lang="it-IT" dirty="0"/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4123DDD-F79B-5358-D99E-8781C9978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79" y="2687386"/>
            <a:ext cx="5612983" cy="3263204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CE63DDF-FB6A-98A6-9122-B1AC8D4B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7" y="2706339"/>
            <a:ext cx="5612983" cy="32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3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610A3-0B3B-8F72-5A02-0BE9EC5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70" y="393670"/>
            <a:ext cx="6117915" cy="1293028"/>
          </a:xfrm>
        </p:spPr>
        <p:txBody>
          <a:bodyPr/>
          <a:lstStyle/>
          <a:p>
            <a:r>
              <a:rPr lang="it-IT" dirty="0"/>
              <a:t>Second Setting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16C2BC-C10F-CAA9-DC6F-1F6F00AE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59" y="1535207"/>
            <a:ext cx="11105866" cy="68511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4 consumers, 4 producers, variable number of msg, variable </a:t>
            </a:r>
            <a:r>
              <a:rPr lang="el-GR" b="0" i="0" dirty="0">
                <a:effectLst/>
                <a:latin typeface="Arial" panose="020B0604020202020204" pitchFamily="34" charset="0"/>
              </a:rPr>
              <a:t>λ</a:t>
            </a:r>
            <a:r>
              <a:rPr lang="en-US" b="0" i="0" dirty="0">
                <a:effectLst/>
                <a:latin typeface="Arial" panose="020B0604020202020204" pitchFamily="34" charset="0"/>
              </a:rPr>
              <a:t>, one topic for each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pair producer-consumer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123DDD-F79B-5358-D99E-8781C9978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1879" y="2689083"/>
            <a:ext cx="5612983" cy="32598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CE63DDF-FB6A-98A6-9122-B1AC8D4B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687" y="2708036"/>
            <a:ext cx="5612983" cy="32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3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610A3-0B3B-8F72-5A02-0BE9EC5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70" y="393670"/>
            <a:ext cx="6117915" cy="1293028"/>
          </a:xfrm>
        </p:spPr>
        <p:txBody>
          <a:bodyPr/>
          <a:lstStyle/>
          <a:p>
            <a:r>
              <a:rPr lang="it-IT" dirty="0"/>
              <a:t>Third Setting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16C2BC-C10F-CAA9-DC6F-1F6F00AE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59" y="1535207"/>
            <a:ext cx="11105866" cy="68511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variable number n of consumers, variable number n of producer, 180000 msg, </a:t>
            </a:r>
            <a:r>
              <a:rPr lang="el-GR" b="0" i="0" dirty="0">
                <a:effectLst/>
                <a:latin typeface="Arial" panose="020B0604020202020204" pitchFamily="34" charset="0"/>
              </a:rPr>
              <a:t>λ</a:t>
            </a:r>
            <a:r>
              <a:rPr lang="en-US" b="0" i="0" dirty="0">
                <a:effectLst/>
                <a:latin typeface="Arial" panose="020B0604020202020204" pitchFamily="34" charset="0"/>
              </a:rPr>
              <a:t>=3000;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    one topic for each pair producer-consumer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123DDD-F79B-5358-D99E-8781C9978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4799" y="2689083"/>
            <a:ext cx="5607143" cy="32598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CE63DDF-FB6A-98A6-9122-B1AC8D4B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607" y="2708036"/>
            <a:ext cx="5607143" cy="32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610A3-0B3B-8F72-5A02-0BE9EC5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70" y="393670"/>
            <a:ext cx="6117915" cy="1293028"/>
          </a:xfrm>
        </p:spPr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pic>
        <p:nvPicPr>
          <p:cNvPr id="8" name="Picture 4" descr="RabbitMQ (@RabbitMQ) / Twitter">
            <a:extLst>
              <a:ext uri="{FF2B5EF4-FFF2-40B4-BE49-F238E27FC236}">
                <a16:creationId xmlns:a16="http://schemas.microsoft.com/office/drawing/2014/main" id="{AB88AE2E-C2EC-8B60-E31C-A989AEC16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9987" y="1493680"/>
            <a:ext cx="2178880" cy="217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0EDA674-CF10-34EC-60F2-508B439B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111" y="1487114"/>
            <a:ext cx="1946283" cy="218544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165D14-1B20-7C37-2202-2FBB0F63D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142" y="1481809"/>
            <a:ext cx="2190750" cy="219075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ACB7379-30EF-AABA-CF8A-0CAFBC78B5C0}"/>
              </a:ext>
            </a:extLst>
          </p:cNvPr>
          <p:cNvSpPr txBox="1"/>
          <p:nvPr/>
        </p:nvSpPr>
        <p:spPr>
          <a:xfrm>
            <a:off x="2157108" y="4039737"/>
            <a:ext cx="2292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RabbitMQ best solution with limited capacity system 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2D012E-2259-E6C5-6575-816863FC6A26}"/>
              </a:ext>
            </a:extLst>
          </p:cNvPr>
          <p:cNvSpPr txBox="1"/>
          <p:nvPr/>
        </p:nvSpPr>
        <p:spPr>
          <a:xfrm>
            <a:off x="4949969" y="4025540"/>
            <a:ext cx="2292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ActiveMQ very good latency, acceptable throughput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AC97018-0EDD-DED2-B2E5-B9BE258EE65E}"/>
              </a:ext>
            </a:extLst>
          </p:cNvPr>
          <p:cNvSpPr txBox="1"/>
          <p:nvPr/>
        </p:nvSpPr>
        <p:spPr>
          <a:xfrm>
            <a:off x="7793486" y="4025540"/>
            <a:ext cx="2292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Kafka acceptable latency, very good</a:t>
            </a:r>
          </a:p>
          <a:p>
            <a:pPr marL="0" indent="0">
              <a:buNone/>
            </a:pPr>
            <a:r>
              <a:rPr lang="en-US" sz="2800" dirty="0"/>
              <a:t>throughput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23479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610A3-0B3B-8F72-5A02-0BE9EC5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70" y="393670"/>
            <a:ext cx="6117915" cy="1293028"/>
          </a:xfrm>
        </p:spPr>
        <p:txBody>
          <a:bodyPr/>
          <a:lstStyle/>
          <a:p>
            <a:r>
              <a:rPr lang="it-IT" dirty="0" err="1"/>
              <a:t>Souce</a:t>
            </a:r>
            <a:r>
              <a:rPr lang="it-IT" dirty="0"/>
              <a:t> </a:t>
            </a:r>
            <a:r>
              <a:rPr lang="it-IT" dirty="0" err="1"/>
              <a:t>COde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E511F3-2FB3-DB54-26D8-0BF938E7A2E0}"/>
              </a:ext>
            </a:extLst>
          </p:cNvPr>
          <p:cNvSpPr txBox="1"/>
          <p:nvPr/>
        </p:nvSpPr>
        <p:spPr>
          <a:xfrm>
            <a:off x="792331" y="2205313"/>
            <a:ext cx="10344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Source code, installation manual and detailed report available at: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918ABF-B2AA-69F7-3DE4-3D9C862191C7}"/>
              </a:ext>
            </a:extLst>
          </p:cNvPr>
          <p:cNvSpPr txBox="1"/>
          <p:nvPr/>
        </p:nvSpPr>
        <p:spPr>
          <a:xfrm>
            <a:off x="1812462" y="3819089"/>
            <a:ext cx="856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hlinkClick r:id="rId3"/>
              </a:rPr>
              <a:t>https://github.com/plamax1/DDS-Project.git</a:t>
            </a:r>
            <a:endParaRPr lang="it-IT" sz="2800" dirty="0"/>
          </a:p>
        </p:txBody>
      </p:sp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20ABA09E-1E3C-361F-D79C-927DAC90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2" y="3708950"/>
            <a:ext cx="743498" cy="7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E511F3-2FB3-DB54-26D8-0BF938E7A2E0}"/>
              </a:ext>
            </a:extLst>
          </p:cNvPr>
          <p:cNvSpPr txBox="1"/>
          <p:nvPr/>
        </p:nvSpPr>
        <p:spPr>
          <a:xfrm>
            <a:off x="2199945" y="2459504"/>
            <a:ext cx="7792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Thanks for the Attention!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18312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91245E0-99FC-7459-99A4-751E905A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64" y="1621905"/>
            <a:ext cx="7700818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aim of the project was to carry out a comparison and a performance evaluation of the following solutions:</a:t>
            </a:r>
          </a:p>
          <a:p>
            <a:pPr>
              <a:buFontTx/>
              <a:buChar char="-"/>
            </a:pPr>
            <a:r>
              <a:rPr lang="en-US" dirty="0"/>
              <a:t>ActiveMQ</a:t>
            </a:r>
          </a:p>
          <a:p>
            <a:pPr>
              <a:buFontTx/>
              <a:buChar char="-"/>
            </a:pPr>
            <a:r>
              <a:rPr lang="en-US" dirty="0"/>
              <a:t>RabbitMQ</a:t>
            </a:r>
          </a:p>
          <a:p>
            <a:pPr>
              <a:buFontTx/>
              <a:buChar char="-"/>
            </a:pPr>
            <a:r>
              <a:rPr lang="en-US" dirty="0"/>
              <a:t>Kafka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AE9083D-013D-0EB2-848D-9DED09CA6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87" y="2676524"/>
            <a:ext cx="5143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9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58819C-0ED2-1425-E0FE-8E4D5331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2122925"/>
            <a:ext cx="4855029" cy="3429647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Söhne"/>
              </a:rPr>
              <a:t>Supports JMS, AMQP, MQTT, and WebSocket. </a:t>
            </a:r>
          </a:p>
          <a:p>
            <a:r>
              <a:rPr lang="en-US" sz="2800" b="0" i="0" dirty="0">
                <a:effectLst/>
                <a:latin typeface="Söhne"/>
              </a:rPr>
              <a:t>Publish-subscriber messaging model</a:t>
            </a:r>
          </a:p>
          <a:p>
            <a:r>
              <a:rPr lang="en-US" sz="2800" b="0" i="0" dirty="0">
                <a:effectLst/>
                <a:latin typeface="Söhne"/>
              </a:rPr>
              <a:t>Message filtering, persistence, message priority</a:t>
            </a:r>
          </a:p>
        </p:txBody>
      </p:sp>
      <p:pic>
        <p:nvPicPr>
          <p:cNvPr id="1026" name="Picture 2" descr="Apache ActiveMQ - Wikipedia">
            <a:extLst>
              <a:ext uri="{FF2B5EF4-FFF2-40B4-BE49-F238E27FC236}">
                <a16:creationId xmlns:a16="http://schemas.microsoft.com/office/drawing/2014/main" id="{278A7430-D58A-6A3D-CB15-AB8B0C659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24" y="2242457"/>
            <a:ext cx="4208462" cy="342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052DE425-28E0-6866-169A-D79EC44D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23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58819C-0ED2-1425-E0FE-8E4D5331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2303937"/>
            <a:ext cx="4855029" cy="393584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Built on top of AMQP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Support for MQTT and STOMP.</a:t>
            </a:r>
          </a:p>
          <a:p>
            <a:r>
              <a:rPr lang="en-US" b="0" i="0" dirty="0">
                <a:effectLst/>
                <a:latin typeface="Söhne"/>
              </a:rPr>
              <a:t>Publish-subscribe messaging model</a:t>
            </a:r>
          </a:p>
          <a:p>
            <a:r>
              <a:rPr lang="en-US" b="0" i="0" dirty="0">
                <a:effectLst/>
                <a:latin typeface="Söhne"/>
              </a:rPr>
              <a:t>Supports features such as message routing, message priority, and message persistence. </a:t>
            </a:r>
            <a:endParaRPr lang="en-US" sz="2800" b="0" i="0" dirty="0">
              <a:effectLst/>
              <a:latin typeface="Söhne"/>
            </a:endParaRPr>
          </a:p>
        </p:txBody>
      </p:sp>
      <p:pic>
        <p:nvPicPr>
          <p:cNvPr id="2052" name="Picture 4" descr="What is RabbitMQ? - The Iron.io Blog">
            <a:extLst>
              <a:ext uri="{FF2B5EF4-FFF2-40B4-BE49-F238E27FC236}">
                <a16:creationId xmlns:a16="http://schemas.microsoft.com/office/drawing/2014/main" id="{1829CBEE-CD21-7038-632F-71587E8D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2424113"/>
            <a:ext cx="5444066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58B1A5C9-C0F6-C942-83CC-7A0EFFB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52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58819C-0ED2-1425-E0FE-8E4D5331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823646"/>
            <a:ext cx="5083630" cy="407509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Distributed streaming platform designed for building real-time data pipelines and streaming applications.</a:t>
            </a:r>
          </a:p>
          <a:p>
            <a:r>
              <a:rPr lang="en-US" sz="2400" b="0" i="0" dirty="0">
                <a:effectLst/>
                <a:latin typeface="Söhne"/>
              </a:rPr>
              <a:t>Used to process large volumes of data in real-time.</a:t>
            </a:r>
          </a:p>
          <a:p>
            <a:r>
              <a:rPr lang="it-IT" sz="2400" dirty="0">
                <a:latin typeface="Söhne"/>
              </a:rPr>
              <a:t>Distributed log-</a:t>
            </a:r>
            <a:r>
              <a:rPr lang="it-IT" sz="2400" dirty="0" err="1">
                <a:latin typeface="Söhne"/>
              </a:rPr>
              <a:t>based</a:t>
            </a:r>
            <a:r>
              <a:rPr lang="it-IT" sz="2400" dirty="0">
                <a:latin typeface="Söhne"/>
              </a:rPr>
              <a:t> messaging model</a:t>
            </a:r>
            <a:endParaRPr lang="en-US" sz="2400" b="0" i="0" dirty="0">
              <a:effectLst/>
              <a:latin typeface="Söhne"/>
            </a:endParaRPr>
          </a:p>
          <a:p>
            <a:r>
              <a:rPr lang="en-US" sz="2400" b="0" i="0" dirty="0">
                <a:effectLst/>
                <a:latin typeface="Söhne"/>
              </a:rPr>
              <a:t>Supports features such as fault-tolerant data replication, data retention, and data compression. </a:t>
            </a:r>
          </a:p>
        </p:txBody>
      </p:sp>
      <p:pic>
        <p:nvPicPr>
          <p:cNvPr id="3074" name="Picture 2" descr="italiancoders.it/wp-content/uploads/2020/05/unn...">
            <a:extLst>
              <a:ext uri="{FF2B5EF4-FFF2-40B4-BE49-F238E27FC236}">
                <a16:creationId xmlns:a16="http://schemas.microsoft.com/office/drawing/2014/main" id="{F30A6D9A-9225-6C14-D6FB-AD5976A27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32" y="1556596"/>
            <a:ext cx="4432996" cy="443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FAFAACC4-2859-F959-80AD-D5698EBC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0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7B1ABBE-2A7C-4B61-9A16-C0D68A9C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ED628F65-33CE-4216-8D8E-9B0CE8B98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722459-029E-5002-D10D-9C84625E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it-IT"/>
              <a:t>Key </a:t>
            </a:r>
            <a:r>
              <a:rPr lang="it-IT" err="1"/>
              <a:t>Differences</a:t>
            </a:r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0F03954-8C13-98CE-9D91-B60E82AB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/>
              <a:t>The three services differs in the following subjects:</a:t>
            </a:r>
          </a:p>
          <a:p>
            <a:pPr>
              <a:buFontTx/>
              <a:buChar char="-"/>
            </a:pPr>
            <a:r>
              <a:rPr lang="it-IT" sz="1800"/>
              <a:t>Messaging models;</a:t>
            </a:r>
          </a:p>
          <a:p>
            <a:pPr>
              <a:buFontTx/>
              <a:buChar char="-"/>
            </a:pPr>
            <a:r>
              <a:rPr lang="it-IT" sz="1800"/>
              <a:t>Protocol support;</a:t>
            </a:r>
          </a:p>
          <a:p>
            <a:pPr>
              <a:buFontTx/>
              <a:buChar char="-"/>
            </a:pPr>
            <a:r>
              <a:rPr lang="it-IT" sz="1800"/>
              <a:t>Message persistence;</a:t>
            </a:r>
          </a:p>
          <a:p>
            <a:pPr>
              <a:buFontTx/>
              <a:buChar char="-"/>
            </a:pPr>
            <a:r>
              <a:rPr lang="it-IT" sz="1800"/>
              <a:t>Data processing;</a:t>
            </a:r>
          </a:p>
          <a:p>
            <a:pPr>
              <a:buFontTx/>
              <a:buChar char="-"/>
            </a:pPr>
            <a:r>
              <a:rPr lang="it-IT" sz="1800"/>
              <a:t>Language support;</a:t>
            </a:r>
          </a:p>
          <a:p>
            <a:pPr>
              <a:buFontTx/>
              <a:buChar char="-"/>
            </a:pPr>
            <a:r>
              <a:rPr lang="it-IT" sz="1800"/>
              <a:t>Licensing;</a:t>
            </a:r>
          </a:p>
        </p:txBody>
      </p:sp>
      <p:sp>
        <p:nvSpPr>
          <p:cNvPr id="1039" name="Rounded Rectangle 14">
            <a:extLst>
              <a:ext uri="{FF2B5EF4-FFF2-40B4-BE49-F238E27FC236}">
                <a16:creationId xmlns:a16="http://schemas.microsoft.com/office/drawing/2014/main" id="{DA3DAD4C-9AC1-4D5C-A1D8-7CE15AD5D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ache ActiveMQ (@ApacheActiveMQ) / Twitter">
            <a:extLst>
              <a:ext uri="{FF2B5EF4-FFF2-40B4-BE49-F238E27FC236}">
                <a16:creationId xmlns:a16="http://schemas.microsoft.com/office/drawing/2014/main" id="{D472B26E-59D3-A8E2-ABFE-082AC487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3063" y="1375867"/>
            <a:ext cx="2187292" cy="218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bbitMQ (@RabbitMQ) / Twitter">
            <a:extLst>
              <a:ext uri="{FF2B5EF4-FFF2-40B4-BE49-F238E27FC236}">
                <a16:creationId xmlns:a16="http://schemas.microsoft.com/office/drawing/2014/main" id="{AE2704BD-F34E-DFF3-0C7E-66D34EDA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7269" y="3715613"/>
            <a:ext cx="2178880" cy="217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Kafka Observability - Instana">
            <a:extLst>
              <a:ext uri="{FF2B5EF4-FFF2-40B4-BE49-F238E27FC236}">
                <a16:creationId xmlns:a16="http://schemas.microsoft.com/office/drawing/2014/main" id="{DADDC31D-87EC-4EC5-1263-E72310E90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9413" y="2370802"/>
            <a:ext cx="2252504" cy="252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9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22459-029E-5002-D10D-9C84625E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617" y="375273"/>
            <a:ext cx="8338127" cy="1221445"/>
          </a:xfrm>
        </p:spPr>
        <p:txBody>
          <a:bodyPr>
            <a:normAutofit fontScale="90000"/>
          </a:bodyPr>
          <a:lstStyle/>
          <a:p>
            <a:r>
              <a:rPr lang="it-IT" sz="5400" dirty="0"/>
              <a:t>Implementation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5400" dirty="0"/>
              <a:t>choices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58819C-0ED2-1425-E0FE-8E4D5331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17" y="2234183"/>
            <a:ext cx="3295650" cy="30270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000" dirty="0"/>
              <a:t>Language choices</a:t>
            </a:r>
          </a:p>
          <a:p>
            <a:pPr algn="ctr"/>
            <a:r>
              <a:rPr lang="it-IT" sz="1500" dirty="0"/>
              <a:t>ActiveMQ : Java</a:t>
            </a:r>
          </a:p>
          <a:p>
            <a:pPr algn="ctr"/>
            <a:r>
              <a:rPr lang="it-IT" sz="1500" dirty="0"/>
              <a:t>RabbitMQ : Java</a:t>
            </a:r>
          </a:p>
          <a:p>
            <a:pPr algn="ctr"/>
            <a:r>
              <a:rPr lang="it-IT" sz="1500" dirty="0"/>
              <a:t>Kafka : Python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9D50672-EAD2-F096-2D2D-97A6C4A84D4A}"/>
              </a:ext>
            </a:extLst>
          </p:cNvPr>
          <p:cNvSpPr txBox="1">
            <a:spLocks/>
          </p:cNvSpPr>
          <p:nvPr/>
        </p:nvSpPr>
        <p:spPr>
          <a:xfrm>
            <a:off x="4082472" y="2233166"/>
            <a:ext cx="3526970" cy="351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4000" dirty="0" err="1"/>
              <a:t>Dockerized</a:t>
            </a:r>
            <a:r>
              <a:rPr lang="it-IT" sz="4000" dirty="0"/>
              <a:t> </a:t>
            </a:r>
            <a:r>
              <a:rPr lang="it-IT" sz="4000" dirty="0" err="1"/>
              <a:t>environment</a:t>
            </a:r>
            <a:endParaRPr lang="it-IT" sz="4000" dirty="0"/>
          </a:p>
          <a:p>
            <a:pPr marL="0" indent="0" algn="ctr">
              <a:buNone/>
            </a:pPr>
            <a:r>
              <a:rPr lang="it-IT" sz="1500" dirty="0" err="1"/>
              <a:t>Each</a:t>
            </a:r>
            <a:r>
              <a:rPr lang="it-IT" sz="1500" dirty="0"/>
              <a:t> service </a:t>
            </a:r>
            <a:r>
              <a:rPr lang="it-IT" sz="1500" dirty="0" err="1"/>
              <a:t>backbone</a:t>
            </a:r>
            <a:r>
              <a:rPr lang="it-IT" sz="1500" dirty="0"/>
              <a:t> </a:t>
            </a:r>
            <a:r>
              <a:rPr lang="it-IT" sz="1500" dirty="0" err="1"/>
              <a:t>runs</a:t>
            </a:r>
            <a:r>
              <a:rPr lang="it-IT" sz="1500" dirty="0"/>
              <a:t> in a </a:t>
            </a:r>
            <a:r>
              <a:rPr lang="it-IT" sz="1500" dirty="0" err="1"/>
              <a:t>docker</a:t>
            </a:r>
            <a:r>
              <a:rPr lang="it-IT" sz="1500" dirty="0"/>
              <a:t> container.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E115A90-08C3-3D0A-3D38-33F08F9C6D76}"/>
              </a:ext>
            </a:extLst>
          </p:cNvPr>
          <p:cNvSpPr txBox="1">
            <a:spLocks/>
          </p:cNvSpPr>
          <p:nvPr/>
        </p:nvSpPr>
        <p:spPr>
          <a:xfrm>
            <a:off x="8301181" y="2234183"/>
            <a:ext cx="3526970" cy="302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4000" dirty="0" err="1"/>
              <a:t>Automated</a:t>
            </a:r>
            <a:r>
              <a:rPr lang="it-IT" sz="4000" dirty="0"/>
              <a:t> deployment of services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dirty="0" err="1"/>
              <a:t>Each</a:t>
            </a:r>
            <a:r>
              <a:rPr lang="it-IT" sz="1600" dirty="0"/>
              <a:t> service </a:t>
            </a:r>
            <a:r>
              <a:rPr lang="it-IT" sz="1600" dirty="0" err="1"/>
              <a:t>run</a:t>
            </a:r>
            <a:r>
              <a:rPr lang="it-IT" sz="1600" dirty="0"/>
              <a:t> </a:t>
            </a:r>
            <a:r>
              <a:rPr lang="it-IT" sz="1600" dirty="0" err="1"/>
              <a:t>through</a:t>
            </a:r>
            <a:r>
              <a:rPr lang="it-IT" sz="1600" dirty="0"/>
              <a:t> </a:t>
            </a:r>
            <a:r>
              <a:rPr lang="it-IT" sz="1600" dirty="0" err="1"/>
              <a:t>automated</a:t>
            </a:r>
            <a:r>
              <a:rPr lang="it-IT" sz="1600" dirty="0"/>
              <a:t> scripts</a:t>
            </a:r>
          </a:p>
        </p:txBody>
      </p:sp>
    </p:spTree>
    <p:extLst>
      <p:ext uri="{BB962C8B-B14F-4D97-AF65-F5344CB8AC3E}">
        <p14:creationId xmlns:p14="http://schemas.microsoft.com/office/powerpoint/2010/main" val="420095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206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68" name="Picture 206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070" name="Rectangle 2069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722459-029E-5002-D10D-9C84625E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691" y="1927270"/>
            <a:ext cx="2197190" cy="85364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STRUCTURE</a:t>
            </a:r>
          </a:p>
        </p:txBody>
      </p:sp>
      <p:pic>
        <p:nvPicPr>
          <p:cNvPr id="2072" name="Picture 2071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074" name="Rectangle 2073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6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Pub/Sub? Publish/Subscribe Messaging Explained – BMC Software |  Blogs">
            <a:extLst>
              <a:ext uri="{FF2B5EF4-FFF2-40B4-BE49-F238E27FC236}">
                <a16:creationId xmlns:a16="http://schemas.microsoft.com/office/drawing/2014/main" id="{2007A8F9-163D-109D-F4AA-291DCD3D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000" y="1927269"/>
            <a:ext cx="5339490" cy="30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76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610A3-0B3B-8F72-5A02-0BE9EC5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670" y="393670"/>
            <a:ext cx="4586415" cy="1293028"/>
          </a:xfrm>
        </p:spPr>
        <p:txBody>
          <a:bodyPr/>
          <a:lstStyle/>
          <a:p>
            <a:r>
              <a:rPr lang="it-IT" dirty="0"/>
              <a:t>Testing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16C2BC-C10F-CAA9-DC6F-1F6F00AE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8717692" cy="4024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Windows 11 Home edition;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Intel Core i7-10750H CPU; 2.60GHz 6 core - 12 logical processor);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16GB RAM;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Docker desktop v4.17.0;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Docker Engine v20.10.23;</a:t>
            </a:r>
            <a:endParaRPr lang="it-IT" dirty="0"/>
          </a:p>
        </p:txBody>
      </p:sp>
      <p:pic>
        <p:nvPicPr>
          <p:cNvPr id="3074" name="Picture 2" descr="Google App Settings APK apk 1.8 - download free apk from APKSum">
            <a:extLst>
              <a:ext uri="{FF2B5EF4-FFF2-40B4-BE49-F238E27FC236}">
                <a16:creationId xmlns:a16="http://schemas.microsoft.com/office/drawing/2014/main" id="{7419816B-9CEA-E4FB-A312-6413B113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62" y="3836459"/>
            <a:ext cx="2257168" cy="225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93906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412F3CFA68DA43B9E745C35310F050" ma:contentTypeVersion="4" ma:contentTypeDescription="Create a new document." ma:contentTypeScope="" ma:versionID="76cdfde12d20074f5736562afe3dcb6d">
  <xsd:schema xmlns:xsd="http://www.w3.org/2001/XMLSchema" xmlns:xs="http://www.w3.org/2001/XMLSchema" xmlns:p="http://schemas.microsoft.com/office/2006/metadata/properties" xmlns:ns3="9ef2e1ea-d548-48f1-9be8-b96d9be41157" targetNamespace="http://schemas.microsoft.com/office/2006/metadata/properties" ma:root="true" ma:fieldsID="6c665c0f11cace020b9bcc90b7ce7420" ns3:_="">
    <xsd:import namespace="9ef2e1ea-d548-48f1-9be8-b96d9be411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2e1ea-d548-48f1-9be8-b96d9be41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127B3E-FBF4-401D-809B-504A90FEF9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0A26D-17CF-4AFF-882E-2D35367FB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2e1ea-d548-48f1-9be8-b96d9be411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6E9BF7-66E3-451C-87B5-B026121D68A8}">
  <ds:schemaRefs>
    <ds:schemaRef ds:uri="http://www.w3.org/XML/1998/namespace"/>
    <ds:schemaRef ds:uri="9ef2e1ea-d548-48f1-9be8-b96d9be41157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Scia di vapore</Template>
  <TotalTime>158</TotalTime>
  <Words>388</Words>
  <Application>Microsoft Office PowerPoint</Application>
  <PresentationFormat>Widescreen</PresentationFormat>
  <Paragraphs>80</Paragraphs>
  <Slides>15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Söhne</vt:lpstr>
      <vt:lpstr>Scia di vapore</vt:lpstr>
      <vt:lpstr>DDS 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Key Differences</vt:lpstr>
      <vt:lpstr>Implementation choices</vt:lpstr>
      <vt:lpstr> STRUCTURE</vt:lpstr>
      <vt:lpstr>Testing System</vt:lpstr>
      <vt:lpstr>First Setting</vt:lpstr>
      <vt:lpstr>Second Setting</vt:lpstr>
      <vt:lpstr>Third Setting</vt:lpstr>
      <vt:lpstr>Conclusion</vt:lpstr>
      <vt:lpstr>Souce COde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Project</dc:title>
  <dc:creator>Pietro Lamanna</dc:creator>
  <cp:lastModifiedBy>Pietro Lamanna</cp:lastModifiedBy>
  <cp:revision>5</cp:revision>
  <dcterms:created xsi:type="dcterms:W3CDTF">2023-03-31T10:25:36Z</dcterms:created>
  <dcterms:modified xsi:type="dcterms:W3CDTF">2023-04-05T09:25:17Z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0x010100FA412F3CFA68DA43B9E745C35310F050</vt:lpwstr>
  </property>
</Properties>
</file>