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63" r:id="rId5"/>
    <p:sldId id="265" r:id="rId6"/>
    <p:sldId id="260" r:id="rId7"/>
    <p:sldId id="261"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7F5FEFB-98CF-4586-83F6-FDBCD9AF5652}">
          <p14:sldIdLst>
            <p14:sldId id="256"/>
            <p14:sldId id="257"/>
          </p14:sldIdLst>
        </p14:section>
        <p14:section name="Untitled Section" id="{1DCA5CA5-BB89-4E1B-9C3E-00BC870A7B86}">
          <p14:sldIdLst>
            <p14:sldId id="258"/>
            <p14:sldId id="263"/>
            <p14:sldId id="265"/>
            <p14:sldId id="260"/>
            <p14:sldId id="261"/>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247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75579" autoAdjust="0"/>
  </p:normalViewPr>
  <p:slideViewPr>
    <p:cSldViewPr snapToGrid="0">
      <p:cViewPr varScale="1">
        <p:scale>
          <a:sx n="84" d="100"/>
          <a:sy n="84" d="100"/>
        </p:scale>
        <p:origin x="143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92FED5-EFF0-4F73-9263-C6E3BFA24CDA}" type="datetimeFigureOut">
              <a:rPr lang="en-US" smtClean="0"/>
              <a:t>10/31/2016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98383E-14BB-4716-93B5-43B623F0168D}" type="slidenum">
              <a:rPr lang="en-US" smtClean="0"/>
              <a:t>‹#›</a:t>
            </a:fld>
            <a:endParaRPr lang="en-US"/>
          </a:p>
        </p:txBody>
      </p:sp>
    </p:spTree>
    <p:extLst>
      <p:ext uri="{BB962C8B-B14F-4D97-AF65-F5344CB8AC3E}">
        <p14:creationId xmlns:p14="http://schemas.microsoft.com/office/powerpoint/2010/main" val="36546992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a:t>
            </a:r>
            <a:r>
              <a:rPr lang="en-US" baseline="0" dirty="0"/>
              <a:t> added this slide just to make a point.</a:t>
            </a:r>
          </a:p>
          <a:p>
            <a:r>
              <a:rPr lang="en-US" baseline="0" dirty="0"/>
              <a:t>If you are an android developer you don’t have time to read the </a:t>
            </a:r>
            <a:r>
              <a:rPr lang="en-US" baseline="0" dirty="0" err="1"/>
              <a:t>virtualbox</a:t>
            </a:r>
            <a:r>
              <a:rPr lang="en-US" baseline="0" dirty="0"/>
              <a:t>/</a:t>
            </a:r>
            <a:r>
              <a:rPr lang="en-US" baseline="0" dirty="0" err="1"/>
              <a:t>vmware</a:t>
            </a:r>
            <a:r>
              <a:rPr lang="en-US" baseline="0" dirty="0"/>
              <a:t> tutorial now how to deploy your environment, it would be better if you </a:t>
            </a:r>
            <a:r>
              <a:rPr lang="en-US" baseline="0"/>
              <a:t>just said “ENVIRONMENT, GO!”</a:t>
            </a:r>
            <a:endParaRPr lang="en-US"/>
          </a:p>
        </p:txBody>
      </p:sp>
      <p:sp>
        <p:nvSpPr>
          <p:cNvPr id="4" name="Slide Number Placeholder 3"/>
          <p:cNvSpPr>
            <a:spLocks noGrp="1"/>
          </p:cNvSpPr>
          <p:nvPr>
            <p:ph type="sldNum" sz="quarter" idx="10"/>
          </p:nvPr>
        </p:nvSpPr>
        <p:spPr/>
        <p:txBody>
          <a:bodyPr/>
          <a:lstStyle/>
          <a:p>
            <a:fld id="{4598383E-14BB-4716-93B5-43B623F0168D}" type="slidenum">
              <a:rPr lang="en-US" smtClean="0"/>
              <a:t>3</a:t>
            </a:fld>
            <a:endParaRPr lang="en-US"/>
          </a:p>
        </p:txBody>
      </p:sp>
    </p:spTree>
    <p:extLst>
      <p:ext uri="{BB962C8B-B14F-4D97-AF65-F5344CB8AC3E}">
        <p14:creationId xmlns:p14="http://schemas.microsoft.com/office/powerpoint/2010/main" val="411590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Benefits:</a:t>
            </a:r>
          </a:p>
          <a:p>
            <a:r>
              <a:rPr lang="en-US" dirty="0"/>
              <a:t>When</a:t>
            </a:r>
            <a:r>
              <a:rPr lang="en-US" baseline="0" dirty="0"/>
              <a:t> big companies deploy their software, they are often very concerned with the hardware specification on which they are running, as different architectures have different oddities.</a:t>
            </a:r>
          </a:p>
          <a:p>
            <a:r>
              <a:rPr lang="en-US" baseline="0" dirty="0"/>
              <a:t>Some of their clients might have old hardware, some might have new and buggy hardware, all of these details have to be factored in during development = COST</a:t>
            </a:r>
          </a:p>
          <a:p>
            <a:r>
              <a:rPr lang="en-US" baseline="0" dirty="0"/>
              <a:t>In a virtualized environment, the developer is running on top of an abstraction layer that “irons out” all these oddities.</a:t>
            </a:r>
          </a:p>
          <a:p>
            <a:r>
              <a:rPr lang="en-US" baseline="0" dirty="0"/>
              <a:t>That means that a developer can be more productive (ignoring the dev work that goes into wrestling with the infrastructure)</a:t>
            </a:r>
          </a:p>
          <a:p>
            <a:r>
              <a:rPr lang="en-US" baseline="0" dirty="0"/>
              <a:t>Virtual server migration is very easy ! One day your servers are in London, the other in Amsterdam, they could be anywhere and it (mostly) doesn’t matter. This means that your company is not held at gunpoint by the provider of your physical servers</a:t>
            </a:r>
          </a:p>
          <a:p>
            <a:r>
              <a:rPr lang="en-US" baseline="0" dirty="0"/>
              <a:t>Maintaining servers in-house is very expensive and requires very talented people.</a:t>
            </a:r>
          </a:p>
          <a:p>
            <a:r>
              <a:rPr lang="en-US" baseline="0" dirty="0"/>
              <a:t>The emerging of cloud computing has lowered the barrier to entry for app developers. They just click a button and their dev environment is waiting for actions (0 configuration)</a:t>
            </a:r>
          </a:p>
        </p:txBody>
      </p:sp>
      <p:sp>
        <p:nvSpPr>
          <p:cNvPr id="4" name="Slide Number Placeholder 3"/>
          <p:cNvSpPr>
            <a:spLocks noGrp="1"/>
          </p:cNvSpPr>
          <p:nvPr>
            <p:ph type="sldNum" sz="quarter" idx="10"/>
          </p:nvPr>
        </p:nvSpPr>
        <p:spPr/>
        <p:txBody>
          <a:bodyPr/>
          <a:lstStyle/>
          <a:p>
            <a:fld id="{4598383E-14BB-4716-93B5-43B623F0168D}" type="slidenum">
              <a:rPr lang="en-US" smtClean="0"/>
              <a:t>4</a:t>
            </a:fld>
            <a:endParaRPr lang="en-US"/>
          </a:p>
        </p:txBody>
      </p:sp>
    </p:spTree>
    <p:extLst>
      <p:ext uri="{BB962C8B-B14F-4D97-AF65-F5344CB8AC3E}">
        <p14:creationId xmlns:p14="http://schemas.microsoft.com/office/powerpoint/2010/main" val="3865534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A1E9B794-CBB8-4675-89EF-64900E035843}" type="datetimeFigureOut">
              <a:rPr lang="en-GB" smtClean="0"/>
              <a:t>31/10/2016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4A1DB26-EF4F-463A-BE6F-B38E8617EEB1}" type="slidenum">
              <a:rPr lang="en-GB" smtClean="0"/>
              <a:t>‹#›</a:t>
            </a:fld>
            <a:endParaRPr lang="en-GB"/>
          </a:p>
        </p:txBody>
      </p:sp>
    </p:spTree>
    <p:extLst>
      <p:ext uri="{BB962C8B-B14F-4D97-AF65-F5344CB8AC3E}">
        <p14:creationId xmlns:p14="http://schemas.microsoft.com/office/powerpoint/2010/main" val="2546555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1E9B794-CBB8-4675-89EF-64900E035843}" type="datetimeFigureOut">
              <a:rPr lang="en-GB" smtClean="0"/>
              <a:t>31/10/2016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4A1DB26-EF4F-463A-BE6F-B38E8617EEB1}" type="slidenum">
              <a:rPr lang="en-GB" smtClean="0"/>
              <a:t>‹#›</a:t>
            </a:fld>
            <a:endParaRPr lang="en-GB"/>
          </a:p>
        </p:txBody>
      </p:sp>
    </p:spTree>
    <p:extLst>
      <p:ext uri="{BB962C8B-B14F-4D97-AF65-F5344CB8AC3E}">
        <p14:creationId xmlns:p14="http://schemas.microsoft.com/office/powerpoint/2010/main" val="817243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1E9B794-CBB8-4675-89EF-64900E035843}" type="datetimeFigureOut">
              <a:rPr lang="en-GB" smtClean="0"/>
              <a:t>31/10/2016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4A1DB26-EF4F-463A-BE6F-B38E8617EEB1}" type="slidenum">
              <a:rPr lang="en-GB" smtClean="0"/>
              <a:t>‹#›</a:t>
            </a:fld>
            <a:endParaRPr lang="en-GB"/>
          </a:p>
        </p:txBody>
      </p:sp>
    </p:spTree>
    <p:extLst>
      <p:ext uri="{BB962C8B-B14F-4D97-AF65-F5344CB8AC3E}">
        <p14:creationId xmlns:p14="http://schemas.microsoft.com/office/powerpoint/2010/main" val="956364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1E9B794-CBB8-4675-89EF-64900E035843}" type="datetimeFigureOut">
              <a:rPr lang="en-GB" smtClean="0"/>
              <a:t>31/10/2016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4A1DB26-EF4F-463A-BE6F-B38E8617EEB1}" type="slidenum">
              <a:rPr lang="en-GB" smtClean="0"/>
              <a:t>‹#›</a:t>
            </a:fld>
            <a:endParaRPr lang="en-GB"/>
          </a:p>
        </p:txBody>
      </p:sp>
    </p:spTree>
    <p:extLst>
      <p:ext uri="{BB962C8B-B14F-4D97-AF65-F5344CB8AC3E}">
        <p14:creationId xmlns:p14="http://schemas.microsoft.com/office/powerpoint/2010/main" val="3314026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1E9B794-CBB8-4675-89EF-64900E035843}" type="datetimeFigureOut">
              <a:rPr lang="en-GB" smtClean="0"/>
              <a:t>31/10/2016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4A1DB26-EF4F-463A-BE6F-B38E8617EEB1}" type="slidenum">
              <a:rPr lang="en-GB" smtClean="0"/>
              <a:t>‹#›</a:t>
            </a:fld>
            <a:endParaRPr lang="en-GB"/>
          </a:p>
        </p:txBody>
      </p:sp>
    </p:spTree>
    <p:extLst>
      <p:ext uri="{BB962C8B-B14F-4D97-AF65-F5344CB8AC3E}">
        <p14:creationId xmlns:p14="http://schemas.microsoft.com/office/powerpoint/2010/main" val="981536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A1E9B794-CBB8-4675-89EF-64900E035843}" type="datetimeFigureOut">
              <a:rPr lang="en-GB" smtClean="0"/>
              <a:t>31/10/2016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4A1DB26-EF4F-463A-BE6F-B38E8617EEB1}" type="slidenum">
              <a:rPr lang="en-GB" smtClean="0"/>
              <a:t>‹#›</a:t>
            </a:fld>
            <a:endParaRPr lang="en-GB"/>
          </a:p>
        </p:txBody>
      </p:sp>
    </p:spTree>
    <p:extLst>
      <p:ext uri="{BB962C8B-B14F-4D97-AF65-F5344CB8AC3E}">
        <p14:creationId xmlns:p14="http://schemas.microsoft.com/office/powerpoint/2010/main" val="1485519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A1E9B794-CBB8-4675-89EF-64900E035843}" type="datetimeFigureOut">
              <a:rPr lang="en-GB" smtClean="0"/>
              <a:t>31/10/2016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4A1DB26-EF4F-463A-BE6F-B38E8617EEB1}" type="slidenum">
              <a:rPr lang="en-GB" smtClean="0"/>
              <a:t>‹#›</a:t>
            </a:fld>
            <a:endParaRPr lang="en-GB"/>
          </a:p>
        </p:txBody>
      </p:sp>
    </p:spTree>
    <p:extLst>
      <p:ext uri="{BB962C8B-B14F-4D97-AF65-F5344CB8AC3E}">
        <p14:creationId xmlns:p14="http://schemas.microsoft.com/office/powerpoint/2010/main" val="3787193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A1E9B794-CBB8-4675-89EF-64900E035843}" type="datetimeFigureOut">
              <a:rPr lang="en-GB" smtClean="0"/>
              <a:t>31/10/2016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4A1DB26-EF4F-463A-BE6F-B38E8617EEB1}" type="slidenum">
              <a:rPr lang="en-GB" smtClean="0"/>
              <a:t>‹#›</a:t>
            </a:fld>
            <a:endParaRPr lang="en-GB"/>
          </a:p>
        </p:txBody>
      </p:sp>
    </p:spTree>
    <p:extLst>
      <p:ext uri="{BB962C8B-B14F-4D97-AF65-F5344CB8AC3E}">
        <p14:creationId xmlns:p14="http://schemas.microsoft.com/office/powerpoint/2010/main" val="509457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E9B794-CBB8-4675-89EF-64900E035843}" type="datetimeFigureOut">
              <a:rPr lang="en-GB" smtClean="0"/>
              <a:t>31/10/2016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4A1DB26-EF4F-463A-BE6F-B38E8617EEB1}" type="slidenum">
              <a:rPr lang="en-GB" smtClean="0"/>
              <a:t>‹#›</a:t>
            </a:fld>
            <a:endParaRPr lang="en-GB"/>
          </a:p>
        </p:txBody>
      </p:sp>
    </p:spTree>
    <p:extLst>
      <p:ext uri="{BB962C8B-B14F-4D97-AF65-F5344CB8AC3E}">
        <p14:creationId xmlns:p14="http://schemas.microsoft.com/office/powerpoint/2010/main" val="546626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1E9B794-CBB8-4675-89EF-64900E035843}" type="datetimeFigureOut">
              <a:rPr lang="en-GB" smtClean="0"/>
              <a:t>31/10/2016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4A1DB26-EF4F-463A-BE6F-B38E8617EEB1}" type="slidenum">
              <a:rPr lang="en-GB" smtClean="0"/>
              <a:t>‹#›</a:t>
            </a:fld>
            <a:endParaRPr lang="en-GB"/>
          </a:p>
        </p:txBody>
      </p:sp>
    </p:spTree>
    <p:extLst>
      <p:ext uri="{BB962C8B-B14F-4D97-AF65-F5344CB8AC3E}">
        <p14:creationId xmlns:p14="http://schemas.microsoft.com/office/powerpoint/2010/main" val="1850900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1E9B794-CBB8-4675-89EF-64900E035843}" type="datetimeFigureOut">
              <a:rPr lang="en-GB" smtClean="0"/>
              <a:t>31/10/2016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4A1DB26-EF4F-463A-BE6F-B38E8617EEB1}" type="slidenum">
              <a:rPr lang="en-GB" smtClean="0"/>
              <a:t>‹#›</a:t>
            </a:fld>
            <a:endParaRPr lang="en-GB"/>
          </a:p>
        </p:txBody>
      </p:sp>
    </p:spTree>
    <p:extLst>
      <p:ext uri="{BB962C8B-B14F-4D97-AF65-F5344CB8AC3E}">
        <p14:creationId xmlns:p14="http://schemas.microsoft.com/office/powerpoint/2010/main" val="4284621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E9B794-CBB8-4675-89EF-64900E035843}" type="datetimeFigureOut">
              <a:rPr lang="en-GB" smtClean="0"/>
              <a:t>31/10/2016</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A1DB26-EF4F-463A-BE6F-B38E8617EEB1}" type="slidenum">
              <a:rPr lang="en-GB" smtClean="0"/>
              <a:t>‹#›</a:t>
            </a:fld>
            <a:endParaRPr lang="en-GB"/>
          </a:p>
        </p:txBody>
      </p:sp>
    </p:spTree>
    <p:extLst>
      <p:ext uri="{BB962C8B-B14F-4D97-AF65-F5344CB8AC3E}">
        <p14:creationId xmlns:p14="http://schemas.microsoft.com/office/powerpoint/2010/main" val="3357960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l"/>
            <a:r>
              <a:rPr lang="en-GB" dirty="0"/>
              <a:t>Web Platform for Digital Deployment of Virtual Servers</a:t>
            </a:r>
          </a:p>
        </p:txBody>
      </p:sp>
      <p:sp>
        <p:nvSpPr>
          <p:cNvPr id="3" name="Subtitle 2"/>
          <p:cNvSpPr>
            <a:spLocks noGrp="1"/>
          </p:cNvSpPr>
          <p:nvPr>
            <p:ph type="subTitle" idx="1"/>
          </p:nvPr>
        </p:nvSpPr>
        <p:spPr/>
        <p:txBody>
          <a:bodyPr/>
          <a:lstStyle/>
          <a:p>
            <a:pPr algn="l"/>
            <a:r>
              <a:rPr lang="en-GB" dirty="0"/>
              <a:t>Plamen Kolev</a:t>
            </a:r>
          </a:p>
        </p:txBody>
      </p:sp>
    </p:spTree>
    <p:extLst>
      <p:ext uri="{BB962C8B-B14F-4D97-AF65-F5344CB8AC3E}">
        <p14:creationId xmlns:p14="http://schemas.microsoft.com/office/powerpoint/2010/main" val="3898231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5959" r="16447"/>
          <a:stretch/>
        </p:blipFill>
        <p:spPr>
          <a:xfrm>
            <a:off x="20" y="10"/>
            <a:ext cx="4635571" cy="6857990"/>
          </a:xfrm>
          <a:prstGeom prst="rect">
            <a:avLst/>
          </a:prstGeom>
          <a:effectLst/>
        </p:spPr>
      </p:pic>
      <p:cxnSp>
        <p:nvCxnSpPr>
          <p:cNvPr id="10" name="Straight Connector 8"/>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a:solidFill>
              <a:srgbClr val="485B7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965430" y="629268"/>
            <a:ext cx="6586491" cy="1286160"/>
          </a:xfrm>
        </p:spPr>
        <p:txBody>
          <a:bodyPr anchor="b">
            <a:normAutofit/>
          </a:bodyPr>
          <a:lstStyle/>
          <a:p>
            <a:r>
              <a:rPr lang="en-GB" dirty="0"/>
              <a:t>Goals</a:t>
            </a:r>
          </a:p>
        </p:txBody>
      </p:sp>
      <p:sp>
        <p:nvSpPr>
          <p:cNvPr id="3" name="Content Placeholder 2"/>
          <p:cNvSpPr>
            <a:spLocks noGrp="1"/>
          </p:cNvSpPr>
          <p:nvPr>
            <p:ph idx="1"/>
          </p:nvPr>
        </p:nvSpPr>
        <p:spPr>
          <a:xfrm>
            <a:off x="4965431" y="2438400"/>
            <a:ext cx="6586489" cy="3785419"/>
          </a:xfrm>
        </p:spPr>
        <p:txBody>
          <a:bodyPr>
            <a:normAutofit/>
          </a:bodyPr>
          <a:lstStyle/>
          <a:p>
            <a:pPr marL="0" indent="0">
              <a:lnSpc>
                <a:spcPct val="70000"/>
              </a:lnSpc>
              <a:buNone/>
            </a:pPr>
            <a:r>
              <a:rPr lang="en-GB" sz="1700"/>
              <a:t>Aim</a:t>
            </a:r>
          </a:p>
          <a:p>
            <a:pPr marL="0" indent="0">
              <a:lnSpc>
                <a:spcPct val="70000"/>
              </a:lnSpc>
              <a:buNone/>
            </a:pPr>
            <a:r>
              <a:rPr lang="en-GB" sz="1700"/>
              <a:t>Create a platform for deployment, management and monitoring of virtual servers</a:t>
            </a:r>
          </a:p>
          <a:p>
            <a:pPr marL="0" indent="0">
              <a:lnSpc>
                <a:spcPct val="70000"/>
              </a:lnSpc>
              <a:buNone/>
            </a:pPr>
            <a:endParaRPr lang="en-GB" sz="1700"/>
          </a:p>
          <a:p>
            <a:pPr marL="0" indent="0">
              <a:lnSpc>
                <a:spcPct val="70000"/>
              </a:lnSpc>
              <a:buNone/>
            </a:pPr>
            <a:r>
              <a:rPr lang="en-GB" sz="1700"/>
              <a:t>Objectives</a:t>
            </a:r>
          </a:p>
          <a:p>
            <a:pPr marL="0" indent="0">
              <a:lnSpc>
                <a:spcPct val="70000"/>
              </a:lnSpc>
              <a:buNone/>
            </a:pPr>
            <a:r>
              <a:rPr lang="en-GB" sz="1700"/>
              <a:t>Provide a platform that makes it convenient to manage the following from a web interface</a:t>
            </a:r>
          </a:p>
          <a:p>
            <a:pPr>
              <a:lnSpc>
                <a:spcPct val="70000"/>
              </a:lnSpc>
            </a:pPr>
            <a:r>
              <a:rPr lang="en-GB" sz="1700"/>
              <a:t>Deploy a virtual machine of the user's choice quickly by filling minimal amount of details</a:t>
            </a:r>
          </a:p>
          <a:p>
            <a:pPr>
              <a:lnSpc>
                <a:spcPct val="70000"/>
              </a:lnSpc>
            </a:pPr>
            <a:r>
              <a:rPr lang="en-GB" sz="1700"/>
              <a:t>Configure firewall settings</a:t>
            </a:r>
          </a:p>
          <a:p>
            <a:pPr>
              <a:lnSpc>
                <a:spcPct val="70000"/>
              </a:lnSpc>
            </a:pPr>
            <a:r>
              <a:rPr lang="en-GB" sz="1700"/>
              <a:t>Allow console access ( Set up authentication credentials (SSH keys) for your instances )</a:t>
            </a:r>
          </a:p>
          <a:p>
            <a:pPr>
              <a:lnSpc>
                <a:spcPct val="70000"/>
              </a:lnSpc>
            </a:pPr>
            <a:r>
              <a:rPr lang="en-GB" sz="1700"/>
              <a:t>Monitor disk/CPU usage of your virtual instances</a:t>
            </a:r>
          </a:p>
          <a:p>
            <a:pPr>
              <a:lnSpc>
                <a:spcPct val="70000"/>
              </a:lnSpc>
            </a:pPr>
            <a:r>
              <a:rPr lang="en-GB" sz="1700"/>
              <a:t>Installation of common applications (nginx, mysql, text editors)</a:t>
            </a:r>
          </a:p>
        </p:txBody>
      </p:sp>
    </p:spTree>
    <p:extLst>
      <p:ext uri="{BB962C8B-B14F-4D97-AF65-F5344CB8AC3E}">
        <p14:creationId xmlns:p14="http://schemas.microsoft.com/office/powerpoint/2010/main" val="3496406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81124" y="1640869"/>
            <a:ext cx="13455696" cy="6572131"/>
          </a:xfrm>
          <a:prstGeom prst="rect">
            <a:avLst/>
          </a:prstGeom>
          <a:solidFill>
            <a:srgbClr val="7024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0478" y="3592533"/>
            <a:ext cx="4504176" cy="338519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71487" y="4096036"/>
            <a:ext cx="3567550" cy="2677062"/>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58004" y="1824800"/>
            <a:ext cx="4855266" cy="3649064"/>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9573" y="4815390"/>
            <a:ext cx="2881914" cy="2163250"/>
          </a:xfrm>
          <a:prstGeom prst="rect">
            <a:avLst/>
          </a:prstGeom>
        </p:spPr>
      </p:pic>
      <p:pic>
        <p:nvPicPr>
          <p:cNvPr id="8" name="Picture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927087" y="4115499"/>
            <a:ext cx="3264913" cy="2447663"/>
          </a:xfrm>
          <a:prstGeom prst="rect">
            <a:avLst/>
          </a:prstGeom>
        </p:spPr>
      </p:pic>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9573" y="2789986"/>
            <a:ext cx="3401166" cy="2550875"/>
          </a:xfrm>
          <a:prstGeom prst="rect">
            <a:avLst/>
          </a:prstGeom>
        </p:spPr>
      </p:pic>
      <p:pic>
        <p:nvPicPr>
          <p:cNvPr id="10" name="Picture 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65375" y="1682307"/>
            <a:ext cx="3281349" cy="2461012"/>
          </a:xfrm>
          <a:prstGeom prst="rect">
            <a:avLst/>
          </a:prstGeom>
        </p:spPr>
      </p:pic>
      <p:pic>
        <p:nvPicPr>
          <p:cNvPr id="11" name="Picture 1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591235" y="2145919"/>
            <a:ext cx="2637496" cy="1978122"/>
          </a:xfrm>
          <a:prstGeom prst="rect">
            <a:avLst/>
          </a:prstGeom>
        </p:spPr>
      </p:pic>
      <p:pic>
        <p:nvPicPr>
          <p:cNvPr id="12" name="Picture 1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639526" y="5498686"/>
            <a:ext cx="2838601" cy="2128951"/>
          </a:xfrm>
          <a:prstGeom prst="rect">
            <a:avLst/>
          </a:prstGeom>
        </p:spPr>
      </p:pic>
      <p:pic>
        <p:nvPicPr>
          <p:cNvPr id="13" name="Picture 1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837118" y="4994807"/>
            <a:ext cx="3265452" cy="2449089"/>
          </a:xfrm>
          <a:prstGeom prst="rect">
            <a:avLst/>
          </a:prstGeom>
        </p:spPr>
      </p:pic>
      <p:pic>
        <p:nvPicPr>
          <p:cNvPr id="14" name="Picture 1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75988" y="1640869"/>
            <a:ext cx="3640093" cy="2730070"/>
          </a:xfrm>
          <a:prstGeom prst="rect">
            <a:avLst/>
          </a:prstGeom>
        </p:spPr>
      </p:pic>
      <p:sp>
        <p:nvSpPr>
          <p:cNvPr id="15" name="Title 1"/>
          <p:cNvSpPr>
            <a:spLocks noGrp="1"/>
          </p:cNvSpPr>
          <p:nvPr>
            <p:ph type="title"/>
          </p:nvPr>
        </p:nvSpPr>
        <p:spPr>
          <a:xfrm>
            <a:off x="838200" y="365125"/>
            <a:ext cx="11501846" cy="1117919"/>
          </a:xfrm>
        </p:spPr>
        <p:txBody>
          <a:bodyPr>
            <a:normAutofit fontScale="90000"/>
          </a:bodyPr>
          <a:lstStyle/>
          <a:p>
            <a:r>
              <a:rPr lang="en-GB" dirty="0"/>
              <a:t>Setting up a server in 30 steps</a:t>
            </a:r>
            <a:br>
              <a:rPr lang="en-GB" dirty="0"/>
            </a:br>
            <a:r>
              <a:rPr lang="en-GB" dirty="0"/>
              <a:t>(hardware  installation and configuration not included)</a:t>
            </a:r>
          </a:p>
        </p:txBody>
      </p:sp>
    </p:spTree>
    <p:extLst>
      <p:ext uri="{BB962C8B-B14F-4D97-AF65-F5344CB8AC3E}">
        <p14:creationId xmlns:p14="http://schemas.microsoft.com/office/powerpoint/2010/main" val="1877552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ChangeAspect="1"/>
          </p:cNvPicPr>
          <p:nvPr/>
        </p:nvPicPr>
        <p:blipFill rotWithShape="1">
          <a:blip r:embed="rId3" cstate="print">
            <a:extLst>
              <a:ext uri="{28A0092B-C50C-407E-A947-70E740481C1C}">
                <a14:useLocalDpi xmlns:a14="http://schemas.microsoft.com/office/drawing/2010/main" val="0"/>
              </a:ext>
            </a:extLst>
          </a:blip>
          <a:srcRect l="20687" r="27096" b="-1"/>
          <a:stretch/>
        </p:blipFill>
        <p:spPr>
          <a:xfrm>
            <a:off x="20" y="10"/>
            <a:ext cx="4635571" cy="6857990"/>
          </a:xfrm>
          <a:prstGeom prst="rect">
            <a:avLst/>
          </a:prstGeom>
          <a:effectLst/>
        </p:spPr>
      </p:pic>
      <p:cxnSp>
        <p:nvCxnSpPr>
          <p:cNvPr id="11" name="Straight Connector 10"/>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a:solidFill>
              <a:srgbClr val="416049"/>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965430" y="629268"/>
            <a:ext cx="6586491" cy="1286160"/>
          </a:xfrm>
        </p:spPr>
        <p:txBody>
          <a:bodyPr anchor="b">
            <a:normAutofit/>
          </a:bodyPr>
          <a:lstStyle/>
          <a:p>
            <a:r>
              <a:rPr lang="en-US" dirty="0"/>
              <a:t>Why build the platform?</a:t>
            </a:r>
          </a:p>
        </p:txBody>
      </p:sp>
      <p:sp>
        <p:nvSpPr>
          <p:cNvPr id="5" name="Content Placeholder 4"/>
          <p:cNvSpPr>
            <a:spLocks noGrp="1"/>
          </p:cNvSpPr>
          <p:nvPr>
            <p:ph idx="1"/>
          </p:nvPr>
        </p:nvSpPr>
        <p:spPr>
          <a:xfrm>
            <a:off x="4965431" y="2438400"/>
            <a:ext cx="6586489" cy="3785419"/>
          </a:xfrm>
        </p:spPr>
        <p:txBody>
          <a:bodyPr>
            <a:normAutofit/>
          </a:bodyPr>
          <a:lstStyle/>
          <a:p>
            <a:r>
              <a:rPr lang="en-US" sz="2000" dirty="0"/>
              <a:t>The benefits of </a:t>
            </a:r>
            <a:r>
              <a:rPr lang="en-GB" sz="2000" dirty="0"/>
              <a:t>virtualised</a:t>
            </a:r>
            <a:r>
              <a:rPr lang="en-US" sz="2000" dirty="0"/>
              <a:t> hardware</a:t>
            </a:r>
          </a:p>
          <a:p>
            <a:r>
              <a:rPr lang="en-US" sz="2000" dirty="0"/>
              <a:t>Easy server migrations</a:t>
            </a:r>
          </a:p>
          <a:p>
            <a:r>
              <a:rPr lang="en-US" sz="2000" dirty="0"/>
              <a:t>Avoids software issues caused by incompatible hardware</a:t>
            </a:r>
          </a:p>
          <a:p>
            <a:r>
              <a:rPr lang="en-US" sz="2000" dirty="0"/>
              <a:t>Popularity of Cloud</a:t>
            </a:r>
          </a:p>
          <a:p>
            <a:r>
              <a:rPr lang="en-US" sz="2000" dirty="0"/>
              <a:t>More time to develop your ideas</a:t>
            </a:r>
          </a:p>
          <a:p>
            <a:r>
              <a:rPr lang="en-US" sz="2000" dirty="0"/>
              <a:t>Huge corporate demand</a:t>
            </a:r>
            <a:br>
              <a:rPr lang="en-US" sz="2000" dirty="0"/>
            </a:br>
            <a:r>
              <a:rPr lang="en-US" sz="2000" dirty="0"/>
              <a:t> (Amazon AWS brings </a:t>
            </a:r>
            <a:r>
              <a:rPr lang="en-US" sz="2000" b="1" dirty="0"/>
              <a:t>$10 billion </a:t>
            </a:r>
            <a:r>
              <a:rPr lang="en-US" sz="2000"/>
              <a:t>per year)</a:t>
            </a:r>
          </a:p>
          <a:p>
            <a:endParaRPr lang="en-US" sz="2000" dirty="0"/>
          </a:p>
        </p:txBody>
      </p:sp>
    </p:spTree>
    <p:extLst>
      <p:ext uri="{BB962C8B-B14F-4D97-AF65-F5344CB8AC3E}">
        <p14:creationId xmlns:p14="http://schemas.microsoft.com/office/powerpoint/2010/main" val="1283883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solutions</a:t>
            </a:r>
          </a:p>
        </p:txBody>
      </p:sp>
      <p:pic>
        <p:nvPicPr>
          <p:cNvPr id="1026" name="Picture 2" descr="Image result for amazon aw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08150" y="3456079"/>
            <a:ext cx="2701925" cy="101548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heroku"/>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10391" y="1918609"/>
            <a:ext cx="3454400" cy="145727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digitalocea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94450" y="3675190"/>
            <a:ext cx="4112692" cy="65061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vult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1950" y="4878606"/>
            <a:ext cx="3211283" cy="112394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azur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34200" y="4189623"/>
            <a:ext cx="3572942" cy="267970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openshift"/>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863421" y="1838413"/>
            <a:ext cx="1513901" cy="1617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051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to build the platform ?</a:t>
            </a:r>
            <a:endParaRPr lang="en-US" dirty="0"/>
          </a:p>
        </p:txBody>
      </p:sp>
      <p:sp>
        <p:nvSpPr>
          <p:cNvPr id="3" name="Content Placeholder 2"/>
          <p:cNvSpPr>
            <a:spLocks noGrp="1"/>
          </p:cNvSpPr>
          <p:nvPr>
            <p:ph idx="1"/>
          </p:nvPr>
        </p:nvSpPr>
        <p:spPr/>
        <p:txBody>
          <a:bodyPr/>
          <a:lstStyle/>
          <a:p>
            <a:r>
              <a:rPr lang="en-US" dirty="0"/>
              <a:t>A headless </a:t>
            </a:r>
            <a:r>
              <a:rPr lang="en-US" dirty="0" err="1"/>
              <a:t>Debian</a:t>
            </a:r>
            <a:r>
              <a:rPr lang="en-US" dirty="0"/>
              <a:t> </a:t>
            </a:r>
            <a:r>
              <a:rPr lang="en-US" dirty="0" err="1"/>
              <a:t>linux</a:t>
            </a:r>
            <a:r>
              <a:rPr lang="en-US" dirty="0"/>
              <a:t> machine running </a:t>
            </a:r>
            <a:r>
              <a:rPr lang="en-US" dirty="0" err="1"/>
              <a:t>virtualbox</a:t>
            </a:r>
            <a:r>
              <a:rPr lang="en-US" dirty="0"/>
              <a:t> server</a:t>
            </a:r>
          </a:p>
          <a:p>
            <a:r>
              <a:rPr lang="en-US" dirty="0"/>
              <a:t>Linux shell scripts talk to </a:t>
            </a:r>
            <a:r>
              <a:rPr lang="en-US" dirty="0" err="1"/>
              <a:t>virtualbox</a:t>
            </a:r>
            <a:r>
              <a:rPr lang="en-US" dirty="0"/>
              <a:t> via it’s API</a:t>
            </a:r>
          </a:p>
          <a:p>
            <a:pPr lvl="1"/>
            <a:r>
              <a:rPr lang="en-US" dirty="0"/>
              <a:t>Create machines</a:t>
            </a:r>
          </a:p>
          <a:p>
            <a:pPr lvl="1"/>
            <a:r>
              <a:rPr lang="en-US" dirty="0"/>
              <a:t>Configure machines</a:t>
            </a:r>
          </a:p>
          <a:p>
            <a:pPr lvl="1"/>
            <a:r>
              <a:rPr lang="en-US" dirty="0"/>
              <a:t>Destroy machines</a:t>
            </a:r>
          </a:p>
          <a:p>
            <a:pPr lvl="1"/>
            <a:r>
              <a:rPr lang="en-US" dirty="0"/>
              <a:t> define firewall rules</a:t>
            </a:r>
          </a:p>
          <a:p>
            <a:pPr lvl="1"/>
            <a:r>
              <a:rPr lang="en-US" dirty="0"/>
              <a:t>Install and update software</a:t>
            </a:r>
          </a:p>
          <a:p>
            <a:pPr lvl="1"/>
            <a:r>
              <a:rPr lang="en-US" dirty="0"/>
              <a:t>Manage login credentials</a:t>
            </a:r>
          </a:p>
          <a:p>
            <a:r>
              <a:rPr lang="en-US" dirty="0"/>
              <a:t>Web management interface that abstracts away the shell script functionality to the user</a:t>
            </a:r>
          </a:p>
        </p:txBody>
      </p:sp>
    </p:spTree>
    <p:extLst>
      <p:ext uri="{BB962C8B-B14F-4D97-AF65-F5344CB8AC3E}">
        <p14:creationId xmlns:p14="http://schemas.microsoft.com/office/powerpoint/2010/main" val="971528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Project Planning</a:t>
            </a:r>
          </a:p>
        </p:txBody>
      </p:sp>
      <p:sp>
        <p:nvSpPr>
          <p:cNvPr id="7" name="Content Placeholder 6"/>
          <p:cNvSpPr>
            <a:spLocks noGrp="1"/>
          </p:cNvSpPr>
          <p:nvPr>
            <p:ph idx="1"/>
          </p:nvPr>
        </p:nvSpPr>
        <p:spPr/>
        <p:txBody>
          <a:bodyPr/>
          <a:lstStyle/>
          <a:p>
            <a:endParaRPr lang="en-US"/>
          </a:p>
        </p:txBody>
      </p:sp>
    </p:spTree>
    <p:extLst>
      <p:ext uri="{BB962C8B-B14F-4D97-AF65-F5344CB8AC3E}">
        <p14:creationId xmlns:p14="http://schemas.microsoft.com/office/powerpoint/2010/main" val="466595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ChangeAspect="1"/>
          </p:cNvPicPr>
          <p:nvPr/>
        </p:nvPicPr>
        <p:blipFill rotWithShape="1">
          <a:blip r:embed="rId2"/>
          <a:srcRect t="272" r="19192" b="8819"/>
          <a:stretch/>
        </p:blipFill>
        <p:spPr>
          <a:xfrm>
            <a:off x="20" y="10"/>
            <a:ext cx="12191980" cy="6857990"/>
          </a:xfrm>
          <a:prstGeom prst="rect">
            <a:avLst/>
          </a:prstGeom>
        </p:spPr>
      </p:pic>
      <p:sp>
        <p:nvSpPr>
          <p:cNvPr id="2" name="Title 1"/>
          <p:cNvSpPr>
            <a:spLocks noGrp="1"/>
          </p:cNvSpPr>
          <p:nvPr>
            <p:ph type="title"/>
          </p:nvPr>
        </p:nvSpPr>
        <p:spPr>
          <a:xfrm>
            <a:off x="1299673" y="578770"/>
            <a:ext cx="10515600" cy="1325563"/>
          </a:xfrm>
        </p:spPr>
        <p:txBody>
          <a:bodyPr>
            <a:normAutofit/>
          </a:bodyPr>
          <a:lstStyle/>
          <a:p>
            <a:r>
              <a:rPr lang="en-US" sz="4000" dirty="0">
                <a:solidFill>
                  <a:schemeClr val="bg1"/>
                </a:solidFill>
              </a:rPr>
              <a:t>Questions ?</a:t>
            </a:r>
          </a:p>
        </p:txBody>
      </p:sp>
    </p:spTree>
    <p:extLst>
      <p:ext uri="{BB962C8B-B14F-4D97-AF65-F5344CB8AC3E}">
        <p14:creationId xmlns:p14="http://schemas.microsoft.com/office/powerpoint/2010/main" val="19109857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408</TotalTime>
  <Words>438</Words>
  <Application>Microsoft Office PowerPoint</Application>
  <PresentationFormat>Widescreen</PresentationFormat>
  <Paragraphs>46</Paragraphs>
  <Slides>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Web Platform for Digital Deployment of Virtual Servers</vt:lpstr>
      <vt:lpstr>Goals</vt:lpstr>
      <vt:lpstr>Setting up a server in 30 steps (hardware  installation and configuration not included)</vt:lpstr>
      <vt:lpstr>Why build the platform?</vt:lpstr>
      <vt:lpstr>Existing solutions</vt:lpstr>
      <vt:lpstr>How to build the platform ?</vt:lpstr>
      <vt:lpstr>Project Planning</vt:lpstr>
      <vt:lpstr>Questions ?</vt:lpstr>
    </vt:vector>
  </TitlesOfParts>
  <Company>Newcastle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Plamen Kolev (UG)</dc:creator>
  <cp:lastModifiedBy>John Hallagat</cp:lastModifiedBy>
  <cp:revision>99</cp:revision>
  <dcterms:created xsi:type="dcterms:W3CDTF">2016-10-25T10:18:36Z</dcterms:created>
  <dcterms:modified xsi:type="dcterms:W3CDTF">2016-10-31T09:21:11Z</dcterms:modified>
</cp:coreProperties>
</file>