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281" r:id="rId4"/>
    <p:sldId id="302" r:id="rId5"/>
    <p:sldId id="303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288" r:id="rId14"/>
    <p:sldId id="321" r:id="rId15"/>
    <p:sldId id="295" r:id="rId16"/>
    <p:sldId id="296" r:id="rId17"/>
    <p:sldId id="297" r:id="rId18"/>
    <p:sldId id="298" r:id="rId19"/>
    <p:sldId id="299" r:id="rId20"/>
    <p:sldId id="300" r:id="rId21"/>
    <p:sldId id="282" r:id="rId22"/>
    <p:sldId id="290" r:id="rId23"/>
  </p:sldIdLst>
  <p:sldSz cx="9906000" cy="6858000" type="A4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scaleToFitPaper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320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fld id="{F57BA7E3-EADE-47FF-90F0-BE120F558CAA}" type="slidenum">
              <a:rPr lang="en-GB">
                <a:latin typeface="Calibri" charset="0"/>
                <a:ea typeface="Calibri" charset="0"/>
                <a:cs typeface="Calibri" charset="0"/>
              </a:rPr>
              <a:pPr/>
              <a:t>‹#›</a:t>
            </a:fld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60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 sz="1200" b="0">
                <a:latin typeface="Calibri" charset="0"/>
                <a:ea typeface="+mn-ea"/>
                <a:cs typeface="Calibri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 b="0">
                <a:latin typeface="Calibri" charset="0"/>
                <a:ea typeface="+mn-ea"/>
                <a:cs typeface="Calibri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 sz="1200" b="0">
                <a:latin typeface="Calibri" charset="0"/>
                <a:ea typeface="+mn-ea"/>
                <a:cs typeface="Calibri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 b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525E92AE-E3D1-422B-A87C-1E8506B96AD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70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334BF2B1-1AD0-40F6-A013-0AAD75E351A3}" type="slidenum">
              <a:rPr lang="en-GB" sz="1200" b="0">
                <a:latin typeface="Calibri" charset="0"/>
                <a:ea typeface="Calibri" charset="0"/>
              </a:rPr>
              <a:pPr eaLnBrk="1" hangingPunct="1"/>
              <a:t>1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37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BC7DA539-8F35-4DAF-AE4B-BF8D188EFC6B}" type="slidenum">
              <a:rPr lang="en-GB" sz="1200" b="0">
                <a:latin typeface="Calibri" charset="0"/>
                <a:ea typeface="Calibri" charset="0"/>
              </a:rPr>
              <a:pPr eaLnBrk="1" hangingPunct="1"/>
              <a:t>10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0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Aim: An analysis of the performance, vulnerabilities and scalability of the Fujioka Okamoto </a:t>
            </a:r>
            <a:r>
              <a:rPr lang="en-GB" dirty="0" err="1" smtClean="0"/>
              <a:t>Ohta</a:t>
            </a:r>
            <a:r>
              <a:rPr lang="en-GB" dirty="0" smtClean="0"/>
              <a:t> (FOO) e-voting scheme</a:t>
            </a:r>
          </a:p>
          <a:p>
            <a:r>
              <a:rPr lang="en-GB" dirty="0" err="1" smtClean="0"/>
              <a:t>Objs</a:t>
            </a:r>
            <a:r>
              <a:rPr lang="en-GB" dirty="0" smtClean="0"/>
              <a:t>:</a:t>
            </a:r>
          </a:p>
          <a:p>
            <a:pPr>
              <a:buFontTx/>
              <a:buChar char="•"/>
            </a:pPr>
            <a:r>
              <a:rPr lang="en-GB" dirty="0" smtClean="0"/>
              <a:t>Research and summarise published analysis of current e-voting schemes</a:t>
            </a:r>
          </a:p>
          <a:p>
            <a:pPr>
              <a:buFontTx/>
              <a:buChar char="•"/>
            </a:pPr>
            <a:r>
              <a:rPr lang="en-GB" dirty="0" smtClean="0"/>
              <a:t>Establish candidate set of vulnerabilities to investigate</a:t>
            </a:r>
          </a:p>
          <a:p>
            <a:pPr>
              <a:buFontTx/>
              <a:buChar char="•"/>
            </a:pPr>
            <a:r>
              <a:rPr lang="en-GB" dirty="0" smtClean="0"/>
              <a:t>Implement the FOO e-voting scheme </a:t>
            </a:r>
          </a:p>
          <a:p>
            <a:pPr>
              <a:buFontTx/>
              <a:buChar char="•"/>
            </a:pPr>
            <a:r>
              <a:rPr lang="en-GB" dirty="0" smtClean="0"/>
              <a:t>Use the implementation to simulate a large scale election</a:t>
            </a:r>
          </a:p>
          <a:p>
            <a:pPr>
              <a:buFontTx/>
              <a:buChar char="•"/>
            </a:pPr>
            <a:r>
              <a:rPr lang="en-GB" dirty="0" smtClean="0"/>
              <a:t>Analyse the performance and vulnerabilities of the FOO implementation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16EAE7F3-2D3A-465D-8CE2-DBFDD0A6C770}" type="slidenum">
              <a:rPr lang="en-GB" sz="1200" b="0">
                <a:latin typeface="Calibri" charset="0"/>
                <a:ea typeface="Calibri" charset="0"/>
              </a:rPr>
              <a:pPr eaLnBrk="1" hangingPunct="1"/>
              <a:t>11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5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5A0B8FA5-0140-464C-BCCD-3183369E0C7A}" type="slidenum">
              <a:rPr lang="en-GB" sz="1200" b="0">
                <a:latin typeface="Calibri" charset="0"/>
                <a:ea typeface="Calibri" charset="0"/>
              </a:rPr>
              <a:pPr eaLnBrk="1" hangingPunct="1"/>
              <a:t>12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03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711780F8-1516-4330-9D7D-7145536FB3BF}" type="slidenum">
              <a:rPr lang="en-GB" sz="1200" b="0">
                <a:latin typeface="Calibri" charset="0"/>
                <a:ea typeface="Calibri" charset="0"/>
              </a:rPr>
              <a:pPr eaLnBrk="1" hangingPunct="1"/>
              <a:t>13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The role of a software development process model here..?</a:t>
            </a:r>
          </a:p>
        </p:txBody>
      </p:sp>
    </p:spTree>
    <p:extLst>
      <p:ext uri="{BB962C8B-B14F-4D97-AF65-F5344CB8AC3E}">
        <p14:creationId xmlns:p14="http://schemas.microsoft.com/office/powerpoint/2010/main" val="1663400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0E91C3EF-DE7D-4A14-A9C6-557127EEA7F5}" type="slidenum">
              <a:rPr lang="en-GB" sz="1200" b="0">
                <a:latin typeface="Calibri" charset="0"/>
                <a:ea typeface="Calibri" charset="0"/>
              </a:rPr>
              <a:pPr eaLnBrk="1" hangingPunct="1"/>
              <a:t>14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77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83F547E8-FB5C-4987-B51D-2EA644E35CEB}" type="slidenum">
              <a:rPr lang="en-GB" sz="1200" b="0">
                <a:latin typeface="Calibri" charset="0"/>
                <a:ea typeface="Calibri" charset="0"/>
              </a:rPr>
              <a:pPr eaLnBrk="1" hangingPunct="1"/>
              <a:t>15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61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600735CD-7CD0-496F-9295-2FA8595B23A0}" type="slidenum">
              <a:rPr lang="en-GB" sz="1200" b="0">
                <a:latin typeface="Calibri" charset="0"/>
                <a:ea typeface="Calibri" charset="0"/>
              </a:rPr>
              <a:pPr eaLnBrk="1" hangingPunct="1"/>
              <a:t>16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165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33033E27-9FF1-4600-B455-A589E71F9113}" type="slidenum">
              <a:rPr lang="en-GB" sz="1200" b="0">
                <a:latin typeface="Calibri" charset="0"/>
                <a:ea typeface="Calibri" charset="0"/>
              </a:rPr>
              <a:pPr eaLnBrk="1" hangingPunct="1"/>
              <a:t>17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Critical path – longest path through network – any delay to a critical path activity will delay the final project deliverable.</a:t>
            </a:r>
          </a:p>
          <a:p>
            <a:pPr eaLnBrk="1" hangingPunct="1"/>
            <a:r>
              <a:rPr lang="en-GB" dirty="0" smtClean="0"/>
              <a:t>Parallel working</a:t>
            </a:r>
          </a:p>
        </p:txBody>
      </p:sp>
    </p:spTree>
    <p:extLst>
      <p:ext uri="{BB962C8B-B14F-4D97-AF65-F5344CB8AC3E}">
        <p14:creationId xmlns:p14="http://schemas.microsoft.com/office/powerpoint/2010/main" val="231603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92FCF3B7-0B7F-494B-9A97-70DCA3235797}" type="slidenum">
              <a:rPr lang="en-GB" sz="1200" b="0">
                <a:latin typeface="Calibri" charset="0"/>
                <a:ea typeface="Calibri" charset="0"/>
              </a:rPr>
              <a:pPr eaLnBrk="1" hangingPunct="1"/>
              <a:t>18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282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FF368640-825C-4783-929D-316720C04189}" type="slidenum">
              <a:rPr lang="en-GB" sz="1200" b="0">
                <a:latin typeface="Calibri" charset="0"/>
                <a:ea typeface="Calibri" charset="0"/>
              </a:rPr>
              <a:pPr eaLnBrk="1" hangingPunct="1"/>
              <a:t>19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8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3953B3E8-2A58-47D2-B7A7-4466D91823DF}" type="slidenum">
              <a:rPr lang="en-GB" sz="1200" b="0">
                <a:latin typeface="Calibri" charset="0"/>
                <a:ea typeface="Calibri" charset="0"/>
              </a:rPr>
              <a:pPr eaLnBrk="1" hangingPunct="1"/>
              <a:t>2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217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0CFA0030-FD92-4B89-B3E4-145BBC85B47F}" type="slidenum">
              <a:rPr lang="en-GB" sz="1200" b="0">
                <a:latin typeface="Calibri" charset="0"/>
                <a:ea typeface="Calibri" charset="0"/>
              </a:rPr>
              <a:pPr eaLnBrk="1" hangingPunct="1"/>
              <a:t>20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1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D42C4769-09DA-4581-972C-CA6B56FD8DBC}" type="slidenum">
              <a:rPr lang="en-GB" sz="1200" b="0">
                <a:latin typeface="Calibri" charset="0"/>
                <a:ea typeface="Calibri" charset="0"/>
              </a:rPr>
              <a:pPr eaLnBrk="1" hangingPunct="1"/>
              <a:t>21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032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B8EE5F43-EB0A-48AE-8857-F6FA4C7AFA41}" type="slidenum">
              <a:rPr lang="en-GB" sz="1200" b="0">
                <a:latin typeface="Calibri" charset="0"/>
                <a:ea typeface="Calibri" charset="0"/>
              </a:rPr>
              <a:pPr eaLnBrk="1" hangingPunct="1"/>
              <a:t>22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06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EC6AEFF3-7C9E-4F9B-BD1F-AE34F1ABEAC2}" type="slidenum">
              <a:rPr lang="en-GB" sz="1200" b="0">
                <a:latin typeface="Calibri" charset="0"/>
                <a:ea typeface="Calibri" charset="0"/>
              </a:rPr>
              <a:pPr eaLnBrk="1" hangingPunct="1"/>
              <a:t>3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856163"/>
            <a:ext cx="4864100" cy="424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167" tIns="40584" rIns="81167" bIns="40584"/>
          <a:lstStyle/>
          <a:p>
            <a:pPr eaLnBrk="1" hangingPunct="1"/>
            <a:r>
              <a:rPr lang="en-GB" sz="1300" dirty="0" smtClean="0"/>
              <a:t>Part of objectives will be what the supervisor is expecting.</a:t>
            </a:r>
          </a:p>
          <a:p>
            <a:pPr eaLnBrk="1" hangingPunct="1"/>
            <a:r>
              <a:rPr lang="en-GB" sz="1300" dirty="0" smtClean="0"/>
              <a:t>Plan for presentations as well as other things.</a:t>
            </a:r>
          </a:p>
          <a:p>
            <a:pPr eaLnBrk="1" hangingPunct="1"/>
            <a:r>
              <a:rPr lang="en-GB" sz="1300" dirty="0" smtClean="0"/>
              <a:t>You must use the plan.</a:t>
            </a:r>
          </a:p>
          <a:p>
            <a:pPr eaLnBrk="1" hangingPunct="1"/>
            <a:r>
              <a:rPr lang="en-GB" sz="1300" dirty="0" smtClean="0"/>
              <a:t>Software development models: </a:t>
            </a:r>
            <a:r>
              <a:rPr lang="en-GB" sz="1300" dirty="0" err="1" smtClean="0"/>
              <a:t>code&amp;fix</a:t>
            </a:r>
            <a:r>
              <a:rPr lang="en-GB" sz="1300" dirty="0" smtClean="0"/>
              <a:t> (no), vs. waterfall, vs evolutionary. Use of prototypes. Depends on type of project. Program formatter: do careful spec. beforehand - waterfall. Visual editor: prototyping or evolutionary.</a:t>
            </a:r>
          </a:p>
          <a:p>
            <a:pPr eaLnBrk="1" hangingPunct="1"/>
            <a:r>
              <a:rPr lang="en-GB" sz="1300" dirty="0" smtClean="0"/>
              <a:t>Apply the things you learned in the group project - did you learn anything about planning?</a:t>
            </a:r>
          </a:p>
          <a:p>
            <a:pPr eaLnBrk="1" hangingPunct="1"/>
            <a:r>
              <a:rPr lang="en-GB" dirty="0" smtClean="0"/>
              <a:t>Milestones - </a:t>
            </a:r>
            <a:r>
              <a:rPr lang="en-GB" sz="1300" dirty="0" smtClean="0"/>
              <a:t>so you can measure your own progress</a:t>
            </a:r>
          </a:p>
          <a:p>
            <a:pPr eaLnBrk="1" hangingPunct="1"/>
            <a:r>
              <a:rPr lang="en-GB" sz="1300" dirty="0" smtClean="0"/>
              <a:t>Deliverables, so your supervisor can check on your (lack of) progress.</a:t>
            </a:r>
          </a:p>
          <a:p>
            <a:pPr eaLnBrk="1" hangingPunct="1"/>
            <a:r>
              <a:rPr lang="en-GB" sz="1300" dirty="0" err="1" smtClean="0"/>
              <a:t>Fallback</a:t>
            </a:r>
            <a:r>
              <a:rPr lang="en-GB" sz="1300" dirty="0" smtClean="0"/>
              <a:t> positions for when (if?) things go wrong</a:t>
            </a:r>
          </a:p>
          <a:p>
            <a:pPr eaLnBrk="1" hangingPunct="1"/>
            <a:r>
              <a:rPr lang="en-GB" dirty="0" smtClean="0"/>
              <a:t>Stage 3: Project is expected to occupy  300 hours minimum</a:t>
            </a:r>
          </a:p>
          <a:p>
            <a:pPr lvl="1" eaLnBrk="1" hangingPunct="1"/>
            <a:r>
              <a:rPr lang="en-GB" dirty="0" smtClean="0"/>
              <a:t>12 hours per week on average! (Say 25 weeks)</a:t>
            </a:r>
          </a:p>
          <a:p>
            <a:pPr eaLnBrk="1" hangingPunct="1"/>
            <a:endParaRPr lang="en-GB" dirty="0" smtClean="0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6925" y="646113"/>
            <a:ext cx="5524500" cy="3825875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8985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57C47BB0-6F51-4B34-A577-555A72990E59}" type="slidenum">
              <a:rPr lang="en-GB" sz="1200" b="0">
                <a:latin typeface="Calibri" charset="0"/>
                <a:ea typeface="Calibri" charset="0"/>
              </a:rPr>
              <a:pPr eaLnBrk="1" hangingPunct="1"/>
              <a:t>4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77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2508F15E-FFC3-48B8-96F5-6821270893A7}" type="slidenum">
              <a:rPr lang="en-GB" sz="1200" b="0">
                <a:latin typeface="Calibri" charset="0"/>
                <a:ea typeface="Calibri" charset="0"/>
              </a:rPr>
              <a:pPr eaLnBrk="1" hangingPunct="1"/>
              <a:t>5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72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1BE68460-DDFB-431B-BB1B-498DE9791242}" type="slidenum">
              <a:rPr lang="en-GB" sz="1200" b="0">
                <a:latin typeface="Calibri" charset="0"/>
                <a:ea typeface="Calibri" charset="0"/>
              </a:rPr>
              <a:pPr eaLnBrk="1" hangingPunct="1"/>
              <a:t>6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FEA07DB8-D7E6-4F09-9193-F90491FDB205}" type="slidenum">
              <a:rPr lang="en-GB" sz="1200" b="0">
                <a:latin typeface="Calibri" charset="0"/>
                <a:ea typeface="Calibri" charset="0"/>
              </a:rPr>
              <a:pPr eaLnBrk="1" hangingPunct="1"/>
              <a:t>7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No aim.</a:t>
            </a:r>
          </a:p>
          <a:p>
            <a:r>
              <a:rPr lang="en-GB" dirty="0" smtClean="0"/>
              <a:t>Not objectives – just some initial ideas </a:t>
            </a:r>
          </a:p>
          <a:p>
            <a:r>
              <a:rPr lang="en-GB" dirty="0" smtClean="0"/>
              <a:t>about tasks</a:t>
            </a:r>
          </a:p>
          <a:p>
            <a:r>
              <a:rPr lang="en-GB" dirty="0" smtClean="0"/>
              <a:t>Better?</a:t>
            </a:r>
          </a:p>
          <a:p>
            <a:r>
              <a:rPr lang="en-GB" dirty="0" smtClean="0"/>
              <a:t>Aim: to provide a means of recording </a:t>
            </a:r>
          </a:p>
          <a:p>
            <a:r>
              <a:rPr lang="en-GB" dirty="0" smtClean="0"/>
              <a:t>first-year student experience</a:t>
            </a:r>
          </a:p>
          <a:p>
            <a:r>
              <a:rPr lang="en-GB" dirty="0" smtClean="0"/>
              <a:t>Objectives:</a:t>
            </a:r>
          </a:p>
          <a:p>
            <a:r>
              <a:rPr lang="en-GB" dirty="0" smtClean="0"/>
              <a:t>. Review common problems </a:t>
            </a:r>
          </a:p>
          <a:p>
            <a:r>
              <a:rPr lang="en-GB" dirty="0" smtClean="0"/>
              <a:t>experienced by first year students</a:t>
            </a:r>
          </a:p>
          <a:p>
            <a:r>
              <a:rPr lang="en-GB" dirty="0" smtClean="0"/>
              <a:t>. Establish possible technology </a:t>
            </a:r>
          </a:p>
          <a:p>
            <a:r>
              <a:rPr lang="en-GB" dirty="0" smtClean="0"/>
              <a:t>options for recording experience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F5ED8F0A-46AE-4C76-9ED0-520645DB9DDF}" type="slidenum">
              <a:rPr lang="en-GB" sz="1200" b="0">
                <a:latin typeface="Calibri" charset="0"/>
                <a:ea typeface="Calibri" charset="0"/>
              </a:rPr>
              <a:pPr eaLnBrk="1" hangingPunct="1"/>
              <a:t>8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3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49325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fld id="{735E94CE-662C-408D-8FDD-01F110164829}" type="slidenum">
              <a:rPr lang="en-GB" sz="1200" b="0">
                <a:latin typeface="Calibri" charset="0"/>
                <a:ea typeface="Calibri" charset="0"/>
              </a:rPr>
              <a:pPr eaLnBrk="1" hangingPunct="1"/>
              <a:t>9</a:t>
            </a:fld>
            <a:endParaRPr lang="en-GB" sz="1200" b="0" dirty="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7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990600"/>
            <a:ext cx="84201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8450" y="2781302"/>
            <a:ext cx="7594600" cy="2663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4780" y="304801"/>
            <a:ext cx="2175536" cy="5519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728" y="304801"/>
            <a:ext cx="6364951" cy="5519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5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65" y="304801"/>
            <a:ext cx="866775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30" y="1557338"/>
            <a:ext cx="4251325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1155" y="1557338"/>
            <a:ext cx="4251325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0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9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30" y="1557338"/>
            <a:ext cx="42513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1155" y="1557338"/>
            <a:ext cx="42513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9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7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0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6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7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20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04801"/>
            <a:ext cx="8667750" cy="60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557338"/>
            <a:ext cx="8667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31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30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28687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252537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3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49413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38350" indent="-34290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SMART_criter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990600"/>
            <a:ext cx="8420100" cy="3590528"/>
          </a:xfrm>
        </p:spPr>
        <p:txBody>
          <a:bodyPr/>
          <a:lstStyle/>
          <a:p>
            <a:pPr eaLnBrk="1" hangingPunct="1"/>
            <a:r>
              <a:rPr lang="en-GB" sz="4400" dirty="0" smtClean="0"/>
              <a:t>Stage 3 Project: </a:t>
            </a:r>
            <a:br>
              <a:rPr lang="en-GB" sz="4400" dirty="0" smtClean="0"/>
            </a:br>
            <a:r>
              <a:rPr lang="en-GB" sz="4400" dirty="0" smtClean="0"/>
              <a:t>Aims and Objectives, and Planning</a:t>
            </a:r>
            <a:br>
              <a:rPr lang="en-GB" sz="4400" dirty="0" smtClean="0"/>
            </a:br>
            <a:endParaRPr lang="en-GB" sz="4400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8450" y="2781300"/>
            <a:ext cx="7594600" cy="2663825"/>
          </a:xfrm>
        </p:spPr>
        <p:txBody>
          <a:bodyPr/>
          <a:lstStyle/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093834" y="5340350"/>
            <a:ext cx="3041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b="0" i="1" dirty="0">
                <a:latin typeface="Calibri" charset="0"/>
                <a:ea typeface="Calibri" charset="0"/>
                <a:cs typeface="Calibri" charset="0"/>
              </a:rPr>
              <a:t>Some material adapted from </a:t>
            </a:r>
            <a:r>
              <a:rPr lang="en-GB" sz="1400" b="0" i="1" dirty="0" err="1">
                <a:latin typeface="Calibri" charset="0"/>
                <a:ea typeface="Calibri" charset="0"/>
                <a:cs typeface="Calibri" charset="0"/>
              </a:rPr>
              <a:t>Berndtsson</a:t>
            </a:r>
            <a:r>
              <a:rPr lang="en-GB" sz="1400" b="0" i="1" dirty="0">
                <a:latin typeface="Calibri" charset="0"/>
                <a:ea typeface="Calibri" charset="0"/>
                <a:cs typeface="Calibri" charset="0"/>
              </a:rPr>
              <a:t> et al, Dawson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Objectives should not be requirements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052736"/>
            <a:ext cx="8667750" cy="4267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b="1" dirty="0" smtClean="0">
                <a:ea typeface="+mn-ea"/>
              </a:rPr>
              <a:t>Aim</a:t>
            </a:r>
            <a:r>
              <a:rPr lang="en-GB" dirty="0" smtClean="0">
                <a:ea typeface="+mn-ea"/>
              </a:rPr>
              <a:t>: Investigate the use of software to keep users motivated to carry out physical activity throughout their life. </a:t>
            </a:r>
          </a:p>
          <a:p>
            <a:pPr>
              <a:defRPr/>
            </a:pPr>
            <a:r>
              <a:rPr lang="en-GB" b="1" dirty="0" smtClean="0">
                <a:ea typeface="+mn-ea"/>
              </a:rPr>
              <a:t>Objectives</a:t>
            </a:r>
            <a:r>
              <a:rPr lang="en-GB" dirty="0" smtClean="0">
                <a:ea typeface="+mn-ea"/>
              </a:rPr>
              <a:t>:</a:t>
            </a:r>
          </a:p>
          <a:p>
            <a:pPr lvl="1">
              <a:defRPr/>
            </a:pPr>
            <a:r>
              <a:rPr lang="en-GB" dirty="0" smtClean="0"/>
              <a:t>Allow users of the gym to record their activities in a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GB" dirty="0" smtClean="0"/>
              <a:t> way. </a:t>
            </a:r>
          </a:p>
          <a:p>
            <a:pPr lvl="1">
              <a:defRPr/>
            </a:pPr>
            <a:r>
              <a:rPr lang="en-GB" dirty="0" smtClean="0"/>
              <a:t>Allow the user to get meaningful analysis of his physical activities that permits him to review past performance as well as analyses what he should be training next.</a:t>
            </a:r>
          </a:p>
          <a:p>
            <a:pPr lvl="1">
              <a:defRPr/>
            </a:pPr>
            <a:r>
              <a:rPr lang="en-GB" dirty="0" smtClean="0"/>
              <a:t>Allow </a:t>
            </a:r>
            <a:r>
              <a:rPr lang="en-GB" dirty="0" smtClean="0"/>
              <a:t>remote logging of exercises by building a web based version. </a:t>
            </a:r>
          </a:p>
          <a:p>
            <a:pPr lvl="1">
              <a:defRPr/>
            </a:pPr>
            <a:r>
              <a:rPr lang="en-GB" dirty="0" smtClean="0"/>
              <a:t>Allow the user to synchronise the exercises entered online with the version at home. </a:t>
            </a:r>
          </a:p>
          <a:p>
            <a:pPr lvl="1">
              <a:defRPr/>
            </a:pPr>
            <a:r>
              <a:rPr lang="en-GB" dirty="0" smtClean="0"/>
              <a:t>Build an Android phone application.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5088" y="5157192"/>
            <a:ext cx="4067622" cy="1618905"/>
          </a:xfrm>
          <a:prstGeom prst="rect">
            <a:avLst/>
          </a:prstGeom>
          <a:solidFill>
            <a:schemeClr val="bg1">
              <a:alpha val="87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GB" sz="1600" b="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Requirements are to do with the details of what you are building.</a:t>
            </a:r>
          </a:p>
          <a:p>
            <a:pPr eaLnBrk="0" hangingPunct="0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GB" sz="1600" b="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You can only state requirements after the background research, and when you are working on the detail of what you are going to do.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5128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Weasel word</a:t>
            </a:r>
            <a:endParaRPr lang="en-US" b="0" dirty="0">
              <a:solidFill>
                <a:schemeClr val="accent6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309189" y="2157723"/>
            <a:ext cx="341114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609184" y="2780928"/>
            <a:ext cx="432048" cy="3600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b="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008784" y="3068960"/>
            <a:ext cx="576064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b="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216696" y="3356992"/>
            <a:ext cx="432048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22300" y="304801"/>
            <a:ext cx="8667750" cy="1103312"/>
          </a:xfrm>
        </p:spPr>
        <p:txBody>
          <a:bodyPr/>
          <a:lstStyle/>
          <a:p>
            <a:r>
              <a:rPr lang="en-GB" dirty="0" smtClean="0"/>
              <a:t>Aim should be a high-level summary, single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b="1" dirty="0" smtClean="0">
                <a:ea typeface="+mn-ea"/>
              </a:rPr>
              <a:t>Aims</a:t>
            </a:r>
            <a:r>
              <a:rPr lang="en-GB" dirty="0" smtClean="0">
                <a:ea typeface="+mn-ea"/>
              </a:rPr>
              <a:t>:</a:t>
            </a:r>
          </a:p>
          <a:p>
            <a:pPr>
              <a:defRPr/>
            </a:pPr>
            <a:r>
              <a:rPr lang="en-GB" dirty="0" smtClean="0">
                <a:ea typeface="+mn-ea"/>
              </a:rPr>
              <a:t>To model and simulate a large scale election using the FOO Scheme.</a:t>
            </a:r>
          </a:p>
          <a:p>
            <a:pPr>
              <a:defRPr/>
            </a:pPr>
            <a:r>
              <a:rPr lang="en-GB" dirty="0" smtClean="0">
                <a:ea typeface="+mn-ea"/>
              </a:rPr>
              <a:t>To analyse the performance and scalability of the e-voting scheme.</a:t>
            </a:r>
          </a:p>
          <a:p>
            <a:pPr>
              <a:defRPr/>
            </a:pPr>
            <a:r>
              <a:rPr lang="en-GB" dirty="0" smtClean="0">
                <a:ea typeface="+mn-ea"/>
              </a:rPr>
              <a:t>To analyse the vulnerabilities of the scheme including the affects of:</a:t>
            </a:r>
          </a:p>
          <a:p>
            <a:pPr lvl="1">
              <a:defRPr/>
            </a:pPr>
            <a:r>
              <a:rPr lang="en-GB" dirty="0" smtClean="0"/>
              <a:t>Multiple Voting</a:t>
            </a:r>
          </a:p>
          <a:p>
            <a:pPr lvl="1">
              <a:defRPr/>
            </a:pPr>
            <a:r>
              <a:rPr lang="en-GB" dirty="0" smtClean="0"/>
              <a:t>Denial of Service Attacks</a:t>
            </a:r>
          </a:p>
          <a:p>
            <a:pPr lvl="1">
              <a:defRPr/>
            </a:pPr>
            <a:r>
              <a:rPr lang="en-GB" dirty="0" smtClean="0"/>
              <a:t>Replay attacks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b="1" dirty="0" smtClean="0">
                <a:ea typeface="+mn-ea"/>
              </a:rPr>
              <a:t>Objectives</a:t>
            </a:r>
          </a:p>
          <a:p>
            <a:pPr>
              <a:defRPr/>
            </a:pPr>
            <a:r>
              <a:rPr lang="en-GB" dirty="0" smtClean="0">
                <a:ea typeface="+mn-ea"/>
              </a:rPr>
              <a:t>Research current schemes available including published analysis of those schemes.</a:t>
            </a:r>
          </a:p>
          <a:p>
            <a:pPr>
              <a:defRPr/>
            </a:pPr>
            <a:r>
              <a:rPr lang="en-GB" dirty="0" smtClean="0">
                <a:ea typeface="+mn-ea"/>
              </a:rPr>
              <a:t>Implement the FOO e-voting scheme using the Java programming language including a system to simulate an election.</a:t>
            </a:r>
          </a:p>
          <a:p>
            <a:pPr>
              <a:defRPr/>
            </a:pPr>
            <a:r>
              <a:rPr lang="en-GB" dirty="0" smtClean="0">
                <a:ea typeface="+mn-ea"/>
              </a:rPr>
              <a:t>Simulate and analyse a large scale election</a:t>
            </a:r>
            <a:endParaRPr lang="en-GB" dirty="0"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08784" y="3212976"/>
            <a:ext cx="6689725" cy="2505301"/>
          </a:xfrm>
          <a:prstGeom prst="rect">
            <a:avLst/>
          </a:prstGeom>
          <a:solidFill>
            <a:schemeClr val="bg1">
              <a:alpha val="98822"/>
            </a:schemeClr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Aim</a:t>
            </a: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: An analysis of the performance, vulnerabilities and scalability of the Fujioka Okamoto </a:t>
            </a:r>
            <a:r>
              <a:rPr lang="en-GB" sz="16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Ohta</a:t>
            </a: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(FOO) e-voting scheme</a:t>
            </a:r>
          </a:p>
          <a:p>
            <a:pPr eaLnBrk="0" hangingPunct="0">
              <a:spcBef>
                <a:spcPct val="30000"/>
              </a:spcBef>
            </a:pPr>
            <a:r>
              <a:rPr lang="en-GB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Objectives</a:t>
            </a: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Research and summarise published analysis of current e-voting schemes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Establish candidate set of vulnerabilities to investigate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Implement the FOO e-voting scheme 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 the implementation to simulate a large scale election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Analyse the performance and vulnerabilities of the FOO implementation</a:t>
            </a:r>
            <a:endParaRPr lang="en-GB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One more example...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Aims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To investigate how the use of spatial regions on amalgamated </a:t>
            </a:r>
            <a:r>
              <a:rPr lang="en-GB" sz="1800" dirty="0" err="1" smtClean="0"/>
              <a:t>tabletops</a:t>
            </a:r>
            <a:r>
              <a:rPr lang="en-GB" sz="1800" dirty="0" smtClean="0"/>
              <a:t> can improve productivity and user interaction during meetings through the use of prototypes and participant observation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100" dirty="0" smtClean="0"/>
              <a:t>Objectives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Investigate current applications/case studies of the use of interactive </a:t>
            </a:r>
            <a:r>
              <a:rPr lang="en-GB" sz="1800" dirty="0" err="1" smtClean="0"/>
              <a:t>tabletops</a:t>
            </a:r>
            <a:r>
              <a:rPr lang="en-GB" sz="1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Understand the needs of different types of meetings, such as roles, activities, responsibilities and how they need to be catered for.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Conduct a user study through participant observation.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Collect further qualitative information from users through the use of questionnaires and interviews to elaborate on desires/worries/issues with technology.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Produce a paper prototype based on user study results and simulate operation with the </a:t>
            </a:r>
            <a:r>
              <a:rPr lang="en-GB" sz="1800" dirty="0" err="1" smtClean="0"/>
              <a:t>usergroup</a:t>
            </a:r>
            <a:r>
              <a:rPr lang="en-GB" sz="1800" dirty="0" smtClean="0"/>
              <a:t>, using the </a:t>
            </a:r>
            <a:r>
              <a:rPr lang="ja-JP" altLang="en-GB" sz="1800" dirty="0" smtClean="0"/>
              <a:t>“</a:t>
            </a:r>
            <a:r>
              <a:rPr lang="en-GB" altLang="ja-JP" sz="1800" dirty="0" smtClean="0"/>
              <a:t>Wizard of Oz</a:t>
            </a:r>
            <a:r>
              <a:rPr lang="ja-JP" altLang="en-GB" sz="1800" dirty="0" smtClean="0"/>
              <a:t>”</a:t>
            </a:r>
            <a:r>
              <a:rPr lang="en-GB" altLang="ja-JP" sz="1800" dirty="0" smtClean="0"/>
              <a:t> approach to enhance the user experience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plan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You already have some deadlines to include in your plan: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Final dissertation, Poster, Proposal (technical writing), Presentation,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From these hard deadlines you can define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Prepare draft reports, prepare poster,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and minor deadlines: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Submit draft to supervisor,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You also need to define specific tasks to achieve your objectives, so identify: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what work is to be done (by which method?)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what order,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how long it will all take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300" b="1" smtClean="0"/>
              <a:t>Some tasks: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For the objective</a:t>
            </a:r>
          </a:p>
          <a:p>
            <a:pPr lvl="1" eaLnBrk="1" hangingPunct="1"/>
            <a:r>
              <a:rPr lang="ja-JP" altLang="en-GB" dirty="0" smtClean="0"/>
              <a:t>“</a:t>
            </a:r>
            <a:r>
              <a:rPr lang="en-GB" altLang="ja-JP" dirty="0" smtClean="0"/>
              <a:t>To review the issue of Web Accessibility from the perspective of the Web developer</a:t>
            </a:r>
            <a:r>
              <a:rPr lang="ja-JP" altLang="en-GB" dirty="0" smtClean="0"/>
              <a:t>”</a:t>
            </a:r>
            <a:endParaRPr lang="en-GB" altLang="ja-JP" dirty="0" smtClean="0"/>
          </a:p>
          <a:p>
            <a:pPr eaLnBrk="1" hangingPunct="1"/>
            <a:r>
              <a:rPr lang="en-GB" sz="2800" dirty="0" smtClean="0"/>
              <a:t>Tasks might include</a:t>
            </a:r>
          </a:p>
          <a:p>
            <a:pPr lvl="1" eaLnBrk="1" hangingPunct="1"/>
            <a:r>
              <a:rPr lang="en-GB" sz="2400" i="1" dirty="0" smtClean="0"/>
              <a:t>identify the disabilities that can impair standard Web browsing</a:t>
            </a:r>
          </a:p>
          <a:p>
            <a:pPr lvl="1" eaLnBrk="1" hangingPunct="1"/>
            <a:r>
              <a:rPr lang="en-GB" sz="2400" i="1" dirty="0" smtClean="0"/>
              <a:t>evaluate the various Web accessibility tools</a:t>
            </a:r>
          </a:p>
          <a:p>
            <a:pPr lvl="1" eaLnBrk="1" hangingPunct="1"/>
            <a:r>
              <a:rPr lang="en-GB" sz="2400" i="1" dirty="0" smtClean="0"/>
              <a:t>build an accessible prototype</a:t>
            </a:r>
          </a:p>
          <a:p>
            <a:pPr eaLnBrk="1" hangingPunct="1"/>
            <a:endParaRPr lang="en-GB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04800"/>
            <a:ext cx="8667750" cy="1216025"/>
          </a:xfrm>
        </p:spPr>
        <p:txBody>
          <a:bodyPr/>
          <a:lstStyle/>
          <a:p>
            <a:pPr eaLnBrk="1" hangingPunct="1"/>
            <a:r>
              <a:rPr lang="en-GB" smtClean="0"/>
              <a:t>Work Breakdown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4200" y="1557338"/>
            <a:ext cx="4251325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600" smtClean="0"/>
              <a:t>Work Breakdown Structure (WBS):</a:t>
            </a:r>
          </a:p>
        </p:txBody>
      </p:sp>
      <p:grpSp>
        <p:nvGrpSpPr>
          <p:cNvPr id="39941" name="Organization Chart 5"/>
          <p:cNvGrpSpPr>
            <a:grpSpLocks noChangeAspect="1"/>
          </p:cNvGrpSpPr>
          <p:nvPr/>
        </p:nvGrpSpPr>
        <p:grpSpPr bwMode="auto">
          <a:xfrm>
            <a:off x="1052513" y="1557338"/>
            <a:ext cx="8199437" cy="4267200"/>
            <a:chOff x="1134" y="1271"/>
            <a:chExt cx="8419" cy="1152"/>
          </a:xfrm>
        </p:grpSpPr>
        <p:sp>
          <p:nvSpPr>
            <p:cNvPr id="39942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34" y="1271"/>
              <a:ext cx="8419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39943" name="_s1028"/>
            <p:cNvCxnSpPr>
              <a:cxnSpLocks noChangeShapeType="1"/>
              <a:stCxn id="39969" idx="0"/>
              <a:endCxn id="39959" idx="2"/>
            </p:cNvCxnSpPr>
            <p:nvPr/>
          </p:nvCxnSpPr>
          <p:spPr bwMode="auto">
            <a:xfrm rot="5400000" flipH="1">
              <a:off x="8295" y="1810"/>
              <a:ext cx="144" cy="505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4" name="_s1029"/>
            <p:cNvCxnSpPr>
              <a:cxnSpLocks noChangeShapeType="1"/>
              <a:stCxn id="39968" idx="0"/>
              <a:endCxn id="39959" idx="2"/>
            </p:cNvCxnSpPr>
            <p:nvPr/>
          </p:nvCxnSpPr>
          <p:spPr bwMode="auto">
            <a:xfrm rot="-5400000">
              <a:off x="7791" y="1811"/>
              <a:ext cx="144" cy="503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5" name="_s1030"/>
            <p:cNvCxnSpPr>
              <a:cxnSpLocks noChangeShapeType="1"/>
              <a:stCxn id="39967" idx="0"/>
              <a:endCxn id="39964" idx="2"/>
            </p:cNvCxnSpPr>
            <p:nvPr/>
          </p:nvCxnSpPr>
          <p:spPr bwMode="auto">
            <a:xfrm rot="5400000" flipH="1">
              <a:off x="3258" y="1811"/>
              <a:ext cx="144" cy="503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6" name="_s1031"/>
            <p:cNvCxnSpPr>
              <a:cxnSpLocks noChangeShapeType="1"/>
              <a:stCxn id="39966" idx="0"/>
              <a:endCxn id="39964" idx="2"/>
            </p:cNvCxnSpPr>
            <p:nvPr/>
          </p:nvCxnSpPr>
          <p:spPr bwMode="auto">
            <a:xfrm rot="-5400000">
              <a:off x="2755" y="1811"/>
              <a:ext cx="144" cy="503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7" name="_s1032"/>
            <p:cNvCxnSpPr>
              <a:cxnSpLocks noChangeShapeType="1"/>
              <a:stCxn id="39965" idx="0"/>
              <a:endCxn id="39957" idx="2"/>
            </p:cNvCxnSpPr>
            <p:nvPr/>
          </p:nvCxnSpPr>
          <p:spPr bwMode="auto">
            <a:xfrm rot="-5400000">
              <a:off x="1496" y="2062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8" name="_s1033"/>
            <p:cNvCxnSpPr>
              <a:cxnSpLocks noChangeShapeType="1"/>
              <a:stCxn id="39964" idx="0"/>
              <a:endCxn id="39956" idx="2"/>
            </p:cNvCxnSpPr>
            <p:nvPr/>
          </p:nvCxnSpPr>
          <p:spPr bwMode="auto">
            <a:xfrm rot="-5400000">
              <a:off x="4139" y="498"/>
              <a:ext cx="144" cy="2266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_s1034"/>
            <p:cNvCxnSpPr>
              <a:cxnSpLocks noChangeShapeType="1"/>
              <a:stCxn id="39963" idx="0"/>
              <a:endCxn id="39958" idx="2"/>
            </p:cNvCxnSpPr>
            <p:nvPr/>
          </p:nvCxnSpPr>
          <p:spPr bwMode="auto">
            <a:xfrm rot="5400000" flipH="1">
              <a:off x="6027" y="1560"/>
              <a:ext cx="144" cy="1006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_s1035"/>
            <p:cNvCxnSpPr>
              <a:cxnSpLocks noChangeShapeType="1"/>
              <a:stCxn id="39962" idx="0"/>
              <a:endCxn id="39958" idx="2"/>
            </p:cNvCxnSpPr>
            <p:nvPr/>
          </p:nvCxnSpPr>
          <p:spPr bwMode="auto">
            <a:xfrm rot="-5400000">
              <a:off x="5525" y="2062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_s1036"/>
            <p:cNvCxnSpPr>
              <a:cxnSpLocks noChangeShapeType="1"/>
              <a:stCxn id="39961" idx="0"/>
              <a:endCxn id="39958" idx="2"/>
            </p:cNvCxnSpPr>
            <p:nvPr/>
          </p:nvCxnSpPr>
          <p:spPr bwMode="auto">
            <a:xfrm rot="-5400000">
              <a:off x="5020" y="1559"/>
              <a:ext cx="144" cy="1008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_s1037"/>
            <p:cNvCxnSpPr>
              <a:cxnSpLocks noChangeShapeType="1"/>
              <a:stCxn id="39960" idx="0"/>
              <a:endCxn id="39956" idx="2"/>
            </p:cNvCxnSpPr>
            <p:nvPr/>
          </p:nvCxnSpPr>
          <p:spPr bwMode="auto">
            <a:xfrm rot="5400000" flipH="1">
              <a:off x="7161" y="-258"/>
              <a:ext cx="144" cy="3778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_s1038"/>
            <p:cNvCxnSpPr>
              <a:cxnSpLocks noChangeShapeType="1"/>
              <a:stCxn id="39959" idx="0"/>
              <a:endCxn id="39956" idx="2"/>
            </p:cNvCxnSpPr>
            <p:nvPr/>
          </p:nvCxnSpPr>
          <p:spPr bwMode="auto">
            <a:xfrm rot="5400000" flipH="1">
              <a:off x="6657" y="246"/>
              <a:ext cx="144" cy="2770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_s1039"/>
            <p:cNvCxnSpPr>
              <a:cxnSpLocks noChangeShapeType="1"/>
              <a:stCxn id="39958" idx="0"/>
              <a:endCxn id="39956" idx="2"/>
            </p:cNvCxnSpPr>
            <p:nvPr/>
          </p:nvCxnSpPr>
          <p:spPr bwMode="auto">
            <a:xfrm rot="5400000" flipH="1">
              <a:off x="5398" y="1505"/>
              <a:ext cx="144" cy="252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_s1040"/>
            <p:cNvCxnSpPr>
              <a:cxnSpLocks noChangeShapeType="1"/>
              <a:stCxn id="39957" idx="0"/>
              <a:endCxn id="39956" idx="2"/>
            </p:cNvCxnSpPr>
            <p:nvPr/>
          </p:nvCxnSpPr>
          <p:spPr bwMode="auto">
            <a:xfrm rot="-5400000">
              <a:off x="3384" y="-258"/>
              <a:ext cx="144" cy="3777"/>
            </a:xfrm>
            <a:prstGeom prst="bentConnector3">
              <a:avLst>
                <a:gd name="adj1" fmla="val 214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6" name="_s1041"/>
            <p:cNvSpPr>
              <a:spLocks noChangeArrowheads="1"/>
            </p:cNvSpPr>
            <p:nvPr/>
          </p:nvSpPr>
          <p:spPr bwMode="auto">
            <a:xfrm>
              <a:off x="4911" y="127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Investigate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Web 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Accessibility</a:t>
              </a:r>
            </a:p>
            <a:p>
              <a:pPr algn="ctr"/>
              <a:endParaRPr lang="en-GB" sz="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9957" name="_s1042"/>
            <p:cNvSpPr>
              <a:spLocks noChangeArrowheads="1"/>
            </p:cNvSpPr>
            <p:nvPr/>
          </p:nvSpPr>
          <p:spPr bwMode="auto">
            <a:xfrm>
              <a:off x="1134" y="170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…</a:t>
              </a:r>
            </a:p>
          </p:txBody>
        </p:sp>
        <p:sp>
          <p:nvSpPr>
            <p:cNvPr id="39958" name="_s1043"/>
            <p:cNvSpPr>
              <a:spLocks noChangeArrowheads="1"/>
            </p:cNvSpPr>
            <p:nvPr/>
          </p:nvSpPr>
          <p:spPr bwMode="auto">
            <a:xfrm>
              <a:off x="5163" y="170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Evaluate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Accessibility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Tools</a:t>
              </a:r>
            </a:p>
          </p:txBody>
        </p:sp>
        <p:sp>
          <p:nvSpPr>
            <p:cNvPr id="39959" name="_s1044"/>
            <p:cNvSpPr>
              <a:spLocks noChangeArrowheads="1"/>
            </p:cNvSpPr>
            <p:nvPr/>
          </p:nvSpPr>
          <p:spPr bwMode="auto">
            <a:xfrm>
              <a:off x="7681" y="170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Build 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Accessible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Prototype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Website</a:t>
              </a:r>
            </a:p>
          </p:txBody>
        </p:sp>
        <p:sp>
          <p:nvSpPr>
            <p:cNvPr id="39960" name="_s1045"/>
            <p:cNvSpPr>
              <a:spLocks noChangeArrowheads="1"/>
            </p:cNvSpPr>
            <p:nvPr/>
          </p:nvSpPr>
          <p:spPr bwMode="auto">
            <a:xfrm>
              <a:off x="8689" y="170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…</a:t>
              </a:r>
            </a:p>
          </p:txBody>
        </p:sp>
        <p:sp>
          <p:nvSpPr>
            <p:cNvPr id="39961" name="_s1046"/>
            <p:cNvSpPr>
              <a:spLocks noChangeArrowheads="1"/>
            </p:cNvSpPr>
            <p:nvPr/>
          </p:nvSpPr>
          <p:spPr bwMode="auto">
            <a:xfrm>
              <a:off x="4156" y="213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Set criteria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for tool 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evaluation</a:t>
              </a:r>
            </a:p>
          </p:txBody>
        </p:sp>
        <p:sp>
          <p:nvSpPr>
            <p:cNvPr id="39962" name="_s1047"/>
            <p:cNvSpPr>
              <a:spLocks noChangeArrowheads="1"/>
            </p:cNvSpPr>
            <p:nvPr/>
          </p:nvSpPr>
          <p:spPr bwMode="auto">
            <a:xfrm>
              <a:off x="5163" y="213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Draw up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list of tools</a:t>
              </a:r>
            </a:p>
          </p:txBody>
        </p:sp>
        <p:sp>
          <p:nvSpPr>
            <p:cNvPr id="39963" name="_s1048"/>
            <p:cNvSpPr>
              <a:spLocks noChangeArrowheads="1"/>
            </p:cNvSpPr>
            <p:nvPr/>
          </p:nvSpPr>
          <p:spPr bwMode="auto">
            <a:xfrm>
              <a:off x="6170" y="213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Evaluate and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compare tools</a:t>
              </a:r>
            </a:p>
          </p:txBody>
        </p:sp>
        <p:sp>
          <p:nvSpPr>
            <p:cNvPr id="39964" name="_s1049"/>
            <p:cNvSpPr>
              <a:spLocks noChangeArrowheads="1"/>
            </p:cNvSpPr>
            <p:nvPr/>
          </p:nvSpPr>
          <p:spPr bwMode="auto">
            <a:xfrm>
              <a:off x="2646" y="170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Identify 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Disabilities</a:t>
              </a:r>
            </a:p>
          </p:txBody>
        </p:sp>
        <p:sp>
          <p:nvSpPr>
            <p:cNvPr id="39965" name="_s1050"/>
            <p:cNvSpPr>
              <a:spLocks noChangeArrowheads="1"/>
            </p:cNvSpPr>
            <p:nvPr/>
          </p:nvSpPr>
          <p:spPr bwMode="auto">
            <a:xfrm>
              <a:off x="1135" y="213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…</a:t>
              </a:r>
            </a:p>
          </p:txBody>
        </p:sp>
        <p:sp>
          <p:nvSpPr>
            <p:cNvPr id="39966" name="_s1051"/>
            <p:cNvSpPr>
              <a:spLocks noChangeArrowheads="1"/>
            </p:cNvSpPr>
            <p:nvPr/>
          </p:nvSpPr>
          <p:spPr bwMode="auto">
            <a:xfrm>
              <a:off x="2142" y="213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…</a:t>
              </a:r>
            </a:p>
          </p:txBody>
        </p:sp>
        <p:sp>
          <p:nvSpPr>
            <p:cNvPr id="39967" name="_s1052"/>
            <p:cNvSpPr>
              <a:spLocks noChangeArrowheads="1"/>
            </p:cNvSpPr>
            <p:nvPr/>
          </p:nvSpPr>
          <p:spPr bwMode="auto">
            <a:xfrm>
              <a:off x="3149" y="213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…</a:t>
              </a:r>
            </a:p>
          </p:txBody>
        </p:sp>
        <p:sp>
          <p:nvSpPr>
            <p:cNvPr id="39968" name="_s1053"/>
            <p:cNvSpPr>
              <a:spLocks noChangeArrowheads="1"/>
            </p:cNvSpPr>
            <p:nvPr/>
          </p:nvSpPr>
          <p:spPr bwMode="auto">
            <a:xfrm>
              <a:off x="7178" y="213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Establish </a:t>
              </a:r>
              <a:br>
                <a:rPr lang="en-GB" sz="600" dirty="0">
                  <a:latin typeface="Calibri" charset="0"/>
                  <a:ea typeface="Calibri" charset="0"/>
                  <a:cs typeface="Calibri" charset="0"/>
                </a:rPr>
              </a:br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requirements </a:t>
              </a:r>
            </a:p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for prototype(s)</a:t>
              </a:r>
            </a:p>
          </p:txBody>
        </p:sp>
        <p:sp>
          <p:nvSpPr>
            <p:cNvPr id="39969" name="_s1054"/>
            <p:cNvSpPr>
              <a:spLocks noChangeArrowheads="1"/>
            </p:cNvSpPr>
            <p:nvPr/>
          </p:nvSpPr>
          <p:spPr bwMode="auto">
            <a:xfrm>
              <a:off x="8186" y="213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600" dirty="0">
                  <a:latin typeface="Calibri" charset="0"/>
                  <a:ea typeface="Calibri" charset="0"/>
                  <a:cs typeface="Calibri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Time estimates and Milestones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List the lowest-level activities in the Work Breakdown</a:t>
            </a:r>
          </a:p>
          <a:p>
            <a:pPr eaLnBrk="1" hangingPunct="1"/>
            <a:r>
              <a:rPr lang="en-GB" smtClean="0"/>
              <a:t>Allocate </a:t>
            </a:r>
            <a:r>
              <a:rPr lang="en-GB" b="1" smtClean="0"/>
              <a:t>realistic</a:t>
            </a:r>
            <a:r>
              <a:rPr lang="en-GB" smtClean="0"/>
              <a:t> times to them</a:t>
            </a:r>
          </a:p>
          <a:p>
            <a:pPr eaLnBrk="1" hangingPunct="1"/>
            <a:r>
              <a:rPr lang="en-GB" smtClean="0"/>
              <a:t>Be prepared to re-plan</a:t>
            </a:r>
          </a:p>
          <a:p>
            <a:pPr eaLnBrk="1" hangingPunct="1"/>
            <a:r>
              <a:rPr lang="en-GB" smtClean="0"/>
              <a:t>Identify milestones – these will often be completion of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Sequencing activities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Put activities in sequence, with milestones, start dates and durations</a:t>
            </a:r>
          </a:p>
          <a:p>
            <a:pPr eaLnBrk="1" hangingPunct="1"/>
            <a:r>
              <a:rPr lang="en-GB" smtClean="0"/>
              <a:t>e.g.</a:t>
            </a:r>
          </a:p>
          <a:p>
            <a:pPr eaLnBrk="1" hangingPunct="1"/>
            <a:endParaRPr lang="en-GB" smtClean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92213" y="3429000"/>
            <a:ext cx="971741" cy="73866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Set tool</a:t>
            </a:r>
            <a:br>
              <a:rPr lang="en-GB" sz="1400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evaluation</a:t>
            </a:r>
            <a:br>
              <a:rPr lang="en-GB" sz="1400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criteria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065463" y="3573463"/>
            <a:ext cx="1009828" cy="52322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Draw up</a:t>
            </a:r>
            <a:br>
              <a:rPr lang="en-GB" sz="1400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list of tools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298825" y="4437063"/>
            <a:ext cx="1247970" cy="52322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Evaluate and</a:t>
            </a:r>
            <a:br>
              <a:rPr lang="en-GB" sz="1400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compare tools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343525" y="3716338"/>
            <a:ext cx="1428750" cy="876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900" dirty="0">
                <a:latin typeface="Calibri" charset="0"/>
                <a:ea typeface="Calibri" charset="0"/>
                <a:cs typeface="Calibri" charset="0"/>
              </a:rPr>
              <a:t>Evaluation Summary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7199313" y="3716338"/>
            <a:ext cx="1367618" cy="73866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Establish</a:t>
            </a:r>
            <a:br>
              <a:rPr lang="en-GB" sz="1400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requirements</a:t>
            </a:r>
            <a:br>
              <a:rPr lang="en-GB" sz="1400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for prototype(s)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768600" y="5372100"/>
            <a:ext cx="1136465" cy="52322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Prepare </a:t>
            </a:r>
            <a:br>
              <a:rPr lang="en-GB" sz="1400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Presentation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4953000" y="5145088"/>
            <a:ext cx="1325563" cy="9477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GB" sz="900" dirty="0">
                <a:latin typeface="Calibri" charset="0"/>
                <a:ea typeface="Calibri" charset="0"/>
                <a:cs typeface="Calibri" charset="0"/>
              </a:rPr>
              <a:t>Presentation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741363" y="5661025"/>
            <a:ext cx="2027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723900" y="3789363"/>
            <a:ext cx="468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597150" y="3789363"/>
            <a:ext cx="468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767138" y="4149725"/>
            <a:ext cx="233362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5092700" y="4365625"/>
            <a:ext cx="390525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6808788" y="4076700"/>
            <a:ext cx="312737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4405313" y="5659438"/>
            <a:ext cx="4699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1130300" y="3141663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8/10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003550" y="3328988"/>
            <a:ext cx="5020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15/10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3079750" y="4149725"/>
            <a:ext cx="5020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17/10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15188" y="3429000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1/11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2171700" y="3184525"/>
            <a:ext cx="3481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5 d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122738" y="3328988"/>
            <a:ext cx="3481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2 d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4562475" y="4149725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GB" sz="1000" dirty="0" err="1">
                <a:latin typeface="Calibri" charset="0"/>
                <a:ea typeface="Calibri" charset="0"/>
                <a:cs typeface="Calibri" charset="0"/>
              </a:rPr>
              <a:t>wk</a:t>
            </a:r>
            <a:endParaRPr lang="en-GB" sz="1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8672513" y="3429000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3 </a:t>
            </a:r>
            <a:r>
              <a:rPr lang="en-GB" sz="1000" dirty="0" err="1">
                <a:latin typeface="Calibri" charset="0"/>
                <a:ea typeface="Calibri" charset="0"/>
                <a:cs typeface="Calibri" charset="0"/>
              </a:rPr>
              <a:t>wk</a:t>
            </a:r>
            <a:endParaRPr lang="en-GB" sz="1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421313" y="3429000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1/11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110163" y="4940300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5/11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2690813" y="5084763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8/10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3860800" y="5084763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000" dirty="0">
                <a:latin typeface="Calibri" charset="0"/>
                <a:ea typeface="Calibri" charset="0"/>
                <a:cs typeface="Calibri" charset="0"/>
              </a:rPr>
              <a:t>1 </a:t>
            </a:r>
            <a:r>
              <a:rPr lang="en-GB" sz="1000" dirty="0" err="1">
                <a:latin typeface="Calibri" charset="0"/>
                <a:ea typeface="Calibri" charset="0"/>
                <a:cs typeface="Calibri" charset="0"/>
              </a:rPr>
              <a:t>wk</a:t>
            </a:r>
            <a:endParaRPr lang="en-GB" sz="1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V="1">
            <a:off x="9164638" y="4076700"/>
            <a:ext cx="547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5173" y="6165553"/>
            <a:ext cx="8295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Critical path – longest path through network – any delay to a critical path activity will delay the final project deliverable.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Scheduling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Can use Gantt chart (e.g. MS Project) to show more clearly durations, prerequisites and any overlapping tasks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Use the tool if it helps – pen and paper can be just as effective!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Re-planning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Necessary if (when)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Scheduling shows you don</a:t>
            </a:r>
            <a:r>
              <a:rPr lang="ja-JP" altLang="en-GB" sz="2200" dirty="0" smtClean="0"/>
              <a:t>’</a:t>
            </a:r>
            <a:r>
              <a:rPr lang="en-GB" altLang="ja-JP" sz="2200" dirty="0" smtClean="0"/>
              <a:t>t have enough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Once you start, you realise some tasks have been underestimated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/>
              <a:t>	Hofstadter's Law: </a:t>
            </a:r>
            <a:r>
              <a:rPr lang="ja-JP" altLang="en-GB" sz="1800" dirty="0" smtClean="0"/>
              <a:t>“</a:t>
            </a:r>
            <a:r>
              <a:rPr lang="en-GB" altLang="ja-JP" sz="1800" dirty="0" smtClean="0"/>
              <a:t>It always takes longer than you expect, even when you take into account Hofstadter's Law</a:t>
            </a:r>
            <a:r>
              <a:rPr lang="ja-JP" altLang="en-GB" sz="1800" dirty="0" smtClean="0"/>
              <a:t>”</a:t>
            </a:r>
            <a:r>
              <a:rPr lang="en-GB" altLang="ja-JP" sz="1800" dirty="0" smtClean="0"/>
              <a:t> [1].</a:t>
            </a:r>
            <a:r>
              <a:rPr lang="en-GB" altLang="ja-JP" sz="1600" dirty="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Adjust the plan, keep it up to date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100" dirty="0" smtClean="0"/>
              <a:t>… but don</a:t>
            </a:r>
            <a:r>
              <a:rPr lang="ja-JP" altLang="en-GB" sz="2100" dirty="0" smtClean="0"/>
              <a:t>’</a:t>
            </a:r>
            <a:r>
              <a:rPr lang="en-GB" altLang="ja-JP" sz="2100" dirty="0" smtClean="0"/>
              <a:t>t spend more time on the plan than on the project!</a:t>
            </a:r>
            <a:endParaRPr lang="en-GB" altLang="ja-JP" sz="2000" dirty="0" smtClean="0"/>
          </a:p>
          <a:p>
            <a:pPr lvl="4" algn="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1600" dirty="0" smtClean="0"/>
          </a:p>
          <a:p>
            <a:pPr lvl="4"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600" dirty="0" smtClean="0"/>
              <a:t>[1] Douglas Hofstadter, </a:t>
            </a:r>
            <a:r>
              <a:rPr lang="en-GB" sz="1600" i="1" dirty="0" smtClean="0"/>
              <a:t>Gödel, Escher, Bach: An Eternal Golden Braid,</a:t>
            </a:r>
            <a:r>
              <a:rPr lang="en-GB" sz="1600" dirty="0" smtClean="0"/>
              <a:t> Penguin Books, 1980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Remember …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Your Stage 3 Project is </a:t>
            </a:r>
          </a:p>
          <a:p>
            <a:pPr lvl="1" eaLnBrk="1" hangingPunct="1"/>
            <a:r>
              <a:rPr lang="en-US" b="1" dirty="0" smtClean="0"/>
              <a:t>Not</a:t>
            </a:r>
            <a:r>
              <a:rPr lang="en-US" dirty="0" smtClean="0"/>
              <a:t> just a large piece of coursework</a:t>
            </a:r>
            <a:endParaRPr lang="en-GB" b="1" dirty="0" smtClean="0"/>
          </a:p>
          <a:p>
            <a:pPr lvl="1" eaLnBrk="1" hangingPunct="1"/>
            <a:r>
              <a:rPr lang="en-GB" dirty="0" smtClean="0"/>
              <a:t>Demanding, challenging, rewarding</a:t>
            </a:r>
          </a:p>
          <a:p>
            <a:pPr lvl="1" eaLnBrk="1" hangingPunct="1"/>
            <a:r>
              <a:rPr lang="en-GB" dirty="0" smtClean="0"/>
              <a:t>Culmination of 3 years</a:t>
            </a:r>
            <a:r>
              <a:rPr lang="ja-JP" altLang="en-GB" dirty="0" smtClean="0"/>
              <a:t>’</a:t>
            </a:r>
            <a:r>
              <a:rPr lang="en-GB" altLang="ja-JP" dirty="0" smtClean="0"/>
              <a:t> study at Newcastle</a:t>
            </a:r>
          </a:p>
          <a:p>
            <a:pPr lvl="1" eaLnBrk="1" hangingPunct="1"/>
            <a:r>
              <a:rPr lang="en-US" dirty="0" smtClean="0"/>
              <a:t>Chance to show what you can do</a:t>
            </a:r>
          </a:p>
          <a:p>
            <a:pPr lvl="2" eaLnBrk="1" hangingPunct="1"/>
            <a:r>
              <a:rPr lang="en-US" dirty="0" smtClean="0"/>
              <a:t>extending beyond material you</a:t>
            </a:r>
            <a:r>
              <a:rPr lang="en-US" altLang="en-US" dirty="0" smtClean="0"/>
              <a:t>’</a:t>
            </a:r>
            <a:r>
              <a:rPr lang="en-US" dirty="0" smtClean="0"/>
              <a:t>ve been taught</a:t>
            </a:r>
            <a:endParaRPr lang="en-GB" dirty="0" smtClean="0"/>
          </a:p>
          <a:p>
            <a:pPr lvl="1" eaLnBrk="1" hangingPunct="1"/>
            <a:r>
              <a:rPr lang="en-GB" dirty="0" smtClean="0"/>
              <a:t>What you</a:t>
            </a:r>
            <a:r>
              <a:rPr lang="ja-JP" altLang="en-US" dirty="0"/>
              <a:t> </a:t>
            </a:r>
            <a:r>
              <a:rPr lang="en-GB" altLang="ja-JP" dirty="0" smtClean="0"/>
              <a:t>will tell employers about at interview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GB" smtClean="0"/>
              <a:t>“</a:t>
            </a:r>
            <a:r>
              <a:rPr lang="en-GB" altLang="ja-JP" smtClean="0"/>
              <a:t>Rolling Wave</a:t>
            </a:r>
            <a:r>
              <a:rPr lang="ja-JP" altLang="en-GB" smtClean="0"/>
              <a:t>”</a:t>
            </a:r>
            <a:r>
              <a:rPr lang="en-GB" altLang="ja-JP" smtClean="0"/>
              <a:t> Planning</a:t>
            </a:r>
            <a:endParaRPr lang="en-GB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2060848"/>
            <a:ext cx="8667750" cy="2663750"/>
          </a:xfrm>
        </p:spPr>
        <p:txBody>
          <a:bodyPr/>
          <a:lstStyle/>
          <a:p>
            <a:pPr eaLnBrk="1" hangingPunct="1"/>
            <a:r>
              <a:rPr lang="en-GB" dirty="0" smtClean="0"/>
              <a:t>Some projects may not be clearly enough defined at the start to allow detailed planning</a:t>
            </a:r>
          </a:p>
          <a:p>
            <a:pPr eaLnBrk="1" hangingPunct="1"/>
            <a:r>
              <a:rPr lang="en-GB" dirty="0" smtClean="0"/>
              <a:t>Begin with a skeletal plan, with major deliverables</a:t>
            </a:r>
          </a:p>
          <a:p>
            <a:pPr eaLnBrk="1" hangingPunct="1"/>
            <a:r>
              <a:rPr lang="en-GB" dirty="0" smtClean="0"/>
              <a:t>Add detail as project progresses and decisions are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Some final points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Think about relevant development models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select one to help your 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remember you need to plan the whole project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Be </a:t>
            </a:r>
            <a:r>
              <a:rPr lang="en-GB" sz="2500" b="1" dirty="0" smtClean="0"/>
              <a:t>realistic</a:t>
            </a:r>
            <a:r>
              <a:rPr lang="en-GB" sz="2500" dirty="0" smtClean="0"/>
              <a:t> in your time estimates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dirty="0" smtClean="0"/>
              <a:t>Discuss the plan with your supervisor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b="1" dirty="0" smtClean="0"/>
              <a:t>Use</a:t>
            </a:r>
            <a:r>
              <a:rPr lang="en-GB" sz="2500" dirty="0" smtClean="0"/>
              <a:t> your plan during the project</a:t>
            </a:r>
            <a:r>
              <a:rPr lang="ja-JP" altLang="en-GB" sz="2500" dirty="0" smtClean="0"/>
              <a:t>’</a:t>
            </a:r>
            <a:r>
              <a:rPr lang="en-GB" altLang="ja-JP" sz="2500" dirty="0" smtClean="0"/>
              <a:t>s duration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work towards deadlines, not just the day before hand-in is due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but be honest if your development model changes 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b="1" dirty="0" smtClean="0"/>
              <a:t>Re-plan</a:t>
            </a:r>
            <a:r>
              <a:rPr lang="en-GB" sz="2500" dirty="0" smtClean="0"/>
              <a:t> when things do not go to plan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i="1" dirty="0" smtClean="0"/>
              <a:t>Don</a:t>
            </a:r>
            <a:r>
              <a:rPr lang="ja-JP" altLang="en-GB" sz="2500" i="1" dirty="0" smtClean="0"/>
              <a:t>’</a:t>
            </a:r>
            <a:r>
              <a:rPr lang="en-GB" altLang="ja-JP" sz="2500" i="1" dirty="0" smtClean="0"/>
              <a:t>t forget to plan for writing all the deliverables!</a:t>
            </a:r>
            <a:endParaRPr lang="en-GB" sz="25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GB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project aims and objectives to identify tasks and schedule them</a:t>
            </a:r>
          </a:p>
          <a:p>
            <a:pPr eaLnBrk="1" hangingPunct="1"/>
            <a:r>
              <a:rPr lang="en-US" dirty="0" smtClean="0"/>
              <a:t>Don</a:t>
            </a:r>
            <a:r>
              <a:rPr lang="en-US" altLang="en-US" dirty="0" smtClean="0"/>
              <a:t>’</a:t>
            </a:r>
            <a:r>
              <a:rPr lang="en-US" dirty="0" smtClean="0"/>
              <a:t>t neglect planning</a:t>
            </a:r>
          </a:p>
          <a:p>
            <a:pPr eaLnBrk="1" hangingPunct="1"/>
            <a:r>
              <a:rPr lang="en-US" dirty="0" smtClean="0"/>
              <a:t>Don</a:t>
            </a:r>
            <a:r>
              <a:rPr lang="en-US" altLang="en-US" dirty="0" smtClean="0"/>
              <a:t>’</a:t>
            </a:r>
            <a:r>
              <a:rPr lang="en-US" dirty="0" smtClean="0"/>
              <a:t>t put the plan away and forget about it</a:t>
            </a:r>
          </a:p>
          <a:p>
            <a:pPr lvl="1" eaLnBrk="1" hangingPunct="1"/>
            <a:r>
              <a:rPr lang="en-US" dirty="0" smtClean="0"/>
              <a:t> a living document</a:t>
            </a:r>
          </a:p>
          <a:p>
            <a:pPr lvl="1" eaLnBrk="1" hangingPunct="1"/>
            <a:r>
              <a:rPr lang="en-US" dirty="0" smtClean="0"/>
              <a:t> update it when things go wrong</a:t>
            </a:r>
          </a:p>
          <a:p>
            <a:pPr lvl="1" eaLnBrk="1" hangingPunct="1"/>
            <a:r>
              <a:rPr lang="en-US" dirty="0" smtClean="0"/>
              <a:t> use it to help write the dissertation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Doing a Project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Most Ness project specifications are NOT 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 smtClean="0"/>
              <a:t>usually just a rough idea!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You need to define (with the supervisor) the project</a:t>
            </a:r>
            <a:r>
              <a:rPr lang="ja-JP" altLang="en-GB" sz="2600" dirty="0" smtClean="0"/>
              <a:t>’</a:t>
            </a:r>
            <a:r>
              <a:rPr lang="en-GB" altLang="ja-JP" sz="2600" dirty="0" smtClean="0"/>
              <a:t>s </a:t>
            </a:r>
            <a:r>
              <a:rPr lang="en-GB" altLang="ja-JP" sz="2600" b="1" dirty="0" smtClean="0"/>
              <a:t>aim</a:t>
            </a:r>
            <a:r>
              <a:rPr lang="en-GB" altLang="ja-JP" sz="2600" dirty="0" smtClean="0"/>
              <a:t> (or hypothesis), </a:t>
            </a:r>
            <a:r>
              <a:rPr lang="en-GB" altLang="ja-JP" sz="2600" b="1" dirty="0" smtClean="0"/>
              <a:t>objectives</a:t>
            </a:r>
            <a:r>
              <a:rPr lang="en-GB" altLang="ja-JP" sz="2600" dirty="0" smtClean="0"/>
              <a:t>, major </a:t>
            </a:r>
            <a:r>
              <a:rPr lang="en-GB" altLang="ja-JP" sz="2600" b="1" dirty="0" smtClean="0"/>
              <a:t>tasks </a:t>
            </a:r>
            <a:r>
              <a:rPr lang="en-GB" altLang="ja-JP" sz="2600" dirty="0" smtClean="0"/>
              <a:t>and </a:t>
            </a:r>
            <a:r>
              <a:rPr lang="en-GB" altLang="ja-JP" sz="2600" b="1" dirty="0" smtClean="0"/>
              <a:t>milestones</a:t>
            </a:r>
            <a:r>
              <a:rPr lang="en-GB" altLang="ja-JP" sz="2600" dirty="0" smtClean="0"/>
              <a:t>, and </a:t>
            </a:r>
            <a:r>
              <a:rPr lang="en-GB" altLang="ja-JP" sz="2600" b="1" dirty="0" smtClean="0"/>
              <a:t>plan</a:t>
            </a:r>
            <a:r>
              <a:rPr lang="en-GB" altLang="ja-JP" sz="2600" dirty="0" smtClean="0"/>
              <a:t> how to achieve them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First: understand </a:t>
            </a:r>
            <a:r>
              <a:rPr lang="en-GB" sz="2600" dirty="0" smtClean="0"/>
              <a:t>the original </a:t>
            </a:r>
            <a:r>
              <a:rPr lang="en-GB" sz="2600" dirty="0" smtClean="0"/>
              <a:t>project definition (what the supervisor/proposer was thinking may be different to what has been written down)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Aim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Should be a single, high-level statement of the hypothesis the project is investigating, or what the overall goal of the project is: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i="1" dirty="0" smtClean="0"/>
              <a:t>e.g. </a:t>
            </a:r>
            <a:r>
              <a:rPr lang="ja-JP" altLang="en-GB" i="1" dirty="0" smtClean="0"/>
              <a:t>“</a:t>
            </a:r>
            <a:r>
              <a:rPr lang="en-GB" altLang="ja-JP" i="1" dirty="0" smtClean="0"/>
              <a:t>reduce the security risks that threaten internet voting</a:t>
            </a:r>
            <a:r>
              <a:rPr lang="ja-JP" altLang="en-GB" i="1" dirty="0" smtClean="0"/>
              <a:t>”</a:t>
            </a:r>
            <a:endParaRPr lang="en-GB" altLang="ja-JP" i="1" dirty="0" smtClean="0"/>
          </a:p>
          <a:p>
            <a:pPr eaLnBrk="1" hangingPunct="1">
              <a:lnSpc>
                <a:spcPct val="90000"/>
              </a:lnSpc>
            </a:pPr>
            <a:endParaRPr lang="en-GB" i="1" dirty="0" smtClean="0"/>
          </a:p>
          <a:p>
            <a:pPr eaLnBrk="1" hangingPunct="1">
              <a:lnSpc>
                <a:spcPct val="90000"/>
              </a:lnSpc>
            </a:pPr>
            <a:r>
              <a:rPr lang="en-GB" b="1" dirty="0" smtClean="0"/>
              <a:t>Objectives </a:t>
            </a:r>
            <a:r>
              <a:rPr lang="en-GB" dirty="0" smtClean="0"/>
              <a:t>are then smaller sub-goals for the project: achieve them, and you achieve your aim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Objectives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9125" y="1556792"/>
            <a:ext cx="86677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100" dirty="0" smtClean="0"/>
              <a:t>The objectives contribute to the hypothesis or aim: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Each objective should be a small sub-goal for the project: achieve them all, and you will achieve your aim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Objectives will be returned to in your evaluation of your work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Having 4 to 6 objectives </a:t>
            </a:r>
            <a:r>
              <a:rPr lang="en-GB" sz="2000" dirty="0" smtClean="0"/>
              <a:t>is usually </a:t>
            </a:r>
            <a:r>
              <a:rPr lang="en-GB" sz="2000" dirty="0" smtClean="0"/>
              <a:t>enough – fewer suggests inadequate depth, and more tends to turn into a list of requirements.</a:t>
            </a:r>
            <a:endParaRPr lang="en-GB" sz="2100" dirty="0" smtClean="0"/>
          </a:p>
          <a:p>
            <a:pPr eaLnBrk="1" hangingPunct="1">
              <a:lnSpc>
                <a:spcPct val="90000"/>
              </a:lnSpc>
            </a:pPr>
            <a:r>
              <a:rPr lang="en-GB" sz="2100" dirty="0" smtClean="0"/>
              <a:t>May be personal objectives as well as technical ones</a:t>
            </a:r>
          </a:p>
          <a:p>
            <a:pPr eaLnBrk="1" hangingPunct="1">
              <a:lnSpc>
                <a:spcPct val="90000"/>
              </a:lnSpc>
            </a:pPr>
            <a:endParaRPr lang="en-GB" sz="2100" dirty="0" smtClean="0"/>
          </a:p>
          <a:p>
            <a:pPr eaLnBrk="1" hangingPunct="1">
              <a:lnSpc>
                <a:spcPct val="90000"/>
              </a:lnSpc>
            </a:pPr>
            <a:r>
              <a:rPr lang="en-GB" sz="2100" dirty="0" smtClean="0"/>
              <a:t>Example objectives	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To review the issue of Web Accessibility from the perspective of the Web developer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To </a:t>
            </a:r>
            <a:r>
              <a:rPr lang="en-GB" sz="2000" dirty="0" smtClean="0"/>
              <a:t>build a prototype of a new design tool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Objectives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015169" y="1234173"/>
            <a:ext cx="8667750" cy="4267200"/>
          </a:xfrm>
        </p:spPr>
        <p:txBody>
          <a:bodyPr/>
          <a:lstStyle/>
          <a:p>
            <a:r>
              <a:rPr lang="en-GB" sz="2400" dirty="0" smtClean="0"/>
              <a:t>Objectives should be SMART:</a:t>
            </a:r>
          </a:p>
          <a:p>
            <a:pPr lvl="1"/>
            <a:r>
              <a:rPr lang="en-GB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pecific</a:t>
            </a:r>
          </a:p>
          <a:p>
            <a:pPr lvl="1"/>
            <a:r>
              <a:rPr lang="en-GB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easurable,</a:t>
            </a:r>
          </a:p>
          <a:p>
            <a:pPr lvl="1"/>
            <a:r>
              <a:rPr lang="en-GB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chievable,</a:t>
            </a:r>
          </a:p>
          <a:p>
            <a:pPr lvl="1"/>
            <a:r>
              <a:rPr lang="en-GB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elevant</a:t>
            </a:r>
          </a:p>
          <a:p>
            <a:pPr lvl="1"/>
            <a:r>
              <a:rPr lang="en-GB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GB" sz="2000" dirty="0" smtClean="0">
                <a:latin typeface="Consolas" charset="0"/>
                <a:ea typeface="Consolas" charset="0"/>
                <a:cs typeface="Consolas" charset="0"/>
              </a:rPr>
              <a:t>ime-bound</a:t>
            </a:r>
          </a:p>
          <a:p>
            <a:r>
              <a:rPr lang="en-GB" sz="2400" dirty="0" smtClean="0"/>
              <a:t>Measurable so that you can say whether each objective has been achieved</a:t>
            </a:r>
          </a:p>
          <a:p>
            <a:r>
              <a:rPr lang="en-GB" sz="2400" dirty="0" smtClean="0"/>
              <a:t>Think about </a:t>
            </a:r>
            <a:r>
              <a:rPr lang="en-GB" sz="2400" i="1" dirty="0" smtClean="0"/>
              <a:t>how to achieve</a:t>
            </a:r>
            <a:r>
              <a:rPr lang="en-GB" sz="2400" dirty="0" smtClean="0"/>
              <a:t> as well as </a:t>
            </a:r>
            <a:r>
              <a:rPr lang="en-GB" sz="2400" i="1" dirty="0" smtClean="0"/>
              <a:t>how to validate</a:t>
            </a:r>
            <a:endParaRPr lang="en-GB" sz="2400" dirty="0" smtClean="0"/>
          </a:p>
          <a:p>
            <a:r>
              <a:rPr lang="en-GB" sz="2400" dirty="0" smtClean="0"/>
              <a:t>Objectives should </a:t>
            </a:r>
            <a:r>
              <a:rPr lang="en-GB" sz="2400" b="1" dirty="0" smtClean="0"/>
              <a:t>not</a:t>
            </a:r>
            <a:r>
              <a:rPr lang="en-GB" sz="2400" dirty="0" smtClean="0"/>
              <a:t> be requirements, nor low-level tasks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6696" y="5826825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alibri" charset="0"/>
                <a:ea typeface="Calibri" charset="0"/>
                <a:cs typeface="Calibri" charset="0"/>
                <a:hlinkClick r:id="rId3"/>
              </a:rPr>
              <a:t>https://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en.wikipedia.org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3"/>
              </a:rPr>
              <a:t>/wiki/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SMART_criteria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776536" y="3257128"/>
            <a:ext cx="8667750" cy="603920"/>
          </a:xfrm>
        </p:spPr>
        <p:txBody>
          <a:bodyPr/>
          <a:lstStyle/>
          <a:p>
            <a:r>
              <a:rPr lang="en-GB" sz="6000" dirty="0" smtClean="0"/>
              <a:t>Some examples ...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Good or bad?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Title</a:t>
            </a:r>
            <a:r>
              <a:rPr lang="en-GB" dirty="0" smtClean="0"/>
              <a:t>: Student Voices: Documenting the First Year Student Experience On-line</a:t>
            </a:r>
          </a:p>
          <a:p>
            <a:endParaRPr lang="en-GB" b="1" dirty="0" smtClean="0"/>
          </a:p>
          <a:p>
            <a:r>
              <a:rPr lang="en-GB" b="1" dirty="0" smtClean="0"/>
              <a:t>Aims and Objectives</a:t>
            </a:r>
          </a:p>
          <a:p>
            <a:pPr lvl="1"/>
            <a:r>
              <a:rPr lang="en-GB" dirty="0" smtClean="0"/>
              <a:t>Good Web Design</a:t>
            </a:r>
          </a:p>
          <a:p>
            <a:pPr lvl="1"/>
            <a:r>
              <a:rPr lang="en-GB" dirty="0" smtClean="0"/>
              <a:t>Possible Technologies</a:t>
            </a:r>
          </a:p>
          <a:p>
            <a:pPr lvl="1"/>
            <a:r>
              <a:rPr lang="en-GB" dirty="0" smtClean="0"/>
              <a:t>Data collection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5048" y="2744934"/>
            <a:ext cx="4057650" cy="3693319"/>
          </a:xfrm>
          <a:prstGeom prst="rect">
            <a:avLst/>
          </a:prstGeom>
          <a:solidFill>
            <a:schemeClr val="bg1">
              <a:alpha val="89018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Calibri" charset="0"/>
                <a:ea typeface="Calibri" charset="0"/>
                <a:cs typeface="Calibri" charset="0"/>
              </a:rPr>
              <a:t>No aim.</a:t>
            </a:r>
          </a:p>
          <a:p>
            <a:endParaRPr lang="en-GB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GB" dirty="0">
                <a:latin typeface="Calibri" charset="0"/>
                <a:ea typeface="Calibri" charset="0"/>
                <a:cs typeface="Calibri" charset="0"/>
              </a:rPr>
              <a:t>Not objectives </a:t>
            </a:r>
            <a:r>
              <a:rPr lang="en-GB" b="0" dirty="0">
                <a:latin typeface="Calibri" charset="0"/>
                <a:ea typeface="Calibri" charset="0"/>
                <a:cs typeface="Calibri" charset="0"/>
              </a:rPr>
              <a:t>– just some initial ideas about tasks</a:t>
            </a:r>
          </a:p>
          <a:p>
            <a:endParaRPr lang="en-GB" b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GB" b="0" dirty="0">
                <a:latin typeface="Calibri" charset="0"/>
                <a:ea typeface="Calibri" charset="0"/>
                <a:cs typeface="Calibri" charset="0"/>
              </a:rPr>
              <a:t>Better..?</a:t>
            </a:r>
          </a:p>
          <a:p>
            <a:r>
              <a:rPr lang="en-GB" dirty="0">
                <a:latin typeface="Calibri" charset="0"/>
                <a:ea typeface="Calibri" charset="0"/>
                <a:cs typeface="Calibri" charset="0"/>
              </a:rPr>
              <a:t>Aim</a:t>
            </a:r>
            <a:r>
              <a:rPr lang="en-GB" b="0" dirty="0">
                <a:latin typeface="Calibri" charset="0"/>
                <a:ea typeface="Calibri" charset="0"/>
                <a:cs typeface="Calibri" charset="0"/>
              </a:rPr>
              <a:t>: to provide a means of recording first-year student experience</a:t>
            </a:r>
          </a:p>
          <a:p>
            <a:r>
              <a:rPr lang="en-GB" dirty="0">
                <a:latin typeface="Calibri" charset="0"/>
                <a:ea typeface="Calibri" charset="0"/>
                <a:cs typeface="Calibri" charset="0"/>
              </a:rPr>
              <a:t>Objectives</a:t>
            </a:r>
            <a:r>
              <a:rPr lang="en-GB" b="0" dirty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latin typeface="Calibri" charset="0"/>
                <a:ea typeface="Calibri" charset="0"/>
                <a:cs typeface="Calibri" charset="0"/>
              </a:rPr>
              <a:t> Review common problems experienced by first year students</a:t>
            </a:r>
          </a:p>
          <a:p>
            <a:pPr>
              <a:buFont typeface="Arial" pitchFamily="34" charset="0"/>
              <a:buChar char="•"/>
            </a:pPr>
            <a:r>
              <a:rPr lang="en-GB" b="0" dirty="0">
                <a:latin typeface="Calibri" charset="0"/>
                <a:ea typeface="Calibri" charset="0"/>
                <a:cs typeface="Calibri" charset="0"/>
              </a:rPr>
              <a:t> Establish possible technology options for recording </a:t>
            </a:r>
            <a:r>
              <a:rPr lang="en-GB" b="0" dirty="0" smtClean="0">
                <a:latin typeface="Calibri" charset="0"/>
                <a:ea typeface="Calibri" charset="0"/>
                <a:cs typeface="Calibri" charset="0"/>
              </a:rPr>
              <a:t>experience...</a:t>
            </a:r>
            <a:endParaRPr lang="en-GB" b="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Good or bad?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600" b="1" dirty="0" smtClean="0"/>
              <a:t>Aim</a:t>
            </a:r>
            <a:r>
              <a:rPr lang="en-GB" sz="2600" dirty="0" smtClean="0"/>
              <a:t> is to develop a tool to support students learning techniques for problem solving.</a:t>
            </a:r>
          </a:p>
          <a:p>
            <a:pPr>
              <a:lnSpc>
                <a:spcPct val="80000"/>
              </a:lnSpc>
            </a:pPr>
            <a:r>
              <a:rPr lang="en-GB" sz="2600" b="1" dirty="0" smtClean="0"/>
              <a:t>Objectives</a:t>
            </a:r>
            <a:r>
              <a:rPr lang="en-GB" sz="26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Select a range of problems that can be used to illustrate problem solving.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Allow a user</a:t>
            </a:r>
            <a:r>
              <a:rPr lang="ja-JP" altLang="en-GB" sz="2200" dirty="0" smtClean="0"/>
              <a:t>’</a:t>
            </a:r>
            <a:r>
              <a:rPr lang="en-GB" altLang="ja-JP" sz="2200" dirty="0" smtClean="0"/>
              <a:t>s progress with the tool to be recorded.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Provide useful user feedback.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Incorporate ideas from computer Aided learning.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Provide a wide range of problems at different levels.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Ensure the tool is easy to use.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Tool should be extendable i.e. easy to add new problem scenarios.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4557" y="5589240"/>
            <a:ext cx="3077393" cy="646331"/>
          </a:xfrm>
          <a:prstGeom prst="rect">
            <a:avLst/>
          </a:prstGeom>
          <a:solidFill>
            <a:schemeClr val="bg1">
              <a:alpha val="89018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0" dirty="0">
                <a:latin typeface="Calibri" charset="0"/>
                <a:ea typeface="Calibri" charset="0"/>
                <a:cs typeface="Calibri" charset="0"/>
              </a:rPr>
              <a:t>Starts well, but then becomes tool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b="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csc262</Template>
  <TotalTime>2920</TotalTime>
  <Words>1704</Words>
  <Application>Microsoft Macintosh PowerPoint</Application>
  <PresentationFormat>A4 Paper (210x297 mm)</PresentationFormat>
  <Paragraphs>259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Consolas</vt:lpstr>
      <vt:lpstr>MS PGothic</vt:lpstr>
      <vt:lpstr>Tahoma</vt:lpstr>
      <vt:lpstr>Verdana</vt:lpstr>
      <vt:lpstr>Wingdings</vt:lpstr>
      <vt:lpstr>Arial</vt:lpstr>
      <vt:lpstr>1_Profile</vt:lpstr>
      <vt:lpstr>Stage 3 Project:  Aims and Objectives, and Planning </vt:lpstr>
      <vt:lpstr>Remember …</vt:lpstr>
      <vt:lpstr>Doing a Project</vt:lpstr>
      <vt:lpstr>Project Aim</vt:lpstr>
      <vt:lpstr>Project Objectives</vt:lpstr>
      <vt:lpstr>SMART Objectives</vt:lpstr>
      <vt:lpstr>Some examples ...  </vt:lpstr>
      <vt:lpstr>Good or bad?</vt:lpstr>
      <vt:lpstr>Good or bad?</vt:lpstr>
      <vt:lpstr>Objectives should not be requirements ...</vt:lpstr>
      <vt:lpstr>Aim should be a high-level summary, single research question</vt:lpstr>
      <vt:lpstr>One more example...</vt:lpstr>
      <vt:lpstr>How to plan</vt:lpstr>
      <vt:lpstr>Some tasks:</vt:lpstr>
      <vt:lpstr>Work Breakdown</vt:lpstr>
      <vt:lpstr>Time estimates and Milestones</vt:lpstr>
      <vt:lpstr>Sequencing activities</vt:lpstr>
      <vt:lpstr>Scheduling</vt:lpstr>
      <vt:lpstr>Re-planning</vt:lpstr>
      <vt:lpstr>“Rolling Wave” Planning</vt:lpstr>
      <vt:lpstr>Some final points</vt:lpstr>
      <vt:lpstr>Summary</vt:lpstr>
    </vt:vector>
  </TitlesOfParts>
  <Company>University of Newcastle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3 Induction:  Doing a Project</dc:title>
  <dc:creator>Steve Riddle</dc:creator>
  <cp:lastModifiedBy>Lindsay Marshall</cp:lastModifiedBy>
  <cp:revision>69</cp:revision>
  <cp:lastPrinted>2012-10-05T11:58:15Z</cp:lastPrinted>
  <dcterms:created xsi:type="dcterms:W3CDTF">2005-09-16T09:24:12Z</dcterms:created>
  <dcterms:modified xsi:type="dcterms:W3CDTF">2016-09-30T09:22:20Z</dcterms:modified>
</cp:coreProperties>
</file>