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274" r:id="rId2"/>
    <p:sldId id="698" r:id="rId3"/>
    <p:sldId id="276" r:id="rId4"/>
    <p:sldId id="353" r:id="rId5"/>
    <p:sldId id="738" r:id="rId6"/>
    <p:sldId id="730" r:id="rId7"/>
    <p:sldId id="700" r:id="rId8"/>
    <p:sldId id="731" r:id="rId9"/>
    <p:sldId id="736" r:id="rId10"/>
    <p:sldId id="727" r:id="rId11"/>
    <p:sldId id="728" r:id="rId12"/>
    <p:sldId id="729" r:id="rId13"/>
    <p:sldId id="732" r:id="rId14"/>
    <p:sldId id="733" r:id="rId15"/>
    <p:sldId id="734" r:id="rId16"/>
    <p:sldId id="735" r:id="rId17"/>
    <p:sldId id="723" r:id="rId18"/>
    <p:sldId id="724" r:id="rId19"/>
    <p:sldId id="725" r:id="rId20"/>
    <p:sldId id="743" r:id="rId21"/>
    <p:sldId id="745" r:id="rId22"/>
    <p:sldId id="726" r:id="rId23"/>
    <p:sldId id="740" r:id="rId24"/>
    <p:sldId id="741" r:id="rId25"/>
    <p:sldId id="742" r:id="rId26"/>
    <p:sldId id="746" r:id="rId27"/>
    <p:sldId id="744" r:id="rId28"/>
    <p:sldId id="737" r:id="rId29"/>
    <p:sldId id="699" r:id="rId30"/>
    <p:sldId id="701" r:id="rId31"/>
    <p:sldId id="702" r:id="rId32"/>
    <p:sldId id="704" r:id="rId33"/>
    <p:sldId id="703" r:id="rId34"/>
    <p:sldId id="705" r:id="rId35"/>
    <p:sldId id="706" r:id="rId36"/>
    <p:sldId id="722" r:id="rId37"/>
    <p:sldId id="747" r:id="rId38"/>
    <p:sldId id="748" r:id="rId39"/>
    <p:sldId id="749" r:id="rId40"/>
    <p:sldId id="750" r:id="rId41"/>
    <p:sldId id="707" r:id="rId42"/>
    <p:sldId id="708" r:id="rId43"/>
    <p:sldId id="709" r:id="rId44"/>
    <p:sldId id="710" r:id="rId45"/>
    <p:sldId id="719" r:id="rId46"/>
    <p:sldId id="711" r:id="rId47"/>
    <p:sldId id="712" r:id="rId48"/>
    <p:sldId id="713" r:id="rId49"/>
    <p:sldId id="720" r:id="rId50"/>
    <p:sldId id="715" r:id="rId51"/>
    <p:sldId id="716" r:id="rId52"/>
    <p:sldId id="717" r:id="rId53"/>
    <p:sldId id="721" r:id="rId54"/>
    <p:sldId id="714" r:id="rId55"/>
    <p:sldId id="349" r:id="rId56"/>
    <p:sldId id="751" r:id="rId57"/>
    <p:sldId id="401" r:id="rId58"/>
    <p:sldId id="490" r:id="rId59"/>
    <p:sldId id="491" r:id="rId60"/>
    <p:sldId id="493" r:id="rId61"/>
    <p:sldId id="40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698"/>
            <p14:sldId id="276"/>
          </p14:sldIdLst>
        </p14:section>
        <p14:section name="Part 1" id="{E69510C4-FC53-4A79-B98C-36AD0169A3BC}">
          <p14:sldIdLst>
            <p14:sldId id="353"/>
            <p14:sldId id="738"/>
            <p14:sldId id="730"/>
            <p14:sldId id="700"/>
            <p14:sldId id="731"/>
            <p14:sldId id="736"/>
            <p14:sldId id="727"/>
            <p14:sldId id="728"/>
            <p14:sldId id="729"/>
            <p14:sldId id="732"/>
            <p14:sldId id="733"/>
            <p14:sldId id="734"/>
            <p14:sldId id="735"/>
            <p14:sldId id="723"/>
            <p14:sldId id="724"/>
            <p14:sldId id="725"/>
            <p14:sldId id="743"/>
            <p14:sldId id="745"/>
            <p14:sldId id="726"/>
            <p14:sldId id="740"/>
            <p14:sldId id="741"/>
            <p14:sldId id="742"/>
            <p14:sldId id="746"/>
            <p14:sldId id="744"/>
            <p14:sldId id="737"/>
            <p14:sldId id="699"/>
          </p14:sldIdLst>
        </p14:section>
        <p14:section name="Part 2" id="{2F9F5986-7BBB-4366-862C-8A927EE2272D}">
          <p14:sldIdLst>
            <p14:sldId id="701"/>
            <p14:sldId id="702"/>
            <p14:sldId id="704"/>
            <p14:sldId id="703"/>
            <p14:sldId id="705"/>
            <p14:sldId id="706"/>
            <p14:sldId id="722"/>
            <p14:sldId id="747"/>
            <p14:sldId id="748"/>
            <p14:sldId id="749"/>
            <p14:sldId id="750"/>
            <p14:sldId id="707"/>
          </p14:sldIdLst>
        </p14:section>
        <p14:section name="Part 3" id="{DC9A04FA-C33A-436B-BB9B-6974AC806353}">
          <p14:sldIdLst>
            <p14:sldId id="708"/>
            <p14:sldId id="709"/>
            <p14:sldId id="710"/>
            <p14:sldId id="719"/>
            <p14:sldId id="711"/>
            <p14:sldId id="712"/>
            <p14:sldId id="713"/>
            <p14:sldId id="720"/>
            <p14:sldId id="715"/>
            <p14:sldId id="716"/>
            <p14:sldId id="717"/>
            <p14:sldId id="721"/>
            <p14:sldId id="714"/>
          </p14:sldIdLst>
        </p14:section>
        <p14:section name="Conclusion" id="{10E03AB1-9AA8-4E86-9A64-D741901E50A2}">
          <p14:sldIdLst>
            <p14:sldId id="349"/>
            <p14:sldId id="75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0EFBF-A6B9-418E-AEF0-C811B61A28C1}" v="431" dt="2019-12-01T22:34:44.74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528" y="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152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2346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8649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students" TargetMode="External"/><Relationship Id="rId2" Type="http://schemas.openxmlformats.org/officeDocument/2006/relationships/hyperlink" Target="https://azure.microsoft.com/en-us/free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virtual-network/" TargetMode="External"/><Relationship Id="rId3" Type="http://schemas.openxmlformats.org/officeDocument/2006/relationships/hyperlink" Target="https://docs.microsoft.com/en-us/azure/azure-portal/" TargetMode="External"/><Relationship Id="rId7" Type="http://schemas.openxmlformats.org/officeDocument/2006/relationships/hyperlink" Target="https://docs.microsoft.com/en-us/azure/virtual-machin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powershell/azure/" TargetMode="External"/><Relationship Id="rId5" Type="http://schemas.openxmlformats.org/officeDocument/2006/relationships/hyperlink" Target="https://docs.microsoft.com/en-us/cli/azure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docs.microsoft.com/en-us/azure/cloud-shell/" TargetMode="External"/><Relationship Id="rId9" Type="http://schemas.openxmlformats.org/officeDocument/2006/relationships/hyperlink" Target="https://docs.microsoft.com/en-us/azure/storage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923F80-32EB-4952-B194-02CAE13020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810" y="2388150"/>
            <a:ext cx="5439372" cy="2325990"/>
          </a:xfrm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Architecture. Core Services. Management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Infrastructure Services #1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Cloud infrastructure is owned by a cloud provider</a:t>
            </a:r>
          </a:p>
          <a:p>
            <a:r>
              <a:rPr lang="en-US" sz="2800" dirty="0"/>
              <a:t>Services are accessible to the public over the Internet </a:t>
            </a:r>
          </a:p>
          <a:p>
            <a:r>
              <a:rPr lang="en-US" sz="2800" dirty="0"/>
              <a:t>Users can consume services without the need to purchase and set up hardware and software</a:t>
            </a:r>
          </a:p>
          <a:p>
            <a:r>
              <a:rPr lang="en-US" sz="2800" dirty="0"/>
              <a:t>Users are typically charged for the duration for which these services are used</a:t>
            </a:r>
          </a:p>
          <a:p>
            <a:endParaRPr lang="en-US" sz="2800" dirty="0"/>
          </a:p>
          <a:p>
            <a:r>
              <a:rPr lang="en-US" sz="2800" b="1" dirty="0"/>
              <a:t>Sovereign clouds </a:t>
            </a:r>
            <a:r>
              <a:rPr lang="en-US" sz="2800" dirty="0"/>
              <a:t>are public clouds that are physically isolated from other public clouds and to which access is restricted to specific organizations (governments) or countries. For example US, Germany and China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868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Cloud infrastructure is owned by an organization</a:t>
            </a:r>
          </a:p>
          <a:p>
            <a:r>
              <a:rPr lang="en-US" dirty="0"/>
              <a:t>The environment is procured, set up, operated, and maintained by the organization</a:t>
            </a:r>
          </a:p>
          <a:p>
            <a:r>
              <a:rPr lang="en-US" dirty="0"/>
              <a:t>Infrastructure is accessible to specific users via the intranet</a:t>
            </a:r>
          </a:p>
          <a:p>
            <a:r>
              <a:rPr lang="en-US" dirty="0"/>
              <a:t>Resources are shared among an organization's end users</a:t>
            </a:r>
          </a:p>
          <a:p>
            <a:r>
              <a:rPr lang="en-US" dirty="0"/>
              <a:t>Security and terms of use are defined by the organization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9653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Infrastructure includes an owned private cloud and a leased public cloud</a:t>
            </a:r>
          </a:p>
          <a:p>
            <a:r>
              <a:rPr lang="en-US" dirty="0"/>
              <a:t>Organization uses its private cloud for most of the time</a:t>
            </a:r>
          </a:p>
          <a:p>
            <a:r>
              <a:rPr lang="en-US" dirty="0"/>
              <a:t>Only when needed it offloads tasks and data to the public cloud</a:t>
            </a:r>
          </a:p>
          <a:p>
            <a:r>
              <a:rPr lang="en-US" dirty="0"/>
              <a:t>This process is known as </a:t>
            </a:r>
            <a:r>
              <a:rPr lang="en-US" b="1" dirty="0"/>
              <a:t>cloud bursting</a:t>
            </a:r>
            <a:endParaRPr lang="en-US" dirty="0"/>
          </a:p>
          <a:p>
            <a:r>
              <a:rPr lang="en-US" dirty="0"/>
              <a:t>It can be used also for dealing with regulatory requirements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8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B7692-EFB7-446D-A045-780A95FFDAB2}"/>
              </a:ext>
            </a:extLst>
          </p:cNvPr>
          <p:cNvSpPr/>
          <p:nvPr/>
        </p:nvSpPr>
        <p:spPr bwMode="auto">
          <a:xfrm>
            <a:off x="477077" y="5893907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55396-80B4-4C0C-BA59-818A1F203BF1}"/>
              </a:ext>
            </a:extLst>
          </p:cNvPr>
          <p:cNvSpPr/>
          <p:nvPr/>
        </p:nvSpPr>
        <p:spPr bwMode="auto">
          <a:xfrm>
            <a:off x="477077" y="5360163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D2542-A11F-42B2-BFEB-081C2A8FE957}"/>
              </a:ext>
            </a:extLst>
          </p:cNvPr>
          <p:cNvSpPr/>
          <p:nvPr/>
        </p:nvSpPr>
        <p:spPr bwMode="auto">
          <a:xfrm>
            <a:off x="477075" y="4826419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561E5-11E4-4040-B433-7C19B2AFB5D2}"/>
              </a:ext>
            </a:extLst>
          </p:cNvPr>
          <p:cNvSpPr/>
          <p:nvPr/>
        </p:nvSpPr>
        <p:spPr bwMode="auto">
          <a:xfrm>
            <a:off x="477075" y="4292676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E19CB-7620-46B8-96D2-2C0AD4D59ABE}"/>
              </a:ext>
            </a:extLst>
          </p:cNvPr>
          <p:cNvSpPr/>
          <p:nvPr/>
        </p:nvSpPr>
        <p:spPr bwMode="auto">
          <a:xfrm>
            <a:off x="477074" y="3758934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7A766-B1D3-49F7-B639-7425EDFB067A}"/>
              </a:ext>
            </a:extLst>
          </p:cNvPr>
          <p:cNvSpPr/>
          <p:nvPr/>
        </p:nvSpPr>
        <p:spPr bwMode="auto">
          <a:xfrm>
            <a:off x="477074" y="3225188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67D12-B4EC-43B0-9A43-178A5648B1F5}"/>
              </a:ext>
            </a:extLst>
          </p:cNvPr>
          <p:cNvSpPr/>
          <p:nvPr/>
        </p:nvSpPr>
        <p:spPr bwMode="auto">
          <a:xfrm>
            <a:off x="477073" y="2691446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CB52B-2FD9-43A7-81C3-E837532DB372}"/>
              </a:ext>
            </a:extLst>
          </p:cNvPr>
          <p:cNvSpPr/>
          <p:nvPr/>
        </p:nvSpPr>
        <p:spPr bwMode="auto">
          <a:xfrm>
            <a:off x="477073" y="2157700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7A78E-92E9-43EB-9369-C590DECCB247}"/>
              </a:ext>
            </a:extLst>
          </p:cNvPr>
          <p:cNvSpPr/>
          <p:nvPr/>
        </p:nvSpPr>
        <p:spPr bwMode="auto">
          <a:xfrm>
            <a:off x="477073" y="1623958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5BD77-6B11-45D4-9605-7EFAC8E08FA4}"/>
              </a:ext>
            </a:extLst>
          </p:cNvPr>
          <p:cNvSpPr/>
          <p:nvPr/>
        </p:nvSpPr>
        <p:spPr bwMode="auto">
          <a:xfrm>
            <a:off x="3422372" y="5893907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A6031-8E43-4124-BB79-F059986E9DC5}"/>
              </a:ext>
            </a:extLst>
          </p:cNvPr>
          <p:cNvSpPr/>
          <p:nvPr/>
        </p:nvSpPr>
        <p:spPr bwMode="auto">
          <a:xfrm>
            <a:off x="3422372" y="5360163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DB2EDA-8618-4197-AF7C-79C42251C9D8}"/>
              </a:ext>
            </a:extLst>
          </p:cNvPr>
          <p:cNvSpPr/>
          <p:nvPr/>
        </p:nvSpPr>
        <p:spPr bwMode="auto">
          <a:xfrm>
            <a:off x="3422370" y="4826419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A4106-2B45-4003-A92D-B952C02E42D8}"/>
              </a:ext>
            </a:extLst>
          </p:cNvPr>
          <p:cNvSpPr/>
          <p:nvPr/>
        </p:nvSpPr>
        <p:spPr bwMode="auto">
          <a:xfrm>
            <a:off x="3422370" y="429267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B9C279-EBD6-49EF-8C63-EA3D202DFBB4}"/>
              </a:ext>
            </a:extLst>
          </p:cNvPr>
          <p:cNvSpPr/>
          <p:nvPr/>
        </p:nvSpPr>
        <p:spPr bwMode="auto">
          <a:xfrm>
            <a:off x="3422369" y="3758934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FD4B8-92D8-4DC3-815C-20AB2F5208F8}"/>
              </a:ext>
            </a:extLst>
          </p:cNvPr>
          <p:cNvSpPr/>
          <p:nvPr/>
        </p:nvSpPr>
        <p:spPr bwMode="auto">
          <a:xfrm>
            <a:off x="3422369" y="3225188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10003-E812-4A60-AEED-52D8EADDC154}"/>
              </a:ext>
            </a:extLst>
          </p:cNvPr>
          <p:cNvSpPr/>
          <p:nvPr/>
        </p:nvSpPr>
        <p:spPr bwMode="auto">
          <a:xfrm>
            <a:off x="3422368" y="2691446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328391-197A-4B07-9F7F-D7D2E01ABA65}"/>
              </a:ext>
            </a:extLst>
          </p:cNvPr>
          <p:cNvSpPr/>
          <p:nvPr/>
        </p:nvSpPr>
        <p:spPr bwMode="auto">
          <a:xfrm>
            <a:off x="3422368" y="2157700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6AD85-712C-4AA1-B187-D8FE3C6056D8}"/>
              </a:ext>
            </a:extLst>
          </p:cNvPr>
          <p:cNvSpPr/>
          <p:nvPr/>
        </p:nvSpPr>
        <p:spPr bwMode="auto">
          <a:xfrm>
            <a:off x="3422368" y="1623958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817778-1FC7-472C-B4C0-6399799EF2C3}"/>
              </a:ext>
            </a:extLst>
          </p:cNvPr>
          <p:cNvSpPr/>
          <p:nvPr/>
        </p:nvSpPr>
        <p:spPr bwMode="auto">
          <a:xfrm>
            <a:off x="6367663" y="5893907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D07020-5D4E-4141-AC98-EAE291F2BEFC}"/>
              </a:ext>
            </a:extLst>
          </p:cNvPr>
          <p:cNvSpPr/>
          <p:nvPr/>
        </p:nvSpPr>
        <p:spPr bwMode="auto">
          <a:xfrm>
            <a:off x="6367663" y="5360163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61166A-A4E4-4FAC-8254-526CC4288CED}"/>
              </a:ext>
            </a:extLst>
          </p:cNvPr>
          <p:cNvSpPr/>
          <p:nvPr/>
        </p:nvSpPr>
        <p:spPr bwMode="auto">
          <a:xfrm>
            <a:off x="6367661" y="4826419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2622EB-67BD-4DEE-BB4E-4E7D5598949E}"/>
              </a:ext>
            </a:extLst>
          </p:cNvPr>
          <p:cNvSpPr/>
          <p:nvPr/>
        </p:nvSpPr>
        <p:spPr bwMode="auto">
          <a:xfrm>
            <a:off x="6367661" y="429267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2CDF80-B5A0-4E64-9E07-7479311103FC}"/>
              </a:ext>
            </a:extLst>
          </p:cNvPr>
          <p:cNvSpPr/>
          <p:nvPr/>
        </p:nvSpPr>
        <p:spPr bwMode="auto">
          <a:xfrm>
            <a:off x="6367660" y="3758934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FDADB2-9C23-4DC3-9478-2753642D9FE2}"/>
              </a:ext>
            </a:extLst>
          </p:cNvPr>
          <p:cNvSpPr/>
          <p:nvPr/>
        </p:nvSpPr>
        <p:spPr bwMode="auto">
          <a:xfrm>
            <a:off x="6367660" y="3225188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E1E70A-77F7-48BB-9EFB-63C49764E361}"/>
              </a:ext>
            </a:extLst>
          </p:cNvPr>
          <p:cNvSpPr/>
          <p:nvPr/>
        </p:nvSpPr>
        <p:spPr bwMode="auto">
          <a:xfrm>
            <a:off x="6367659" y="269144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300B30-AF63-4F54-A5DE-B2B31516AFA7}"/>
              </a:ext>
            </a:extLst>
          </p:cNvPr>
          <p:cNvSpPr/>
          <p:nvPr/>
        </p:nvSpPr>
        <p:spPr bwMode="auto">
          <a:xfrm>
            <a:off x="6367659" y="2157700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35025F-1EEA-4AFE-9C33-3AEBF4985752}"/>
              </a:ext>
            </a:extLst>
          </p:cNvPr>
          <p:cNvSpPr/>
          <p:nvPr/>
        </p:nvSpPr>
        <p:spPr bwMode="auto">
          <a:xfrm>
            <a:off x="6367659" y="1623958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3AC49E-3A5D-4418-A59A-83374B0CD044}"/>
              </a:ext>
            </a:extLst>
          </p:cNvPr>
          <p:cNvSpPr/>
          <p:nvPr/>
        </p:nvSpPr>
        <p:spPr bwMode="auto">
          <a:xfrm>
            <a:off x="9312950" y="5893907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725E43-2B4B-4CE3-97AD-95870F00D756}"/>
              </a:ext>
            </a:extLst>
          </p:cNvPr>
          <p:cNvSpPr/>
          <p:nvPr/>
        </p:nvSpPr>
        <p:spPr bwMode="auto">
          <a:xfrm>
            <a:off x="9312950" y="5360163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7C24D-A210-447A-8877-B4E6AFBC713B}"/>
              </a:ext>
            </a:extLst>
          </p:cNvPr>
          <p:cNvSpPr/>
          <p:nvPr/>
        </p:nvSpPr>
        <p:spPr bwMode="auto">
          <a:xfrm>
            <a:off x="9312948" y="4826419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A4B01-1087-4FC1-B90F-77213B586778}"/>
              </a:ext>
            </a:extLst>
          </p:cNvPr>
          <p:cNvSpPr/>
          <p:nvPr/>
        </p:nvSpPr>
        <p:spPr bwMode="auto">
          <a:xfrm>
            <a:off x="9312948" y="429267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29AF25-827C-4FA2-9551-E6472D9C12BA}"/>
              </a:ext>
            </a:extLst>
          </p:cNvPr>
          <p:cNvSpPr/>
          <p:nvPr/>
        </p:nvSpPr>
        <p:spPr bwMode="auto">
          <a:xfrm>
            <a:off x="9312947" y="3758934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CA0E78-AA10-45DD-8BC2-206C831C3B57}"/>
              </a:ext>
            </a:extLst>
          </p:cNvPr>
          <p:cNvSpPr/>
          <p:nvPr/>
        </p:nvSpPr>
        <p:spPr bwMode="auto">
          <a:xfrm>
            <a:off x="9312947" y="3225188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C7765-9881-4988-8E80-1ED3FC8B372C}"/>
              </a:ext>
            </a:extLst>
          </p:cNvPr>
          <p:cNvSpPr/>
          <p:nvPr/>
        </p:nvSpPr>
        <p:spPr bwMode="auto">
          <a:xfrm>
            <a:off x="9312946" y="269144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CC2DC7-1A63-4FAA-994A-7FC191A0D506}"/>
              </a:ext>
            </a:extLst>
          </p:cNvPr>
          <p:cNvSpPr/>
          <p:nvPr/>
        </p:nvSpPr>
        <p:spPr bwMode="auto">
          <a:xfrm>
            <a:off x="9312946" y="2157700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243B50-3272-43AE-88D3-08007351F08F}"/>
              </a:ext>
            </a:extLst>
          </p:cNvPr>
          <p:cNvSpPr/>
          <p:nvPr/>
        </p:nvSpPr>
        <p:spPr bwMode="auto">
          <a:xfrm>
            <a:off x="9312946" y="1623958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2BB4A3-95EA-4E0F-A190-48A27CB46AB0}"/>
              </a:ext>
            </a:extLst>
          </p:cNvPr>
          <p:cNvSpPr txBox="1"/>
          <p:nvPr/>
        </p:nvSpPr>
        <p:spPr>
          <a:xfrm>
            <a:off x="477061" y="1094968"/>
            <a:ext cx="2345635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Traditional On-Premises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0690E0-EAA8-4694-B707-23E9F6E27C1C}"/>
              </a:ext>
            </a:extLst>
          </p:cNvPr>
          <p:cNvSpPr txBox="1"/>
          <p:nvPr/>
        </p:nvSpPr>
        <p:spPr>
          <a:xfrm>
            <a:off x="3422360" y="984767"/>
            <a:ext cx="2345635" cy="74620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Infrastructure as a Service (IaaS)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D0477F-4C68-4B41-A075-6DE6C5EB1D21}"/>
              </a:ext>
            </a:extLst>
          </p:cNvPr>
          <p:cNvSpPr txBox="1"/>
          <p:nvPr/>
        </p:nvSpPr>
        <p:spPr>
          <a:xfrm>
            <a:off x="6367659" y="984767"/>
            <a:ext cx="2345635" cy="74620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Platform as a Service (PaaS)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EA98AD-3A75-4697-BBE7-2D0C0096D8D3}"/>
              </a:ext>
            </a:extLst>
          </p:cNvPr>
          <p:cNvSpPr txBox="1"/>
          <p:nvPr/>
        </p:nvSpPr>
        <p:spPr>
          <a:xfrm>
            <a:off x="9312945" y="983404"/>
            <a:ext cx="2345635" cy="74620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Software as a Service (SaaS)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391C12-7C30-4224-9D95-ECB801167014}"/>
              </a:ext>
            </a:extLst>
          </p:cNvPr>
          <p:cNvSpPr/>
          <p:nvPr/>
        </p:nvSpPr>
        <p:spPr bwMode="auto">
          <a:xfrm>
            <a:off x="477061" y="6484316"/>
            <a:ext cx="258435" cy="272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7B3FC8-96EF-4084-AFCD-662CF0AD446A}"/>
              </a:ext>
            </a:extLst>
          </p:cNvPr>
          <p:cNvSpPr txBox="1"/>
          <p:nvPr/>
        </p:nvSpPr>
        <p:spPr>
          <a:xfrm>
            <a:off x="735496" y="6383103"/>
            <a:ext cx="2345635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Managed by us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A057CE-890B-426D-83FD-C636E0338998}"/>
              </a:ext>
            </a:extLst>
          </p:cNvPr>
          <p:cNvSpPr/>
          <p:nvPr/>
        </p:nvSpPr>
        <p:spPr bwMode="auto">
          <a:xfrm>
            <a:off x="3422360" y="6476610"/>
            <a:ext cx="258435" cy="272934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72246D-2E81-4D86-91DC-402D127AE005}"/>
              </a:ext>
            </a:extLst>
          </p:cNvPr>
          <p:cNvSpPr txBox="1"/>
          <p:nvPr/>
        </p:nvSpPr>
        <p:spPr>
          <a:xfrm>
            <a:off x="3680795" y="6375397"/>
            <a:ext cx="303805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Managed by cloud vendor</a:t>
            </a:r>
          </a:p>
        </p:txBody>
      </p:sp>
    </p:spTree>
    <p:extLst>
      <p:ext uri="{BB962C8B-B14F-4D97-AF65-F5344CB8AC3E}">
        <p14:creationId xmlns:p14="http://schemas.microsoft.com/office/powerpoint/2010/main" val="2380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62928" cy="5201066"/>
          </a:xfrm>
        </p:spPr>
        <p:txBody>
          <a:bodyPr>
            <a:normAutofit/>
          </a:bodyPr>
          <a:lstStyle/>
          <a:p>
            <a:r>
              <a:rPr lang="en-US" sz="2400" dirty="0"/>
              <a:t>Cloud providers make computing resources available to clients, usually in the form of virtual machines</a:t>
            </a:r>
          </a:p>
          <a:p>
            <a:r>
              <a:rPr lang="en-US" sz="2400" dirty="0"/>
              <a:t>Computing resources are provided to users as a service</a:t>
            </a:r>
          </a:p>
          <a:p>
            <a:r>
              <a:rPr lang="en-US" sz="2400" dirty="0"/>
              <a:t>Users can scale the resources that they deploy</a:t>
            </a:r>
          </a:p>
          <a:p>
            <a:r>
              <a:rPr lang="en-US" sz="2400" dirty="0"/>
              <a:t>The same physical resources are shared among multiple users</a:t>
            </a:r>
          </a:p>
          <a:p>
            <a:r>
              <a:rPr lang="en-US" sz="2400" dirty="0"/>
              <a:t>Usually there are resource offerings at different costs and follow a utility pricing model (typically calculated by the hour)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 (IaaS)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A6EF9-41A8-4B07-83C4-4C9CFBE5D48E}"/>
              </a:ext>
            </a:extLst>
          </p:cNvPr>
          <p:cNvSpPr/>
          <p:nvPr/>
        </p:nvSpPr>
        <p:spPr bwMode="auto">
          <a:xfrm>
            <a:off x="9554816" y="587179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8D935-9BF4-4A1C-9DAE-DB51F0ADCE7F}"/>
              </a:ext>
            </a:extLst>
          </p:cNvPr>
          <p:cNvSpPr/>
          <p:nvPr/>
        </p:nvSpPr>
        <p:spPr bwMode="auto">
          <a:xfrm>
            <a:off x="9554816" y="5338052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9CB3CD-48B3-4454-94DD-89FA99244238}"/>
              </a:ext>
            </a:extLst>
          </p:cNvPr>
          <p:cNvSpPr/>
          <p:nvPr/>
        </p:nvSpPr>
        <p:spPr bwMode="auto">
          <a:xfrm>
            <a:off x="9554814" y="4804308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20F9C-1783-4C2F-81DF-51CE59E7B6F4}"/>
              </a:ext>
            </a:extLst>
          </p:cNvPr>
          <p:cNvSpPr/>
          <p:nvPr/>
        </p:nvSpPr>
        <p:spPr bwMode="auto">
          <a:xfrm>
            <a:off x="9554814" y="4270565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52928-52FC-4985-A9C5-623543EA0C15}"/>
              </a:ext>
            </a:extLst>
          </p:cNvPr>
          <p:cNvSpPr/>
          <p:nvPr/>
        </p:nvSpPr>
        <p:spPr bwMode="auto">
          <a:xfrm>
            <a:off x="9554813" y="3736823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1C4B8-E44B-42FF-AC58-C7502974593B}"/>
              </a:ext>
            </a:extLst>
          </p:cNvPr>
          <p:cNvSpPr/>
          <p:nvPr/>
        </p:nvSpPr>
        <p:spPr bwMode="auto">
          <a:xfrm>
            <a:off x="9554813" y="3203077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EFC4DA-E76E-4369-9705-38B54F2E6DA5}"/>
              </a:ext>
            </a:extLst>
          </p:cNvPr>
          <p:cNvSpPr/>
          <p:nvPr/>
        </p:nvSpPr>
        <p:spPr bwMode="auto">
          <a:xfrm>
            <a:off x="9554812" y="2669335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0E9DB-DBA3-490C-9D38-A8C8AFEE1B14}"/>
              </a:ext>
            </a:extLst>
          </p:cNvPr>
          <p:cNvSpPr/>
          <p:nvPr/>
        </p:nvSpPr>
        <p:spPr bwMode="auto">
          <a:xfrm>
            <a:off x="9554812" y="2135589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E1C3DD-2192-4C26-AD3F-2E6266DCF91E}"/>
              </a:ext>
            </a:extLst>
          </p:cNvPr>
          <p:cNvSpPr/>
          <p:nvPr/>
        </p:nvSpPr>
        <p:spPr bwMode="auto">
          <a:xfrm>
            <a:off x="9554812" y="1601847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549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92746" cy="5201066"/>
          </a:xfrm>
        </p:spPr>
        <p:txBody>
          <a:bodyPr>
            <a:normAutofit/>
          </a:bodyPr>
          <a:lstStyle/>
          <a:p>
            <a:r>
              <a:rPr lang="en-US" sz="2400" dirty="0"/>
              <a:t>Provides a software platform without the complexity of purchasing, installing, and maintaining the underlying hardware and software</a:t>
            </a:r>
          </a:p>
          <a:p>
            <a:r>
              <a:rPr lang="en-US" sz="2400" dirty="0"/>
              <a:t>It can be database server, web server, etc.</a:t>
            </a:r>
          </a:p>
          <a:p>
            <a:r>
              <a:rPr lang="en-US" sz="2400" dirty="0"/>
              <a:t>A web-based user interface for using and configuring the platform.</a:t>
            </a:r>
          </a:p>
          <a:p>
            <a:r>
              <a:rPr lang="en-US" sz="2400" dirty="0"/>
              <a:t>Multitenant architecture in which multiple concurrent users utilize the same tools</a:t>
            </a:r>
          </a:p>
          <a:p>
            <a:r>
              <a:rPr lang="en-US" sz="2400" dirty="0"/>
              <a:t>Built-in mechanisms enabling the platform to scale dynamically to meet demand</a:t>
            </a:r>
          </a:p>
          <a:p>
            <a:r>
              <a:rPr lang="en-US" sz="2400" dirty="0"/>
              <a:t>Pricing is based on usage (for example execution time)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 (PaaS)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1DC97-1074-49F7-9D8E-075606FB37D8}"/>
              </a:ext>
            </a:extLst>
          </p:cNvPr>
          <p:cNvSpPr/>
          <p:nvPr/>
        </p:nvSpPr>
        <p:spPr bwMode="auto">
          <a:xfrm>
            <a:off x="9548185" y="5874029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6FF85-84A9-49BF-9DBF-A6B18344F668}"/>
              </a:ext>
            </a:extLst>
          </p:cNvPr>
          <p:cNvSpPr/>
          <p:nvPr/>
        </p:nvSpPr>
        <p:spPr bwMode="auto">
          <a:xfrm>
            <a:off x="9548185" y="5340285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DFC97-42BB-4F12-8541-CCD98FE0E44D}"/>
              </a:ext>
            </a:extLst>
          </p:cNvPr>
          <p:cNvSpPr/>
          <p:nvPr/>
        </p:nvSpPr>
        <p:spPr bwMode="auto">
          <a:xfrm>
            <a:off x="9548183" y="4806541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FF917-7179-4BBC-99C2-20D461CF8931}"/>
              </a:ext>
            </a:extLst>
          </p:cNvPr>
          <p:cNvSpPr/>
          <p:nvPr/>
        </p:nvSpPr>
        <p:spPr bwMode="auto">
          <a:xfrm>
            <a:off x="9548183" y="4272798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B8D74-E2C2-442B-882D-F84B45F00771}"/>
              </a:ext>
            </a:extLst>
          </p:cNvPr>
          <p:cNvSpPr/>
          <p:nvPr/>
        </p:nvSpPr>
        <p:spPr bwMode="auto">
          <a:xfrm>
            <a:off x="9548182" y="373905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3E3F7-8E40-485D-BB1C-7F643EA18981}"/>
              </a:ext>
            </a:extLst>
          </p:cNvPr>
          <p:cNvSpPr/>
          <p:nvPr/>
        </p:nvSpPr>
        <p:spPr bwMode="auto">
          <a:xfrm>
            <a:off x="9548182" y="3205310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D42F7-3AB4-48B7-B016-E2FE0691A3B7}"/>
              </a:ext>
            </a:extLst>
          </p:cNvPr>
          <p:cNvSpPr/>
          <p:nvPr/>
        </p:nvSpPr>
        <p:spPr bwMode="auto">
          <a:xfrm>
            <a:off x="9548181" y="2671568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51A6A-9149-4C47-9574-E67E4A822842}"/>
              </a:ext>
            </a:extLst>
          </p:cNvPr>
          <p:cNvSpPr/>
          <p:nvPr/>
        </p:nvSpPr>
        <p:spPr bwMode="auto">
          <a:xfrm>
            <a:off x="9548181" y="2137822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502FD-1E03-4C27-B278-A85F119BD483}"/>
              </a:ext>
            </a:extLst>
          </p:cNvPr>
          <p:cNvSpPr/>
          <p:nvPr/>
        </p:nvSpPr>
        <p:spPr bwMode="auto">
          <a:xfrm>
            <a:off x="9548181" y="1604080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744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112624" cy="5201066"/>
          </a:xfrm>
        </p:spPr>
        <p:txBody>
          <a:bodyPr>
            <a:normAutofit/>
          </a:bodyPr>
          <a:lstStyle/>
          <a:p>
            <a:r>
              <a:rPr lang="en-US" sz="2400" dirty="0"/>
              <a:t>The infrastructure, the platform, and the software itself are managed by the cloud provider</a:t>
            </a:r>
          </a:p>
          <a:p>
            <a:r>
              <a:rPr lang="en-US" sz="2400" dirty="0"/>
              <a:t>Usually a web-based access to the software service</a:t>
            </a:r>
          </a:p>
          <a:p>
            <a:r>
              <a:rPr lang="en-US" sz="2400" dirty="0"/>
              <a:t>Software is managed from a central location by the cloud provider</a:t>
            </a:r>
          </a:p>
          <a:p>
            <a:r>
              <a:rPr lang="en-US" sz="2400" dirty="0"/>
              <a:t>Software is delivered in a one-to-many model </a:t>
            </a:r>
          </a:p>
          <a:p>
            <a:r>
              <a:rPr lang="en-US" sz="2400" dirty="0"/>
              <a:t>The cloud provider handles software upgrades and patches</a:t>
            </a:r>
          </a:p>
          <a:p>
            <a:r>
              <a:rPr lang="en-US" sz="2400" dirty="0"/>
              <a:t>Pricing is based on a monthly or annual subscription fee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 (SaaS)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D49F6-A25F-4E89-A04B-CB7A3FA7E120}"/>
              </a:ext>
            </a:extLst>
          </p:cNvPr>
          <p:cNvSpPr/>
          <p:nvPr/>
        </p:nvSpPr>
        <p:spPr bwMode="auto">
          <a:xfrm>
            <a:off x="9551488" y="5874029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7248E-17E2-48C2-A02F-AFCCE183FAF5}"/>
              </a:ext>
            </a:extLst>
          </p:cNvPr>
          <p:cNvSpPr/>
          <p:nvPr/>
        </p:nvSpPr>
        <p:spPr bwMode="auto">
          <a:xfrm>
            <a:off x="9551488" y="5340285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AF70C-B38A-4E85-BBD5-FB6D167F6F9C}"/>
              </a:ext>
            </a:extLst>
          </p:cNvPr>
          <p:cNvSpPr/>
          <p:nvPr/>
        </p:nvSpPr>
        <p:spPr bwMode="auto">
          <a:xfrm>
            <a:off x="9551486" y="4806541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B21FA-93B9-4BD1-9B97-F0A1043D8E75}"/>
              </a:ext>
            </a:extLst>
          </p:cNvPr>
          <p:cNvSpPr/>
          <p:nvPr/>
        </p:nvSpPr>
        <p:spPr bwMode="auto">
          <a:xfrm>
            <a:off x="9551486" y="4272798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666B3-86DF-45E4-821D-A3A2D359779D}"/>
              </a:ext>
            </a:extLst>
          </p:cNvPr>
          <p:cNvSpPr/>
          <p:nvPr/>
        </p:nvSpPr>
        <p:spPr bwMode="auto">
          <a:xfrm>
            <a:off x="9551485" y="3739056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27452B-523E-48CE-957B-4F710D6D7928}"/>
              </a:ext>
            </a:extLst>
          </p:cNvPr>
          <p:cNvSpPr/>
          <p:nvPr/>
        </p:nvSpPr>
        <p:spPr bwMode="auto">
          <a:xfrm>
            <a:off x="9551485" y="3205310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F1AE0-E093-4293-B78E-1A017E8EE77D}"/>
              </a:ext>
            </a:extLst>
          </p:cNvPr>
          <p:cNvSpPr/>
          <p:nvPr/>
        </p:nvSpPr>
        <p:spPr bwMode="auto">
          <a:xfrm>
            <a:off x="9551484" y="2671568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622B0-0D4E-4E2F-BD89-EF74705C6E56}"/>
              </a:ext>
            </a:extLst>
          </p:cNvPr>
          <p:cNvSpPr/>
          <p:nvPr/>
        </p:nvSpPr>
        <p:spPr bwMode="auto">
          <a:xfrm>
            <a:off x="9551484" y="2137822"/>
            <a:ext cx="2345635" cy="42738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16927-92C9-47BA-AB99-607AF24DBBCA}"/>
              </a:ext>
            </a:extLst>
          </p:cNvPr>
          <p:cNvSpPr/>
          <p:nvPr/>
        </p:nvSpPr>
        <p:spPr bwMode="auto">
          <a:xfrm>
            <a:off x="9551484" y="1604080"/>
            <a:ext cx="2345635" cy="4273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141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Architecture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Organization and Offerings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76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63E575-7296-4288-BC76-EB1CB8D6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854" y="1683815"/>
            <a:ext cx="9294744" cy="46150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965BB6-ECD2-4FCD-B584-E8E1C81BE391}"/>
              </a:ext>
            </a:extLst>
          </p:cNvPr>
          <p:cNvSpPr txBox="1"/>
          <p:nvPr/>
        </p:nvSpPr>
        <p:spPr>
          <a:xfrm>
            <a:off x="435376" y="2304198"/>
            <a:ext cx="1430996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dirty="0"/>
              <a:t>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FCBB4-DD1B-45B5-B340-2EF4677D8AD8}"/>
              </a:ext>
            </a:extLst>
          </p:cNvPr>
          <p:cNvSpPr txBox="1"/>
          <p:nvPr/>
        </p:nvSpPr>
        <p:spPr>
          <a:xfrm>
            <a:off x="0" y="3188885"/>
            <a:ext cx="2301748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Regions Worldwide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C68D3-AD5A-4922-8A31-FE8086CE66DB}"/>
              </a:ext>
            </a:extLst>
          </p:cNvPr>
          <p:cNvSpPr txBox="1"/>
          <p:nvPr/>
        </p:nvSpPr>
        <p:spPr>
          <a:xfrm>
            <a:off x="435376" y="4021813"/>
            <a:ext cx="1459402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dirty="0"/>
              <a:t>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3C960-F7AF-429C-9D43-38D8B7063FF5}"/>
              </a:ext>
            </a:extLst>
          </p:cNvPr>
          <p:cNvSpPr txBox="1"/>
          <p:nvPr/>
        </p:nvSpPr>
        <p:spPr>
          <a:xfrm>
            <a:off x="482504" y="3840265"/>
            <a:ext cx="1365146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Available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D6F801-9EB2-4FD6-8129-C7865BEC17EB}"/>
              </a:ext>
            </a:extLst>
          </p:cNvPr>
          <p:cNvSpPr txBox="1"/>
          <p:nvPr/>
        </p:nvSpPr>
        <p:spPr>
          <a:xfrm>
            <a:off x="540747" y="4902551"/>
            <a:ext cx="1192791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5005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Regions</a:t>
            </a:r>
          </a:p>
          <a:p>
            <a:pPr marL="609219" lvl="1" indent="0">
              <a:buNone/>
            </a:pPr>
            <a:r>
              <a:rPr lang="en-US" b="1" dirty="0"/>
              <a:t>Set of datacenters </a:t>
            </a:r>
            <a:r>
              <a:rPr lang="en-US" dirty="0"/>
              <a:t>deployed within a latency-defined perimeter and connected through a dedicated regional </a:t>
            </a:r>
            <a:r>
              <a:rPr lang="en-US" b="1" dirty="0"/>
              <a:t>low-latency network</a:t>
            </a:r>
          </a:p>
          <a:p>
            <a:r>
              <a:rPr lang="en-US" b="1" dirty="0"/>
              <a:t>Geographies</a:t>
            </a:r>
          </a:p>
          <a:p>
            <a:pPr marL="609219" lvl="1" indent="0">
              <a:buNone/>
            </a:pPr>
            <a:r>
              <a:rPr lang="en-US" dirty="0"/>
              <a:t>Discrete market, typically containing </a:t>
            </a:r>
            <a:r>
              <a:rPr lang="en-US" b="1" dirty="0"/>
              <a:t>two or more regions</a:t>
            </a:r>
            <a:r>
              <a:rPr lang="en-US" dirty="0"/>
              <a:t>, that preserves data residency and compliance boundaries</a:t>
            </a:r>
          </a:p>
          <a:p>
            <a:r>
              <a:rPr lang="en-US" b="1" dirty="0"/>
              <a:t>Availability Zones</a:t>
            </a:r>
          </a:p>
          <a:p>
            <a:pPr marL="609219" lvl="1" indent="0">
              <a:buNone/>
            </a:pPr>
            <a:r>
              <a:rPr lang="en-US" dirty="0"/>
              <a:t>Physically </a:t>
            </a:r>
            <a:r>
              <a:rPr lang="en-US" b="1" dirty="0"/>
              <a:t>separate locations </a:t>
            </a:r>
            <a:r>
              <a:rPr lang="en-US" dirty="0"/>
              <a:t>within an Azure region. Each Availability Zone is made up of </a:t>
            </a:r>
            <a:r>
              <a:rPr lang="en-US" b="1" dirty="0"/>
              <a:t>one or more datacenters </a:t>
            </a:r>
            <a:r>
              <a:rPr lang="en-US" dirty="0"/>
              <a:t>equipped with independent power, cooling, and networking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8771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#Azure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/groups/AzureEssentialsDecember2019/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34937" cy="520106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We need an account to use Microsoft services</a:t>
            </a:r>
          </a:p>
          <a:p>
            <a:r>
              <a:rPr lang="en-US" sz="2800" dirty="0"/>
              <a:t>Single account can be in multiple tenants</a:t>
            </a:r>
          </a:p>
          <a:p>
            <a:r>
              <a:rPr lang="en-US" sz="2800" dirty="0"/>
              <a:t>Tenant is created when you create your first Azure subscription</a:t>
            </a:r>
          </a:p>
          <a:p>
            <a:r>
              <a:rPr lang="en-US" sz="2800" dirty="0"/>
              <a:t>New Azure Active Directory is created with the new tenant</a:t>
            </a:r>
          </a:p>
          <a:p>
            <a:r>
              <a:rPr lang="en-US" sz="2800" dirty="0"/>
              <a:t>We can have multiple subscriptions under the same tenant</a:t>
            </a:r>
          </a:p>
          <a:p>
            <a:r>
              <a:rPr lang="en-US" sz="2800" dirty="0"/>
              <a:t>Resource groups to separate resources in terms of logical or billing level</a:t>
            </a:r>
          </a:p>
          <a:p>
            <a:r>
              <a:rPr lang="en-US" sz="2800" dirty="0"/>
              <a:t>Resources are manageable items available through Azure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Administration Levels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DE3AB-9637-45D6-97CE-59124DADB456}"/>
              </a:ext>
            </a:extLst>
          </p:cNvPr>
          <p:cNvSpPr/>
          <p:nvPr/>
        </p:nvSpPr>
        <p:spPr bwMode="auto">
          <a:xfrm>
            <a:off x="9462052" y="2981740"/>
            <a:ext cx="2325756" cy="52677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53CA3-BCC1-411F-B023-7EFF91FB1F5C}"/>
              </a:ext>
            </a:extLst>
          </p:cNvPr>
          <p:cNvSpPr/>
          <p:nvPr/>
        </p:nvSpPr>
        <p:spPr bwMode="auto">
          <a:xfrm>
            <a:off x="9462052" y="3670737"/>
            <a:ext cx="2325756" cy="52677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B7023-D32B-4260-8BBA-3D1DF66BB12F}"/>
              </a:ext>
            </a:extLst>
          </p:cNvPr>
          <p:cNvSpPr/>
          <p:nvPr/>
        </p:nvSpPr>
        <p:spPr bwMode="auto">
          <a:xfrm>
            <a:off x="9462052" y="4359734"/>
            <a:ext cx="2325756" cy="52677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D6F922-57CD-4355-8E9E-7F8BFECF3BDF}"/>
              </a:ext>
            </a:extLst>
          </p:cNvPr>
          <p:cNvSpPr/>
          <p:nvPr/>
        </p:nvSpPr>
        <p:spPr bwMode="auto">
          <a:xfrm>
            <a:off x="9462052" y="2292743"/>
            <a:ext cx="2325756" cy="52677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7B485-4FB4-4B32-81A0-AB6403421AC5}"/>
              </a:ext>
            </a:extLst>
          </p:cNvPr>
          <p:cNvSpPr/>
          <p:nvPr/>
        </p:nvSpPr>
        <p:spPr bwMode="auto">
          <a:xfrm>
            <a:off x="9462052" y="5048731"/>
            <a:ext cx="2325756" cy="52677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183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Azure Subscription is the </a:t>
            </a:r>
            <a:r>
              <a:rPr lang="en-US" b="1" dirty="0"/>
              <a:t>billing unit</a:t>
            </a:r>
            <a:endParaRPr lang="en-US" dirty="0"/>
          </a:p>
          <a:p>
            <a:r>
              <a:rPr lang="en-US" dirty="0"/>
              <a:t>Three different types</a:t>
            </a:r>
          </a:p>
          <a:p>
            <a:pPr lvl="1"/>
            <a:r>
              <a:rPr lang="en-US" b="1" dirty="0"/>
              <a:t>Sponsored Subscriptions</a:t>
            </a:r>
            <a:endParaRPr lang="en-US" dirty="0"/>
          </a:p>
          <a:p>
            <a:pPr lvl="1"/>
            <a:r>
              <a:rPr lang="en-US" b="1" dirty="0"/>
              <a:t>Pay-As-You-Go</a:t>
            </a:r>
          </a:p>
          <a:p>
            <a:pPr lvl="1"/>
            <a:r>
              <a:rPr lang="en-US" b="1" dirty="0"/>
              <a:t>Enterprise Agreement</a:t>
            </a:r>
          </a:p>
          <a:p>
            <a:r>
              <a:rPr lang="en-US" dirty="0"/>
              <a:t>They can be used to separate Azure environments by financial and administration logic</a:t>
            </a:r>
          </a:p>
          <a:p>
            <a:r>
              <a:rPr lang="en-US" b="1" dirty="0"/>
              <a:t>Management groups </a:t>
            </a:r>
            <a:r>
              <a:rPr lang="en-US" dirty="0"/>
              <a:t>can be used to manage multiple subscriptions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</a:p>
        </p:txBody>
      </p:sp>
    </p:spTree>
    <p:extLst>
      <p:ext uri="{BB962C8B-B14F-4D97-AF65-F5344CB8AC3E}">
        <p14:creationId xmlns:p14="http://schemas.microsoft.com/office/powerpoint/2010/main" val="21384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Azure Free Account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https://azure.microsoft.com/en-us/free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Free for 12 months</a:t>
            </a:r>
          </a:p>
          <a:p>
            <a:pPr lvl="1"/>
            <a:r>
              <a:rPr lang="en-US" dirty="0"/>
              <a:t>200$ (170 EUR) credit for the first 30 days</a:t>
            </a:r>
          </a:p>
          <a:p>
            <a:pPr lvl="1"/>
            <a:r>
              <a:rPr lang="en-US" dirty="0"/>
              <a:t>Requires a credit/debit card</a:t>
            </a:r>
          </a:p>
          <a:p>
            <a:r>
              <a:rPr lang="en-US" b="1" dirty="0"/>
              <a:t>Azure for Students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https://azure.microsoft.com/en-us/free/students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Free for 12 months</a:t>
            </a:r>
          </a:p>
          <a:p>
            <a:pPr lvl="1"/>
            <a:r>
              <a:rPr lang="en-US" dirty="0"/>
              <a:t>100$ credit for the whole period</a:t>
            </a:r>
          </a:p>
          <a:p>
            <a:pPr lvl="1"/>
            <a:r>
              <a:rPr lang="en-US" dirty="0"/>
              <a:t>No credit/debit card required</a:t>
            </a:r>
          </a:p>
          <a:p>
            <a:r>
              <a:rPr lang="en-US" dirty="0"/>
              <a:t>Both </a:t>
            </a:r>
            <a:r>
              <a:rPr lang="en-US" b="1" dirty="0"/>
              <a:t>can be converted</a:t>
            </a:r>
            <a:r>
              <a:rPr lang="en-US" dirty="0"/>
              <a:t> to Pay-As-You-Go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Trial (Sponsored)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6906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Resource groups are created within a certain location (region)</a:t>
            </a:r>
          </a:p>
          <a:p>
            <a:r>
              <a:rPr lang="en-US" sz="2800" dirty="0"/>
              <a:t>All the resources in a group should share the same lifecycle. They are deployed, updated, and deleted together</a:t>
            </a:r>
          </a:p>
          <a:p>
            <a:r>
              <a:rPr lang="en-US" sz="2800" dirty="0"/>
              <a:t>Each resource can only exist in one resource group</a:t>
            </a:r>
          </a:p>
          <a:p>
            <a:r>
              <a:rPr lang="en-US" sz="2800" dirty="0"/>
              <a:t>Resource can be added or removed to a resource group at any time</a:t>
            </a:r>
          </a:p>
          <a:p>
            <a:r>
              <a:rPr lang="en-US" sz="2800" dirty="0"/>
              <a:t>Resource ca be moved from one resource group to another group</a:t>
            </a:r>
          </a:p>
          <a:p>
            <a:r>
              <a:rPr lang="en-US" sz="2800" dirty="0"/>
              <a:t>Resource group can contain resources that are located in different regions</a:t>
            </a:r>
          </a:p>
          <a:p>
            <a:r>
              <a:rPr lang="en-US" sz="2800" dirty="0"/>
              <a:t>Resource group can be used to scope access control for administrative actions</a:t>
            </a:r>
          </a:p>
          <a:p>
            <a:r>
              <a:rPr lang="en-US" sz="2800" dirty="0"/>
              <a:t>A resource can interact with resources in other resource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444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Brief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2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Compute</a:t>
            </a:r>
          </a:p>
          <a:p>
            <a:pPr marL="609219" lvl="1" indent="0">
              <a:buNone/>
            </a:pPr>
            <a:r>
              <a:rPr lang="en-US" sz="2800" dirty="0"/>
              <a:t>Virtual Machines, Virtual Machine Scale Sets, App Services, …</a:t>
            </a:r>
          </a:p>
          <a:p>
            <a:r>
              <a:rPr lang="en-US" sz="3200" b="1" dirty="0"/>
              <a:t>Networking</a:t>
            </a:r>
          </a:p>
          <a:p>
            <a:pPr marL="609219" lvl="1" indent="0">
              <a:buNone/>
            </a:pPr>
            <a:r>
              <a:rPr lang="en-US" sz="3000" dirty="0"/>
              <a:t>Virtual Networks, Load Balancers, VPN Gateways, …</a:t>
            </a:r>
          </a:p>
          <a:p>
            <a:r>
              <a:rPr lang="en-US" sz="3200" b="1" dirty="0"/>
              <a:t>Storage</a:t>
            </a:r>
          </a:p>
          <a:p>
            <a:pPr marL="609219" lvl="1" indent="0">
              <a:buNone/>
            </a:pPr>
            <a:r>
              <a:rPr lang="en-US" sz="3000" dirty="0"/>
              <a:t>Storage Accounts, Recovery Services, …</a:t>
            </a:r>
          </a:p>
          <a:p>
            <a:r>
              <a:rPr lang="en-US" sz="3200" b="1" dirty="0"/>
              <a:t>Database</a:t>
            </a:r>
          </a:p>
          <a:p>
            <a:pPr marL="609219" lvl="1" indent="0">
              <a:buNone/>
            </a:pPr>
            <a:r>
              <a:rPr lang="en-US" sz="3000" dirty="0"/>
              <a:t>Azure </a:t>
            </a:r>
            <a:r>
              <a:rPr lang="en-US" sz="3000" dirty="0" err="1"/>
              <a:t>CosmosDB</a:t>
            </a:r>
            <a:r>
              <a:rPr lang="en-US" sz="3000" dirty="0"/>
              <a:t>, Azure SQL, SQL Data Warehouses,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Core Services*</a:t>
            </a:r>
          </a:p>
        </p:txBody>
      </p:sp>
    </p:spTree>
    <p:extLst>
      <p:ext uri="{BB962C8B-B14F-4D97-AF65-F5344CB8AC3E}">
        <p14:creationId xmlns:p14="http://schemas.microsoft.com/office/powerpoint/2010/main" val="1771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Combinations of Azure services and related products</a:t>
            </a:r>
          </a:p>
          <a:p>
            <a:r>
              <a:rPr lang="en-US" b="1" dirty="0"/>
              <a:t>Internet of Things</a:t>
            </a:r>
          </a:p>
          <a:p>
            <a:pPr marL="609219" lvl="1" indent="0">
              <a:buNone/>
            </a:pPr>
            <a:r>
              <a:rPr lang="en-US" dirty="0"/>
              <a:t>Azure IoT Central, Azure IoT Hub, Azure IoT Edge, …</a:t>
            </a:r>
          </a:p>
          <a:p>
            <a:r>
              <a:rPr lang="en-US" b="1" dirty="0"/>
              <a:t>Big Data and Analytics</a:t>
            </a:r>
          </a:p>
          <a:p>
            <a:pPr marL="609219" lvl="1" indent="0">
              <a:buNone/>
            </a:pPr>
            <a:r>
              <a:rPr lang="en-US" dirty="0"/>
              <a:t>HDInsight, Data Lake Analytics, …</a:t>
            </a:r>
          </a:p>
          <a:p>
            <a:r>
              <a:rPr lang="en-US" b="1" dirty="0"/>
              <a:t>Artificial Intelligence</a:t>
            </a:r>
          </a:p>
          <a:p>
            <a:pPr marL="609219" lvl="1" indent="0">
              <a:buNone/>
            </a:pPr>
            <a:r>
              <a:rPr lang="en-US" dirty="0"/>
              <a:t>Azure Machine Learning, Azure Cognitive Search,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Solutions*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15E8B-BB3F-4AC9-9AD8-805EBAE13D46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https://azure.microsoft.com/en-us/solutions/</a:t>
            </a:r>
          </a:p>
        </p:txBody>
      </p:sp>
    </p:spTree>
    <p:extLst>
      <p:ext uri="{BB962C8B-B14F-4D97-AF65-F5344CB8AC3E}">
        <p14:creationId xmlns:p14="http://schemas.microsoft.com/office/powerpoint/2010/main" val="22350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Central place that offers tested and approved appliances</a:t>
            </a:r>
          </a:p>
          <a:p>
            <a:r>
              <a:rPr lang="en-US" dirty="0"/>
              <a:t>Solutions ranging from open source container platforms to threat detection to blockchain</a:t>
            </a:r>
          </a:p>
          <a:p>
            <a:r>
              <a:rPr lang="en-US" dirty="0"/>
              <a:t>Provision end-to-end solutions quickly and reliably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Marketplace</a:t>
            </a:r>
          </a:p>
        </p:txBody>
      </p:sp>
    </p:spTree>
    <p:extLst>
      <p:ext uri="{BB962C8B-B14F-4D97-AF65-F5344CB8AC3E}">
        <p14:creationId xmlns:p14="http://schemas.microsoft.com/office/powerpoint/2010/main" val="3843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 Groups</a:t>
            </a:r>
          </a:p>
          <a:p>
            <a:r>
              <a:rPr lang="en-US" dirty="0"/>
              <a:t>Virtual Networks (up to 50)</a:t>
            </a:r>
          </a:p>
          <a:p>
            <a:r>
              <a:rPr lang="en-US" dirty="0"/>
              <a:t>Load Balancers (Basic)</a:t>
            </a:r>
          </a:p>
          <a:p>
            <a:r>
              <a:rPr lang="en-US" dirty="0"/>
              <a:t>Azure Active Directory (Basic)</a:t>
            </a:r>
          </a:p>
          <a:p>
            <a:r>
              <a:rPr lang="en-US" dirty="0"/>
              <a:t>Network Security Groups</a:t>
            </a:r>
          </a:p>
          <a:p>
            <a:r>
              <a:rPr lang="en-US" dirty="0"/>
              <a:t>Free-tier Web Apps (up to 10)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Free Services</a:t>
            </a:r>
          </a:p>
        </p:txBody>
      </p:sp>
    </p:spTree>
    <p:extLst>
      <p:ext uri="{BB962C8B-B14F-4D97-AF65-F5344CB8AC3E}">
        <p14:creationId xmlns:p14="http://schemas.microsoft.com/office/powerpoint/2010/main" val="15967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Portal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First Steps in the Portal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Cloud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Architecture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Services, Products, and Solutions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Core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Management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Brief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Offer various predefined configurations of CPU, RAM, HDD, etc.</a:t>
            </a:r>
          </a:p>
          <a:p>
            <a:r>
              <a:rPr lang="en-US" sz="2800" dirty="0"/>
              <a:t>Every configuration exposes some limits as well</a:t>
            </a:r>
          </a:p>
          <a:p>
            <a:r>
              <a:rPr lang="en-US" sz="2800" dirty="0"/>
              <a:t>Both Windows and Linux are supported</a:t>
            </a:r>
          </a:p>
          <a:p>
            <a:r>
              <a:rPr lang="en-US" sz="2800" dirty="0"/>
              <a:t>Can be created from publicly available image or our own image</a:t>
            </a:r>
          </a:p>
          <a:p>
            <a:r>
              <a:rPr lang="en-US" sz="2800" dirty="0"/>
              <a:t>License fees may apply based on the chosen OS</a:t>
            </a:r>
          </a:p>
          <a:p>
            <a:r>
              <a:rPr lang="en-US" sz="2800" dirty="0"/>
              <a:t>Azure charges an hourly price based on the VM’s size and operating system</a:t>
            </a:r>
          </a:p>
          <a:p>
            <a:r>
              <a:rPr lang="en-US" sz="2800" dirty="0"/>
              <a:t>For partial hours, Azure charges only for the minutes used</a:t>
            </a:r>
          </a:p>
          <a:p>
            <a:r>
              <a:rPr lang="en-US" sz="2800" dirty="0"/>
              <a:t>Storage is priced and charged separately</a:t>
            </a:r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96F37-F8A8-4BDF-B72C-7D68CB815E26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https://docs.microsoft.com/en-us/azure/virtual-machines/</a:t>
            </a:r>
          </a:p>
        </p:txBody>
      </p:sp>
    </p:spTree>
    <p:extLst>
      <p:ext uri="{BB962C8B-B14F-4D97-AF65-F5344CB8AC3E}">
        <p14:creationId xmlns:p14="http://schemas.microsoft.com/office/powerpoint/2010/main" val="3317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Bs-Series (Economical burstable VMs)</a:t>
            </a:r>
          </a:p>
          <a:p>
            <a:pPr lvl="1"/>
            <a:r>
              <a:rPr lang="en-US" dirty="0"/>
              <a:t>Development and test servers</a:t>
            </a:r>
            <a:endParaRPr lang="en-US" b="1" dirty="0"/>
          </a:p>
          <a:p>
            <a:r>
              <a:rPr lang="en-US" b="1" dirty="0"/>
              <a:t>A-Series (Entry-level economical VMs for dev/test)</a:t>
            </a:r>
          </a:p>
          <a:p>
            <a:pPr lvl="1"/>
            <a:r>
              <a:rPr lang="en-US" dirty="0"/>
              <a:t>Suitable for entry level workloads like development and test</a:t>
            </a:r>
            <a:endParaRPr lang="en-US" b="1" dirty="0"/>
          </a:p>
          <a:p>
            <a:r>
              <a:rPr lang="en-US" b="1" dirty="0"/>
              <a:t>D-Series (General purpose compute)</a:t>
            </a:r>
          </a:p>
          <a:p>
            <a:pPr lvl="1"/>
            <a:r>
              <a:rPr lang="en-US" dirty="0"/>
              <a:t>Suitable for most production workloads</a:t>
            </a:r>
            <a:endParaRPr lang="en-US" b="1" dirty="0"/>
          </a:p>
          <a:p>
            <a:r>
              <a:rPr lang="en-US" b="1" dirty="0"/>
              <a:t>F-Series (Compute optimized virtual machines)</a:t>
            </a:r>
          </a:p>
          <a:p>
            <a:pPr lvl="1"/>
            <a:r>
              <a:rPr lang="en-US" dirty="0"/>
              <a:t>Optimized for compute intensive workloads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A9E43-9BE4-401E-99CD-FD193B79DCE8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https://azure.microsoft.com/en-us/pricing/details/virtual-machines/series/</a:t>
            </a:r>
          </a:p>
        </p:txBody>
      </p:sp>
    </p:spTree>
    <p:extLst>
      <p:ext uri="{BB962C8B-B14F-4D97-AF65-F5344CB8AC3E}">
        <p14:creationId xmlns:p14="http://schemas.microsoft.com/office/powerpoint/2010/main" val="147421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  <a:p>
            <a:r>
              <a:rPr lang="en-US" dirty="0"/>
              <a:t>One or More Disk(s)</a:t>
            </a:r>
          </a:p>
          <a:p>
            <a:r>
              <a:rPr lang="en-US" dirty="0"/>
              <a:t>Network Interface</a:t>
            </a:r>
          </a:p>
          <a:p>
            <a:r>
              <a:rPr lang="en-US" dirty="0"/>
              <a:t>Virtual Network</a:t>
            </a:r>
          </a:p>
          <a:p>
            <a:r>
              <a:rPr lang="en-US" dirty="0"/>
              <a:t>Network Security Group</a:t>
            </a:r>
          </a:p>
          <a:p>
            <a:r>
              <a:rPr lang="en-US" dirty="0"/>
              <a:t>Public IP Address*</a:t>
            </a:r>
          </a:p>
          <a:p>
            <a:r>
              <a:rPr lang="en-US" dirty="0"/>
              <a:t>Storage Account*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Created with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37391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building block for our private network in Azure</a:t>
            </a:r>
          </a:p>
          <a:p>
            <a:r>
              <a:rPr lang="en-US" dirty="0"/>
              <a:t>Enables many Azure resources to communicate with each other, the internet, and on-premise networks</a:t>
            </a:r>
          </a:p>
          <a:p>
            <a:r>
              <a:rPr lang="en-US" dirty="0"/>
              <a:t>During creation we must specify a custom IP </a:t>
            </a:r>
            <a:r>
              <a:rPr lang="en-US" b="1" dirty="0"/>
              <a:t>address space</a:t>
            </a:r>
          </a:p>
          <a:p>
            <a:r>
              <a:rPr lang="en-US" b="1" dirty="0"/>
              <a:t>Subnets</a:t>
            </a:r>
            <a:r>
              <a:rPr lang="en-US" dirty="0"/>
              <a:t> enable us to segment a virtual network</a:t>
            </a:r>
          </a:p>
          <a:p>
            <a:r>
              <a:rPr lang="en-US" dirty="0" err="1"/>
              <a:t>VNet</a:t>
            </a:r>
            <a:r>
              <a:rPr lang="en-US" dirty="0"/>
              <a:t> is scoped to a single </a:t>
            </a:r>
            <a:r>
              <a:rPr lang="en-US" b="1" dirty="0"/>
              <a:t>region</a:t>
            </a:r>
            <a:r>
              <a:rPr lang="en-US" dirty="0"/>
              <a:t>/location and </a:t>
            </a:r>
            <a:r>
              <a:rPr lang="en-US" b="1" dirty="0"/>
              <a:t>subscription</a:t>
            </a:r>
          </a:p>
          <a:p>
            <a:r>
              <a:rPr lang="en-US" dirty="0"/>
              <a:t>Network traffic can be filtered via </a:t>
            </a:r>
            <a:r>
              <a:rPr lang="en-US" b="1" dirty="0"/>
              <a:t>network security groups</a:t>
            </a:r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no charge </a:t>
            </a:r>
            <a:r>
              <a:rPr lang="en-US" dirty="0"/>
              <a:t>for using Azure </a:t>
            </a:r>
            <a:r>
              <a:rPr lang="en-US" dirty="0" err="1"/>
              <a:t>VNet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4159B-1221-44E3-A89A-1793539FFFFC}"/>
              </a:ext>
            </a:extLst>
          </p:cNvPr>
          <p:cNvSpPr txBox="1"/>
          <p:nvPr/>
        </p:nvSpPr>
        <p:spPr>
          <a:xfrm>
            <a:off x="0" y="6249702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https://docs.microsoft.com/en-us/azure/virtual-network/virtual-networks-overview</a:t>
            </a:r>
          </a:p>
        </p:txBody>
      </p:sp>
    </p:spTree>
    <p:extLst>
      <p:ext uri="{BB962C8B-B14F-4D97-AF65-F5344CB8AC3E}">
        <p14:creationId xmlns:p14="http://schemas.microsoft.com/office/powerpoint/2010/main" val="316864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Azure Storage is a managed service providing cloud storage</a:t>
            </a:r>
          </a:p>
          <a:p>
            <a:r>
              <a:rPr lang="en-US" dirty="0"/>
              <a:t>It is </a:t>
            </a:r>
            <a:r>
              <a:rPr lang="en-US" b="1" dirty="0"/>
              <a:t>highly available</a:t>
            </a:r>
            <a:r>
              <a:rPr lang="en-US" dirty="0"/>
              <a:t>, </a:t>
            </a:r>
            <a:r>
              <a:rPr lang="en-US" b="1" dirty="0"/>
              <a:t>secure</a:t>
            </a:r>
            <a:r>
              <a:rPr lang="en-US" dirty="0"/>
              <a:t>, </a:t>
            </a:r>
            <a:r>
              <a:rPr lang="en-US" b="1" dirty="0"/>
              <a:t>durable</a:t>
            </a:r>
            <a:r>
              <a:rPr lang="en-US" dirty="0"/>
              <a:t>, </a:t>
            </a:r>
            <a:r>
              <a:rPr lang="en-US" b="1" dirty="0"/>
              <a:t>scalable</a:t>
            </a:r>
            <a:r>
              <a:rPr lang="en-US" dirty="0"/>
              <a:t>, and </a:t>
            </a:r>
            <a:r>
              <a:rPr lang="en-US" b="1" dirty="0"/>
              <a:t>redundant</a:t>
            </a:r>
          </a:p>
          <a:p>
            <a:r>
              <a:rPr lang="en-US" dirty="0"/>
              <a:t>Azure Storage includes </a:t>
            </a:r>
          </a:p>
          <a:p>
            <a:pPr lvl="1"/>
            <a:r>
              <a:rPr lang="en-US" dirty="0"/>
              <a:t>Azure Blobs (objects) </a:t>
            </a:r>
          </a:p>
          <a:p>
            <a:pPr lvl="1"/>
            <a:r>
              <a:rPr lang="en-US" dirty="0"/>
              <a:t>Azure Data Lake Storage Gen2</a:t>
            </a:r>
          </a:p>
          <a:p>
            <a:pPr lvl="1"/>
            <a:r>
              <a:rPr lang="en-US" dirty="0"/>
              <a:t>Azure Files</a:t>
            </a:r>
          </a:p>
          <a:p>
            <a:pPr lvl="1"/>
            <a:r>
              <a:rPr lang="en-US" dirty="0"/>
              <a:t>Azure Queues</a:t>
            </a:r>
          </a:p>
          <a:p>
            <a:pPr lvl="1"/>
            <a:r>
              <a:rPr lang="en-US" dirty="0"/>
              <a:t>Azure Tables</a:t>
            </a:r>
          </a:p>
          <a:p>
            <a:r>
              <a:rPr lang="en-US" dirty="0"/>
              <a:t>Each service is accessed through a storage account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ECAF7-616D-4720-890D-3D11EDA54AF4}"/>
              </a:ext>
            </a:extLst>
          </p:cNvPr>
          <p:cNvSpPr txBox="1"/>
          <p:nvPr/>
        </p:nvSpPr>
        <p:spPr>
          <a:xfrm>
            <a:off x="407504" y="6249702"/>
            <a:ext cx="1133060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https://docs.microsoft.com/en-us/azure/storage/common/storage-introduction</a:t>
            </a:r>
          </a:p>
        </p:txBody>
      </p:sp>
    </p:spTree>
    <p:extLst>
      <p:ext uri="{BB962C8B-B14F-4D97-AF65-F5344CB8AC3E}">
        <p14:creationId xmlns:p14="http://schemas.microsoft.com/office/powerpoint/2010/main" val="29428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Names must be between </a:t>
            </a:r>
            <a:r>
              <a:rPr lang="en-US" sz="2800" b="1" dirty="0"/>
              <a:t>3 and 24 characters </a:t>
            </a:r>
            <a:r>
              <a:rPr lang="en-US" sz="2800" dirty="0"/>
              <a:t>in length and may contain </a:t>
            </a:r>
            <a:r>
              <a:rPr lang="en-US" sz="2800" b="1" dirty="0"/>
              <a:t>numbers</a:t>
            </a:r>
            <a:r>
              <a:rPr lang="en-US" sz="2800" dirty="0"/>
              <a:t> and </a:t>
            </a:r>
            <a:r>
              <a:rPr lang="en-US" sz="2800" b="1" dirty="0"/>
              <a:t>lowercase</a:t>
            </a:r>
            <a:r>
              <a:rPr lang="en-US" sz="2800" dirty="0"/>
              <a:t> letters only. Must be </a:t>
            </a:r>
            <a:r>
              <a:rPr lang="en-US" sz="2800" b="1" dirty="0"/>
              <a:t>globally unique</a:t>
            </a:r>
          </a:p>
          <a:p>
            <a:r>
              <a:rPr lang="en-US" sz="2800" dirty="0"/>
              <a:t>Multiple types, but </a:t>
            </a:r>
            <a:r>
              <a:rPr lang="en-US" sz="2800" b="1" dirty="0"/>
              <a:t>General-purpose v2 </a:t>
            </a:r>
            <a:r>
              <a:rPr lang="en-US" sz="2800" dirty="0"/>
              <a:t>is the recommended</a:t>
            </a:r>
          </a:p>
          <a:p>
            <a:r>
              <a:rPr lang="en-US" sz="2800" b="1" dirty="0"/>
              <a:t>Standard</a:t>
            </a:r>
            <a:r>
              <a:rPr lang="en-US" sz="2800" dirty="0"/>
              <a:t> and </a:t>
            </a:r>
            <a:r>
              <a:rPr lang="en-US" sz="2800" b="1" dirty="0"/>
              <a:t>premium</a:t>
            </a:r>
            <a:r>
              <a:rPr lang="en-US" sz="2800" dirty="0"/>
              <a:t> performance tiers are offered</a:t>
            </a:r>
          </a:p>
          <a:p>
            <a:r>
              <a:rPr lang="en-US" sz="2800" b="1" dirty="0"/>
              <a:t>Hot</a:t>
            </a:r>
            <a:r>
              <a:rPr lang="en-US" sz="2800" dirty="0"/>
              <a:t>, </a:t>
            </a:r>
            <a:r>
              <a:rPr lang="en-US" sz="2800" b="1" dirty="0"/>
              <a:t>cool</a:t>
            </a:r>
            <a:r>
              <a:rPr lang="en-US" sz="2800" dirty="0"/>
              <a:t>, and </a:t>
            </a:r>
            <a:r>
              <a:rPr lang="en-US" sz="2800" b="1" dirty="0"/>
              <a:t>archive</a:t>
            </a:r>
            <a:r>
              <a:rPr lang="en-US" sz="2800" dirty="0"/>
              <a:t> access tiers are available</a:t>
            </a:r>
          </a:p>
          <a:p>
            <a:r>
              <a:rPr lang="en-US" sz="2800" dirty="0"/>
              <a:t>Replication options vary, but include </a:t>
            </a:r>
            <a:r>
              <a:rPr lang="en-US" sz="2800" b="1" dirty="0"/>
              <a:t>Locally-redundant storage </a:t>
            </a:r>
            <a:r>
              <a:rPr lang="en-US" sz="2800" dirty="0"/>
              <a:t>(</a:t>
            </a:r>
            <a:r>
              <a:rPr lang="en-US" sz="2800" b="1" dirty="0"/>
              <a:t>LRS</a:t>
            </a:r>
            <a:r>
              <a:rPr lang="en-US" sz="2800" dirty="0"/>
              <a:t>), </a:t>
            </a:r>
            <a:r>
              <a:rPr lang="en-US" sz="2800" b="1" dirty="0"/>
              <a:t>Geo-redundant storage </a:t>
            </a:r>
            <a:r>
              <a:rPr lang="en-US" sz="2800" dirty="0"/>
              <a:t>(</a:t>
            </a:r>
            <a:r>
              <a:rPr lang="en-US" sz="2800" b="1" dirty="0"/>
              <a:t>GRS</a:t>
            </a:r>
            <a:r>
              <a:rPr lang="en-US" sz="2800" dirty="0"/>
              <a:t>), etc.</a:t>
            </a:r>
          </a:p>
          <a:p>
            <a:r>
              <a:rPr lang="en-US" sz="2800" dirty="0"/>
              <a:t>All data the storage account is encrypted on the service side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D8B6F-B85F-45EC-8E94-546DBD19E39D}"/>
              </a:ext>
            </a:extLst>
          </p:cNvPr>
          <p:cNvSpPr txBox="1"/>
          <p:nvPr/>
        </p:nvSpPr>
        <p:spPr>
          <a:xfrm>
            <a:off x="407504" y="6249702"/>
            <a:ext cx="1133060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https://docs.microsoft.com/en-us/azure/storage/common/storage-account-overview</a:t>
            </a:r>
          </a:p>
        </p:txBody>
      </p:sp>
    </p:spTree>
    <p:extLst>
      <p:ext uri="{BB962C8B-B14F-4D97-AF65-F5344CB8AC3E}">
        <p14:creationId xmlns:p14="http://schemas.microsoft.com/office/powerpoint/2010/main" val="38673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advantage over the unmanaged disks is that there is no need to create separate storage accounts to hold the VHDs</a:t>
            </a:r>
          </a:p>
          <a:p>
            <a:r>
              <a:rPr lang="en-US" dirty="0"/>
              <a:t>Azure managed disk is a virtual hard disk (VHD)</a:t>
            </a:r>
          </a:p>
          <a:p>
            <a:r>
              <a:rPr lang="en-US" dirty="0"/>
              <a:t>Stored as page blobs (random IO storage object in Azure)</a:t>
            </a:r>
          </a:p>
          <a:p>
            <a:r>
              <a:rPr lang="en-US" dirty="0"/>
              <a:t>Available types of disks are </a:t>
            </a:r>
            <a:r>
              <a:rPr lang="en-US" b="1" dirty="0"/>
              <a:t>Ultra disk</a:t>
            </a:r>
            <a:r>
              <a:rPr lang="en-US" dirty="0"/>
              <a:t>, </a:t>
            </a:r>
            <a:r>
              <a:rPr lang="en-US" b="1" dirty="0"/>
              <a:t>Premium solid-state drive</a:t>
            </a:r>
            <a:r>
              <a:rPr lang="en-US" dirty="0"/>
              <a:t> (SSD), </a:t>
            </a:r>
            <a:r>
              <a:rPr lang="en-US" b="1" dirty="0"/>
              <a:t>Standard SSD</a:t>
            </a:r>
            <a:r>
              <a:rPr lang="en-US" dirty="0"/>
              <a:t>, and </a:t>
            </a:r>
            <a:r>
              <a:rPr lang="en-US" b="1" dirty="0"/>
              <a:t>Standard hard disk drive </a:t>
            </a:r>
            <a:r>
              <a:rPr lang="en-US" dirty="0"/>
              <a:t>(HDD)</a:t>
            </a:r>
          </a:p>
          <a:p>
            <a:r>
              <a:rPr lang="en-US" dirty="0"/>
              <a:t>Disk roles include </a:t>
            </a:r>
            <a:r>
              <a:rPr lang="en-US" b="1" dirty="0"/>
              <a:t>OS Disk</a:t>
            </a:r>
            <a:r>
              <a:rPr lang="en-US" dirty="0"/>
              <a:t>, </a:t>
            </a:r>
            <a:r>
              <a:rPr lang="en-US" b="1" dirty="0"/>
              <a:t>Temporary Disk</a:t>
            </a:r>
            <a:r>
              <a:rPr lang="en-US" dirty="0"/>
              <a:t>, and </a:t>
            </a:r>
            <a:r>
              <a:rPr lang="en-US" b="1" dirty="0"/>
              <a:t>Data Disk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Managed Disks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E451F-C90D-4800-A154-5811E0748EC1}"/>
              </a:ext>
            </a:extLst>
          </p:cNvPr>
          <p:cNvSpPr txBox="1"/>
          <p:nvPr/>
        </p:nvSpPr>
        <p:spPr>
          <a:xfrm>
            <a:off x="0" y="6249702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https://docs.microsoft.com/en-us/azure/virtual-machines/windows/managed-disks-overview</a:t>
            </a:r>
          </a:p>
        </p:txBody>
      </p:sp>
    </p:spTree>
    <p:extLst>
      <p:ext uri="{BB962C8B-B14F-4D97-AF65-F5344CB8AC3E}">
        <p14:creationId xmlns:p14="http://schemas.microsoft.com/office/powerpoint/2010/main" val="30718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Every virtual machine has one attached operating system disk</a:t>
            </a:r>
          </a:p>
          <a:p>
            <a:r>
              <a:rPr lang="en-US" sz="3000" dirty="0"/>
              <a:t>That OS disk has a pre-installed OS, which was selected when the VM was created</a:t>
            </a:r>
          </a:p>
          <a:p>
            <a:r>
              <a:rPr lang="en-US" sz="3000" dirty="0"/>
              <a:t>This disk contains the boot volume.</a:t>
            </a:r>
          </a:p>
          <a:p>
            <a:r>
              <a:rPr lang="en-US" sz="3000" dirty="0"/>
              <a:t>This disk has a maximum capacity of 2,048 </a:t>
            </a:r>
            <a:r>
              <a:rPr lang="en-US" sz="3000" dirty="0" err="1"/>
              <a:t>GiB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</p:txBody>
      </p:sp>
    </p:spTree>
    <p:extLst>
      <p:ext uri="{BB962C8B-B14F-4D97-AF65-F5344CB8AC3E}">
        <p14:creationId xmlns:p14="http://schemas.microsoft.com/office/powerpoint/2010/main" val="63373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Every VM contains a temporary disk. It is not a managed disk</a:t>
            </a:r>
          </a:p>
          <a:p>
            <a:r>
              <a:rPr lang="en-US" sz="3000" dirty="0"/>
              <a:t>It provides short-term storage for applications and processes </a:t>
            </a:r>
          </a:p>
          <a:p>
            <a:r>
              <a:rPr lang="en-US" sz="3000" dirty="0"/>
              <a:t>It is intended to only store data such as page or swap files</a:t>
            </a:r>
          </a:p>
          <a:p>
            <a:r>
              <a:rPr lang="en-US" sz="3000" dirty="0"/>
              <a:t>Data on the temp disk may be lost during a maintenance event</a:t>
            </a:r>
          </a:p>
          <a:p>
            <a:r>
              <a:rPr lang="en-US" sz="3000" dirty="0"/>
              <a:t>On Azure Linux VMs, the temporary disk is /dev/</a:t>
            </a:r>
            <a:r>
              <a:rPr lang="en-US" sz="3000" dirty="0" err="1"/>
              <a:t>sdb</a:t>
            </a:r>
            <a:r>
              <a:rPr lang="en-US" sz="3000" dirty="0"/>
              <a:t> by default</a:t>
            </a:r>
          </a:p>
          <a:p>
            <a:r>
              <a:rPr lang="en-US" sz="3000" dirty="0"/>
              <a:t>On Windows VMs the temporary disk is D: by default</a:t>
            </a:r>
          </a:p>
          <a:p>
            <a:r>
              <a:rPr lang="en-US" sz="3000" dirty="0"/>
              <a:t>During a successful standard reboot of the VM, the data on the temporary disk will persist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Disk</a:t>
            </a:r>
          </a:p>
        </p:txBody>
      </p:sp>
    </p:spTree>
    <p:extLst>
      <p:ext uri="{BB962C8B-B14F-4D97-AF65-F5344CB8AC3E}">
        <p14:creationId xmlns:p14="http://schemas.microsoft.com/office/powerpoint/2010/main" val="27623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Cloud Concepts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Definitions and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disks are managed disks</a:t>
            </a:r>
          </a:p>
          <a:p>
            <a:r>
              <a:rPr lang="en-US" sz="3000" dirty="0"/>
              <a:t>They are used to store application data, or other data we need to keep</a:t>
            </a:r>
          </a:p>
          <a:p>
            <a:r>
              <a:rPr lang="en-US" sz="3000" dirty="0"/>
              <a:t>They are registered as SCSI drives and labeled with a letter of our choice</a:t>
            </a:r>
          </a:p>
          <a:p>
            <a:r>
              <a:rPr lang="en-US" sz="3000" dirty="0"/>
              <a:t>Each data disk has a maximum capacity of 32,767 </a:t>
            </a:r>
            <a:r>
              <a:rPr lang="en-US" sz="3000" dirty="0" err="1"/>
              <a:t>GiB</a:t>
            </a:r>
            <a:endParaRPr lang="en-US" sz="3000" dirty="0"/>
          </a:p>
          <a:p>
            <a:r>
              <a:rPr lang="en-US" sz="3000" dirty="0"/>
              <a:t>The size of the virtual machine determines</a:t>
            </a:r>
          </a:p>
          <a:p>
            <a:pPr lvl="1"/>
            <a:r>
              <a:rPr lang="en-US" sz="2800" dirty="0"/>
              <a:t>How many data disks can be attached to it</a:t>
            </a:r>
          </a:p>
          <a:p>
            <a:pPr lvl="1"/>
            <a:r>
              <a:rPr lang="en-US" sz="2800" dirty="0"/>
              <a:t>The type of storage that can be used to host the disks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Disks</a:t>
            </a:r>
          </a:p>
        </p:txBody>
      </p:sp>
    </p:spTree>
    <p:extLst>
      <p:ext uri="{BB962C8B-B14F-4D97-AF65-F5344CB8AC3E}">
        <p14:creationId xmlns:p14="http://schemas.microsoft.com/office/powerpoint/2010/main" val="42713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Core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Exploration of </a:t>
            </a:r>
            <a:r>
              <a:rPr lang="en-US"/>
              <a:t>Core Services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Management Tools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Something for Everyone’s Taste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Portal</a:t>
            </a:r>
          </a:p>
          <a:p>
            <a:r>
              <a:rPr lang="en-US" dirty="0"/>
              <a:t>Azure Cloud Shell</a:t>
            </a:r>
          </a:p>
          <a:p>
            <a:r>
              <a:rPr lang="en-US" dirty="0"/>
              <a:t>Azure CLI</a:t>
            </a:r>
          </a:p>
          <a:p>
            <a:r>
              <a:rPr lang="en-US" dirty="0"/>
              <a:t>Azure PowerShell</a:t>
            </a:r>
          </a:p>
          <a:p>
            <a:r>
              <a:rPr lang="en-US" dirty="0"/>
              <a:t>Azure (Unified) SDKs</a:t>
            </a:r>
          </a:p>
          <a:p>
            <a:r>
              <a:rPr lang="en-US" dirty="0"/>
              <a:t>Azure Mobile App</a:t>
            </a:r>
          </a:p>
          <a:p>
            <a:r>
              <a:rPr lang="en-US" dirty="0"/>
              <a:t>Other Tools (Azure Storage Explorer, Azure Data Studio, …)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of Tools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20DE9EC-AE77-4EE8-80CF-C2BFC2ACF666}"/>
              </a:ext>
            </a:extLst>
          </p:cNvPr>
          <p:cNvSpPr/>
          <p:nvPr/>
        </p:nvSpPr>
        <p:spPr>
          <a:xfrm>
            <a:off x="4094921" y="2632750"/>
            <a:ext cx="347869" cy="12821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8FD69-A27D-4608-A2D9-9A8CC43E76CA}"/>
              </a:ext>
            </a:extLst>
          </p:cNvPr>
          <p:cNvSpPr txBox="1"/>
          <p:nvPr/>
        </p:nvSpPr>
        <p:spPr>
          <a:xfrm>
            <a:off x="4605498" y="2971799"/>
            <a:ext cx="736063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Available in the Azure Poral under the </a:t>
            </a:r>
            <a:r>
              <a:rPr lang="en-US" sz="2400" b="1" dirty="0"/>
              <a:t>Azure Cloud Shell </a:t>
            </a:r>
          </a:p>
        </p:txBody>
      </p:sp>
    </p:spTree>
    <p:extLst>
      <p:ext uri="{BB962C8B-B14F-4D97-AF65-F5344CB8AC3E}">
        <p14:creationId xmlns:p14="http://schemas.microsoft.com/office/powerpoint/2010/main" val="1243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Nice-looking and responsive web UI</a:t>
            </a:r>
          </a:p>
          <a:p>
            <a:r>
              <a:rPr lang="en-US" dirty="0"/>
              <a:t>Offers full control over all services</a:t>
            </a:r>
          </a:p>
          <a:p>
            <a:r>
              <a:rPr lang="en-US" dirty="0"/>
              <a:t>Suitable for execution of single non-repetitive tasks</a:t>
            </a:r>
          </a:p>
          <a:p>
            <a:r>
              <a:rPr lang="en-US" dirty="0"/>
              <a:t>Accessible from anywhere and on any connected device</a:t>
            </a:r>
          </a:p>
          <a:p>
            <a:r>
              <a:rPr lang="en-US" dirty="0"/>
              <a:t>Most modern browsers are supported (Microsoft Edge, Safari, Chrome, Firefox, and Internet Explorer 11)</a:t>
            </a:r>
          </a:p>
          <a:p>
            <a:r>
              <a:rPr lang="en-US" dirty="0"/>
              <a:t>Available via </a:t>
            </a:r>
            <a:r>
              <a:rPr lang="en-US" b="1" dirty="0"/>
              <a:t>portal.azure.com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A7289-76C1-442E-ADC1-6856D9F4C3F2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https://docs.microsoft.com/en-us/azure/azure-portal</a:t>
            </a:r>
          </a:p>
        </p:txBody>
      </p:sp>
    </p:spTree>
    <p:extLst>
      <p:ext uri="{BB962C8B-B14F-4D97-AF65-F5344CB8AC3E}">
        <p14:creationId xmlns:p14="http://schemas.microsoft.com/office/powerpoint/2010/main" val="28815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interactive, authenticated, browser-accessible shell for managing Azure resources</a:t>
            </a:r>
          </a:p>
          <a:p>
            <a:r>
              <a:rPr lang="en-US" dirty="0"/>
              <a:t>Supports both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PowerShell</a:t>
            </a:r>
            <a:r>
              <a:rPr lang="en-US" dirty="0"/>
              <a:t> modes</a:t>
            </a:r>
          </a:p>
          <a:p>
            <a:r>
              <a:rPr lang="en-US" dirty="0"/>
              <a:t>Can be started from the Azure Portal or via </a:t>
            </a:r>
            <a:r>
              <a:rPr lang="en-US" b="1" dirty="0"/>
              <a:t>shell.azure.com</a:t>
            </a:r>
          </a:p>
          <a:p>
            <a:r>
              <a:rPr lang="en-US" dirty="0"/>
              <a:t>Integrated </a:t>
            </a:r>
            <a:r>
              <a:rPr lang="en-US" b="1" dirty="0"/>
              <a:t>code editor </a:t>
            </a:r>
            <a:r>
              <a:rPr lang="en-US" dirty="0"/>
              <a:t>and many other tools</a:t>
            </a:r>
          </a:p>
          <a:p>
            <a:r>
              <a:rPr lang="en-US" dirty="0"/>
              <a:t>Requires </a:t>
            </a:r>
            <a:r>
              <a:rPr lang="en-US" b="1" dirty="0"/>
              <a:t>Azure Files*</a:t>
            </a:r>
            <a:r>
              <a:rPr lang="en-US" dirty="0"/>
              <a:t> share to persist the home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AA2BA-FCBC-4803-A0F8-0F48213EF763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https://docs.microsoft.com/en-us/azure/cloud-shell/overview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05495-9170-4805-A109-34699B0D1CA2}"/>
              </a:ext>
            </a:extLst>
          </p:cNvPr>
          <p:cNvSpPr txBox="1"/>
          <p:nvPr/>
        </p:nvSpPr>
        <p:spPr>
          <a:xfrm>
            <a:off x="183501" y="5650565"/>
            <a:ext cx="289560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* Regular costs apply</a:t>
            </a:r>
          </a:p>
        </p:txBody>
      </p:sp>
    </p:spTree>
    <p:extLst>
      <p:ext uri="{BB962C8B-B14F-4D97-AF65-F5344CB8AC3E}">
        <p14:creationId xmlns:p14="http://schemas.microsoft.com/office/powerpoint/2010/main" val="42413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command line utility, installed additionally</a:t>
            </a:r>
          </a:p>
          <a:p>
            <a:r>
              <a:rPr lang="en-US" dirty="0"/>
              <a:t>Supported on </a:t>
            </a:r>
            <a:r>
              <a:rPr lang="en-US" b="1" dirty="0"/>
              <a:t>Windows</a:t>
            </a:r>
            <a:r>
              <a:rPr lang="en-US" dirty="0"/>
              <a:t> (</a:t>
            </a:r>
            <a:r>
              <a:rPr lang="en-US" b="1" dirty="0"/>
              <a:t>+WSL</a:t>
            </a:r>
            <a:r>
              <a:rPr lang="en-US" dirty="0"/>
              <a:t>), </a:t>
            </a:r>
            <a:r>
              <a:rPr lang="en-US" b="1" dirty="0"/>
              <a:t>Linux</a:t>
            </a:r>
            <a:r>
              <a:rPr lang="en-US" dirty="0"/>
              <a:t>, </a:t>
            </a:r>
            <a:r>
              <a:rPr lang="en-US" b="1" dirty="0"/>
              <a:t>macOS</a:t>
            </a:r>
            <a:r>
              <a:rPr lang="en-US" dirty="0"/>
              <a:t>, and </a:t>
            </a:r>
            <a:r>
              <a:rPr lang="en-US" b="1" dirty="0"/>
              <a:t>Docker</a:t>
            </a:r>
          </a:p>
          <a:p>
            <a:r>
              <a:rPr lang="en-US" dirty="0"/>
              <a:t>Actions are triggered via </a:t>
            </a:r>
            <a:r>
              <a:rPr lang="en-US" b="1" dirty="0"/>
              <a:t>commands</a:t>
            </a:r>
            <a:r>
              <a:rPr lang="en-US" dirty="0"/>
              <a:t> (</a:t>
            </a:r>
            <a:r>
              <a:rPr lang="en-US" b="1" dirty="0"/>
              <a:t>nouns</a:t>
            </a:r>
            <a:r>
              <a:rPr lang="en-US" dirty="0"/>
              <a:t>), </a:t>
            </a:r>
            <a:r>
              <a:rPr lang="en-US" b="1" dirty="0"/>
              <a:t>sub-commands</a:t>
            </a:r>
            <a:r>
              <a:rPr lang="en-US" dirty="0"/>
              <a:t> (</a:t>
            </a:r>
            <a:r>
              <a:rPr lang="en-US" b="1" dirty="0"/>
              <a:t>verbs</a:t>
            </a:r>
            <a:r>
              <a:rPr lang="en-US" dirty="0"/>
              <a:t>) and </a:t>
            </a:r>
            <a:r>
              <a:rPr lang="en-US" b="1" dirty="0"/>
              <a:t>properties</a:t>
            </a:r>
          </a:p>
          <a:p>
            <a:endParaRPr lang="en-US" dirty="0"/>
          </a:p>
          <a:p>
            <a:r>
              <a:rPr lang="en-US" dirty="0"/>
              <a:t>For example to create a </a:t>
            </a:r>
            <a:r>
              <a:rPr lang="en-US" b="1" dirty="0"/>
              <a:t>resource group</a:t>
            </a:r>
          </a:p>
          <a:p>
            <a:endParaRPr lang="en-US" dirty="0"/>
          </a:p>
          <a:p>
            <a:r>
              <a:rPr lang="en-US" dirty="0"/>
              <a:t>Most properties have long (</a:t>
            </a:r>
            <a:r>
              <a:rPr lang="en-US" b="1" dirty="0"/>
              <a:t>--name</a:t>
            </a:r>
            <a:r>
              <a:rPr lang="en-US" dirty="0"/>
              <a:t>) and short (</a:t>
            </a:r>
            <a:r>
              <a:rPr lang="en-US" b="1" dirty="0"/>
              <a:t>-n</a:t>
            </a:r>
            <a:r>
              <a:rPr lang="en-US" dirty="0"/>
              <a:t>) form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4FC6-A629-494D-AC02-C8D0A1BD3129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https://docs.microsoft.com/en-us/cli/azure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A3B5F7A-8042-4BE7-84FF-F53309B76C19}"/>
              </a:ext>
            </a:extLst>
          </p:cNvPr>
          <p:cNvSpPr txBox="1">
            <a:spLocks/>
          </p:cNvSpPr>
          <p:nvPr/>
        </p:nvSpPr>
        <p:spPr>
          <a:xfrm>
            <a:off x="636105" y="3595976"/>
            <a:ext cx="10923103" cy="6040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az</a:t>
            </a:r>
            <a:r>
              <a:rPr lang="en-US" sz="2400" dirty="0">
                <a:solidFill>
                  <a:schemeClr val="tx1"/>
                </a:solidFill>
              </a:rPr>
              <a:t> noun verb --properties [...]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E68AA6-65B9-437A-B0BF-7BCC6A34D067}"/>
              </a:ext>
            </a:extLst>
          </p:cNvPr>
          <p:cNvSpPr txBox="1">
            <a:spLocks/>
          </p:cNvSpPr>
          <p:nvPr/>
        </p:nvSpPr>
        <p:spPr>
          <a:xfrm>
            <a:off x="634447" y="4843325"/>
            <a:ext cx="10923103" cy="6040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az</a:t>
            </a:r>
            <a:r>
              <a:rPr lang="en-US" sz="2400" dirty="0">
                <a:solidFill>
                  <a:schemeClr val="tx1"/>
                </a:solidFill>
              </a:rPr>
              <a:t> group create --name RG-Demo --location </a:t>
            </a:r>
            <a:r>
              <a:rPr lang="en-US" sz="2400" dirty="0" err="1">
                <a:solidFill>
                  <a:schemeClr val="tx1"/>
                </a:solidFill>
              </a:rPr>
              <a:t>westeurope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command line utility, installed additionally</a:t>
            </a:r>
          </a:p>
          <a:p>
            <a:r>
              <a:rPr lang="en-US" dirty="0"/>
              <a:t>Requires </a:t>
            </a:r>
            <a:r>
              <a:rPr lang="en-US" b="1" dirty="0"/>
              <a:t>PowerShell</a:t>
            </a:r>
            <a:r>
              <a:rPr lang="en-US" dirty="0"/>
              <a:t> (</a:t>
            </a:r>
            <a:r>
              <a:rPr lang="en-US" b="1" dirty="0"/>
              <a:t>5.1+</a:t>
            </a:r>
            <a:r>
              <a:rPr lang="en-US" dirty="0"/>
              <a:t>) or </a:t>
            </a:r>
            <a:r>
              <a:rPr lang="en-US" b="1" dirty="0"/>
              <a:t>PowerShell Core </a:t>
            </a:r>
            <a:r>
              <a:rPr lang="en-US" dirty="0"/>
              <a:t>(</a:t>
            </a:r>
            <a:r>
              <a:rPr lang="en-US" b="1" dirty="0"/>
              <a:t>6.x+</a:t>
            </a:r>
            <a:r>
              <a:rPr lang="en-US" dirty="0"/>
              <a:t>)</a:t>
            </a:r>
          </a:p>
          <a:p>
            <a:r>
              <a:rPr lang="en-US" dirty="0"/>
              <a:t>Supported on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Linux</a:t>
            </a:r>
            <a:r>
              <a:rPr lang="en-US" dirty="0"/>
              <a:t>, and </a:t>
            </a:r>
            <a:r>
              <a:rPr lang="en-US" b="1" dirty="0"/>
              <a:t>macOS</a:t>
            </a:r>
          </a:p>
          <a:p>
            <a:r>
              <a:rPr lang="en-US" dirty="0"/>
              <a:t>Actions on resources are available through separate commands</a:t>
            </a:r>
          </a:p>
          <a:p>
            <a:endParaRPr lang="en-US" dirty="0"/>
          </a:p>
          <a:p>
            <a:r>
              <a:rPr lang="en-US" dirty="0"/>
              <a:t>For example, to create a resource group: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2AA6B-00B2-45D0-9AC3-0DD8E4D178D4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https://docs.microsoft.com/en-us/powershell/azure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3D127E-D21F-40DE-B200-1E6255CBC0E7}"/>
              </a:ext>
            </a:extLst>
          </p:cNvPr>
          <p:cNvSpPr txBox="1">
            <a:spLocks/>
          </p:cNvSpPr>
          <p:nvPr/>
        </p:nvSpPr>
        <p:spPr>
          <a:xfrm>
            <a:off x="636105" y="3933903"/>
            <a:ext cx="10923103" cy="6040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i="1" dirty="0">
                <a:solidFill>
                  <a:schemeClr val="tx1"/>
                </a:solidFill>
              </a:rPr>
              <a:t>Action</a:t>
            </a:r>
            <a:r>
              <a:rPr lang="en-US" sz="2400" b="0" dirty="0">
                <a:solidFill>
                  <a:schemeClr val="tx1"/>
                </a:solidFill>
              </a:rPr>
              <a:t>-</a:t>
            </a:r>
            <a:r>
              <a:rPr lang="en-US" sz="2400" b="0" dirty="0" err="1">
                <a:solidFill>
                  <a:schemeClr val="tx1"/>
                </a:solidFill>
              </a:rPr>
              <a:t>Az</a:t>
            </a:r>
            <a:r>
              <a:rPr lang="en-US" sz="2400" i="1" dirty="0" err="1">
                <a:solidFill>
                  <a:schemeClr val="tx1"/>
                </a:solidFill>
              </a:rPr>
              <a:t>TargetResource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E9EEC41-73F4-4D80-8015-8A2D98D01980}"/>
              </a:ext>
            </a:extLst>
          </p:cNvPr>
          <p:cNvSpPr txBox="1">
            <a:spLocks/>
          </p:cNvSpPr>
          <p:nvPr/>
        </p:nvSpPr>
        <p:spPr>
          <a:xfrm>
            <a:off x="636105" y="5359850"/>
            <a:ext cx="10923103" cy="6040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New-</a:t>
            </a:r>
            <a:r>
              <a:rPr lang="en-US" sz="2400" dirty="0" err="1">
                <a:solidFill>
                  <a:schemeClr val="tx1"/>
                </a:solidFill>
              </a:rPr>
              <a:t>AzResourceGroup</a:t>
            </a:r>
            <a:r>
              <a:rPr lang="en-US" sz="2400" dirty="0">
                <a:solidFill>
                  <a:schemeClr val="tx1"/>
                </a:solidFill>
              </a:rPr>
              <a:t> -Name RG-Demo -Location </a:t>
            </a:r>
            <a:r>
              <a:rPr lang="en-US" sz="2400" dirty="0" err="1">
                <a:solidFill>
                  <a:schemeClr val="tx1"/>
                </a:solidFill>
              </a:rPr>
              <a:t>WestEurope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2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Collections of libraries for programming languages</a:t>
            </a:r>
          </a:p>
          <a:p>
            <a:r>
              <a:rPr lang="en-US" dirty="0"/>
              <a:t>Used to build applications that manage and interact with Azure services</a:t>
            </a:r>
          </a:p>
          <a:p>
            <a:r>
              <a:rPr lang="en-US" dirty="0"/>
              <a:t>Unified SDKs focus on consistency, familiarity, and language idiomaticity</a:t>
            </a:r>
          </a:p>
          <a:p>
            <a:r>
              <a:rPr lang="en-US" dirty="0"/>
              <a:t>Unified SDKs support .NET, Java, JavaScript, and Python</a:t>
            </a:r>
          </a:p>
          <a:p>
            <a:r>
              <a:rPr lang="en-US" dirty="0"/>
              <a:t>For new projects Unified SDKs are the recommended 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(Unified) SDKs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85817-825A-4F06-B061-BA6832855950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https://aka.ms/azurecom-sdk-dl-{java,python,net,js}</a:t>
            </a:r>
          </a:p>
        </p:txBody>
      </p:sp>
    </p:spTree>
    <p:extLst>
      <p:ext uri="{BB962C8B-B14F-4D97-AF65-F5344CB8AC3E}">
        <p14:creationId xmlns:p14="http://schemas.microsoft.com/office/powerpoint/2010/main" val="19001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Available both on </a:t>
            </a:r>
            <a:r>
              <a:rPr lang="en-US" b="1" dirty="0"/>
              <a:t>App Store </a:t>
            </a:r>
            <a:r>
              <a:rPr lang="en-US" dirty="0"/>
              <a:t>and </a:t>
            </a:r>
            <a:r>
              <a:rPr lang="en-US" b="1" dirty="0"/>
              <a:t>Google Play</a:t>
            </a:r>
          </a:p>
          <a:p>
            <a:r>
              <a:rPr lang="en-US" dirty="0"/>
              <a:t>Monitor the health and status of Azure resources</a:t>
            </a:r>
          </a:p>
          <a:p>
            <a:r>
              <a:rPr lang="en-US" dirty="0"/>
              <a:t>Quickly diagnose and fix issues</a:t>
            </a:r>
          </a:p>
          <a:p>
            <a:r>
              <a:rPr lang="en-US" dirty="0"/>
              <a:t>Run commands to manage Azure resources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85817-825A-4F06-B061-BA6832855950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https://azure.microsoft.com/en-us/features/azure-portal/mobile-app/</a:t>
            </a:r>
          </a:p>
        </p:txBody>
      </p:sp>
    </p:spTree>
    <p:extLst>
      <p:ext uri="{BB962C8B-B14F-4D97-AF65-F5344CB8AC3E}">
        <p14:creationId xmlns:p14="http://schemas.microsoft.com/office/powerpoint/2010/main" val="7141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 is our solution to be up and running as much as possible</a:t>
            </a:r>
          </a:p>
          <a:p>
            <a:r>
              <a:rPr lang="en-US" sz="3200" b="1" dirty="0"/>
              <a:t>Fault Tolerance </a:t>
            </a:r>
            <a:r>
              <a:rPr lang="en-US" sz="3200" dirty="0"/>
              <a:t>is the readiness to survive a faults</a:t>
            </a:r>
          </a:p>
          <a:p>
            <a:r>
              <a:rPr lang="en-US" sz="3200" b="1" dirty="0"/>
              <a:t>Disaster Recovery </a:t>
            </a:r>
            <a:r>
              <a:rPr lang="en-US" sz="3200" dirty="0"/>
              <a:t>are the actions taken to recover from failure</a:t>
            </a:r>
          </a:p>
          <a:p>
            <a:r>
              <a:rPr lang="en-US" sz="3200" b="1" dirty="0"/>
              <a:t>Scalability</a:t>
            </a:r>
            <a:r>
              <a:rPr lang="en-US" sz="3200" dirty="0"/>
              <a:t> is the ability to follow the demand</a:t>
            </a:r>
          </a:p>
          <a:p>
            <a:pPr lvl="1"/>
            <a:r>
              <a:rPr lang="en-US" sz="2800" b="1" dirty="0"/>
              <a:t>Scale up/down </a:t>
            </a:r>
            <a:r>
              <a:rPr lang="en-US" sz="2800" dirty="0"/>
              <a:t>by increasing/reducing resources (CPU, RAM, …)</a:t>
            </a:r>
          </a:p>
          <a:p>
            <a:pPr lvl="1"/>
            <a:r>
              <a:rPr lang="en-US" sz="2800" b="1" dirty="0"/>
              <a:t>Scale out/in </a:t>
            </a:r>
            <a:r>
              <a:rPr lang="en-US" sz="2800" dirty="0"/>
              <a:t>by adding/removing instances (nodes)</a:t>
            </a:r>
          </a:p>
          <a:p>
            <a:r>
              <a:rPr lang="en-US" sz="3200" b="1" dirty="0"/>
              <a:t>Agility</a:t>
            </a:r>
            <a:r>
              <a:rPr lang="en-US" sz="3200" dirty="0"/>
              <a:t> is the speed at which we can scale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112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Consoles Crash Course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Key Concepts for CMD, Bash, and PowerShell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11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the classic command line interface of Windows</a:t>
            </a:r>
          </a:p>
          <a:p>
            <a:r>
              <a:rPr lang="en-US" dirty="0"/>
              <a:t>Usually no Tab completion of commands and arguments</a:t>
            </a:r>
          </a:p>
          <a:p>
            <a:r>
              <a:rPr lang="en-US" dirty="0"/>
              <a:t>Environment variables are declared and used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Individual lines in a multi-line command are separated with ^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5A3D3-2069-48A4-BBDA-F665E4ABC03A}"/>
              </a:ext>
            </a:extLst>
          </p:cNvPr>
          <p:cNvSpPr txBox="1">
            <a:spLocks/>
          </p:cNvSpPr>
          <p:nvPr/>
        </p:nvSpPr>
        <p:spPr>
          <a:xfrm>
            <a:off x="634448" y="3123035"/>
            <a:ext cx="10923103" cy="1568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set LOCATION=</a:t>
            </a:r>
            <a:r>
              <a:rPr lang="en-US" sz="2400" dirty="0" err="1">
                <a:solidFill>
                  <a:schemeClr val="tx1"/>
                </a:solidFill>
              </a:rPr>
              <a:t>westeurope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set RESOURCE_GROUP=RG-Demo-CMD</a:t>
            </a:r>
          </a:p>
          <a:p>
            <a:r>
              <a:rPr lang="en-US" sz="2400" b="0" dirty="0" err="1">
                <a:solidFill>
                  <a:schemeClr val="tx1"/>
                </a:solidFill>
              </a:rPr>
              <a:t>az</a:t>
            </a:r>
            <a:r>
              <a:rPr lang="en-US" sz="2400" b="0" dirty="0">
                <a:solidFill>
                  <a:schemeClr val="tx1"/>
                </a:solidFill>
              </a:rPr>
              <a:t> group create --name </a:t>
            </a:r>
            <a:r>
              <a:rPr lang="en-US" sz="2400" dirty="0">
                <a:solidFill>
                  <a:schemeClr val="tx1"/>
                </a:solidFill>
              </a:rPr>
              <a:t>%RESOURCE_GROUP%</a:t>
            </a:r>
            <a:r>
              <a:rPr lang="en-US" sz="2400" b="0" dirty="0">
                <a:solidFill>
                  <a:schemeClr val="tx1"/>
                </a:solidFill>
              </a:rPr>
              <a:t> --location </a:t>
            </a:r>
            <a:r>
              <a:rPr lang="en-US" sz="2400" dirty="0">
                <a:solidFill>
                  <a:schemeClr val="tx1"/>
                </a:solidFill>
              </a:rPr>
              <a:t>%LOCATION%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C2955D2-6137-401C-B46B-7938D233B5EC}"/>
              </a:ext>
            </a:extLst>
          </p:cNvPr>
          <p:cNvSpPr txBox="1">
            <a:spLocks/>
          </p:cNvSpPr>
          <p:nvPr/>
        </p:nvSpPr>
        <p:spPr>
          <a:xfrm>
            <a:off x="634447" y="5327373"/>
            <a:ext cx="10923103" cy="1118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b="0" dirty="0">
                <a:solidFill>
                  <a:schemeClr val="tx1"/>
                </a:solidFill>
              </a:rPr>
              <a:t>C:\&gt; </a:t>
            </a:r>
            <a:r>
              <a:rPr lang="en-US" sz="2400" dirty="0" err="1">
                <a:solidFill>
                  <a:schemeClr val="tx1"/>
                </a:solidFill>
              </a:rPr>
              <a:t>az</a:t>
            </a:r>
            <a:r>
              <a:rPr lang="en-US" sz="2400" dirty="0">
                <a:solidFill>
                  <a:schemeClr val="tx1"/>
                </a:solidFill>
              </a:rPr>
              <a:t> group create --name %RESOURCE_GROUP% ^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More? </a:t>
            </a:r>
            <a:r>
              <a:rPr lang="en-US" sz="2400" dirty="0">
                <a:solidFill>
                  <a:schemeClr val="tx1"/>
                </a:solidFill>
              </a:rPr>
              <a:t>--location %LOCATION%</a:t>
            </a:r>
          </a:p>
        </p:txBody>
      </p:sp>
    </p:spTree>
    <p:extLst>
      <p:ext uri="{BB962C8B-B14F-4D97-AF65-F5344CB8AC3E}">
        <p14:creationId xmlns:p14="http://schemas.microsoft.com/office/powerpoint/2010/main" val="2527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Case sensitive shell available in most Unix-like OSes</a:t>
            </a:r>
          </a:p>
          <a:p>
            <a:r>
              <a:rPr lang="en-US" dirty="0"/>
              <a:t>Usually tab completion is available</a:t>
            </a:r>
          </a:p>
          <a:p>
            <a:r>
              <a:rPr lang="en-US" dirty="0"/>
              <a:t>Environment variables are declared and used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Individual lines in a multi-line command are separated with \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E7E5E1-19E6-4F29-B580-2A46E704293D}"/>
              </a:ext>
            </a:extLst>
          </p:cNvPr>
          <p:cNvSpPr txBox="1">
            <a:spLocks/>
          </p:cNvSpPr>
          <p:nvPr/>
        </p:nvSpPr>
        <p:spPr>
          <a:xfrm>
            <a:off x="634448" y="3123035"/>
            <a:ext cx="10923103" cy="1568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LOCATION=</a:t>
            </a:r>
            <a:r>
              <a:rPr lang="en-US" sz="2400" dirty="0" err="1">
                <a:solidFill>
                  <a:schemeClr val="tx1"/>
                </a:solidFill>
              </a:rPr>
              <a:t>westeurope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RESOURCE_GROUP=RG-Demo-Bash</a:t>
            </a:r>
          </a:p>
          <a:p>
            <a:r>
              <a:rPr lang="en-US" sz="2400" b="0" dirty="0" err="1">
                <a:solidFill>
                  <a:schemeClr val="tx1"/>
                </a:solidFill>
              </a:rPr>
              <a:t>az</a:t>
            </a:r>
            <a:r>
              <a:rPr lang="en-US" sz="2400" b="0" dirty="0">
                <a:solidFill>
                  <a:schemeClr val="tx1"/>
                </a:solidFill>
              </a:rPr>
              <a:t> group create --name </a:t>
            </a:r>
            <a:r>
              <a:rPr lang="en-US" sz="2400" dirty="0">
                <a:solidFill>
                  <a:schemeClr val="tx1"/>
                </a:solidFill>
              </a:rPr>
              <a:t>$RESOURCE_GROUP</a:t>
            </a:r>
            <a:r>
              <a:rPr lang="en-US" sz="2400" b="0" dirty="0">
                <a:solidFill>
                  <a:schemeClr val="tx1"/>
                </a:solidFill>
              </a:rPr>
              <a:t> --location </a:t>
            </a:r>
            <a:r>
              <a:rPr lang="en-US" sz="2400" dirty="0">
                <a:solidFill>
                  <a:schemeClr val="tx1"/>
                </a:solidFill>
              </a:rPr>
              <a:t>$LOCATION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6FA07D-9F78-4188-AA81-A1B87097A951}"/>
              </a:ext>
            </a:extLst>
          </p:cNvPr>
          <p:cNvSpPr txBox="1">
            <a:spLocks/>
          </p:cNvSpPr>
          <p:nvPr/>
        </p:nvSpPr>
        <p:spPr>
          <a:xfrm>
            <a:off x="634447" y="5327373"/>
            <a:ext cx="10923103" cy="1118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b="0" dirty="0">
                <a:solidFill>
                  <a:schemeClr val="tx1"/>
                </a:solidFill>
              </a:rPr>
              <a:t>$ </a:t>
            </a:r>
            <a:r>
              <a:rPr lang="en-US" sz="2400" dirty="0" err="1">
                <a:solidFill>
                  <a:schemeClr val="tx1"/>
                </a:solidFill>
              </a:rPr>
              <a:t>az</a:t>
            </a:r>
            <a:r>
              <a:rPr lang="en-US" sz="2400" dirty="0">
                <a:solidFill>
                  <a:schemeClr val="tx1"/>
                </a:solidFill>
              </a:rPr>
              <a:t> group create --name $RESOURCE_GROUP \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&gt;&gt; </a:t>
            </a:r>
            <a:r>
              <a:rPr lang="en-US" sz="2400" dirty="0">
                <a:solidFill>
                  <a:schemeClr val="tx1"/>
                </a:solidFill>
              </a:rPr>
              <a:t>--location $LOCATION</a:t>
            </a:r>
          </a:p>
        </p:txBody>
      </p:sp>
    </p:spTree>
    <p:extLst>
      <p:ext uri="{BB962C8B-B14F-4D97-AF65-F5344CB8AC3E}">
        <p14:creationId xmlns:p14="http://schemas.microsoft.com/office/powerpoint/2010/main" val="39306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Case in-sensitive shell available in Windows, Linux, and macOS</a:t>
            </a:r>
          </a:p>
          <a:p>
            <a:r>
              <a:rPr lang="en-US" dirty="0"/>
              <a:t>Usually tab completion is available</a:t>
            </a:r>
          </a:p>
          <a:p>
            <a:r>
              <a:rPr lang="en-US" dirty="0"/>
              <a:t>Environment variables are declared and used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Individual lines in a multi-line command are separated with `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(Core)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E7E5E1-19E6-4F29-B580-2A46E704293D}"/>
              </a:ext>
            </a:extLst>
          </p:cNvPr>
          <p:cNvSpPr txBox="1">
            <a:spLocks/>
          </p:cNvSpPr>
          <p:nvPr/>
        </p:nvSpPr>
        <p:spPr>
          <a:xfrm>
            <a:off x="634448" y="3123035"/>
            <a:ext cx="10923103" cy="1568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$LOCATION="</a:t>
            </a:r>
            <a:r>
              <a:rPr lang="en-US" sz="2400" dirty="0" err="1">
                <a:solidFill>
                  <a:schemeClr val="tx1"/>
                </a:solidFill>
              </a:rPr>
              <a:t>westeurope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</a:rPr>
              <a:t>$RESOURCE_GROUP="RG-Demo-PS"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New-</a:t>
            </a:r>
            <a:r>
              <a:rPr lang="en-US" sz="2400" b="0" dirty="0" err="1">
                <a:solidFill>
                  <a:schemeClr val="tx1"/>
                </a:solidFill>
              </a:rPr>
              <a:t>AzResourceGroup</a:t>
            </a:r>
            <a:r>
              <a:rPr lang="en-US" sz="2400" b="0" dirty="0">
                <a:solidFill>
                  <a:schemeClr val="tx1"/>
                </a:solidFill>
              </a:rPr>
              <a:t> -Name </a:t>
            </a:r>
            <a:r>
              <a:rPr lang="en-US" sz="2400" dirty="0">
                <a:solidFill>
                  <a:schemeClr val="tx1"/>
                </a:solidFill>
              </a:rPr>
              <a:t>$RESOURCE_GROUP </a:t>
            </a:r>
            <a:r>
              <a:rPr lang="en-US" sz="2400" b="0" dirty="0">
                <a:solidFill>
                  <a:schemeClr val="tx1"/>
                </a:solidFill>
              </a:rPr>
              <a:t>-Location </a:t>
            </a:r>
            <a:r>
              <a:rPr lang="en-US" sz="2400" dirty="0">
                <a:solidFill>
                  <a:schemeClr val="tx1"/>
                </a:solidFill>
              </a:rPr>
              <a:t>$LOCATION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6FA07D-9F78-4188-AA81-A1B87097A951}"/>
              </a:ext>
            </a:extLst>
          </p:cNvPr>
          <p:cNvSpPr txBox="1">
            <a:spLocks/>
          </p:cNvSpPr>
          <p:nvPr/>
        </p:nvSpPr>
        <p:spPr>
          <a:xfrm>
            <a:off x="634447" y="5327373"/>
            <a:ext cx="10923103" cy="1118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b="0" dirty="0">
                <a:solidFill>
                  <a:schemeClr val="tx1"/>
                </a:solidFill>
              </a:rPr>
              <a:t>PS C:\&gt; </a:t>
            </a:r>
            <a:r>
              <a:rPr lang="en-US" sz="2400" dirty="0">
                <a:solidFill>
                  <a:schemeClr val="tx1"/>
                </a:solidFill>
              </a:rPr>
              <a:t>New-</a:t>
            </a:r>
            <a:r>
              <a:rPr lang="en-US" sz="2400" dirty="0" err="1">
                <a:solidFill>
                  <a:schemeClr val="tx1"/>
                </a:solidFill>
              </a:rPr>
              <a:t>AzResourceGroup</a:t>
            </a:r>
            <a:r>
              <a:rPr lang="en-US" sz="2400" dirty="0">
                <a:solidFill>
                  <a:schemeClr val="tx1"/>
                </a:solidFill>
              </a:rPr>
              <a:t> -Name $RESOURCE_GROUP ` 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&gt;&gt; </a:t>
            </a:r>
            <a:r>
              <a:rPr lang="en-US" sz="2400" dirty="0">
                <a:solidFill>
                  <a:schemeClr val="tx1"/>
                </a:solidFill>
              </a:rPr>
              <a:t>-Location $LOCATION</a:t>
            </a:r>
          </a:p>
        </p:txBody>
      </p:sp>
    </p:spTree>
    <p:extLst>
      <p:ext uri="{BB962C8B-B14F-4D97-AF65-F5344CB8AC3E}">
        <p14:creationId xmlns:p14="http://schemas.microsoft.com/office/powerpoint/2010/main" val="2476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The Right Way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Experiment with Console Management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1" y="1419225"/>
            <a:ext cx="11804833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716113"/>
            <a:ext cx="9877357" cy="46810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2000" dirty="0"/>
              <a:t>Azure Portal - </a:t>
            </a:r>
            <a:r>
              <a:rPr lang="en-US" sz="2000" dirty="0">
                <a:hlinkClick r:id="rId3"/>
              </a:rPr>
              <a:t>https://docs.microsoft.com/en-us/azure/azure-portal/</a:t>
            </a:r>
            <a:endParaRPr lang="en-US" sz="2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sz="2000"/>
              <a:t>Azure Cloud Shell </a:t>
            </a:r>
            <a:r>
              <a:rPr lang="pt-BR" sz="2000" dirty="0"/>
              <a:t>- </a:t>
            </a:r>
            <a:r>
              <a:rPr lang="pt-BR" sz="2000" dirty="0">
                <a:hlinkClick r:id="rId4"/>
              </a:rPr>
              <a:t>https://docs.microsoft.com/en-us/azure/cloud-shell/</a:t>
            </a:r>
            <a:endParaRPr lang="pt-BR" sz="2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sz="2000" dirty="0"/>
              <a:t>Azure CLI - </a:t>
            </a:r>
            <a:r>
              <a:rPr lang="pt-BR" sz="2000" dirty="0">
                <a:hlinkClick r:id="rId5"/>
              </a:rPr>
              <a:t>https://docs.microsoft.com/en-us/cli/azure/</a:t>
            </a:r>
            <a:r>
              <a:rPr lang="pt-BR" sz="2000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sz="2000" dirty="0"/>
              <a:t>Azure PowerShell - </a:t>
            </a:r>
            <a:r>
              <a:rPr lang="pt-BR" sz="2000" dirty="0">
                <a:hlinkClick r:id="rId6"/>
              </a:rPr>
              <a:t>https://docs.microsoft.com/en-us/powershell/azure/</a:t>
            </a:r>
            <a:r>
              <a:rPr lang="pt-BR" sz="2000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sz="2000" dirty="0"/>
              <a:t>Azure Virtual Machines - </a:t>
            </a:r>
            <a:r>
              <a:rPr lang="en-US" sz="2000" dirty="0">
                <a:hlinkClick r:id="rId7"/>
              </a:rPr>
              <a:t>https://docs.microsoft.com/en-us/azure/virtual-machines/</a:t>
            </a:r>
            <a:endParaRPr lang="en-US" sz="2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2000" dirty="0"/>
              <a:t>Azure Virtual Network - </a:t>
            </a:r>
            <a:r>
              <a:rPr lang="en-US" sz="2000" dirty="0">
                <a:hlinkClick r:id="rId8"/>
              </a:rPr>
              <a:t>https://docs.microsoft.com/en-us/azure/virtual-network/</a:t>
            </a:r>
            <a:endParaRPr lang="en-US" sz="2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2000" dirty="0"/>
              <a:t>Azure Storage - </a:t>
            </a:r>
            <a:r>
              <a:rPr lang="en-US" sz="2000" dirty="0">
                <a:hlinkClick r:id="rId9"/>
              </a:rPr>
              <a:t>https://docs.microsoft.com/en-us/azure/storage/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25474" y="34290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2400" dirty="0"/>
              <a:t>According to Microsoft Azure is the top cloud platform</a:t>
            </a:r>
          </a:p>
          <a:p>
            <a:pPr lvl="0"/>
            <a:r>
              <a:rPr lang="en-US" sz="2400" dirty="0"/>
              <a:t>Multiple regions (some with availability zones)</a:t>
            </a:r>
          </a:p>
          <a:p>
            <a:pPr lvl="0"/>
            <a:r>
              <a:rPr lang="en-US" sz="2400" dirty="0"/>
              <a:t>Offers wide range of services varying among regions</a:t>
            </a:r>
          </a:p>
          <a:p>
            <a:pPr lvl="0"/>
            <a:r>
              <a:rPr lang="en-US" sz="2400" dirty="0"/>
              <a:t>Core services include Compute, Networking, and Storage</a:t>
            </a:r>
          </a:p>
          <a:p>
            <a:pPr lvl="0"/>
            <a:r>
              <a:rPr lang="en-US" sz="2400" dirty="0"/>
              <a:t>Many subscription options incl. Student and Trial</a:t>
            </a:r>
          </a:p>
          <a:p>
            <a:pPr lvl="0"/>
            <a:r>
              <a:rPr lang="en-US" sz="2400" dirty="0"/>
              <a:t>Small set of always free services</a:t>
            </a:r>
          </a:p>
          <a:p>
            <a:pPr lvl="0"/>
            <a:r>
              <a:rPr lang="en-US" sz="2400" dirty="0"/>
              <a:t>For some services payments is per usage, </a:t>
            </a:r>
            <a:r>
              <a:rPr lang="en-US" sz="2400"/>
              <a:t>for others - time</a:t>
            </a:r>
            <a:endParaRPr lang="en-US" sz="2400" dirty="0"/>
          </a:p>
          <a:p>
            <a:pPr lvl="0"/>
            <a:r>
              <a:rPr lang="en-US" sz="2400" dirty="0"/>
              <a:t>Multiple means of interaction with Azure</a:t>
            </a:r>
          </a:p>
          <a:p>
            <a:pPr lvl="0"/>
            <a:endParaRPr lang="en-US" sz="2000" dirty="0"/>
          </a:p>
          <a:p>
            <a:pPr lvl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Capital Expenditures</a:t>
            </a:r>
            <a:r>
              <a:rPr lang="en-US" dirty="0"/>
              <a:t> (</a:t>
            </a:r>
            <a:r>
              <a:rPr lang="en-US" dirty="0" err="1"/>
              <a:t>CapEx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Paid upfront</a:t>
            </a:r>
          </a:p>
          <a:p>
            <a:pPr lvl="1"/>
            <a:r>
              <a:rPr lang="en-US" dirty="0"/>
              <a:t>Accounted for 3 or more years</a:t>
            </a:r>
          </a:p>
          <a:p>
            <a:pPr lvl="1"/>
            <a:r>
              <a:rPr lang="en-US" dirty="0"/>
              <a:t>Examples: Buying equipment</a:t>
            </a:r>
          </a:p>
          <a:p>
            <a:r>
              <a:rPr lang="en-US" b="1" dirty="0"/>
              <a:t>Operational Expenditures </a:t>
            </a:r>
            <a:r>
              <a:rPr lang="en-US" dirty="0"/>
              <a:t>(</a:t>
            </a:r>
            <a:r>
              <a:rPr lang="en-US" dirty="0" err="1"/>
              <a:t>OpEx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Recurring monthly or annual payment</a:t>
            </a:r>
          </a:p>
          <a:p>
            <a:pPr lvl="1"/>
            <a:r>
              <a:rPr lang="en-US" dirty="0"/>
              <a:t>Accounted in the current month or year</a:t>
            </a:r>
          </a:p>
          <a:p>
            <a:pPr lvl="1"/>
            <a:r>
              <a:rPr lang="en-US" dirty="0"/>
              <a:t>Examples: Subscription fees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CapEx</a:t>
            </a:r>
            <a:r>
              <a:rPr lang="en-US" dirty="0"/>
              <a:t> vs. </a:t>
            </a:r>
            <a:r>
              <a:rPr lang="en-US" dirty="0" err="1"/>
              <a:t>OpEx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</a:t>
            </a:r>
            <a:r>
              <a:rPr lang="en-US" dirty="0" err="1">
                <a:hlinkClick r:id="rId2"/>
              </a:rPr>
              <a:t>NonCommercial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Computing services (servers, storage, networking, software) provided from a company and accessed over the internet</a:t>
            </a:r>
          </a:p>
          <a:p>
            <a:r>
              <a:rPr lang="en-US" dirty="0"/>
              <a:t>Multiple platforms like Azure, AWS, GCP, etc.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Cost, speed, security, coverage, scalability, reliability, etc.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Vendor lock-in, security risks, privacy risks, reliability risks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22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27433" cy="5201066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/>
              <a:t>Infrastructure</a:t>
            </a:r>
          </a:p>
          <a:p>
            <a:pPr marL="609219" lvl="1" indent="0">
              <a:buNone/>
            </a:pPr>
            <a:r>
              <a:rPr lang="en-US" sz="3000" dirty="0"/>
              <a:t>Physical resources in the data center of the cloud service provider (CSP) – servers, storage, network equipment, software</a:t>
            </a:r>
          </a:p>
          <a:p>
            <a:r>
              <a:rPr lang="en-US" sz="3200" b="1" dirty="0"/>
              <a:t>Resource Sharing</a:t>
            </a:r>
          </a:p>
          <a:p>
            <a:pPr marL="609219" lvl="1" indent="0">
              <a:buNone/>
            </a:pPr>
            <a:r>
              <a:rPr lang="en-US" sz="3000" dirty="0"/>
              <a:t>Combination of hardware and software, responsible for isolation and resource sharing. Usually delivers services via virtualization</a:t>
            </a:r>
          </a:p>
          <a:p>
            <a:r>
              <a:rPr lang="en-US" sz="3200" b="1" dirty="0"/>
              <a:t>Development Platforms</a:t>
            </a:r>
          </a:p>
          <a:p>
            <a:pPr marL="609219" lvl="1" indent="0">
              <a:buNone/>
            </a:pPr>
            <a:r>
              <a:rPr lang="en-US" sz="3000" dirty="0"/>
              <a:t>Provides functional support (API) for cloud applications. APIs include cloud storage access, user authentication, etc.</a:t>
            </a:r>
          </a:p>
          <a:p>
            <a:r>
              <a:rPr lang="en-US" sz="3200" b="1" dirty="0"/>
              <a:t>Application Software</a:t>
            </a:r>
          </a:p>
          <a:p>
            <a:pPr marL="609219" lvl="1" indent="0">
              <a:buNone/>
            </a:pPr>
            <a:r>
              <a:rPr lang="en-US" sz="3000" dirty="0"/>
              <a:t>System components used by the end users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Building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4C2380-05AD-4463-BAEE-C7A2B48B2F73}"/>
              </a:ext>
            </a:extLst>
          </p:cNvPr>
          <p:cNvSpPr/>
          <p:nvPr/>
        </p:nvSpPr>
        <p:spPr bwMode="auto">
          <a:xfrm>
            <a:off x="8517835" y="5277678"/>
            <a:ext cx="3240156" cy="882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51085-3A42-40D7-AB51-56556428A34D}"/>
              </a:ext>
            </a:extLst>
          </p:cNvPr>
          <p:cNvSpPr/>
          <p:nvPr/>
        </p:nvSpPr>
        <p:spPr bwMode="auto">
          <a:xfrm>
            <a:off x="8517835" y="4242624"/>
            <a:ext cx="3240156" cy="882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Sharing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0B24F0-1D2D-4AEA-9C59-CE9DF8097D8A}"/>
              </a:ext>
            </a:extLst>
          </p:cNvPr>
          <p:cNvSpPr/>
          <p:nvPr/>
        </p:nvSpPr>
        <p:spPr bwMode="auto">
          <a:xfrm>
            <a:off x="8517835" y="3213394"/>
            <a:ext cx="3240156" cy="882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Platforms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B4E3D-D17E-40D2-AF6F-08659338F9EE}"/>
              </a:ext>
            </a:extLst>
          </p:cNvPr>
          <p:cNvSpPr/>
          <p:nvPr/>
        </p:nvSpPr>
        <p:spPr bwMode="auto">
          <a:xfrm>
            <a:off x="8517835" y="2178340"/>
            <a:ext cx="3240156" cy="882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4848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who operates (owns) the cloud</a:t>
            </a:r>
          </a:p>
          <a:p>
            <a:r>
              <a:rPr lang="en-US" dirty="0"/>
              <a:t>Also who has access to the cloud 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F615E-3439-4088-894B-6BD65B1C34C0}"/>
              </a:ext>
            </a:extLst>
          </p:cNvPr>
          <p:cNvSpPr/>
          <p:nvPr/>
        </p:nvSpPr>
        <p:spPr bwMode="auto">
          <a:xfrm>
            <a:off x="1507436" y="3156647"/>
            <a:ext cx="2504660" cy="250466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759EB-EBB6-449F-B974-72883FFB1B08}"/>
              </a:ext>
            </a:extLst>
          </p:cNvPr>
          <p:cNvSpPr/>
          <p:nvPr/>
        </p:nvSpPr>
        <p:spPr bwMode="auto">
          <a:xfrm>
            <a:off x="8179905" y="3156647"/>
            <a:ext cx="2504660" cy="250466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A6FFF-C934-4325-B6F5-1B52D7D73625}"/>
              </a:ext>
            </a:extLst>
          </p:cNvPr>
          <p:cNvSpPr/>
          <p:nvPr/>
        </p:nvSpPr>
        <p:spPr bwMode="auto">
          <a:xfrm>
            <a:off x="4843670" y="3156647"/>
            <a:ext cx="2504660" cy="250466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3233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3500</Words>
  <Application>Microsoft Office PowerPoint</Application>
  <PresentationFormat>Widescreen</PresentationFormat>
  <Paragraphs>528</Paragraphs>
  <Slides>61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Consolas</vt:lpstr>
      <vt:lpstr>Wingdings</vt:lpstr>
      <vt:lpstr>Wingdings 2</vt:lpstr>
      <vt:lpstr>1_SoftUni3_1</vt:lpstr>
      <vt:lpstr>Azure Infrastructure Services #1</vt:lpstr>
      <vt:lpstr>Have a Questions?</vt:lpstr>
      <vt:lpstr>Table of Contents</vt:lpstr>
      <vt:lpstr>PowerPoint Presentation</vt:lpstr>
      <vt:lpstr>High Availability</vt:lpstr>
      <vt:lpstr>CapEx vs. OpEx</vt:lpstr>
      <vt:lpstr>Cloud Computing</vt:lpstr>
      <vt:lpstr>Cloud Building Blocks</vt:lpstr>
      <vt:lpstr>Types of Cloud Computing</vt:lpstr>
      <vt:lpstr>Public</vt:lpstr>
      <vt:lpstr>Private</vt:lpstr>
      <vt:lpstr>Hybrid</vt:lpstr>
      <vt:lpstr>Types of Cloud Services</vt:lpstr>
      <vt:lpstr>Infrastructure as a Service (IaaS)</vt:lpstr>
      <vt:lpstr>Platform as a Service (PaaS)</vt:lpstr>
      <vt:lpstr>Software as a Service (SaaS)</vt:lpstr>
      <vt:lpstr>PowerPoint Presentation</vt:lpstr>
      <vt:lpstr>Overview</vt:lpstr>
      <vt:lpstr>Building Blocks</vt:lpstr>
      <vt:lpstr>Azure Administration Levels</vt:lpstr>
      <vt:lpstr>Azure Subscriptions</vt:lpstr>
      <vt:lpstr>Azure Trial (Sponsored) Subscriptions</vt:lpstr>
      <vt:lpstr>Resource Groups and Resources</vt:lpstr>
      <vt:lpstr>PowerPoint Presentation</vt:lpstr>
      <vt:lpstr>Azure Core Services*</vt:lpstr>
      <vt:lpstr>Azure Solutions*</vt:lpstr>
      <vt:lpstr>Azure Marketplace</vt:lpstr>
      <vt:lpstr>Always Free Services</vt:lpstr>
      <vt:lpstr>PowerPoint Presentation</vt:lpstr>
      <vt:lpstr>PowerPoint Presentation</vt:lpstr>
      <vt:lpstr>Virtual Machines</vt:lpstr>
      <vt:lpstr>Virtual Machines Series</vt:lpstr>
      <vt:lpstr>Resources Created with Virtual Machines</vt:lpstr>
      <vt:lpstr>Virtual Networks (VNet)</vt:lpstr>
      <vt:lpstr>Storage</vt:lpstr>
      <vt:lpstr>Storage Accounts</vt:lpstr>
      <vt:lpstr>Azure Managed Disks</vt:lpstr>
      <vt:lpstr>OS Disk</vt:lpstr>
      <vt:lpstr>Temporary Disk</vt:lpstr>
      <vt:lpstr>Data Disks</vt:lpstr>
      <vt:lpstr>PowerPoint Presentation</vt:lpstr>
      <vt:lpstr>PowerPoint Presentation</vt:lpstr>
      <vt:lpstr>Plenty of Tools</vt:lpstr>
      <vt:lpstr>Azure Portal</vt:lpstr>
      <vt:lpstr>Azure Cloud Shell</vt:lpstr>
      <vt:lpstr>Azure CLI</vt:lpstr>
      <vt:lpstr>Azure PowerShell Module</vt:lpstr>
      <vt:lpstr>Azure (Unified) SDKs</vt:lpstr>
      <vt:lpstr>Azure Mobile App</vt:lpstr>
      <vt:lpstr>PowerPoint Presentation</vt:lpstr>
      <vt:lpstr>CMD</vt:lpstr>
      <vt:lpstr>Bash</vt:lpstr>
      <vt:lpstr>PowerShell (Core)</vt:lpstr>
      <vt:lpstr>PowerPoint Presentation</vt:lpstr>
      <vt:lpstr>Resources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M1 - Slides - Infrastructure 1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2019-12-03T08:55:18Z</dcterms:modified>
  <cp:category>computer programming, programming</cp:category>
</cp:coreProperties>
</file>