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97" r:id="rId3"/>
    <p:sldMasterId id="2147483713" r:id="rId4"/>
  </p:sldMasterIdLst>
  <p:notesMasterIdLst>
    <p:notesMasterId r:id="rId44"/>
  </p:notesMasterIdLst>
  <p:handoutMasterIdLst>
    <p:handoutMasterId r:id="rId45"/>
  </p:handoutMasterIdLst>
  <p:sldIdLst>
    <p:sldId id="528" r:id="rId5"/>
    <p:sldId id="529" r:id="rId6"/>
    <p:sldId id="460" r:id="rId7"/>
    <p:sldId id="580" r:id="rId8"/>
    <p:sldId id="581" r:id="rId9"/>
    <p:sldId id="582" r:id="rId10"/>
    <p:sldId id="583" r:id="rId11"/>
    <p:sldId id="584" r:id="rId12"/>
    <p:sldId id="535" r:id="rId13"/>
    <p:sldId id="537" r:id="rId14"/>
    <p:sldId id="542" r:id="rId15"/>
    <p:sldId id="543" r:id="rId16"/>
    <p:sldId id="544" r:id="rId17"/>
    <p:sldId id="585" r:id="rId18"/>
    <p:sldId id="586" r:id="rId19"/>
    <p:sldId id="587" r:id="rId20"/>
    <p:sldId id="588" r:id="rId21"/>
    <p:sldId id="589" r:id="rId22"/>
    <p:sldId id="553" r:id="rId23"/>
    <p:sldId id="554" r:id="rId24"/>
    <p:sldId id="555" r:id="rId25"/>
    <p:sldId id="557" r:id="rId26"/>
    <p:sldId id="556" r:id="rId27"/>
    <p:sldId id="558" r:id="rId28"/>
    <p:sldId id="559" r:id="rId29"/>
    <p:sldId id="560" r:id="rId30"/>
    <p:sldId id="562" r:id="rId31"/>
    <p:sldId id="563" r:id="rId32"/>
    <p:sldId id="564" r:id="rId33"/>
    <p:sldId id="566" r:id="rId34"/>
    <p:sldId id="568" r:id="rId35"/>
    <p:sldId id="567" r:id="rId36"/>
    <p:sldId id="569" r:id="rId37"/>
    <p:sldId id="530" r:id="rId38"/>
    <p:sldId id="579" r:id="rId39"/>
    <p:sldId id="591" r:id="rId40"/>
    <p:sldId id="592" r:id="rId41"/>
    <p:sldId id="578" r:id="rId42"/>
    <p:sldId id="57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SOLID Principles" id="{052FE7F4-DA21-4E63-B833-A5855A663258}">
          <p14:sldIdLst>
            <p14:sldId id="580"/>
            <p14:sldId id="581"/>
            <p14:sldId id="582"/>
            <p14:sldId id="583"/>
            <p14:sldId id="584"/>
            <p14:sldId id="535"/>
            <p14:sldId id="537"/>
            <p14:sldId id="542"/>
            <p14:sldId id="543"/>
            <p14:sldId id="544"/>
          </p14:sldIdLst>
        </p14:section>
        <p14:section name="Services" id="{8ED52507-19D8-4A8B-91A3-67F68BFE6471}">
          <p14:sldIdLst>
            <p14:sldId id="585"/>
            <p14:sldId id="586"/>
            <p14:sldId id="587"/>
            <p14:sldId id="588"/>
            <p14:sldId id="589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2"/>
          </p14:sldIdLst>
        </p14:section>
        <p14:section name="HTTP Client" id="{D0DF0D93-3619-4B0C-9ADC-A5B82B5C426D}">
          <p14:sldIdLst>
            <p14:sldId id="563"/>
            <p14:sldId id="564"/>
            <p14:sldId id="566"/>
            <p14:sldId id="568"/>
            <p14:sldId id="567"/>
            <p14:sldId id="569"/>
          </p14:sldIdLst>
        </p14:section>
        <p14:section name="Summary" id="{1888D697-2B49-43A6-BDC2-719250E583B8}">
          <p14:sldIdLst>
            <p14:sldId id="530"/>
            <p14:sldId id="579"/>
            <p14:sldId id="591"/>
            <p14:sldId id="592"/>
            <p14:sldId id="578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DFFFF"/>
    <a:srgbClr val="FFA72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69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716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473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12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306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61874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0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6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8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738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54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7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678" r:id="rId16"/>
    <p:sldLayoutId id="2147483679" r:id="rId17"/>
    <p:sldLayoutId id="214748368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6024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SOLID Principles. </a:t>
            </a:r>
            <a:r>
              <a:rPr lang="en-US" dirty="0" err="1" smtClean="0"/>
              <a:t>RxJS</a:t>
            </a:r>
            <a:r>
              <a:rPr lang="en-US" dirty="0" smtClean="0"/>
              <a:t>.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3855" y="5167727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0412" y="6248400"/>
            <a:ext cx="2950749" cy="363552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5714" y="4873396"/>
            <a:ext cx="2503377" cy="58866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4" y="2400627"/>
            <a:ext cx="2929821" cy="2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819834"/>
            <a:ext cx="9144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42141" y="5787475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The service comes from </a:t>
            </a:r>
            <a:r>
              <a:rPr lang="en-US" b="1" noProof="1">
                <a:solidFill>
                  <a:schemeClr val="bg1"/>
                </a:solidFill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95250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11456" y="3581400"/>
            <a:ext cx="3806550" cy="1018339"/>
          </a:xfrm>
          <a:prstGeom prst="wedgeRoundRectCallout">
            <a:avLst>
              <a:gd name="adj1" fmla="val -54350"/>
              <a:gd name="adj2" fmla="val 35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test</a:t>
            </a: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657600"/>
            <a:ext cx="884586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8839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endParaRPr lang="en-US" b="1" noProof="1" smtClean="0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new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it's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information: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00" y="50859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 smtClean="0"/>
              <a:t>Constructor Injection, Providers, Injectable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Services</a:t>
            </a:r>
            <a:endParaRPr lang="bg-BG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210011" cy="2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They should focus on </a:t>
            </a:r>
            <a:r>
              <a:rPr lang="en-US" b="1" dirty="0" smtClean="0">
                <a:solidFill>
                  <a:schemeClr val="bg1"/>
                </a:solidFill>
              </a:rPr>
              <a:t>presenting data </a:t>
            </a:r>
            <a:r>
              <a:rPr lang="en-US" dirty="0" smtClean="0"/>
              <a:t>and delegate</a:t>
            </a:r>
            <a:br>
              <a:rPr lang="en-US" dirty="0" smtClean="0"/>
            </a:br>
            <a:r>
              <a:rPr lang="en-US" dirty="0" smtClean="0"/>
              <a:t>data access to a service</a:t>
            </a:r>
          </a:p>
          <a:p>
            <a:r>
              <a:rPr lang="en-US" dirty="0" smtClean="0"/>
              <a:t>Services are a great way to: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hare information among classes that </a:t>
            </a:r>
            <a:r>
              <a:rPr lang="en-US" b="1" dirty="0" smtClean="0">
                <a:solidFill>
                  <a:schemeClr val="bg1"/>
                </a:solidFill>
              </a:rPr>
              <a:t>don't know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each other</a:t>
            </a:r>
          </a:p>
          <a:p>
            <a:pPr lvl="1"/>
            <a:r>
              <a:rPr lang="en-US" dirty="0" smtClean="0"/>
              <a:t>Avoid </a:t>
            </a:r>
            <a:r>
              <a:rPr lang="en-US" b="1" dirty="0" smtClean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Services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in Angular are just normal </a:t>
            </a:r>
            <a:r>
              <a:rPr lang="en-US" b="1" dirty="0" smtClean="0">
                <a:solidFill>
                  <a:schemeClr val="bg1"/>
                </a:solidFill>
              </a:rPr>
              <a:t>TypeScript classes </a:t>
            </a:r>
            <a:r>
              <a:rPr lang="en-US" dirty="0" smtClean="0"/>
              <a:t>that </a:t>
            </a:r>
            <a:br>
              <a:rPr lang="en-US" dirty="0" smtClean="0"/>
            </a:br>
            <a:r>
              <a:rPr lang="en-US" dirty="0" smtClean="0"/>
              <a:t>handle data manipulation: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30" y="2514600"/>
            <a:ext cx="825442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are injected into components via </a:t>
            </a:r>
            <a:r>
              <a:rPr lang="en-US" b="1" dirty="0" smtClean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 smtClean="0"/>
              <a:t>Before that they should be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from inside the </a:t>
            </a:r>
            <a:r>
              <a:rPr lang="en-US" b="1" dirty="0" smtClean="0">
                <a:solidFill>
                  <a:schemeClr val="bg1"/>
                </a:solidFill>
              </a:rPr>
              <a:t>decorator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into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706181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2064" y="3048000"/>
            <a:ext cx="4891147" cy="838200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instance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provided for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components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5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order to inject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service </a:t>
            </a:r>
            <a:r>
              <a:rPr lang="en-US" b="1" dirty="0" smtClean="0">
                <a:solidFill>
                  <a:schemeClr val="bg1"/>
                </a:solidFill>
              </a:rPr>
              <a:t>into another </a:t>
            </a:r>
            <a:r>
              <a:rPr lang="en-US" dirty="0" smtClean="0"/>
              <a:t>use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@Injectable</a:t>
            </a:r>
            <a:r>
              <a:rPr lang="en-US" dirty="0"/>
              <a:t> </a:t>
            </a:r>
            <a:r>
              <a:rPr lang="en-US" dirty="0" smtClean="0"/>
              <a:t>decorator: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Decorator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30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}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9212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09990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in '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app.module.ts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9412" y="5562600"/>
            <a:ext cx="10958928" cy="768084"/>
          </a:xfrm>
        </p:spPr>
        <p:txBody>
          <a:bodyPr/>
          <a:lstStyle/>
          <a:p>
            <a:r>
              <a:rPr lang="en-US" sz="4000" dirty="0"/>
              <a:t>Intro to FRP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3212" y="4542631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       Observables </a:t>
            </a:r>
            <a:r>
              <a:rPr lang="en-US" sz="5400" dirty="0"/>
              <a:t>and RxJS</a:t>
            </a:r>
            <a:endParaRPr lang="bg-B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66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3386" y="1217182"/>
            <a:ext cx="8110826" cy="533601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SOLID Principles</a:t>
            </a:r>
            <a:endParaRPr lang="bg-BG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Observables </a:t>
            </a:r>
            <a:r>
              <a:rPr lang="en-US" sz="3200" dirty="0"/>
              <a:t>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HTTP Client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introduced in JS since </a:t>
            </a:r>
            <a:r>
              <a:rPr lang="en-US" b="1" dirty="0">
                <a:solidFill>
                  <a:schemeClr val="bg1"/>
                </a:solidFill>
              </a:rPr>
              <a:t>ES6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124" y="4110318"/>
            <a:ext cx="327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1812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 stream of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495800"/>
            <a:ext cx="33528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99012" y="4495800"/>
            <a:ext cx="4686298" cy="609716"/>
          </a:xfrm>
          <a:prstGeom prst="wedgeRoundRectCallout">
            <a:avLst>
              <a:gd name="adj1" fmla="val -54902"/>
              <a:gd name="adj2" fmla="val -1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Use with </a:t>
            </a:r>
            <a:r>
              <a:rPr lang="en-US" dirty="0" err="1" smtClean="0"/>
              <a:t>CommonJS</a:t>
            </a:r>
            <a:endParaRPr lang="en-US" dirty="0" smtClean="0"/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 smtClean="0"/>
              <a:t>Use with ES6/Angular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590800"/>
            <a:ext cx="9220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3918269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range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onst { map, filter } = require('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678456"/>
            <a:ext cx="9220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mport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= '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 smtClean="0">
                <a:solidFill>
                  <a:schemeClr val="bg1"/>
                </a:solidFill>
              </a:rPr>
              <a:t>tap </a:t>
            </a:r>
            <a:r>
              <a:rPr lang="en-US" dirty="0" smtClean="0"/>
              <a:t>operator</a:t>
            </a:r>
            <a:endParaRPr lang="en-US" dirty="0"/>
          </a:p>
          <a:p>
            <a:pPr>
              <a:spcBef>
                <a:spcPts val="5000"/>
              </a:spcBef>
            </a:pPr>
            <a:r>
              <a:rPr lang="en-US" dirty="0" smtClean="0"/>
              <a:t>Observables </a:t>
            </a:r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</a:t>
            </a:r>
            <a:r>
              <a:rPr lang="en-US" dirty="0" smtClean="0"/>
              <a:t>Effect (Hot vs Cold)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03234"/>
            <a:ext cx="9601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953000"/>
            <a:ext cx="6324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65812" y="1904907"/>
            <a:ext cx="4096590" cy="609716"/>
          </a:xfrm>
          <a:prstGeom prst="wedgeRoundRectCallout">
            <a:avLst>
              <a:gd name="adj1" fmla="val -48772"/>
              <a:gd name="adj2" fmla="val -19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no subscribers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732212" y="5645852"/>
            <a:ext cx="3880226" cy="609716"/>
          </a:xfrm>
          <a:prstGeom prst="wedgeRoundRectCallout">
            <a:avLst>
              <a:gd name="adj1" fmla="val -48489"/>
              <a:gd name="adj2" fmla="val -229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subscriber 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8857315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100697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).pipe(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** 2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19909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pipe(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% 2 === 0));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0329" y="5084582"/>
            <a:ext cx="10744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</a:t>
            </a:r>
            <a:r>
              <a:rPr lang="nn-NO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/>
              <a:t>RxJS and FRP are really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Click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More </a:t>
            </a:r>
            <a:r>
              <a:rPr lang="en-US" dirty="0" err="1" smtClean="0"/>
              <a:t>RxJS</a:t>
            </a:r>
            <a:r>
              <a:rPr lang="en-US" dirty="0" smtClean="0"/>
              <a:t> operators here: </a:t>
            </a:r>
            <a:r>
              <a:rPr lang="en-US" dirty="0" smtClean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8" y="5181600"/>
            <a:ext cx="10958928" cy="768084"/>
          </a:xfrm>
        </p:spPr>
        <p:txBody>
          <a:bodyPr/>
          <a:lstStyle/>
          <a:p>
            <a:r>
              <a:rPr lang="en-US" sz="4000" dirty="0"/>
              <a:t>Fetching data from a</a:t>
            </a:r>
            <a:r>
              <a:rPr lang="bg-BG" sz="4000" dirty="0"/>
              <a:t> </a:t>
            </a:r>
            <a:r>
              <a:rPr lang="en-US" sz="4000" dirty="0"/>
              <a:t>remote API</a:t>
            </a:r>
            <a:endParaRPr lang="bg-BG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477636"/>
            <a:ext cx="10363200" cy="82073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HTTP </a:t>
            </a:r>
            <a:r>
              <a:rPr lang="en-US" sz="5400" dirty="0" smtClean="0"/>
              <a:t>Client</a:t>
            </a:r>
            <a:endParaRPr lang="bg-BG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16" y="1219200"/>
            <a:ext cx="3415792" cy="27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</a:t>
            </a: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 smtClean="0">
                <a:solidFill>
                  <a:schemeClr val="bg1"/>
                </a:solidFill>
              </a:rPr>
              <a:t>app.module.ts</a:t>
            </a:r>
            <a:r>
              <a:rPr lang="en-US" dirty="0" smtClean="0"/>
              <a:t>"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  <a:p>
            <a:endParaRPr lang="en-US" dirty="0"/>
          </a:p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583" y="2514600"/>
            <a:ext cx="9448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826166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113212" y="5029200"/>
            <a:ext cx="4539932" cy="1018339"/>
          </a:xfrm>
          <a:prstGeom prst="wedgeRoundRectCallout">
            <a:avLst>
              <a:gd name="adj1" fmla="val -55635"/>
              <a:gd name="adj2" fmla="val -137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Using the HTTP Client in 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2600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 smtClean="0"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 'https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://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jsonplaceholder.typicode.com/posts';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1295400"/>
            <a:ext cx="4114799" cy="762000"/>
          </a:xfrm>
          <a:prstGeom prst="wedgeRoundRectCallout">
            <a:avLst>
              <a:gd name="adj1" fmla="val -62504"/>
              <a:gd name="adj2" fmla="val 2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should have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@Injectable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decorator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42012" y="2590800"/>
            <a:ext cx="4267200" cy="914400"/>
          </a:xfrm>
          <a:prstGeom prst="wedgeRoundRectCallout">
            <a:avLst>
              <a:gd name="adj1" fmla="val -56639"/>
              <a:gd name="adj2" fmla="val 10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use it as a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08412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with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214" y="1858026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Posts[];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  <a:endParaRPr lang="en-US" sz="23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3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5494046"/>
            <a:ext cx="4788049" cy="705051"/>
          </a:xfrm>
          <a:prstGeom prst="wedgeRoundRectCallout">
            <a:avLst>
              <a:gd name="adj1" fmla="val -55132"/>
              <a:gd name="adj2" fmla="val -435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observables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r>
              <a:rPr lang="en-US" dirty="0"/>
              <a:t>the </a:t>
            </a:r>
            <a:r>
              <a:rPr lang="en-US" dirty="0" smtClean="0"/>
              <a:t>Response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468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b="1" dirty="0"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93352" y="3491800"/>
            <a:ext cx="4175232" cy="609716"/>
          </a:xfrm>
          <a:prstGeom prst="wedgeRoundRectCallout">
            <a:avLst>
              <a:gd name="adj1" fmla="val -37776"/>
              <a:gd name="adj2" fmla="val -67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an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8120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id: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title: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body: string;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2002384"/>
            <a:ext cx="100584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prop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(`Something went wrong:        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)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1" y="4343401"/>
            <a:ext cx="4513915" cy="762000"/>
          </a:xfrm>
          <a:prstGeom prst="wedgeRoundRectCallout">
            <a:avLst>
              <a:gd name="adj1" fmla="val -56054"/>
              <a:gd name="adj2" fmla="val -32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depending on the API</a:t>
            </a: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xmlns="" id="{18F78F23-3D09-4B63-8DF9-D49CFBB145EE}"/>
              </a:ext>
            </a:extLst>
          </p:cNvPr>
          <p:cNvSpPr/>
          <p:nvPr/>
        </p:nvSpPr>
        <p:spPr>
          <a:xfrm>
            <a:off x="224061" y="1244745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9377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Using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recommended!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really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0309" y="278668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[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737" y="5486400"/>
            <a:ext cx="781333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9432" y="3581400"/>
            <a:ext cx="3011011" cy="32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85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46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363" y="1138844"/>
            <a:ext cx="11801748" cy="52429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/>
            <a:r>
              <a:rPr lang="en-US" sz="2899" noProof="1">
                <a:hlinkClick r:id="rId2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3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4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tabLst>
                <a:tab pos="282490" algn="l"/>
              </a:tabLst>
              <a:defRPr/>
            </a:pPr>
            <a:r>
              <a:rPr lang="en-US" sz="2799" dirty="0">
                <a:hlinkClick r:id="rId5"/>
              </a:rPr>
              <a:t>forum.softuni.bg</a:t>
            </a:r>
            <a:endParaRPr lang="en-US" sz="2799" noProof="1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55" y="3581400"/>
            <a:ext cx="4573614" cy="16002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7397" y="778136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2A1CABF-2727-4E64-B9FC-F4945D1B3DFE}"/>
              </a:ext>
            </a:extLst>
          </p:cNvPr>
          <p:cNvGrpSpPr/>
          <p:nvPr/>
        </p:nvGrpSpPr>
        <p:grpSpPr>
          <a:xfrm>
            <a:off x="3579812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xmlns="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xmlns="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xmlns="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xmlns="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xmlns="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xmlns="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xmlns="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xmlns="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xmlns="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xmlns="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2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2870" y="1121149"/>
            <a:ext cx="10049240" cy="527604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responsibility</a:t>
            </a:r>
            <a:r>
              <a:rPr lang="en-US" dirty="0" smtClean="0"/>
              <a:t> can be defined as a </a:t>
            </a:r>
            <a:r>
              <a:rPr lang="en-US" b="1" dirty="0" smtClean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</a:t>
            </a:r>
            <a:r>
              <a:rPr lang="en-US" dirty="0" smtClean="0"/>
              <a:t>have </a:t>
            </a:r>
            <a:r>
              <a:rPr lang="en-US" b="1" dirty="0" smtClean="0">
                <a:solidFill>
                  <a:schemeClr val="bg1"/>
                </a:solidFill>
              </a:rPr>
              <a:t>only one </a:t>
            </a:r>
            <a:r>
              <a:rPr lang="en-US" dirty="0" smtClean="0"/>
              <a:t>responsibility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responsibility should be entirely </a:t>
            </a:r>
            <a:r>
              <a:rPr lang="en-US" b="1" dirty="0" smtClean="0">
                <a:solidFill>
                  <a:schemeClr val="bg1"/>
                </a:solidFill>
              </a:rPr>
              <a:t>encapsulated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This principle leads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tronger cohesion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Lower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modification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Open</a:t>
            </a:r>
            <a:r>
              <a:rPr lang="en-US" dirty="0" smtClean="0"/>
              <a:t> for extension</a:t>
            </a:r>
            <a:endParaRPr lang="en-US" dirty="0"/>
          </a:p>
          <a:p>
            <a:pPr lvl="1"/>
            <a:r>
              <a:rPr lang="en-US" dirty="0"/>
              <a:t>Adding </a:t>
            </a:r>
            <a:r>
              <a:rPr lang="en-US" dirty="0" smtClean="0"/>
              <a:t>new </a:t>
            </a:r>
            <a:r>
              <a:rPr lang="en-US" dirty="0"/>
              <a:t>behavior </a:t>
            </a:r>
            <a:r>
              <a:rPr lang="en-US" b="1" dirty="0" smtClean="0">
                <a:solidFill>
                  <a:schemeClr val="bg1"/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</a:t>
            </a:r>
            <a:r>
              <a:rPr lang="en-US" dirty="0" smtClean="0"/>
              <a:t>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Closed</a:t>
            </a:r>
            <a:r>
              <a:rPr lang="en-US" dirty="0" smtClean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Changing the source code is </a:t>
            </a:r>
            <a:r>
              <a:rPr lang="en-US" b="1" dirty="0" smtClean="0">
                <a:solidFill>
                  <a:schemeClr val="bg1"/>
                </a:solidFill>
              </a:rPr>
              <a:t>not allowed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 smtClean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chemeClr val="bg1"/>
                </a:solidFill>
              </a:rPr>
              <a:t>forced</a:t>
            </a:r>
            <a:r>
              <a:rPr lang="en-US" dirty="0" smtClean="0"/>
              <a:t> </a:t>
            </a:r>
            <a:r>
              <a:rPr lang="en-US" dirty="0"/>
              <a:t>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b="1" dirty="0" smtClean="0">
                <a:solidFill>
                  <a:schemeClr val="bg1"/>
                </a:solidFill>
              </a:rPr>
              <a:t>use</a:t>
            </a:r>
          </a:p>
          <a:p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Fat</a:t>
            </a:r>
            <a:r>
              <a:rPr lang="en-US" dirty="0"/>
              <a:t>" </a:t>
            </a:r>
            <a:r>
              <a:rPr lang="en-US" dirty="0" smtClean="0"/>
              <a:t>interfaces need to be divided into "</a:t>
            </a:r>
            <a:r>
              <a:rPr lang="en-US" b="1" dirty="0" smtClean="0">
                <a:solidFill>
                  <a:schemeClr val="bg1"/>
                </a:solidFill>
              </a:rPr>
              <a:t>role</a:t>
            </a:r>
            <a:r>
              <a:rPr lang="en-US" dirty="0" smtClean="0"/>
              <a:t>"                      interfaces (</a:t>
            </a:r>
            <a:r>
              <a:rPr lang="en-US" b="1" dirty="0" smtClean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dirty="0" smtClean="0"/>
              <a:t>and more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</a:t>
            </a:r>
            <a:r>
              <a:rPr lang="en-US" dirty="0" smtClean="0"/>
              <a:t>                   fewer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</a:t>
            </a:r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</a:t>
            </a:r>
            <a:r>
              <a:rPr lang="en-US" dirty="0" smtClean="0"/>
              <a:t>Segregation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 smtClean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coupled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27761" y="4971215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06402" y="5858131"/>
            <a:ext cx="4148993" cy="815827"/>
          </a:xfrm>
          <a:prstGeom prst="wedgeRoundRectCallout">
            <a:avLst>
              <a:gd name="adj1" fmla="val -53355"/>
              <a:gd name="adj2" fmla="val -51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dependent on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service</a:t>
            </a: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1437</Words>
  <Application>Microsoft Office PowerPoint</Application>
  <PresentationFormat>Custom</PresentationFormat>
  <Paragraphs>346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2_SoftUni3_1</vt:lpstr>
      <vt:lpstr>SOLID Principles. RxJS. Services</vt:lpstr>
      <vt:lpstr>Table of Contents</vt:lpstr>
      <vt:lpstr>Have a Question?</vt:lpstr>
      <vt:lpstr>PowerPoint Presentation</vt:lpstr>
      <vt:lpstr>Single Responsibility Principle</vt:lpstr>
      <vt:lpstr>Open-Closed Principle</vt:lpstr>
      <vt:lpstr>Liskov Substitution Principle</vt:lpstr>
      <vt:lpstr>Interface Segregation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       Observables and RxJS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 (2)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Catching Errors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2019-03-27T15:07:13Z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