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2"/>
    <p:sldMasterId id="2147483711" r:id="rId3"/>
    <p:sldMasterId id="2147483726" r:id="rId4"/>
    <p:sldMasterId id="2147483743" r:id="rId5"/>
    <p:sldMasterId id="2147483760" r:id="rId6"/>
  </p:sldMasterIdLst>
  <p:notesMasterIdLst>
    <p:notesMasterId r:id="rId34"/>
  </p:notesMasterIdLst>
  <p:handoutMasterIdLst>
    <p:handoutMasterId r:id="rId35"/>
  </p:handoutMasterIdLst>
  <p:sldIdLst>
    <p:sldId id="576" r:id="rId7"/>
    <p:sldId id="529" r:id="rId8"/>
    <p:sldId id="460" r:id="rId9"/>
    <p:sldId id="606" r:id="rId10"/>
    <p:sldId id="603" r:id="rId11"/>
    <p:sldId id="604" r:id="rId12"/>
    <p:sldId id="605" r:id="rId13"/>
    <p:sldId id="607" r:id="rId14"/>
    <p:sldId id="608" r:id="rId15"/>
    <p:sldId id="610" r:id="rId16"/>
    <p:sldId id="611" r:id="rId17"/>
    <p:sldId id="612" r:id="rId18"/>
    <p:sldId id="613" r:id="rId19"/>
    <p:sldId id="577" r:id="rId20"/>
    <p:sldId id="579" r:id="rId21"/>
    <p:sldId id="580" r:id="rId22"/>
    <p:sldId id="581" r:id="rId23"/>
    <p:sldId id="582" r:id="rId24"/>
    <p:sldId id="583" r:id="rId25"/>
    <p:sldId id="584" r:id="rId26"/>
    <p:sldId id="614" r:id="rId27"/>
    <p:sldId id="349" r:id="rId28"/>
    <p:sldId id="528" r:id="rId29"/>
    <p:sldId id="600" r:id="rId30"/>
    <p:sldId id="615" r:id="rId31"/>
    <p:sldId id="405" r:id="rId32"/>
    <p:sldId id="400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76"/>
            <p14:sldId id="529"/>
            <p14:sldId id="460"/>
          </p14:sldIdLst>
        </p14:section>
        <p14:section name="Pipes" id="{12AFEA5A-A2BC-4B31-B5B9-BD762A11CB38}">
          <p14:sldIdLst>
            <p14:sldId id="606"/>
            <p14:sldId id="603"/>
            <p14:sldId id="604"/>
            <p14:sldId id="605"/>
            <p14:sldId id="607"/>
            <p14:sldId id="608"/>
            <p14:sldId id="610"/>
          </p14:sldIdLst>
        </p14:section>
        <p14:section name="JWT" id="{B3061191-B2D9-4DC2-A007-9622AD237EF5}">
          <p14:sldIdLst>
            <p14:sldId id="611"/>
            <p14:sldId id="612"/>
            <p14:sldId id="613"/>
          </p14:sldIdLst>
        </p14:section>
        <p14:section name="Interceptors" id="{B41D2D5B-34E1-439B-8255-CDA0744F306F}">
          <p14:sldIdLst>
            <p14:sldId id="577"/>
            <p14:sldId id="579"/>
            <p14:sldId id="580"/>
            <p14:sldId id="581"/>
            <p14:sldId id="582"/>
            <p14:sldId id="583"/>
            <p14:sldId id="584"/>
            <p14:sldId id="614"/>
          </p14:sldIdLst>
        </p14:section>
        <p14:section name="Summary" id="{1888D697-2B49-43A6-BDC2-719250E583B8}">
          <p14:sldIdLst>
            <p14:sldId id="349"/>
            <p14:sldId id="528"/>
            <p14:sldId id="600"/>
            <p14:sldId id="615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7" autoAdjust="0"/>
    <p:restoredTop sz="95400" autoAdjust="0"/>
  </p:normalViewPr>
  <p:slideViewPr>
    <p:cSldViewPr>
      <p:cViewPr varScale="1">
        <p:scale>
          <a:sx n="66" d="100"/>
          <a:sy n="66" d="100"/>
        </p:scale>
        <p:origin x="668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6392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9264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637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678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0.gif"/><Relationship Id="rId4" Type="http://schemas.openxmlformats.org/officeDocument/2006/relationships/image" Target="../media/image37.jpeg"/><Relationship Id="rId9" Type="http://schemas.openxmlformats.org/officeDocument/2006/relationships/hyperlink" Target="https://www.lukanet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3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44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52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6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49.png"/><Relationship Id="rId7" Type="http://schemas.openxmlformats.org/officeDocument/2006/relationships/image" Target="../media/image6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72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3.png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70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71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5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0.gif"/><Relationship Id="rId4" Type="http://schemas.openxmlformats.org/officeDocument/2006/relationships/image" Target="../media/image73.jpeg"/><Relationship Id="rId9" Type="http://schemas.openxmlformats.org/officeDocument/2006/relationships/hyperlink" Target="https://www.lukanet.com/" TargetMode="Externa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4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92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6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6" y="603567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6" y="603567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92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81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04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5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62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9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8" y="672149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4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4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3" y="170248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4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7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91" y="501747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6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5" y="131943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8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20" y="314315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20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9" y="4164097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20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96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9" y="5011685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9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9" y="5735781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256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4" y="319873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22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4" y="319873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41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91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8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202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82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305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4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92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6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6" y="603567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6" y="603567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92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81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04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5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4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5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6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5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6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4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" y="331471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6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70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4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5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" y="618468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7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4" y="639057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8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8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62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9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8" y="672149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4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4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3" y="170248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4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7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91" y="501747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6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5" y="131943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8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384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5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93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70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7" y="6035679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7" y="6035679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93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82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25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7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5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6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53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66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7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7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9" y="3314719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7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71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" y="6184688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80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8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5" y="6390575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9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9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63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10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9" y="6721497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5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6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9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5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4" y="1702488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8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8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8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8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46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3" y="1702486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6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6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6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6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5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0688" y="1710780"/>
            <a:ext cx="8227457" cy="4150197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28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6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4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5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1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62" y="4535556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56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1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17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17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32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4" y="2475032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9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4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98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8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92" y="5017477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7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6" y="1319438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9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029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42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90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6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4" y="603567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4" y="603567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90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9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9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55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8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6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4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2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6" y="331471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4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8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2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317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21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" y="618468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7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2" y="639056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8" y="331471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6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70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4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6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8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60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7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6" y="672149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92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5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32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1" y="170248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4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0" y="1702480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300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300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70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300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9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9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1" y="1297102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2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72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7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7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20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5" y="1186312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9" y="501747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4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3" y="131943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6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4" y="319873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1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7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8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" y="618468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7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8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74" y="639057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8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8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90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24" y="319873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4" y="639720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6" y="639720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0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2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41" r:id="rId14"/>
    <p:sldLayoutId id="214748374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4" y="639720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6" y="639720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0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2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5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5" y="6397211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7" y="6397211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11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3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68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72" y="639720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4" y="639720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20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0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7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?query=pipe" TargetMode="Externa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Authentication, Intercepting HTTP Requests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Pipes, JWT, Interceptors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9" y="4867804"/>
            <a:ext cx="3061240" cy="524815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335816"/>
            <a:ext cx="1592562" cy="16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sync pipe takes care of </a:t>
            </a:r>
            <a:r>
              <a:rPr lang="en-US" b="1" dirty="0" smtClean="0">
                <a:solidFill>
                  <a:schemeClr val="bg1"/>
                </a:solidFill>
              </a:rPr>
              <a:t>subscribing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unwrapping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the data </a:t>
            </a:r>
          </a:p>
          <a:p>
            <a:r>
              <a:rPr lang="en-US" dirty="0" smtClean="0"/>
              <a:t>As well as </a:t>
            </a:r>
            <a:r>
              <a:rPr lang="en-US" b="1" dirty="0" smtClean="0">
                <a:solidFill>
                  <a:schemeClr val="bg1"/>
                </a:solidFill>
              </a:rPr>
              <a:t>unsubscribing</a:t>
            </a:r>
            <a:r>
              <a:rPr lang="en-US" dirty="0" smtClean="0"/>
              <a:t> when the component is </a:t>
            </a:r>
            <a:r>
              <a:rPr lang="en-US" b="1" dirty="0" smtClean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Pipe - Observables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618121"/>
            <a:ext cx="100584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="let post of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 |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2667000"/>
            <a:ext cx="10058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Observable&lt;Post[]&gt;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$posts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2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22586" y="5472909"/>
            <a:ext cx="374365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8438" latinLnBrk="1">
              <a:lnSpc>
                <a:spcPts val="5400"/>
              </a:lnSpc>
              <a:spcBef>
                <a:spcPct val="0"/>
              </a:spcBef>
            </a:pPr>
            <a:r>
              <a:rPr lang="en-US" sz="3998" b="1" dirty="0" smtClean="0">
                <a:solidFill>
                  <a:srgbClr val="234465"/>
                </a:solidFill>
                <a:ea typeface="+mj-ea"/>
                <a:cs typeface="+mj-cs"/>
              </a:rPr>
              <a:t>JSON Web Token</a:t>
            </a:r>
            <a:endParaRPr lang="en-US" sz="3998" b="1" dirty="0">
              <a:solidFill>
                <a:srgbClr val="234465"/>
              </a:solidFill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64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5812" y="1143000"/>
            <a:ext cx="9927138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 method for representing claims between two parties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user successfully </a:t>
            </a:r>
            <a:r>
              <a:rPr lang="en-US" sz="2800" b="1" dirty="0">
                <a:solidFill>
                  <a:schemeClr val="bg1"/>
                </a:solidFill>
              </a:rPr>
              <a:t>authenticates</a:t>
            </a:r>
            <a:r>
              <a:rPr lang="en-US" sz="2800" dirty="0"/>
              <a:t> (login) using their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credentials</a:t>
            </a:r>
            <a:endParaRPr lang="en-US" sz="2800" dirty="0"/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2800" dirty="0"/>
              <a:t>Whenever a protected route is accessed, the user agent sends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schema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34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707"/>
            <a:ext cx="11815018" cy="50363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JWT</a:t>
            </a:r>
            <a:r>
              <a:rPr lang="en-US" sz="2799" dirty="0"/>
              <a:t> is absolutely </a:t>
            </a:r>
            <a:r>
              <a:rPr lang="en-US" sz="2799" b="1" dirty="0">
                <a:solidFill>
                  <a:schemeClr val="bg1"/>
                </a:solidFill>
              </a:rPr>
              <a:t>stateless</a:t>
            </a:r>
            <a:r>
              <a:rPr lang="en-US" sz="2799" dirty="0"/>
              <a:t>, </a:t>
            </a:r>
            <a:r>
              <a:rPr lang="en-US" sz="2599" dirty="0"/>
              <a:t>nothing is stored on the server</a:t>
            </a:r>
          </a:p>
          <a:p>
            <a:r>
              <a:rPr lang="en-US" sz="2799" dirty="0"/>
              <a:t>Here is an example of an encoded and decoded </a:t>
            </a:r>
            <a:br>
              <a:rPr lang="en-US" sz="2799" dirty="0"/>
            </a:br>
            <a:r>
              <a:rPr lang="en-US" sz="2799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4627" y="3902890"/>
            <a:ext cx="4319786" cy="15722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109" y="3429000"/>
            <a:ext cx="1178820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6104" y="1884964"/>
            <a:ext cx="4152368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4931" y="1408533"/>
            <a:ext cx="1294718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6104" y="2351103"/>
            <a:ext cx="4152368" cy="1301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6103" y="3637311"/>
            <a:ext cx="4152368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6103" y="4101951"/>
            <a:ext cx="4152368" cy="1301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6103" y="5378909"/>
            <a:ext cx="4152368" cy="488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6102" y="5861463"/>
            <a:ext cx="4152368" cy="759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=""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21" y="2802743"/>
            <a:ext cx="2990619" cy="993814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=""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21" y="5550126"/>
            <a:ext cx="2990619" cy="993814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=""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03" y="5539050"/>
            <a:ext cx="2990619" cy="993814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=""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997" y="2802742"/>
            <a:ext cx="2990619" cy="993814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JWT </a:t>
            </a:r>
            <a:r>
              <a:rPr lang="en-US" sz="1999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1999" b="1" noProof="1">
                <a:solidFill>
                  <a:schemeClr val="bg1"/>
                </a:solidFill>
                <a:cs typeface="Consolas" pitchFamily="49" charset="0"/>
              </a:rPr>
              <a:t>expiration</a:t>
            </a:r>
          </a:p>
        </p:txBody>
      </p:sp>
    </p:spTree>
    <p:extLst>
      <p:ext uri="{BB962C8B-B14F-4D97-AF65-F5344CB8AC3E}">
        <p14:creationId xmlns:p14="http://schemas.microsoft.com/office/powerpoint/2010/main" val="20911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Interceptors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212" y="5481732"/>
            <a:ext cx="711758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8438" latinLnBrk="1">
              <a:lnSpc>
                <a:spcPts val="5400"/>
              </a:lnSpc>
              <a:spcBef>
                <a:spcPct val="0"/>
              </a:spcBef>
            </a:pPr>
            <a:r>
              <a:rPr lang="en-US" sz="3998" b="1" dirty="0" smtClean="0">
                <a:solidFill>
                  <a:srgbClr val="234465"/>
                </a:solidFill>
                <a:ea typeface="+mj-ea"/>
                <a:cs typeface="+mj-cs"/>
              </a:rPr>
              <a:t>Attaching Tokens, Error Handling</a:t>
            </a:r>
            <a:endParaRPr lang="en-US" sz="3998" b="1" dirty="0">
              <a:solidFill>
                <a:srgbClr val="234465"/>
              </a:solidFill>
              <a:ea typeface="+mj-ea"/>
              <a:cs typeface="+mj-cs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4844818" y="1885468"/>
            <a:ext cx="2499190" cy="53340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inus 8"/>
          <p:cNvSpPr/>
          <p:nvPr/>
        </p:nvSpPr>
        <p:spPr bwMode="auto">
          <a:xfrm>
            <a:off x="4905608" y="2266616"/>
            <a:ext cx="2438400" cy="705331"/>
          </a:xfrm>
          <a:prstGeom prst="mathMinus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898411" y="2761746"/>
            <a:ext cx="2499190" cy="533400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55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275571"/>
            <a:ext cx="9927138" cy="5276048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authentication information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requests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Often involves attaching </a:t>
            </a:r>
            <a:r>
              <a:rPr lang="en-US" b="1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dirty="0"/>
              <a:t>JSON Web Token (JWT)</a:t>
            </a:r>
          </a:p>
          <a:p>
            <a:pPr lvl="1"/>
            <a:r>
              <a:rPr lang="en-US" dirty="0"/>
              <a:t>Other form of a</a:t>
            </a:r>
            <a:r>
              <a:rPr lang="en-US" dirty="0" smtClean="0"/>
              <a:t>ccess </a:t>
            </a:r>
            <a:r>
              <a:rPr lang="en-US" dirty="0"/>
              <a:t>t</a:t>
            </a:r>
            <a:r>
              <a:rPr lang="en-US" dirty="0" smtClean="0"/>
              <a:t>okens </a:t>
            </a:r>
            <a:r>
              <a:rPr lang="en-US" dirty="0"/>
              <a:t>(Kinvey tokens)</a:t>
            </a:r>
          </a:p>
          <a:p>
            <a:r>
              <a:rPr lang="en-US" dirty="0"/>
              <a:t>Implemented since </a:t>
            </a:r>
            <a:r>
              <a:rPr lang="en-US" b="1" dirty="0">
                <a:solidFill>
                  <a:schemeClr val="bg1"/>
                </a:solidFill>
              </a:rPr>
              <a:t>Angular 4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/>
              <a:t>Import the </a:t>
            </a:r>
            <a:r>
              <a:rPr lang="en-US" dirty="0" smtClean="0"/>
              <a:t>following</a:t>
            </a:r>
            <a:endParaRPr lang="en-US" dirty="0"/>
          </a:p>
          <a:p>
            <a:pPr>
              <a:spcAft>
                <a:spcPts val="23000"/>
              </a:spcAft>
            </a:pPr>
            <a:r>
              <a:rPr lang="en-US" dirty="0"/>
              <a:t>All interceptors that we create are </a:t>
            </a:r>
            <a:r>
              <a:rPr lang="en-US" b="1" dirty="0">
                <a:solidFill>
                  <a:schemeClr val="bg1"/>
                </a:solidFill>
              </a:rPr>
              <a:t>injectables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Http Interceptor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9" y="1828800"/>
            <a:ext cx="967739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 smtClean="0">
                <a:latin typeface="Consolas" panose="020B0609020204030204" pitchFamily="49" charset="0"/>
              </a:rPr>
              <a:t>,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HttpInterceptor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9" y="6065905"/>
            <a:ext cx="9709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TokenInterceptor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HttpInterceptor</a:t>
            </a:r>
          </a:p>
        </p:txBody>
      </p:sp>
    </p:spTree>
    <p:extLst>
      <p:ext uri="{BB962C8B-B14F-4D97-AF65-F5344CB8AC3E}">
        <p14:creationId xmlns:p14="http://schemas.microsoft.com/office/powerpoint/2010/main" val="8211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gives us an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method: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9405" y="187287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intercept(request: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&lt;any&gt;, next: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): Observable&lt;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&lt;any&gt;&gt;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request = request.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Authorization: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`Bearer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this.authService.token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}`,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Content-Type: 'application/json'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next.handle(request);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59516" y="2362200"/>
            <a:ext cx="4114800" cy="91440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changes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323012" y="4953000"/>
            <a:ext cx="4114800" cy="1005840"/>
          </a:xfrm>
          <a:prstGeom prst="wedgeRoundRectCallout">
            <a:avLst>
              <a:gd name="adj1" fmla="val -42574"/>
              <a:gd name="adj2" fmla="val -49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control to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interceptor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83001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case we need to attach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tokens we can always reach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 smtClean="0">
                <a:solidFill>
                  <a:schemeClr val="bg1"/>
                </a:solidFill>
              </a:rPr>
              <a:t>request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URL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2318" y="2514600"/>
            <a:ext cx="1054418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.endsWith('login') || </a:t>
            </a:r>
            <a:r>
              <a:rPr lang="en-US" b="1" dirty="0"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.endsWith(appKey))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req.clone({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'Authorization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`Basic ${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btoa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(${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appKey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})}`,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'Content-Type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': 'application/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       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else {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Attach other type of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header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</a:t>
            </a:r>
            <a:endParaRPr lang="en-US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/>
              <a:t>The interceptor needs to be added to the </a:t>
            </a:r>
            <a:r>
              <a:rPr lang="en-US" b="1" dirty="0" smtClean="0">
                <a:solidFill>
                  <a:schemeClr val="bg1"/>
                </a:solidFill>
              </a:rPr>
              <a:t>HTTP_INTERCEPTORS </a:t>
            </a:r>
            <a:r>
              <a:rPr lang="en-US" dirty="0"/>
              <a:t>array (in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 smtClean="0"/>
              <a:t>)</a:t>
            </a:r>
            <a:endParaRPr lang="en-US" dirty="0"/>
          </a:p>
          <a:p>
            <a:pPr>
              <a:spcAft>
                <a:spcPts val="5000"/>
              </a:spcAft>
            </a:pPr>
            <a:r>
              <a:rPr lang="en-US" dirty="0"/>
              <a:t>Provide it the following </a:t>
            </a:r>
            <a:r>
              <a:rPr lang="en-US" dirty="0" smtClean="0"/>
              <a:t>way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</a:t>
            </a:r>
            <a:r>
              <a:rPr lang="en-US" dirty="0" smtClean="0"/>
              <a:t>he </a:t>
            </a:r>
            <a:r>
              <a:rPr lang="en-US" dirty="0"/>
              <a:t>Interceptor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8307" y="2438400"/>
            <a:ext cx="984154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'@angular/common/http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8307" y="3657600"/>
            <a:ext cx="98415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provide: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useClass: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multi: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474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Pipes</a:t>
            </a:r>
          </a:p>
          <a:p>
            <a:pPr lvl="1"/>
            <a:r>
              <a:rPr lang="en-US" dirty="0" smtClean="0"/>
              <a:t>Creating Custom Pipes</a:t>
            </a:r>
          </a:p>
          <a:p>
            <a:pPr lvl="1"/>
            <a:r>
              <a:rPr lang="en-US" dirty="0" smtClean="0"/>
              <a:t>Async Pipe</a:t>
            </a:r>
          </a:p>
          <a:p>
            <a:r>
              <a:rPr lang="en-US" dirty="0" smtClean="0"/>
              <a:t>JWT Authentication</a:t>
            </a:r>
          </a:p>
          <a:p>
            <a:r>
              <a:rPr lang="en-US" dirty="0" smtClean="0"/>
              <a:t>Interceptors</a:t>
            </a:r>
          </a:p>
          <a:p>
            <a:pPr lvl="1"/>
            <a:r>
              <a:rPr lang="en-US" dirty="0" smtClean="0"/>
              <a:t>Attach Tokens</a:t>
            </a:r>
          </a:p>
          <a:p>
            <a:pPr lvl="1"/>
            <a:r>
              <a:rPr lang="en-US" dirty="0" smtClean="0"/>
              <a:t>Handle Errors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2812" y="1447805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Handle </a:t>
            </a:r>
            <a:r>
              <a:rPr lang="en-US" dirty="0"/>
              <a:t>responses using the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operators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</a:t>
            </a:r>
            <a:r>
              <a:rPr lang="en-US" dirty="0" smtClean="0"/>
              <a:t>Responses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228" y="2041014"/>
            <a:ext cx="754379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4228" y="2895600"/>
            <a:ext cx="10439393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.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pipe(tap((event : HttpEvent&lt;any&gt;)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(event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instanceof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600" b="1" dirty="0" smtClean="0">
                <a:latin typeface="Consolas" panose="020B0609020204030204" pitchFamily="49" charset="0"/>
              </a:rPr>
              <a:t>&amp;&amp; </a:t>
            </a:r>
            <a:r>
              <a:rPr lang="en-US" sz="2600" b="1" dirty="0" err="1" smtClean="0">
                <a:latin typeface="Consolas" panose="020B0609020204030204" pitchFamily="49" charset="0"/>
              </a:rPr>
              <a:t>req.url.endsWith</a:t>
            </a:r>
            <a:r>
              <a:rPr lang="en-US" sz="2600" b="1" dirty="0" smtClean="0">
                <a:latin typeface="Consolas" panose="020B0609020204030204" pitchFamily="49" charset="0"/>
              </a:rPr>
              <a:t>('login')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saveToken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(event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Handle server errors with </a:t>
            </a:r>
            <a:r>
              <a:rPr lang="en-US" b="1" dirty="0" err="1" smtClean="0">
                <a:solidFill>
                  <a:schemeClr val="bg1"/>
                </a:solidFill>
              </a:rPr>
              <a:t>catchError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bg1"/>
                </a:solidFill>
              </a:rPr>
              <a:t>throwError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Server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53" y="1811320"/>
            <a:ext cx="1118138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catchError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from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mport {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throwError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3853" y="2916593"/>
            <a:ext cx="11181384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catchError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((err: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HttpErrorResponse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err.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===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401)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Log the errors</a:t>
            </a:r>
          </a:p>
          <a:p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</a:t>
            </a:r>
            <a:r>
              <a:rPr lang="en-US" sz="2600" b="1" dirty="0" err="1" smtClean="0">
                <a:latin typeface="Consolas" panose="020B0609020204030204" pitchFamily="49" charset="0"/>
              </a:rPr>
              <a:t>this.router.navigate</a:t>
            </a:r>
            <a:r>
              <a:rPr lang="en-US" sz="2600" b="1" dirty="0" smtClean="0">
                <a:latin typeface="Consolas" panose="020B0609020204030204" pitchFamily="49" charset="0"/>
              </a:rPr>
              <a:t>([ 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/login</a:t>
            </a:r>
            <a:r>
              <a:rPr lang="en-US" sz="2600" b="1" dirty="0" smtClean="0">
                <a:latin typeface="Consolas" panose="020B0609020204030204" pitchFamily="49" charset="0"/>
              </a:rPr>
              <a:t>' ])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throwError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Pipes </a:t>
            </a:r>
            <a:r>
              <a:rPr lang="en-GB" sz="3600" b="1" dirty="0" smtClean="0">
                <a:solidFill>
                  <a:schemeClr val="bg1"/>
                </a:solidFill>
              </a:rPr>
              <a:t>transform</a:t>
            </a:r>
            <a:r>
              <a:rPr lang="en-GB" sz="3600" dirty="0" smtClean="0">
                <a:solidFill>
                  <a:schemeClr val="bg2"/>
                </a:solidFill>
              </a:rPr>
              <a:t>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Authentication with JWT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Http </a:t>
            </a:r>
            <a:r>
              <a:rPr lang="en-GB" sz="3600" dirty="0">
                <a:solidFill>
                  <a:schemeClr val="bg2"/>
                </a:solidFill>
              </a:rPr>
              <a:t>Interceptors </a:t>
            </a:r>
            <a:r>
              <a:rPr lang="en-GB" sz="3600" dirty="0" smtClean="0">
                <a:solidFill>
                  <a:schemeClr val="bg2"/>
                </a:solidFill>
              </a:rPr>
              <a:t>can modify </a:t>
            </a:r>
            <a:r>
              <a:rPr lang="en-GB" sz="3600" b="1" dirty="0" smtClean="0">
                <a:solidFill>
                  <a:schemeClr val="bg1"/>
                </a:solidFill>
              </a:rPr>
              <a:t>headers</a:t>
            </a:r>
            <a:endParaRPr lang="en-GB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 smtClean="0">
                <a:solidFill>
                  <a:schemeClr val="bg2"/>
                </a:solidFill>
              </a:rPr>
              <a:t>Attach tokens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 smtClean="0">
                <a:solidFill>
                  <a:schemeClr val="bg2"/>
                </a:solidFill>
              </a:rPr>
              <a:t>Handle errors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954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9" y="152400"/>
            <a:ext cx="9503571" cy="882654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212" y="5472909"/>
            <a:ext cx="7329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8438" latinLnBrk="1">
              <a:lnSpc>
                <a:spcPts val="5400"/>
              </a:lnSpc>
              <a:spcBef>
                <a:spcPct val="0"/>
              </a:spcBef>
            </a:pPr>
            <a:r>
              <a:rPr lang="en-US" sz="3998" b="1" dirty="0" smtClean="0">
                <a:solidFill>
                  <a:srgbClr val="234465"/>
                </a:solidFill>
                <a:ea typeface="+mj-ea"/>
                <a:cs typeface="+mj-cs"/>
              </a:rPr>
              <a:t>Usage, Chaining, Creating Custom</a:t>
            </a:r>
            <a:endParaRPr lang="en-US" sz="3998" b="1" dirty="0">
              <a:solidFill>
                <a:srgbClr val="234465"/>
              </a:solidFill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676400"/>
            <a:ext cx="2761263" cy="18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Pipes in Angular are used to </a:t>
            </a:r>
            <a:r>
              <a:rPr lang="en-US" b="1" dirty="0" smtClean="0">
                <a:solidFill>
                  <a:schemeClr val="bg1"/>
                </a:solidFill>
              </a:rPr>
              <a:t>transform data</a:t>
            </a:r>
            <a:r>
              <a:rPr lang="en-US" dirty="0" smtClean="0"/>
              <a:t> in the</a:t>
            </a:r>
            <a:br>
              <a:rPr lang="en-US" dirty="0" smtClean="0"/>
            </a:br>
            <a:r>
              <a:rPr lang="en-US" dirty="0" smtClean="0"/>
              <a:t>template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It takes integers, strings, arrays and date as input</a:t>
            </a:r>
            <a:br>
              <a:rPr lang="en-US" dirty="0" smtClean="0"/>
            </a:br>
            <a:r>
              <a:rPr lang="en-US" dirty="0" smtClean="0"/>
              <a:t>separated with </a:t>
            </a:r>
            <a:r>
              <a:rPr lang="en-US" b="1" dirty="0" smtClean="0">
                <a:solidFill>
                  <a:schemeClr val="bg1"/>
                </a:solidFill>
              </a:rPr>
              <a:t>|</a:t>
            </a:r>
            <a:r>
              <a:rPr lang="en-US" dirty="0" smtClean="0"/>
              <a:t> to be converted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Pipes can also be </a:t>
            </a:r>
            <a:r>
              <a:rPr lang="en-US" b="1" dirty="0" smtClean="0">
                <a:solidFill>
                  <a:schemeClr val="bg1"/>
                </a:solidFill>
              </a:rPr>
              <a:t>chained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Pipes 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9212" y="3759168"/>
            <a:ext cx="68134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9212" y="5181600"/>
            <a:ext cx="68134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date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uppercase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7612" y="5843476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mind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Some pipes in Angular take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 smtClean="0"/>
              <a:t>More pipes in the documentation</a:t>
            </a:r>
          </a:p>
          <a:p>
            <a:pPr lvl="1"/>
            <a:r>
              <a:rPr lang="en-GB" dirty="0">
                <a:hlinkClick r:id="rId2"/>
              </a:rPr>
              <a:t>https://angular.io/api?query=pipe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Pipes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9812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data.creationDate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US" b="1" dirty="0" smtClean="0">
                <a:latin typeface="Consolas" panose="020B0609020204030204" pitchFamily="49" charset="0"/>
              </a:rPr>
              <a:t>date: '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fullDate</a:t>
            </a:r>
            <a:r>
              <a:rPr lang="en-US" b="1" dirty="0" smtClean="0"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2655586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data.creationDate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US" b="1" dirty="0" smtClean="0">
                <a:latin typeface="Consolas" panose="020B0609020204030204" pitchFamily="49" charset="0"/>
              </a:rPr>
              <a:t>date: 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MM/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b="1" dirty="0" smtClean="0"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Pipes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286" y="1657972"/>
            <a:ext cx="9144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'shorten'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ShortenPipe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PipeTransform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string)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if 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value.length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&gt; 10)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value.substr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(0, 10)}...`;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94212" y="5410200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shorten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953387" y="1905000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in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1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Pipes can also receive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Pipes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81200"/>
            <a:ext cx="91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(value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string,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number) {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value.length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&gt;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value.substr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(0,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imit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)}...`; 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5389524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600" b="1" dirty="0" smtClean="0">
                <a:latin typeface="Consolas" panose="020B0609020204030204" pitchFamily="49" charset="0"/>
              </a:rPr>
              <a:t>shorten: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Execute asynchronous code (promises, observables) 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pipe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Pipe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14600"/>
            <a:ext cx="9144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text = new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((resolve, reject)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setTimeout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resolve('show some text');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}, 3000)</a:t>
            </a:r>
            <a:b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 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97" y="5009892"/>
            <a:ext cx="9144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&lt;h1&gt;{{ text |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}}&lt;/h1&gt;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4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1086</Words>
  <Application>Microsoft Office PowerPoint</Application>
  <PresentationFormat>Custom</PresentationFormat>
  <Paragraphs>255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3_SoftUni3_1</vt:lpstr>
      <vt:lpstr>2_SoftUni3_1</vt:lpstr>
      <vt:lpstr>4_SoftUni3_1</vt:lpstr>
      <vt:lpstr>Pipes, JWT, Interceptors</vt:lpstr>
      <vt:lpstr>Table of Contents</vt:lpstr>
      <vt:lpstr>Have a Question?</vt:lpstr>
      <vt:lpstr>PowerPoint Presentation</vt:lpstr>
      <vt:lpstr>What are Pipes ?</vt:lpstr>
      <vt:lpstr>Parameterizing Pipes</vt:lpstr>
      <vt:lpstr>Creating Pipes</vt:lpstr>
      <vt:lpstr>Creating Pipes (2)</vt:lpstr>
      <vt:lpstr>Async Pipe - Example</vt:lpstr>
      <vt:lpstr>Async Pipe - Observables</vt:lpstr>
      <vt:lpstr>PowerPoint Presentation</vt:lpstr>
      <vt:lpstr>JWT Overview</vt:lpstr>
      <vt:lpstr>JSON Web Tokens</vt:lpstr>
      <vt:lpstr>PowerPoint Presentation</vt:lpstr>
      <vt:lpstr>Interceptors Overview</vt:lpstr>
      <vt:lpstr>Create Http Interceptor</vt:lpstr>
      <vt:lpstr>Intercepting Requests</vt:lpstr>
      <vt:lpstr>Accessing URL</vt:lpstr>
      <vt:lpstr>Provide the Interceptor</vt:lpstr>
      <vt:lpstr>Handle Responses</vt:lpstr>
      <vt:lpstr>Handle Server Errors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2019-03-31T21:04:02Z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