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3" r:id="rId2"/>
  </p:sldMasterIdLst>
  <p:notesMasterIdLst>
    <p:notesMasterId r:id="rId31"/>
  </p:notesMasterIdLst>
  <p:handoutMasterIdLst>
    <p:handoutMasterId r:id="rId32"/>
  </p:handoutMasterIdLst>
  <p:sldIdLst>
    <p:sldId id="622" r:id="rId3"/>
    <p:sldId id="561" r:id="rId4"/>
    <p:sldId id="460" r:id="rId5"/>
    <p:sldId id="569" r:id="rId6"/>
    <p:sldId id="571" r:id="rId7"/>
    <p:sldId id="623" r:id="rId8"/>
    <p:sldId id="587" r:id="rId9"/>
    <p:sldId id="570" r:id="rId10"/>
    <p:sldId id="588" r:id="rId11"/>
    <p:sldId id="624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1" r:id="rId23"/>
    <p:sldId id="600" r:id="rId24"/>
    <p:sldId id="349" r:id="rId25"/>
    <p:sldId id="615" r:id="rId26"/>
    <p:sldId id="620" r:id="rId27"/>
    <p:sldId id="621" r:id="rId28"/>
    <p:sldId id="618" r:id="rId29"/>
    <p:sldId id="61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622"/>
            <p14:sldId id="561"/>
            <p14:sldId id="460"/>
          </p14:sldIdLst>
        </p14:section>
        <p14:section name="Introduction to Redux" id="{E12B0502-8A5D-4CE0-BBA0-1D5CB0102826}">
          <p14:sldIdLst>
            <p14:sldId id="569"/>
            <p14:sldId id="571"/>
            <p14:sldId id="623"/>
            <p14:sldId id="587"/>
          </p14:sldIdLst>
        </p14:section>
        <p14:section name="NgRX" id="{0DF5E8BA-6FBF-4819-A600-65B9EE66E94B}">
          <p14:sldIdLst>
            <p14:sldId id="570"/>
            <p14:sldId id="588"/>
            <p14:sldId id="624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1"/>
            <p14:sldId id="600"/>
          </p14:sldIdLst>
        </p14:section>
        <p14:section name="Summary" id="{1888D697-2B49-43A6-BDC2-719250E583B8}">
          <p14:sldIdLst>
            <p14:sldId id="349"/>
            <p14:sldId id="615"/>
            <p14:sldId id="620"/>
            <p14:sldId id="621"/>
            <p14:sldId id="618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>
      <p:cViewPr varScale="1">
        <p:scale>
          <a:sx n="66" d="100"/>
          <a:sy n="66" d="100"/>
        </p:scale>
        <p:origin x="620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36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34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1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3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092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5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8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53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11/angular-fundamentals-march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56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Introduction to </a:t>
            </a:r>
            <a:r>
              <a:rPr lang="en-US" sz="3200" dirty="0" err="1"/>
              <a:t>Redux</a:t>
            </a:r>
            <a:r>
              <a:rPr lang="en-US" sz="3200" dirty="0"/>
              <a:t>. Using </a:t>
            </a:r>
            <a:r>
              <a:rPr lang="en-US" sz="3200" dirty="0" err="1"/>
              <a:t>NgRX</a:t>
            </a:r>
            <a:r>
              <a:rPr lang="en-US" sz="3200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State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532812" y="6261293"/>
            <a:ext cx="2950749" cy="35136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677770"/>
            <a:ext cx="1757955" cy="1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folder store in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and inside create a </a:t>
            </a:r>
            <a:r>
              <a:rPr lang="en-US" b="1" dirty="0" smtClean="0">
                <a:solidFill>
                  <a:schemeClr val="bg1"/>
                </a:solidFill>
              </a:rPr>
              <a:t>model</a:t>
            </a:r>
          </a:p>
          <a:p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App State </a:t>
            </a:r>
          </a:p>
          <a:p>
            <a:pPr lvl="1"/>
            <a:r>
              <a:rPr lang="en-US" dirty="0"/>
              <a:t>State should be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App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32" y="1981200"/>
            <a:ext cx="502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Course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652" y="5351290"/>
            <a:ext cx="5027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AppState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courses: Course[]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action in </a:t>
            </a:r>
            <a:r>
              <a:rPr lang="en-US" dirty="0" err="1" smtClean="0"/>
              <a:t>NgRX</a:t>
            </a:r>
            <a:r>
              <a:rPr lang="en-US" dirty="0" smtClean="0"/>
              <a:t>/store:</a:t>
            </a:r>
          </a:p>
          <a:p>
            <a:pPr lvl="1"/>
            <a:r>
              <a:rPr lang="en-US" dirty="0" smtClean="0"/>
              <a:t>Is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in the form of a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of data</a:t>
            </a:r>
          </a:p>
          <a:p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</a:t>
            </a:r>
            <a:r>
              <a:rPr lang="en-US" dirty="0" smtClean="0"/>
              <a:t>folder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0841" y="3886200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Course } from '../../models/course.model';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'[COURSE] Add';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'[COURSE] Remove';</a:t>
            </a:r>
          </a:p>
        </p:txBody>
      </p:sp>
    </p:spTree>
    <p:extLst>
      <p:ext uri="{BB962C8B-B14F-4D97-AF65-F5344CB8AC3E}">
        <p14:creationId xmlns:p14="http://schemas.microsoft.com/office/powerpoint/2010/main" val="421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add items </a:t>
            </a:r>
            <a:r>
              <a:rPr lang="en-US" dirty="0"/>
              <a:t>in a </a:t>
            </a:r>
            <a:r>
              <a:rPr lang="en-US" dirty="0" smtClean="0"/>
              <a:t>list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remove items </a:t>
            </a:r>
            <a:r>
              <a:rPr lang="en-US" dirty="0"/>
              <a:t>from a </a:t>
            </a:r>
            <a:r>
              <a:rPr lang="en-US" dirty="0" smtClean="0"/>
              <a:t>list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13874"/>
            <a:ext cx="8153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Course) { 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07" y="38862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number) {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4118" y="5789504"/>
            <a:ext cx="8153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Actions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73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reducer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Takes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incoming action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decides </a:t>
            </a:r>
            <a:r>
              <a:rPr lang="en-US" dirty="0" smtClean="0"/>
              <a:t>what</a:t>
            </a:r>
            <a:r>
              <a:rPr lang="bg-BG" dirty="0" smtClean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previous state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 state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based </a:t>
            </a:r>
            <a:r>
              <a:rPr lang="en-US" dirty="0"/>
              <a:t>on a </a:t>
            </a:r>
            <a:r>
              <a:rPr lang="en-US" dirty="0" smtClean="0"/>
              <a:t>given </a:t>
            </a:r>
            <a:r>
              <a:rPr lang="en-US" dirty="0"/>
              <a:t>action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reducers </a:t>
            </a:r>
            <a:r>
              <a:rPr lang="en-US" b="1" dirty="0" smtClean="0">
                <a:solidFill>
                  <a:schemeClr val="bg1"/>
                </a:solidFill>
              </a:rPr>
              <a:t>folder</a:t>
            </a:r>
            <a:endParaRPr lang="en-US" dirty="0" smtClean="0"/>
          </a:p>
          <a:p>
            <a:pPr lvl="1"/>
            <a:r>
              <a:rPr lang="en-US" dirty="0" smtClean="0"/>
              <a:t>Inside </a:t>
            </a:r>
            <a:r>
              <a:rPr lang="en-US" dirty="0"/>
              <a:t>define our </a:t>
            </a:r>
            <a:r>
              <a:rPr lang="en-US" b="1" dirty="0">
                <a:solidFill>
                  <a:schemeClr val="bg1"/>
                </a:solidFill>
              </a:rPr>
              <a:t>only </a:t>
            </a:r>
            <a:r>
              <a:rPr lang="en-US" b="1" dirty="0" smtClean="0">
                <a:solidFill>
                  <a:schemeClr val="bg1"/>
                </a:solidFill>
              </a:rPr>
              <a:t>reducer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created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b="1" dirty="0">
                <a:solidFill>
                  <a:schemeClr val="bg1"/>
                </a:solidFill>
              </a:rPr>
              <a:t>reducer </a:t>
            </a:r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dirty="0" smtClean="0"/>
              <a:t>will be 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08275"/>
            <a:ext cx="9503571" cy="882654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Reducer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324" y="1288640"/>
            <a:ext cx="75326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initialState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'Angular Fundamentals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March 201</a:t>
            </a:r>
            <a:r>
              <a:rPr lang="bg-BG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'https://…'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function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state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Course[]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= [initialState], </a:t>
            </a:r>
            <a:endParaRPr lang="en-GB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action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CourseActions.Actions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switch(action.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case CourseActions.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[...state, action.payload];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default: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state;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5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StoreModule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chemeClr val="bg1"/>
                </a:solidFill>
              </a:rPr>
              <a:t>reducer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App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17569"/>
            <a:ext cx="9296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StoreModule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'./reducers/tutorial.reducer';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BrowserModule,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StoreModule.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tutorial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two components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using the CLI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8382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ReadComponent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OnInit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courses : Observable&lt;Course[]&gt;;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store 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Store&lt;AppState&gt;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) {  }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ngOnInit()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this.courses = this.store.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read component </a:t>
            </a:r>
            <a:r>
              <a:rPr lang="en-US" dirty="0"/>
              <a:t>should have the following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Component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177" y="1929348"/>
            <a:ext cx="107093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class="right"&gt;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&lt;h3&gt;Courses&lt;/h3&gt;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&lt;ul&gt;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*ngFor="let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; let i = index"&gt;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&lt;a [href]="course.url" target="_blank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b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{{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course.name }}&lt;/a&gt;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(click)="delCourse(i)"&gt;Delete Course&lt;/button&gt;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&lt;/li&gt;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&lt;/ul&gt;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097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following styling inside </a:t>
            </a:r>
            <a:r>
              <a:rPr lang="en-US" b="1" dirty="0">
                <a:solidFill>
                  <a:schemeClr val="bg1"/>
                </a:solidFill>
              </a:rPr>
              <a:t>styles.css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Styling &amp; Render Components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905000"/>
            <a:ext cx="4953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body, html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margin: 0;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0;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font-family: 'Arial';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.left, .right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float:left;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width: calc(50% - 6em);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3em;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212" y="1905000"/>
            <a:ext cx="4495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input[type="text"]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width: 100%;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5px;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margin-bottom: 10px;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99212" y="4343400"/>
            <a:ext cx="4495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&lt;app-create&gt;&lt;/app-create&gt;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&lt;app-read&gt;&lt;/app-read&gt;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094756" y="5393733"/>
            <a:ext cx="34671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Render inside </a:t>
            </a:r>
            <a:r>
              <a:rPr lang="en-US" sz="2800" b="1" dirty="0">
                <a:solidFill>
                  <a:schemeClr val="bg1"/>
                </a:solidFill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6196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Dispatch a Course Action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9906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CreateComponent implements OnInit {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constructor(private store : Store&lt;AppState&gt;) { }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(name, url)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this.store.dispatch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CourseActions.AddCourse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({name : name, url: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); 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92492" y="4634974"/>
            <a:ext cx="2895600" cy="1018339"/>
          </a:xfrm>
          <a:prstGeom prst="wedgeRoundRectCallout">
            <a:avLst>
              <a:gd name="adj1" fmla="val 20145"/>
              <a:gd name="adj2" fmla="val -6299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Send the </a:t>
            </a:r>
            <a:r>
              <a:rPr lang="en-US" b="1" noProof="1">
                <a:solidFill>
                  <a:schemeClr val="bg1"/>
                </a:solidFill>
              </a:rPr>
              <a:t>payload</a:t>
            </a:r>
            <a:r>
              <a:rPr lang="en-US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2"/>
                </a:solidFill>
              </a:rPr>
              <a:t>to the </a:t>
            </a:r>
            <a:r>
              <a:rPr lang="en-US" b="1" noProof="1">
                <a:solidFill>
                  <a:schemeClr val="bg1"/>
                </a:solidFill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38327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 smtClean="0"/>
              <a:t>Redux</a:t>
            </a:r>
            <a:endParaRPr lang="bg-BG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State Management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NgRX Store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Store &amp; App State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Actions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Reducers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Dispatching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30000"/>
              </a:spcAft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create component </a:t>
            </a:r>
            <a:r>
              <a:rPr lang="en-US" dirty="0"/>
              <a:t>should have the following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Component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905000"/>
            <a:ext cx="97187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class="left"&gt;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placeholder="name" #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placeholder="url" #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name.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,url.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Add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a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Course</a:t>
            </a: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button&gt;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208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remove </a:t>
            </a:r>
            <a:r>
              <a:rPr lang="en-US" b="1" dirty="0">
                <a:solidFill>
                  <a:schemeClr val="bg1"/>
                </a:solidFill>
              </a:rPr>
              <a:t>tutorial </a:t>
            </a:r>
            <a:r>
              <a:rPr lang="en-US" dirty="0"/>
              <a:t>action and pass in an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133600"/>
            <a:ext cx="10528186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* as </a:t>
            </a:r>
            <a:r>
              <a:rPr lang="en-GB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CourseActions</a:t>
            </a:r>
            <a:r>
              <a:rPr lang="en-GB" sz="23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from'../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store/actions/course.actions';</a:t>
            </a:r>
            <a:endParaRPr lang="bg-BG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GB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In the class, add:</a:t>
            </a:r>
          </a:p>
          <a:p>
            <a:r>
              <a:rPr lang="en-GB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delTutorial</a:t>
            </a:r>
            <a:r>
              <a:rPr lang="en-GB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(index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this.store.</a:t>
            </a:r>
            <a:r>
              <a:rPr lang="en-GB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dispatch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(new </a:t>
            </a:r>
            <a:r>
              <a:rPr lang="en-GB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CoursesActions.RemoveCourse</a:t>
            </a:r>
            <a:r>
              <a:rPr lang="en-GB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(index))</a:t>
            </a:r>
          </a:p>
          <a:p>
            <a:r>
              <a:rPr lang="en-GB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GB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Finish the reducer so it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/>
              <a:t> items from the state by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NgRX Store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05000"/>
            <a:ext cx="11428413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(state, action: CourseActions.RemoveCourse)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itemToRemove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= state[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action.payload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[...state.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(a =&gt; a !== itemToRemove)];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function reducer(…)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switch(action.type)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case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CourseActions.REMOVE_COURSE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state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action as </a:t>
            </a:r>
            <a:r>
              <a:rPr lang="en-GB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CourseActions.RemoveCourse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286293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27063" y="1656934"/>
            <a:ext cx="85247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 err="1" smtClean="0">
                <a:solidFill>
                  <a:schemeClr val="bg1"/>
                </a:solidFill>
              </a:rPr>
              <a:t>Redux</a:t>
            </a:r>
            <a:r>
              <a:rPr lang="en-US" sz="3600" dirty="0" smtClean="0">
                <a:solidFill>
                  <a:schemeClr val="bg2"/>
                </a:solidFill>
              </a:rPr>
              <a:t> State Management</a:t>
            </a:r>
            <a:endParaRPr lang="en-US" sz="36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chemeClr val="bg2"/>
                </a:solidFill>
              </a:rPr>
              <a:t> NgRX </a:t>
            </a:r>
            <a:r>
              <a:rPr lang="en-US" sz="3600" dirty="0">
                <a:solidFill>
                  <a:schemeClr val="bg2"/>
                </a:solidFill>
              </a:rPr>
              <a:t>store is a </a:t>
            </a:r>
            <a:r>
              <a:rPr lang="en-US" sz="3600" b="1" dirty="0">
                <a:solidFill>
                  <a:schemeClr val="bg1"/>
                </a:solidFill>
              </a:rPr>
              <a:t>state management tool</a:t>
            </a:r>
          </a:p>
          <a:p>
            <a:pPr marL="875966" lvl="1" indent="-342900"/>
            <a:r>
              <a:rPr lang="en-US" sz="3400" dirty="0" smtClean="0">
                <a:solidFill>
                  <a:schemeClr val="bg2"/>
                </a:solidFill>
              </a:rPr>
              <a:t>Store</a:t>
            </a:r>
          </a:p>
          <a:p>
            <a:pPr marL="875966" lvl="1" indent="-342900"/>
            <a:r>
              <a:rPr lang="en-US" sz="3400" dirty="0" smtClean="0">
                <a:solidFill>
                  <a:schemeClr val="bg2"/>
                </a:solidFill>
              </a:rPr>
              <a:t>Actions</a:t>
            </a:r>
          </a:p>
          <a:p>
            <a:pPr marL="875966" lvl="1" indent="-342900"/>
            <a:r>
              <a:rPr lang="en-US" sz="3400" dirty="0" smtClean="0">
                <a:solidFill>
                  <a:schemeClr val="bg2"/>
                </a:solidFill>
              </a:rPr>
              <a:t>Reducers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77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https://softuni.bg/trainings/2311/angular-fundamentals-march-2019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533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553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6" y="2538114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3" y="2057402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6" y="3654373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6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en-US" dirty="0" smtClean="0"/>
              <a:t>State Management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3046412" y="4648200"/>
            <a:ext cx="7093803" cy="79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438" latinLnBrk="1">
              <a:lnSpc>
                <a:spcPts val="5400"/>
              </a:lnSpc>
              <a:spcBef>
                <a:spcPct val="0"/>
              </a:spcBef>
            </a:pPr>
            <a:r>
              <a:rPr lang="en-US" sz="5390" b="1" dirty="0">
                <a:solidFill>
                  <a:srgbClr val="234465"/>
                </a:solidFill>
                <a:ea typeface="+mj-ea"/>
                <a:cs typeface="+mj-cs"/>
              </a:rPr>
              <a:t>Introduction to Redux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6" y="1295400"/>
            <a:ext cx="2730733" cy="2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Redux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Predictable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Enjoyable </a:t>
            </a:r>
            <a:r>
              <a:rPr lang="en-US" b="1" dirty="0">
                <a:solidFill>
                  <a:schemeClr val="bg1"/>
                </a:solidFill>
              </a:rPr>
              <a:t>developer workflow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class </a:t>
            </a:r>
            <a:r>
              <a:rPr lang="en-US" b="1" dirty="0">
                <a:solidFill>
                  <a:schemeClr val="bg1"/>
                </a:solidFill>
              </a:rPr>
              <a:t>level support </a:t>
            </a:r>
            <a:r>
              <a:rPr lang="en-US" dirty="0"/>
              <a:t>for Angular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Comes with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bindings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smtClean="0"/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source of truth</a:t>
            </a:r>
          </a:p>
          <a:p>
            <a:pPr lvl="1"/>
            <a:r>
              <a:rPr lang="en-US" dirty="0"/>
              <a:t>State is </a:t>
            </a:r>
            <a:r>
              <a:rPr lang="en-US" b="1" dirty="0">
                <a:solidFill>
                  <a:schemeClr val="bg1"/>
                </a:solidFill>
              </a:rPr>
              <a:t>read only</a:t>
            </a:r>
          </a:p>
          <a:p>
            <a:pPr lvl="1"/>
            <a:r>
              <a:rPr lang="en-US" dirty="0"/>
              <a:t>Pure functions drive </a:t>
            </a:r>
            <a:r>
              <a:rPr lang="en-US" b="1" dirty="0">
                <a:solidFill>
                  <a:schemeClr val="bg1"/>
                </a:solidFill>
              </a:rPr>
              <a:t>state changes</a:t>
            </a:r>
          </a:p>
          <a:p>
            <a:pPr lvl="1"/>
            <a:r>
              <a:rPr lang="en-US" dirty="0"/>
              <a:t>Unidirectional </a:t>
            </a:r>
            <a:r>
              <a:rPr lang="en-US" b="1" dirty="0">
                <a:solidFill>
                  <a:schemeClr val="bg1"/>
                </a:solidFill>
              </a:rPr>
              <a:t>data-flow</a:t>
            </a:r>
          </a:p>
          <a:p>
            <a:pPr lvl="1"/>
            <a:r>
              <a:rPr lang="en-US" dirty="0" smtClean="0"/>
              <a:t>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be used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applications! 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903906" y="1973703"/>
            <a:ext cx="2590800" cy="1143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View Component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99306" y="3269103"/>
            <a:ext cx="0" cy="10668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1903906" y="4617793"/>
            <a:ext cx="2590800" cy="136440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Actions</a:t>
            </a:r>
          </a:p>
          <a:p>
            <a:pPr algn="ctr"/>
            <a:endParaRPr lang="en-US" sz="2800" b="1" dirty="0" smtClean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284906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32606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80306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22422" y="5271650"/>
            <a:ext cx="2133600" cy="3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7978258" y="4830184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Reducer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999906" y="2171389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State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22422" y="2569267"/>
            <a:ext cx="2208132" cy="5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04219" y="1423471"/>
            <a:ext cx="29229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</a:rPr>
              <a:t>Gets initial state and then 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updates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through subscription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930830" y="3301249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0356" y="3347559"/>
            <a:ext cx="27150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</a:rPr>
              <a:t>Triggers an action when 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the user interacts 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with the component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93793" y="5435654"/>
            <a:ext cx="2190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</a:rPr>
              <a:t>The actions gets</a:t>
            </a:r>
            <a:br>
              <a:rPr lang="en-US" sz="2000" dirty="0" smtClean="0">
                <a:ln w="0"/>
              </a:rPr>
            </a:br>
            <a:r>
              <a:rPr lang="en-US" sz="2000" dirty="0" smtClean="0">
                <a:ln w="0"/>
              </a:rPr>
              <a:t>dispatched to store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42212" y="4038600"/>
            <a:ext cx="27772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</a:rPr>
              <a:t>Updated state calculated</a:t>
            </a:r>
            <a:r>
              <a:rPr lang="bg-BG" sz="2000" b="0" cap="none" spc="0" dirty="0" smtClean="0">
                <a:ln w="0"/>
                <a:solidFill>
                  <a:schemeClr val="tx1"/>
                </a:solidFill>
              </a:rPr>
              <a:t/>
            </a:r>
            <a:br>
              <a:rPr lang="bg-BG" sz="2000" b="0" cap="none" spc="0" dirty="0" smtClean="0">
                <a:ln w="0"/>
                <a:solidFill>
                  <a:schemeClr val="tx1"/>
                </a:solidFill>
              </a:rPr>
            </a:br>
            <a:r>
              <a:rPr lang="de-DE" sz="2000" b="0" cap="none" spc="0" dirty="0" err="1" smtClean="0">
                <a:ln w="0"/>
                <a:solidFill>
                  <a:schemeClr val="tx1"/>
                </a:solidFill>
              </a:rPr>
              <a:t>by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</a:rPr>
              <a:t> reducer gets stored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16674" y="1603446"/>
            <a:ext cx="17254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err="1" smtClean="0">
                <a:ln w="0"/>
                <a:solidFill>
                  <a:schemeClr val="tx1"/>
                </a:solidFill>
              </a:rPr>
              <a:t>Redux</a:t>
            </a:r>
            <a:r>
              <a:rPr lang="en-US" b="1" cap="none" spc="0" dirty="0" smtClean="0">
                <a:ln w="0"/>
                <a:solidFill>
                  <a:schemeClr val="tx1"/>
                </a:solidFill>
              </a:rPr>
              <a:t> Store</a:t>
            </a:r>
            <a:endParaRPr lang="en-US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33" grpId="0"/>
      <p:bldP spid="42" grpId="0"/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522412" y="4724400"/>
            <a:ext cx="9144000" cy="768084"/>
          </a:xfrm>
        </p:spPr>
        <p:txBody>
          <a:bodyPr/>
          <a:lstStyle/>
          <a:p>
            <a:r>
              <a:rPr lang="en-US" dirty="0" smtClean="0"/>
              <a:t>Redux in Angular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17912" y="5562600"/>
            <a:ext cx="4953000" cy="639763"/>
          </a:xfrm>
        </p:spPr>
        <p:txBody>
          <a:bodyPr>
            <a:norm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Using NgRX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2" y="1234311"/>
            <a:ext cx="5257800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powered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  <a:r>
              <a:rPr lang="en-US" b="1" dirty="0" smtClean="0">
                <a:solidFill>
                  <a:schemeClr val="bg1"/>
                </a:solidFill>
              </a:rPr>
              <a:t>tool </a:t>
            </a:r>
            <a:r>
              <a:rPr lang="en-US" dirty="0"/>
              <a:t>for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Helps build robust apps by </a:t>
            </a:r>
            <a:r>
              <a:rPr lang="en-US" b="1" dirty="0">
                <a:solidFill>
                  <a:schemeClr val="bg1"/>
                </a:solidFill>
              </a:rPr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organizing </a:t>
            </a:r>
            <a:r>
              <a:rPr lang="en-US" dirty="0" smtClean="0"/>
              <a:t>app </a:t>
            </a:r>
            <a:br>
              <a:rPr lang="en-US" dirty="0" smtClean="0"/>
            </a:br>
            <a:r>
              <a:rPr lang="en-US" dirty="0" smtClean="0"/>
              <a:t>state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Helps dealing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complex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across </a:t>
            </a:r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Store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03779" y="4267200"/>
            <a:ext cx="60762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--save</a:t>
            </a:r>
          </a:p>
        </p:txBody>
      </p:sp>
    </p:spTree>
    <p:extLst>
      <p:ext uri="{BB962C8B-B14F-4D97-AF65-F5344CB8AC3E}">
        <p14:creationId xmlns:p14="http://schemas.microsoft.com/office/powerpoint/2010/main" val="37863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1034</Words>
  <Application>Microsoft Office PowerPoint</Application>
  <PresentationFormat>Custom</PresentationFormat>
  <Paragraphs>273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Redux State Management</vt:lpstr>
      <vt:lpstr>Table of Contents</vt:lpstr>
      <vt:lpstr>Have a Question?</vt:lpstr>
      <vt:lpstr>PowerPoint Presentation</vt:lpstr>
      <vt:lpstr>Introduction to Redux</vt:lpstr>
      <vt:lpstr>State Management</vt:lpstr>
      <vt:lpstr>How State Management Works</vt:lpstr>
      <vt:lpstr>Using NgRX</vt:lpstr>
      <vt:lpstr>NgRX Store</vt:lpstr>
      <vt:lpstr>Models and App State</vt:lpstr>
      <vt:lpstr>Actions</vt:lpstr>
      <vt:lpstr>Create Actions</vt:lpstr>
      <vt:lpstr>Reducers</vt:lpstr>
      <vt:lpstr>Create a Reducer</vt:lpstr>
      <vt:lpstr>Update the App Module</vt:lpstr>
      <vt:lpstr>Reading from NgRX Store</vt:lpstr>
      <vt:lpstr>Read Component Template</vt:lpstr>
      <vt:lpstr>Add Styling &amp; Render Components</vt:lpstr>
      <vt:lpstr>Writing to NgRX Store</vt:lpstr>
      <vt:lpstr>Create Component Template</vt:lpstr>
      <vt:lpstr>Removing from NgRX Store</vt:lpstr>
      <vt:lpstr>Removing from NgRX Store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State Management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2019-04-08T10:40:25Z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