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192" name="Google Shape;1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03dd26fc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603dd26fc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603dd26fc9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03dd26fc9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603dd26fc9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603dd26fc9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603dd26fc9_0_10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03dd26fc9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03dd26fc9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042e97e2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6042e97e2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042e97e2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6042e97e2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42e97e25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6042e97e25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042e97e25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6042e97e25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042e97e25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6042e97e25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042e97e25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6042e97e25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204" name="Google Shape;2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42e97e2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042e97e25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042e97e2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6042e97e2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42e97e25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6042e97e25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042e97e25_0_4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6042e97e25_0_4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042e97e25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6042e97e25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042e97e25_0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6042e97e25_0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42e97e25_0_4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6042e97e25_0_4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6042e97e25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6042e97e25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6042e97e2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6042e97e2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42e97e25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6042e97e25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042e97e25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6042e97e25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042e97e25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6042e97e25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042e97e25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6042e97e25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042e97e25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6042e97e25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042e97e25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6042e97e25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042e97e25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6042e97e25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042e97e25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6042e97e25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042e97e25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6042e97e25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042e97e2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6042e97e2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042e97e25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6042e97e25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dc37494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2dc37494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6042e97e25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6042e97e25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042e97e25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6042e97e25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1796b534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61796b534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042e97e25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6042e97e25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042e97e25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6042e97e25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042e97e25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6042e97e25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042e97e25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6042e97e25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042e97e25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g6042e97e25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6042e97e25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g6042e97e25_0_21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042e97e25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6042e97e25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042e97e25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6042e97e25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042e97e25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6042e97e25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6042e97e25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6042e97e25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042e97e25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6042e97e25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042e97e25_0_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6042e97e25_0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6042e97e25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6042e97e25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6042e97e25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6042e97e25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042e97e25_0_3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6042e97e25_0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6042e97e25_0_3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6042e97e25_0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042e97e25_0_3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6042e97e25_0_3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042e97e25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6042e97e25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03dd26fc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03dd26fc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042e97e25_0_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</p:txBody>
      </p:sp>
      <p:sp>
        <p:nvSpPr>
          <p:cNvPr id="650" name="Google Shape;650;g6042e97e25_0_3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042e97e25_0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6042e97e25_0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6042e97e25_0_382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  <p:sp>
        <p:nvSpPr>
          <p:cNvPr id="659" name="Google Shape;659;g6042e97e25_0_3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042e97e25_0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g6042e97e25_0_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6042e97e25_0_3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g6042e97e25_0_39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hlinkClick r:id="rId2"/>
              </a:rPr>
              <a:t>http://softuni.org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This work is licensed under the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Creative Commons Attribution-NonCommercial-ShareAlike</a:t>
            </a:r>
            <a:r>
              <a:rPr lang="en-US" sz="1000"/>
              <a:t> license.</a:t>
            </a:r>
            <a:endParaRPr sz="10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042e97e25_0_4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6042e97e25_0_4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687" name="Google Shape;68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© Software University Foundation – </a:t>
            </a:r>
            <a:r>
              <a:rPr lang="en-US" sz="1000" u="sng">
                <a:solidFill>
                  <a:srgbClr val="000000"/>
                </a:solidFill>
                <a:hlinkClick r:id="rId2"/>
              </a:rPr>
              <a:t>http://softuni.org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</a:rPr>
              <a:t>This work is licensed under the </a:t>
            </a:r>
            <a:r>
              <a:rPr lang="en-US" sz="1000" u="sng">
                <a:solidFill>
                  <a:srgbClr val="000000"/>
                </a:solidFill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</a:rPr>
              <a:t> license.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5" name="Google Shape;71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03dd26fc9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603dd26fc9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603dd26fc9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03dd26fc9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03dd26fc9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03dd26fc9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hyperlink" Target="http://creativecommons.org/licenses/by-nc-sa/4.0/" TargetMode="External"/><Relationship Id="rId8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3" Type="http://schemas.openxmlformats.org/officeDocument/2006/relationships/hyperlink" Target="http://smartit.bg/" TargetMode="External"/><Relationship Id="rId12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aeternity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www.telenor.bg/" TargetMode="External"/><Relationship Id="rId15" Type="http://schemas.openxmlformats.org/officeDocument/2006/relationships/image" Target="../media/image7.png"/><Relationship Id="rId14" Type="http://schemas.openxmlformats.org/officeDocument/2006/relationships/image" Target="../media/image27.png"/><Relationship Id="rId5" Type="http://schemas.openxmlformats.org/officeDocument/2006/relationships/hyperlink" Target="http://codexio.bg" TargetMode="External"/><Relationship Id="rId6" Type="http://schemas.openxmlformats.org/officeDocument/2006/relationships/image" Target="../media/image28.png"/><Relationship Id="rId7" Type="http://schemas.openxmlformats.org/officeDocument/2006/relationships/hyperlink" Target="https://www.liebherr.com/en/deu/start/start-page.html" TargetMode="External"/><Relationship Id="rId8" Type="http://schemas.openxmlformats.org/officeDocument/2006/relationships/image" Target="../media/image29.jpg"/></Relationships>
</file>

<file path=ppt/slideLayouts/_rels/slideLayout13.xml.rels><?xml version="1.0" encoding="UTF-8" standalone="yes"?><Relationships xmlns="http://schemas.openxmlformats.org/package/2006/relationships"><Relationship Id="rId11" Type="http://schemas.openxmlformats.org/officeDocument/2006/relationships/hyperlink" Target="https://netpeak.bg/" TargetMode="External"/><Relationship Id="rId10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1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xs-software.com/" TargetMode="External"/><Relationship Id="rId15" Type="http://schemas.openxmlformats.org/officeDocument/2006/relationships/image" Target="../media/image7.png"/><Relationship Id="rId14" Type="http://schemas.openxmlformats.org/officeDocument/2006/relationships/image" Target="../media/image34.png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38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3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www.facebook.com/SoftwareUniversity" TargetMode="External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5" Type="http://schemas.openxmlformats.org/officeDocument/2006/relationships/hyperlink" Target="http://forum.softuni.bg/" TargetMode="External"/><Relationship Id="rId6" Type="http://schemas.openxmlformats.org/officeDocument/2006/relationships/image" Target="../media/image37.png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4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20.png"/><Relationship Id="rId13" Type="http://schemas.openxmlformats.org/officeDocument/2006/relationships/image" Target="../media/image25.png"/><Relationship Id="rId1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5" Type="http://schemas.openxmlformats.org/officeDocument/2006/relationships/image" Target="../media/image18.png"/><Relationship Id="rId14" Type="http://schemas.openxmlformats.org/officeDocument/2006/relationships/image" Target="../media/image16.png"/><Relationship Id="rId16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>
            <p:ph idx="2" type="pic"/>
          </p:nvPr>
        </p:nvSpPr>
        <p:spPr>
          <a:xfrm>
            <a:off x="656629" y="2351427"/>
            <a:ext cx="5439372" cy="23259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b="0" i="0" sz="339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2813" y="6057655"/>
            <a:ext cx="2106010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type="title"/>
          </p:nvPr>
        </p:nvSpPr>
        <p:spPr>
          <a:xfrm>
            <a:off x="666859" y="254857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2" title="CC-BY-NC-SA License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51416" y="6080062"/>
            <a:ext cx="1437271" cy="502868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F2A818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" name="Google Shape;25;p2"/>
          <p:cNvSpPr txBox="1"/>
          <p:nvPr>
            <p:ph idx="3" type="body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5" type="body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6" type="body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Slide Dark">
  <p:cSld name="Comparison Slide Dar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190402" y="1195931"/>
            <a:ext cx="5426148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2" type="body"/>
          </p:nvPr>
        </p:nvSpPr>
        <p:spPr>
          <a:xfrm>
            <a:off x="6575450" y="1195931"/>
            <a:ext cx="5426147" cy="482410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0" type="dt"/>
          </p:nvPr>
        </p:nvSpPr>
        <p:spPr>
          <a:xfrm>
            <a:off x="188816" y="6390560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">
  <p:cSld name="Image and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2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b="0" i="0" sz="21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b="0" i="0" sz="37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2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4795936" y="1353867"/>
            <a:ext cx="7199299" cy="502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0854" y="232973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9"/>
              <a:buFont typeface="Calibri"/>
              <a:buNone/>
            </a:pPr>
            <a:r>
              <a:t/>
            </a:r>
            <a:endParaRPr b="0" i="0" sz="2399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3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64" y="3048000"/>
            <a:ext cx="4143348" cy="3323785"/>
          </a:xfrm>
          <a:prstGeom prst="roundRect">
            <a:avLst>
              <a:gd fmla="val 3461" name="adj"/>
            </a:avLst>
          </a:prstGeom>
          <a:noFill/>
          <a:ln>
            <a:noFill/>
          </a:ln>
        </p:spPr>
      </p:pic>
      <p:pic>
        <p:nvPicPr>
          <p:cNvPr id="160" name="Google Shape;160;p1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8012" y="1269705"/>
            <a:ext cx="3507028" cy="1450390"/>
          </a:xfrm>
          <a:prstGeom prst="roundRect">
            <a:avLst>
              <a:gd fmla="val 3586" name="adj"/>
            </a:avLst>
          </a:prstGeom>
          <a:noFill/>
          <a:ln>
            <a:noFill/>
          </a:ln>
        </p:spPr>
      </p:pic>
      <p:pic>
        <p:nvPicPr>
          <p:cNvPr id="161" name="Google Shape;161;p1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5613" y="4961886"/>
            <a:ext cx="6687589" cy="1466012"/>
          </a:xfrm>
          <a:prstGeom prst="roundRect">
            <a:avLst>
              <a:gd fmla="val 5492" name="adj"/>
            </a:avLst>
          </a:prstGeom>
          <a:noFill/>
          <a:ln>
            <a:noFill/>
          </a:ln>
        </p:spPr>
      </p:pic>
      <p:pic>
        <p:nvPicPr>
          <p:cNvPr id="162" name="Google Shape;162;p1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52673" y="1253341"/>
            <a:ext cx="3537236" cy="1600277"/>
          </a:xfrm>
          <a:prstGeom prst="roundRect">
            <a:avLst>
              <a:gd fmla="val 4755" name="adj"/>
            </a:avLst>
          </a:prstGeom>
          <a:noFill/>
          <a:ln>
            <a:noFill/>
          </a:ln>
        </p:spPr>
      </p:pic>
      <p:pic>
        <p:nvPicPr>
          <p:cNvPr id="163" name="Google Shape;163;p1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3785" y="1297093"/>
            <a:ext cx="4111472" cy="1740439"/>
          </a:xfrm>
          <a:prstGeom prst="roundRect">
            <a:avLst>
              <a:gd fmla="val 6970" name="adj"/>
            </a:avLst>
          </a:prstGeom>
          <a:noFill/>
          <a:ln>
            <a:noFill/>
          </a:ln>
        </p:spPr>
      </p:pic>
      <p:pic>
        <p:nvPicPr>
          <p:cNvPr id="164" name="Google Shape;164;p13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5612" y="3323273"/>
            <a:ext cx="6678008" cy="1231632"/>
          </a:xfrm>
          <a:prstGeom prst="roundRect">
            <a:avLst>
              <a:gd fmla="val 6594" name="adj"/>
            </a:avLst>
          </a:prstGeom>
          <a:noFill/>
          <a:ln>
            <a:noFill/>
          </a:ln>
        </p:spPr>
      </p:pic>
      <p:sp>
        <p:nvSpPr>
          <p:cNvPr id="165" name="Google Shape;165;p13"/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/>
          <p:nvPr>
            <p:ph type="title"/>
          </p:nvPr>
        </p:nvSpPr>
        <p:spPr>
          <a:xfrm>
            <a:off x="188816" y="11072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4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/>
          <p:nvPr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>
            <p:ph type="title"/>
          </p:nvPr>
        </p:nvSpPr>
        <p:spPr>
          <a:xfrm>
            <a:off x="188816" y="11072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2" name="Google Shape;172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5696" y="1200162"/>
            <a:ext cx="6096599" cy="1314435"/>
          </a:xfrm>
          <a:prstGeom prst="roundRect">
            <a:avLst>
              <a:gd fmla="val 3250" name="adj"/>
            </a:avLst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indeavr" id="173" name="Google Shape;173;p1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464" y="1399789"/>
            <a:ext cx="5354264" cy="1209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software group" id="174" name="Google Shape;174;p1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5464" y="2317265"/>
            <a:ext cx="66675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¡Ð²ÑÑÐ·Ð°Ð½Ð¾ Ð¸Ð·Ð¾Ð±ÑÐ°Ð¶ÐµÐ½Ð¸Ðµ" id="175" name="Google Shape;175;p14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19014" l="14921" r="15237" t="-168"/>
          <a:stretch/>
        </p:blipFill>
        <p:spPr>
          <a:xfrm>
            <a:off x="7761500" y="2602277"/>
            <a:ext cx="3155182" cy="1654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netpeak" id="176" name="Google Shape;176;p14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1756" y="5230897"/>
            <a:ext cx="7167612" cy="996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superhosting png" id="177" name="Google Shape;177;p14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017524" y="4510111"/>
            <a:ext cx="3352800" cy="177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">
  <p:cSld name="Las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5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52410" y="1186307"/>
            <a:ext cx="9504009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31672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2" name="Google Shape;182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449" y="3608627"/>
            <a:ext cx="1119031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7977" y="5017462"/>
            <a:ext cx="1042504" cy="104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96603" y="2384689"/>
            <a:ext cx="3227765" cy="429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85829" y="1319423"/>
            <a:ext cx="1670274" cy="2065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5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 txBox="1"/>
          <p:nvPr>
            <p:ph type="title"/>
          </p:nvPr>
        </p:nvSpPr>
        <p:spPr>
          <a:xfrm>
            <a:off x="172286" y="108873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able of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rawing of a cartoon character&#10;&#10;Description generated with high confidence" id="34" name="Google Shape;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910369" y="1409638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Calibri"/>
              <a:buAutoNum type="arabicPeriod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indent="-228600" lvl="0" marL="45720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1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urce Code Example">
  <p:cSld name="Source Code Examp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90501" y="1196126"/>
            <a:ext cx="11811097" cy="51856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rgbClr val="ACB4C3">
              <a:alpha val="14901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334B"/>
              </a:buClr>
              <a:buSzPts val="2398"/>
              <a:buNone/>
              <a:defRPr b="1" sz="2398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8283" y="232973"/>
            <a:ext cx="2125527" cy="53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ortant Concept">
  <p:cSld name="Important Concep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7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05" y="1792355"/>
            <a:ext cx="1830305" cy="4062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69" name="Google Shape;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205" y="1792355"/>
            <a:ext cx="915152" cy="406222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>
            <p:ph idx="1" type="body"/>
          </p:nvPr>
        </p:nvSpPr>
        <p:spPr>
          <a:xfrm>
            <a:off x="2065510" y="1121144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3037" y="274595"/>
            <a:ext cx="2144287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6158"/>
              <a:buFont typeface="Noto Sans Symbols"/>
              <a:buNone/>
            </a:pPr>
            <a:r>
              <a:rPr b="1" i="0" lang="en-US" sz="8797" u="none" cap="none" strike="noStrik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8797" u="none" cap="none" strike="noStrike">
              <a:solidFill>
                <a:srgbClr val="2344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87" y="2222932"/>
            <a:ext cx="3575905" cy="41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452" y="314259"/>
            <a:ext cx="2126081" cy="5302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0857" y="1702473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9116" y="3776293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8000" y="3776293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68000" y="3775663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48000" y="3776293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8"/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0856" y="1702471"/>
            <a:ext cx="1198901" cy="119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9116" y="3776291"/>
            <a:ext cx="1166400" cy="140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28000" y="3776291"/>
            <a:ext cx="1166400" cy="138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68000" y="3775661"/>
            <a:ext cx="1166400" cy="156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8000" y="3769759"/>
            <a:ext cx="1166400" cy="1350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48000" y="3776291"/>
            <a:ext cx="1166400" cy="1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86303" y="3776295"/>
            <a:ext cx="1164654" cy="14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8"/>
          <p:cNvCxnSpPr/>
          <p:nvPr/>
        </p:nvCxnSpPr>
        <p:spPr>
          <a:xfrm>
            <a:off x="3969414" y="3335565"/>
            <a:ext cx="7161786" cy="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8"/>
          <p:cNvCxnSpPr/>
          <p:nvPr/>
        </p:nvCxnSpPr>
        <p:spPr>
          <a:xfrm>
            <a:off x="3969414" y="333556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8"/>
          <p:cNvCxnSpPr/>
          <p:nvPr/>
        </p:nvCxnSpPr>
        <p:spPr>
          <a:xfrm>
            <a:off x="5364000" y="333556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8"/>
          <p:cNvCxnSpPr/>
          <p:nvPr/>
        </p:nvCxnSpPr>
        <p:spPr>
          <a:xfrm>
            <a:off x="6811200" y="332921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8"/>
          <p:cNvCxnSpPr/>
          <p:nvPr/>
        </p:nvCxnSpPr>
        <p:spPr>
          <a:xfrm>
            <a:off x="8251200" y="332921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8"/>
          <p:cNvCxnSpPr/>
          <p:nvPr/>
        </p:nvCxnSpPr>
        <p:spPr>
          <a:xfrm>
            <a:off x="9691200" y="332921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8"/>
          <p:cNvCxnSpPr/>
          <p:nvPr/>
        </p:nvCxnSpPr>
        <p:spPr>
          <a:xfrm>
            <a:off x="11131200" y="333556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8"/>
          <p:cNvCxnSpPr/>
          <p:nvPr/>
        </p:nvCxnSpPr>
        <p:spPr>
          <a:xfrm>
            <a:off x="7550307" y="3092995"/>
            <a:ext cx="0" cy="236220"/>
          </a:xfrm>
          <a:prstGeom prst="straightConnector1">
            <a:avLst/>
          </a:prstGeom>
          <a:noFill/>
          <a:ln cap="flat" cmpd="sng" w="25400">
            <a:solidFill>
              <a:srgbClr val="F4C4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ortant Example">
  <p:cSld name="Important Examp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9"/>
          <p:cNvPicPr preferRelativeResize="0"/>
          <p:nvPr/>
        </p:nvPicPr>
        <p:blipFill rotWithShape="1">
          <a:blip r:embed="rId2">
            <a:alphaModFix/>
          </a:blip>
          <a:srcRect b="1671" l="0" r="0" t="0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02-KIMS BUSINESS\007-02-Fullslidesppt-Contents\20161228\02-edu\bulb-item2.png"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27" y="3314704"/>
            <a:ext cx="1260665" cy="27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>
            <p:ph type="title"/>
          </p:nvPr>
        </p:nvSpPr>
        <p:spPr>
          <a:xfrm>
            <a:off x="1296957" y="100750"/>
            <a:ext cx="8399495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1959073" y="1121144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33037" y="274595"/>
            <a:ext cx="2144287" cy="53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188816" y="6397196"/>
            <a:ext cx="808713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6" Type="http://schemas.openxmlformats.org/officeDocument/2006/relationships/image" Target="../media/image60.png"/><Relationship Id="rId7" Type="http://schemas.openxmlformats.org/officeDocument/2006/relationships/image" Target="../media/image6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3.png"/><Relationship Id="rId4" Type="http://schemas.openxmlformats.org/officeDocument/2006/relationships/image" Target="../media/image6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Relationship Id="rId5" Type="http://schemas.openxmlformats.org/officeDocument/2006/relationships/image" Target="../media/image4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en.wikipedia.org/wiki/Higher-order_fun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t6io/react-web-apps-master-class-course/tree/master/lecture-1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reactjs.org/docs/render-props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reactjs.org/docs/context.html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mozilla.org/en-US/docs/Web/JavaScript/Reference/Global_Objects/Object/is#Description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2.png"/><Relationship Id="rId4" Type="http://schemas.openxmlformats.org/officeDocument/2006/relationships/image" Target="../media/image7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1" Type="http://schemas.openxmlformats.org/officeDocument/2006/relationships/hyperlink" Target="https://netpeak.bg/" TargetMode="External"/><Relationship Id="rId10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38.png"/><Relationship Id="rId7" Type="http://schemas.openxmlformats.org/officeDocument/2006/relationships/hyperlink" Target="https://www.softwaregroup.com/" TargetMode="External"/><Relationship Id="rId8" Type="http://schemas.openxmlformats.org/officeDocument/2006/relationships/image" Target="../media/image33.png"/></Relationships>
</file>

<file path=ppt/slides/_rels/slide6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btech.com/" TargetMode="External"/><Relationship Id="rId10" Type="http://schemas.openxmlformats.org/officeDocument/2006/relationships/image" Target="../media/image30.png"/><Relationship Id="rId13" Type="http://schemas.openxmlformats.org/officeDocument/2006/relationships/hyperlink" Target="http://smartit.bg/" TargetMode="External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aeternity.com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Relationship Id="rId5" Type="http://schemas.openxmlformats.org/officeDocument/2006/relationships/hyperlink" Target="http://codexio.bg" TargetMode="External"/><Relationship Id="rId6" Type="http://schemas.openxmlformats.org/officeDocument/2006/relationships/image" Target="../media/image28.png"/><Relationship Id="rId7" Type="http://schemas.openxmlformats.org/officeDocument/2006/relationships/hyperlink" Target="https://www.liebherr.com/en/deu/start/start-page.html" TargetMode="External"/><Relationship Id="rId8" Type="http://schemas.openxmlformats.org/officeDocument/2006/relationships/image" Target="../media/image29.jpg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hyperlink" Target="http://softuni.bg/" TargetMode="External"/><Relationship Id="rId13" Type="http://schemas.openxmlformats.org/officeDocument/2006/relationships/image" Target="../media/image69.png"/><Relationship Id="rId12" Type="http://schemas.openxmlformats.org/officeDocument/2006/relationships/hyperlink" Target="http://www.facebook.com/SoftwareUniversity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0.png"/><Relationship Id="rId15" Type="http://schemas.openxmlformats.org/officeDocument/2006/relationships/image" Target="../media/image75.png"/><Relationship Id="rId14" Type="http://schemas.openxmlformats.org/officeDocument/2006/relationships/hyperlink" Target="http://forum.softuni.bg/" TargetMode="External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foundation/" TargetMode="External"/><Relationship Id="rId8" Type="http://schemas.openxmlformats.org/officeDocument/2006/relationships/image" Target="../media/image7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50.png"/><Relationship Id="rId7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Relationship Id="rId6" Type="http://schemas.openxmlformats.org/officeDocument/2006/relationships/image" Target="../media/image63.png"/><Relationship Id="rId7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666859" y="1303142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</a:pPr>
            <a:r>
              <a:rPr lang="en-US">
                <a:solidFill>
                  <a:srgbClr val="234465"/>
                </a:solidFill>
              </a:rPr>
              <a:t>Advanced React</a:t>
            </a:r>
            <a:endParaRPr>
              <a:solidFill>
                <a:srgbClr val="234465"/>
              </a:solidFill>
            </a:endParaRPr>
          </a:p>
        </p:txBody>
      </p:sp>
      <p:sp>
        <p:nvSpPr>
          <p:cNvPr id="195" name="Google Shape;195;p16"/>
          <p:cNvSpPr txBox="1"/>
          <p:nvPr>
            <p:ph type="title"/>
          </p:nvPr>
        </p:nvSpPr>
        <p:spPr>
          <a:xfrm>
            <a:off x="666859" y="254882"/>
            <a:ext cx="1096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</a:pPr>
            <a:r>
              <a:rPr lang="en-US"/>
              <a:t>React Web Applications Master Class</a:t>
            </a:r>
            <a:endParaRPr/>
          </a:p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8643853" y="5916124"/>
            <a:ext cx="2951518" cy="38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97" name="Google Shape;197;p16"/>
          <p:cNvSpPr txBox="1"/>
          <p:nvPr>
            <p:ph idx="4" type="body"/>
          </p:nvPr>
        </p:nvSpPr>
        <p:spPr>
          <a:xfrm>
            <a:off x="8643853" y="6340279"/>
            <a:ext cx="2951518" cy="351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http://softuni.bg</a:t>
            </a:r>
            <a:endParaRPr/>
          </a:p>
        </p:txBody>
      </p:sp>
      <p:sp>
        <p:nvSpPr>
          <p:cNvPr id="198" name="Google Shape;198;p16"/>
          <p:cNvSpPr txBox="1"/>
          <p:nvPr>
            <p:ph idx="5" type="body"/>
          </p:nvPr>
        </p:nvSpPr>
        <p:spPr>
          <a:xfrm>
            <a:off x="671147" y="4876800"/>
            <a:ext cx="2951518" cy="506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99" name="Google Shape;199;p16"/>
          <p:cNvSpPr txBox="1"/>
          <p:nvPr>
            <p:ph idx="6" type="body"/>
          </p:nvPr>
        </p:nvSpPr>
        <p:spPr>
          <a:xfrm>
            <a:off x="671147" y="5368740"/>
            <a:ext cx="2951518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90400" y="1196125"/>
            <a:ext cx="118182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0565" lvl="0" marL="45691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/>
              <a:t>Props Change</a:t>
            </a:r>
            <a:endParaRPr sz="3200"/>
          </a:p>
          <a:p>
            <a:pPr indent="-450565" lvl="0" marL="45691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State Change</a:t>
            </a:r>
            <a:endParaRPr sz="3200"/>
          </a:p>
          <a:p>
            <a:pPr indent="-450565" lvl="0" marL="45691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Context Change*</a:t>
            </a:r>
            <a:endParaRPr sz="3200"/>
          </a:p>
        </p:txBody>
      </p:sp>
      <p:sp>
        <p:nvSpPr>
          <p:cNvPr id="293" name="Google Shape;293;p2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Component Re-render Causes</a:t>
            </a:r>
            <a:endParaRPr/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615109" y="4704825"/>
            <a:ext cx="10961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</a:pPr>
            <a:r>
              <a:rPr lang="en-US"/>
              <a:t>React Patterns and Practices</a:t>
            </a:r>
            <a:endParaRPr/>
          </a:p>
        </p:txBody>
      </p:sp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13" y="1117000"/>
            <a:ext cx="3454976" cy="307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1896257" y="3025775"/>
            <a:ext cx="8399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Composition </a:t>
            </a:r>
            <a:r>
              <a:rPr lang="en-US" sz="4400" strike="sngStrike"/>
              <a:t>vs Inheritance</a:t>
            </a:r>
            <a:endParaRPr sz="4400"/>
          </a:p>
        </p:txBody>
      </p:sp>
      <p:sp>
        <p:nvSpPr>
          <p:cNvPr id="308" name="Google Shape;308;p27"/>
          <p:cNvSpPr txBox="1"/>
          <p:nvPr>
            <p:ph idx="12" type="sldNum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190400" y="1196125"/>
            <a:ext cx="118182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Using props to show unknown elements</a:t>
            </a:r>
            <a:endParaRPr sz="3300"/>
          </a:p>
        </p:txBody>
      </p:sp>
      <p:sp>
        <p:nvSpPr>
          <p:cNvPr id="314" name="Google Shape;314;p2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Generic Components</a:t>
            </a:r>
            <a:endParaRPr strike="sngStrike"/>
          </a:p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413" y="2939324"/>
            <a:ext cx="3153323" cy="15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00" y="2939325"/>
            <a:ext cx="3805604" cy="15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650" y="2057025"/>
            <a:ext cx="7544700" cy="6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000" y="4884300"/>
            <a:ext cx="3805600" cy="63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7425" y="4657038"/>
            <a:ext cx="3153325" cy="1092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 txBox="1"/>
          <p:nvPr/>
        </p:nvSpPr>
        <p:spPr>
          <a:xfrm>
            <a:off x="2121100" y="5825875"/>
            <a:ext cx="2537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 prop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7548575" y="5825875"/>
            <a:ext cx="2451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1"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 props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idx="1" type="body"/>
          </p:nvPr>
        </p:nvSpPr>
        <p:spPr>
          <a:xfrm>
            <a:off x="190400" y="1196125"/>
            <a:ext cx="118182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Special cases of more generic components</a:t>
            </a:r>
            <a:endParaRPr sz="3300"/>
          </a:p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Special</a:t>
            </a:r>
            <a:r>
              <a:rPr lang="en-US"/>
              <a:t> Components</a:t>
            </a:r>
            <a:endParaRPr strike="sngStrike"/>
          </a:p>
        </p:txBody>
      </p:sp>
      <p:sp>
        <p:nvSpPr>
          <p:cNvPr id="329" name="Google Shape;329;p29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00" y="2597050"/>
            <a:ext cx="9372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200" y="4101450"/>
            <a:ext cx="9372600" cy="131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idx="1" type="body"/>
          </p:nvPr>
        </p:nvSpPr>
        <p:spPr>
          <a:xfrm>
            <a:off x="190400" y="1196125"/>
            <a:ext cx="118182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React is build with composition model in mind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Enough Flexibility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You don’t need inheritance apart from extending </a:t>
            </a:r>
            <a:r>
              <a:rPr i="1" lang="en-US" sz="3300"/>
              <a:t>React.Component</a:t>
            </a:r>
            <a:r>
              <a:rPr lang="en-US" sz="3300"/>
              <a:t> or </a:t>
            </a:r>
            <a:r>
              <a:rPr i="1" lang="en-US" sz="3300"/>
              <a:t>React.PureComponent</a:t>
            </a:r>
            <a:endParaRPr i="1" sz="3300"/>
          </a:p>
        </p:txBody>
      </p:sp>
      <p:sp>
        <p:nvSpPr>
          <p:cNvPr id="337" name="Google Shape;337;p3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Composition </a:t>
            </a:r>
            <a:r>
              <a:rPr lang="en-US" sz="3950" strike="sngStrike"/>
              <a:t>vs Inheritance</a:t>
            </a:r>
            <a:endParaRPr sz="3950" strike="sngStrike"/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Presentational and Container Components</a:t>
            </a:r>
            <a:endParaRPr sz="4400"/>
          </a:p>
        </p:txBody>
      </p:sp>
      <p:sp>
        <p:nvSpPr>
          <p:cNvPr id="344" name="Google Shape;344;p3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190400" y="1196125"/>
            <a:ext cx="118182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How things </a:t>
            </a:r>
            <a:r>
              <a:rPr b="1" lang="en-US" sz="3300"/>
              <a:t>look</a:t>
            </a:r>
            <a:endParaRPr b="1"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Usually renders </a:t>
            </a:r>
            <a:r>
              <a:rPr b="1" lang="en-US" sz="3300"/>
              <a:t>host</a:t>
            </a:r>
            <a:r>
              <a:rPr lang="en-US" sz="3300"/>
              <a:t> components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No external dependencies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Lack of knowledge about data mutations and loading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Pure functions*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No state (except of UI state)</a:t>
            </a:r>
            <a:endParaRPr sz="3300"/>
          </a:p>
        </p:txBody>
      </p:sp>
      <p:sp>
        <p:nvSpPr>
          <p:cNvPr id="350" name="Google Shape;350;p3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Presentational</a:t>
            </a:r>
            <a:r>
              <a:rPr lang="en-US" sz="3950"/>
              <a:t> Components</a:t>
            </a:r>
            <a:endParaRPr sz="3950"/>
          </a:p>
        </p:txBody>
      </p:sp>
      <p:sp>
        <p:nvSpPr>
          <p:cNvPr id="351" name="Google Shape;351;p32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Presentational Components</a:t>
            </a:r>
            <a:endParaRPr sz="3950"/>
          </a:p>
        </p:txBody>
      </p:sp>
      <p:sp>
        <p:nvSpPr>
          <p:cNvPr id="357" name="Google Shape;357;p33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50" y="1905350"/>
            <a:ext cx="5263170" cy="42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301" y="1665700"/>
            <a:ext cx="5855703" cy="20126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/>
          <p:nvPr/>
        </p:nvSpPr>
        <p:spPr>
          <a:xfrm>
            <a:off x="4502250" y="4090425"/>
            <a:ext cx="1326900" cy="729900"/>
          </a:xfrm>
          <a:prstGeom prst="roundRect">
            <a:avLst>
              <a:gd fmla="val 16667" name="adj"/>
            </a:avLst>
          </a:prstGeom>
          <a:solidFill>
            <a:srgbClr val="234465">
              <a:alpha val="6667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No State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5132350" y="4689275"/>
            <a:ext cx="1326900" cy="685200"/>
          </a:xfrm>
          <a:prstGeom prst="roundRect">
            <a:avLst>
              <a:gd fmla="val 16667" name="adj"/>
            </a:avLst>
          </a:prstGeom>
          <a:solidFill>
            <a:srgbClr val="234465">
              <a:alpha val="6667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Pure Function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5829150" y="5255825"/>
            <a:ext cx="1326900" cy="685200"/>
          </a:xfrm>
          <a:prstGeom prst="roundRect">
            <a:avLst>
              <a:gd fmla="val 16667" name="adj"/>
            </a:avLst>
          </a:prstGeom>
          <a:solidFill>
            <a:srgbClr val="234465">
              <a:alpha val="6667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2"/>
                </a:solidFill>
              </a:rPr>
              <a:t>Renders DOM elements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190400" y="1196125"/>
            <a:ext cx="118182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How things </a:t>
            </a:r>
            <a:r>
              <a:rPr b="1" lang="en-US" sz="3300"/>
              <a:t>work</a:t>
            </a:r>
            <a:endParaRPr b="1"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Usually no </a:t>
            </a:r>
            <a:r>
              <a:rPr b="1" lang="en-US" sz="3300"/>
              <a:t>host</a:t>
            </a:r>
            <a:r>
              <a:rPr lang="en-US" sz="3300"/>
              <a:t> components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Linked to external providers (redux-connect, apollo-graphql, etc.)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Serves as data and behavior providers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Usually stateful</a:t>
            </a:r>
            <a:endParaRPr sz="3300"/>
          </a:p>
        </p:txBody>
      </p:sp>
      <p:sp>
        <p:nvSpPr>
          <p:cNvPr id="368" name="Google Shape;368;p3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Container</a:t>
            </a:r>
            <a:r>
              <a:rPr lang="en-US" sz="3950"/>
              <a:t> Components</a:t>
            </a:r>
            <a:endParaRPr sz="3950"/>
          </a:p>
        </p:txBody>
      </p:sp>
      <p:sp>
        <p:nvSpPr>
          <p:cNvPr id="369" name="Google Shape;369;p34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196766" y="1371604"/>
            <a:ext cx="8182463" cy="47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6088" lvl="0" marL="446088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Core Concepts (React Basics Throwback)</a:t>
            </a:r>
            <a:endParaRPr/>
          </a:p>
          <a:p>
            <a:pPr indent="-446087" lvl="0" marL="446087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/>
              <a:t>React Patterns And Practices</a:t>
            </a:r>
            <a:endParaRPr/>
          </a:p>
          <a:p>
            <a:pPr indent="-452310" lvl="0" marL="446087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AutoNum type="arabicPeriod"/>
            </a:pPr>
            <a:r>
              <a:rPr lang="en-US"/>
              <a:t>React Context</a:t>
            </a:r>
            <a:endParaRPr/>
          </a:p>
          <a:p>
            <a:pPr indent="-452310" lvl="0" marL="446088" rtl="0" algn="l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SzPts val="3398"/>
              <a:buAutoNum type="arabicPeriod"/>
            </a:pPr>
            <a:r>
              <a:rPr lang="en-US"/>
              <a:t>Thinking in React</a:t>
            </a:r>
            <a:endParaRPr/>
          </a:p>
        </p:txBody>
      </p:sp>
      <p:sp>
        <p:nvSpPr>
          <p:cNvPr id="208" name="Google Shape;208;p17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Container Components</a:t>
            </a:r>
            <a:endParaRPr sz="3950"/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1375475"/>
            <a:ext cx="7424849" cy="52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2899" y="1375475"/>
            <a:ext cx="4271952" cy="209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/>
          <p:nvPr/>
        </p:nvSpPr>
        <p:spPr>
          <a:xfrm>
            <a:off x="5264250" y="4395225"/>
            <a:ext cx="1431300" cy="797400"/>
          </a:xfrm>
          <a:prstGeom prst="roundRect">
            <a:avLst>
              <a:gd fmla="val 16667" name="adj"/>
            </a:avLst>
          </a:prstGeom>
          <a:solidFill>
            <a:srgbClr val="234465">
              <a:alpha val="6667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Stateful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5943966" y="5049480"/>
            <a:ext cx="1431300" cy="748500"/>
          </a:xfrm>
          <a:prstGeom prst="roundRect">
            <a:avLst>
              <a:gd fmla="val 16667" name="adj"/>
            </a:avLst>
          </a:prstGeom>
          <a:solidFill>
            <a:srgbClr val="234465">
              <a:alpha val="6667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Serves as Data Provider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9162591" y="3145105"/>
            <a:ext cx="1431300" cy="748500"/>
          </a:xfrm>
          <a:prstGeom prst="roundRect">
            <a:avLst>
              <a:gd fmla="val 16667" name="adj"/>
            </a:avLst>
          </a:prstGeom>
          <a:solidFill>
            <a:srgbClr val="234465">
              <a:alpha val="6667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What is it?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1899025" y="3301700"/>
            <a:ext cx="1963500" cy="435300"/>
          </a:xfrm>
          <a:prstGeom prst="wedgeRoundRectCallout">
            <a:avLst>
              <a:gd fmla="val -22045" name="adj1"/>
              <a:gd fmla="val 71749" name="adj2"/>
              <a:gd fmla="val 0" name="adj3"/>
            </a:avLst>
          </a:prstGeom>
          <a:solidFill>
            <a:srgbClr val="234465">
              <a:alpha val="6667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Inversion of Control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idx="1" type="body"/>
          </p:nvPr>
        </p:nvSpPr>
        <p:spPr>
          <a:xfrm>
            <a:off x="190400" y="1196125"/>
            <a:ext cx="118182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Separation of concerns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Better </a:t>
            </a:r>
            <a:r>
              <a:rPr lang="en-US" sz="3300"/>
              <a:t>Reusability</a:t>
            </a:r>
            <a:r>
              <a:rPr lang="en-US" sz="3300"/>
              <a:t> 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Enforces Good Practices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Makes Styling Easier</a:t>
            </a:r>
            <a:endParaRPr sz="3300"/>
          </a:p>
        </p:txBody>
      </p:sp>
      <p:sp>
        <p:nvSpPr>
          <p:cNvPr id="387" name="Google Shape;387;p3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But Why?</a:t>
            </a:r>
            <a:endParaRPr sz="3950"/>
          </a:p>
        </p:txBody>
      </p:sp>
      <p:sp>
        <p:nvSpPr>
          <p:cNvPr id="388" name="Google Shape;388;p36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Controlled</a:t>
            </a:r>
            <a:r>
              <a:rPr lang="en-US" sz="4400"/>
              <a:t> vs Uncontrolled Form Components</a:t>
            </a:r>
            <a:endParaRPr sz="4400"/>
          </a:p>
        </p:txBody>
      </p:sp>
      <p:sp>
        <p:nvSpPr>
          <p:cNvPr id="394" name="Google Shape;394;p37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Refs and the DOM</a:t>
            </a:r>
            <a:endParaRPr sz="4400"/>
          </a:p>
        </p:txBody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>
            <p:ph idx="1" type="body"/>
          </p:nvPr>
        </p:nvSpPr>
        <p:spPr>
          <a:xfrm>
            <a:off x="190400" y="1196125"/>
            <a:ext cx="118182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Imperatively control child’s behavior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Child can be either DOM element or React Component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SzPts val="3300"/>
              <a:buChar char="▪"/>
            </a:pPr>
            <a:r>
              <a:rPr lang="en-US" sz="3300"/>
              <a:t>Used for accessing child component instance throughout the components lifecycle</a:t>
            </a:r>
            <a:endParaRPr sz="3300"/>
          </a:p>
        </p:txBody>
      </p:sp>
      <p:sp>
        <p:nvSpPr>
          <p:cNvPr id="406" name="Google Shape;406;p3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What are R</a:t>
            </a:r>
            <a:r>
              <a:rPr lang="en-US" sz="3950"/>
              <a:t>efs?</a:t>
            </a:r>
            <a:endParaRPr sz="3950"/>
          </a:p>
        </p:txBody>
      </p:sp>
      <p:sp>
        <p:nvSpPr>
          <p:cNvPr id="407" name="Google Shape;407;p39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8" name="Google Shape;4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125" y="3848425"/>
            <a:ext cx="6459825" cy="23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/>
        </p:nvSpPr>
        <p:spPr>
          <a:xfrm>
            <a:off x="190400" y="3902425"/>
            <a:ext cx="48444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Noto Sans Symbols"/>
              <a:buChar char="▪"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Components cannot be </a:t>
            </a:r>
            <a:r>
              <a:rPr b="1"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190400" y="1196125"/>
            <a:ext cx="11818200" cy="54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b="1" lang="en-US" sz="3300"/>
              <a:t>React.createRef</a:t>
            </a:r>
            <a:r>
              <a:rPr lang="en-US" sz="3300"/>
              <a:t> - creates </a:t>
            </a:r>
            <a:r>
              <a:rPr i="1" lang="en-US" sz="3300"/>
              <a:t>ref instance</a:t>
            </a:r>
            <a:r>
              <a:rPr lang="en-US" sz="3300"/>
              <a:t> 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Pass the </a:t>
            </a:r>
            <a:r>
              <a:rPr b="1" i="1" lang="en-US" sz="3300"/>
              <a:t>ref instance</a:t>
            </a:r>
            <a:r>
              <a:rPr lang="en-US" sz="3300"/>
              <a:t> to an element </a:t>
            </a:r>
            <a:r>
              <a:rPr b="1" i="1" lang="en-US" sz="3300"/>
              <a:t>ref attribute</a:t>
            </a:r>
            <a:r>
              <a:rPr lang="en-US" sz="3300"/>
              <a:t> in render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Control the rendered element via the </a:t>
            </a:r>
            <a:r>
              <a:rPr i="1" lang="en-US" sz="3300"/>
              <a:t>ref instance reference</a:t>
            </a:r>
            <a:r>
              <a:rPr lang="en-US" sz="3300"/>
              <a:t> </a:t>
            </a:r>
            <a:endParaRPr sz="3300"/>
          </a:p>
          <a:p>
            <a:pPr indent="-438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Depending on the child type </a:t>
            </a:r>
            <a:r>
              <a:rPr b="1" lang="en-US" sz="3300"/>
              <a:t>ref instance </a:t>
            </a:r>
            <a:r>
              <a:rPr lang="en-US" sz="3300"/>
              <a:t>receives different object as </a:t>
            </a:r>
            <a:r>
              <a:rPr b="1" lang="en-US" sz="3300"/>
              <a:t>current</a:t>
            </a:r>
            <a:r>
              <a:rPr lang="en-US" sz="3300"/>
              <a:t> property (e.g. </a:t>
            </a:r>
            <a:r>
              <a:rPr i="1" lang="en-US" sz="3300"/>
              <a:t>this.myRef.current</a:t>
            </a:r>
            <a:r>
              <a:rPr lang="en-US" sz="3300"/>
              <a:t>):</a:t>
            </a:r>
            <a:endParaRPr sz="3300"/>
          </a:p>
          <a:p>
            <a:pPr indent="-438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00"/>
              <a:buChar char="▪"/>
            </a:pPr>
            <a:r>
              <a:rPr i="1" lang="en-US" sz="3300"/>
              <a:t>HTML element-</a:t>
            </a:r>
            <a:r>
              <a:rPr lang="en-US" sz="3300"/>
              <a:t> the instance of the underlying DOM element</a:t>
            </a:r>
            <a:endParaRPr sz="3300"/>
          </a:p>
          <a:p>
            <a:pPr indent="-438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300"/>
              <a:buChar char="▪"/>
            </a:pPr>
            <a:r>
              <a:rPr i="1" lang="en-US" sz="3300"/>
              <a:t>React Component</a:t>
            </a:r>
            <a:r>
              <a:rPr lang="en-US" sz="3300"/>
              <a:t> - the instance of the mounted component</a:t>
            </a:r>
            <a:endParaRPr sz="3300"/>
          </a:p>
        </p:txBody>
      </p:sp>
      <p:sp>
        <p:nvSpPr>
          <p:cNvPr id="415" name="Google Shape;415;p4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How to use Refs?</a:t>
            </a:r>
            <a:endParaRPr sz="3950"/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41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Controlled vs Uncontrolled Form Components</a:t>
            </a:r>
            <a:endParaRPr sz="4400"/>
          </a:p>
        </p:txBody>
      </p:sp>
      <p:sp>
        <p:nvSpPr>
          <p:cNvPr id="428" name="Google Shape;428;p42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43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idx="1" type="body"/>
          </p:nvPr>
        </p:nvSpPr>
        <p:spPr>
          <a:xfrm>
            <a:off x="190400" y="1196125"/>
            <a:ext cx="118182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Keep internal state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b="1" lang="en-US" sz="3300">
                <a:solidFill>
                  <a:schemeClr val="lt1"/>
                </a:solidFill>
              </a:rPr>
              <a:t>Uncontrolled</a:t>
            </a:r>
            <a:endParaRPr b="1" sz="3300">
              <a:solidFill>
                <a:schemeClr val="lt1"/>
              </a:solidFill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data is </a:t>
            </a:r>
            <a:r>
              <a:rPr b="1" i="1" lang="en-US" sz="3300"/>
              <a:t>pulled</a:t>
            </a:r>
            <a:r>
              <a:rPr lang="en-US" sz="3300"/>
              <a:t> from the components using </a:t>
            </a:r>
            <a:r>
              <a:rPr b="1" lang="en-US" sz="3300"/>
              <a:t>ref</a:t>
            </a:r>
            <a:endParaRPr b="1" sz="3300">
              <a:solidFill>
                <a:schemeClr val="lt1"/>
              </a:solidFill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Defaults to HTML Form elements </a:t>
            </a:r>
            <a:r>
              <a:rPr lang="en-US" sz="3300"/>
              <a:t>behavior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b="1" i="1" lang="en-US" sz="3300"/>
              <a:t>input</a:t>
            </a:r>
            <a:r>
              <a:rPr lang="en-US" sz="3300"/>
              <a:t>, </a:t>
            </a:r>
            <a:r>
              <a:rPr b="1" i="1" lang="en-US" sz="3300"/>
              <a:t>textarea</a:t>
            </a:r>
            <a:r>
              <a:rPr lang="en-US" sz="3300"/>
              <a:t>, </a:t>
            </a:r>
            <a:r>
              <a:rPr b="1" i="1" lang="en-US" sz="3300"/>
              <a:t>select</a:t>
            </a:r>
            <a:endParaRPr sz="3300"/>
          </a:p>
        </p:txBody>
      </p:sp>
      <p:sp>
        <p:nvSpPr>
          <p:cNvPr id="440" name="Google Shape;440;p4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Form</a:t>
            </a:r>
            <a:r>
              <a:rPr lang="en-US" sz="3950"/>
              <a:t> Components</a:t>
            </a:r>
            <a:endParaRPr sz="3950"/>
          </a:p>
        </p:txBody>
      </p:sp>
      <p:sp>
        <p:nvSpPr>
          <p:cNvPr id="441" name="Google Shape;441;p44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The course assignments require to </a:t>
            </a:r>
            <a:r>
              <a:rPr lang="en-US">
                <a:solidFill>
                  <a:srgbClr val="1A334B"/>
                </a:solidFill>
              </a:rPr>
              <a:t>search in Internet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This is an important part of the learning process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Some exercises intentionally have no hints</a:t>
            </a:r>
            <a:endParaRPr/>
          </a:p>
          <a:p>
            <a:pPr indent="-456915" lvl="0" marL="456915" rtl="0" algn="l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Learn to find solutions!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Software development includes</a:t>
            </a:r>
            <a:br>
              <a:rPr lang="en-US"/>
            </a:br>
            <a:r>
              <a:rPr lang="en-US">
                <a:solidFill>
                  <a:srgbClr val="1A334B"/>
                </a:solidFill>
              </a:rPr>
              <a:t>everyday searching and learning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No excuses, just </a:t>
            </a:r>
            <a:r>
              <a:rPr lang="en-US">
                <a:solidFill>
                  <a:srgbClr val="1A334B"/>
                </a:solidFill>
              </a:rPr>
              <a:t>learn to study</a:t>
            </a:r>
            <a:r>
              <a:rPr lang="en-US"/>
              <a:t>!</a:t>
            </a:r>
            <a:endParaRPr/>
          </a:p>
          <a:p>
            <a:pPr indent="-38076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Developers learn new technologies, tools, languages every day!</a:t>
            </a:r>
            <a:endParaRPr/>
          </a:p>
        </p:txBody>
      </p:sp>
      <p:sp>
        <p:nvSpPr>
          <p:cNvPr id="214" name="Google Shape;214;p18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Learn to Search in Internet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8091" y="3676036"/>
            <a:ext cx="1591194" cy="17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8210" y="3429000"/>
            <a:ext cx="1939930" cy="194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0064" y="1981201"/>
            <a:ext cx="1719221" cy="169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>
            <p:ph idx="1" type="body"/>
          </p:nvPr>
        </p:nvSpPr>
        <p:spPr>
          <a:xfrm>
            <a:off x="190400" y="1196125"/>
            <a:ext cx="118182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React state (</a:t>
            </a:r>
            <a:r>
              <a:rPr i="1" lang="en-US" sz="3300"/>
              <a:t>redux</a:t>
            </a:r>
            <a:r>
              <a:rPr lang="en-US" sz="3300"/>
              <a:t>) becomes </a:t>
            </a:r>
            <a:r>
              <a:rPr b="1" lang="en-US" sz="3300"/>
              <a:t>single source of </a:t>
            </a:r>
            <a:r>
              <a:rPr b="1" lang="en-US" sz="3300"/>
              <a:t>truth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Data is </a:t>
            </a:r>
            <a:r>
              <a:rPr b="1" i="1" lang="en-US" sz="3300"/>
              <a:t>pushed</a:t>
            </a:r>
            <a:r>
              <a:rPr lang="en-US" sz="3300"/>
              <a:t> to components using a prop (</a:t>
            </a:r>
            <a:r>
              <a:rPr b="1" lang="en-US" sz="3300"/>
              <a:t>value</a:t>
            </a:r>
            <a:r>
              <a:rPr lang="en-US" sz="3300"/>
              <a:t>/</a:t>
            </a:r>
            <a:r>
              <a:rPr b="1" lang="en-US" sz="3300"/>
              <a:t>checked</a:t>
            </a:r>
            <a:r>
              <a:rPr lang="en-US" sz="3300"/>
              <a:t>)</a:t>
            </a:r>
            <a:endParaRPr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React component </a:t>
            </a:r>
            <a:r>
              <a:rPr b="1" lang="en-US" sz="3300"/>
              <a:t>controls</a:t>
            </a:r>
            <a:r>
              <a:rPr lang="en-US" sz="3300"/>
              <a:t> the behavior of the rendered form </a:t>
            </a:r>
            <a:r>
              <a:rPr i="1" lang="en-US" sz="3300"/>
              <a:t>onUserInput*</a:t>
            </a:r>
            <a:endParaRPr i="1" sz="3300"/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Char char="▪"/>
            </a:pPr>
            <a:r>
              <a:rPr lang="en-US" sz="3300"/>
              <a:t>Input components whose value is controlled by React are called </a:t>
            </a:r>
            <a:r>
              <a:rPr b="1" lang="en-US" sz="3300"/>
              <a:t>controlled components</a:t>
            </a:r>
            <a:endParaRPr sz="3300"/>
          </a:p>
        </p:txBody>
      </p:sp>
      <p:sp>
        <p:nvSpPr>
          <p:cNvPr id="447" name="Google Shape;447;p4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Controlled</a:t>
            </a:r>
            <a:r>
              <a:rPr lang="en-US" sz="3950"/>
              <a:t> Components</a:t>
            </a:r>
            <a:endParaRPr sz="3950"/>
          </a:p>
        </p:txBody>
      </p:sp>
      <p:sp>
        <p:nvSpPr>
          <p:cNvPr id="448" name="Google Shape;448;p4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Controlled Form</a:t>
            </a:r>
            <a:endParaRPr sz="3950"/>
          </a:p>
        </p:txBody>
      </p:sp>
      <p:sp>
        <p:nvSpPr>
          <p:cNvPr id="454" name="Google Shape;454;p46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46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Controlled vs Uncontrolled</a:t>
            </a:r>
            <a:endParaRPr sz="3950"/>
          </a:p>
        </p:txBody>
      </p:sp>
      <p:sp>
        <p:nvSpPr>
          <p:cNvPr id="461" name="Google Shape;461;p47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47"/>
          <p:cNvSpPr txBox="1"/>
          <p:nvPr/>
        </p:nvSpPr>
        <p:spPr>
          <a:xfrm>
            <a:off x="264975" y="1448325"/>
            <a:ext cx="55143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Controlled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more “React Way”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(state) and UI (inputs) are always in sync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control over the data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6051425" y="1448325"/>
            <a:ext cx="55143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Uncontrolled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and Easy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Boilerplate Code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with non-React libs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Lifting State Up</a:t>
            </a:r>
            <a:endParaRPr sz="4400"/>
          </a:p>
        </p:txBody>
      </p:sp>
      <p:sp>
        <p:nvSpPr>
          <p:cNvPr id="469" name="Google Shape;469;p48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Lifting State Up</a:t>
            </a:r>
            <a:endParaRPr sz="3950"/>
          </a:p>
        </p:txBody>
      </p:sp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49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Lifting State Up</a:t>
            </a:r>
            <a:endParaRPr sz="3950"/>
          </a:p>
        </p:txBody>
      </p:sp>
      <p:sp>
        <p:nvSpPr>
          <p:cNvPr id="482" name="Google Shape;482;p50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50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changeable data should have single source of truth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top-down data flow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syncing state between interdependent components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place the state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possible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component in interest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Lift the state up to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closest common ancestor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components requiring the same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derivable/reducible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props or state, shouldn’t be stored in the state.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Higher-Order Components</a:t>
            </a:r>
            <a:endParaRPr sz="4400"/>
          </a:p>
        </p:txBody>
      </p:sp>
      <p:sp>
        <p:nvSpPr>
          <p:cNvPr id="489" name="Google Shape;489;p51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52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The Problems</a:t>
            </a:r>
            <a:endParaRPr sz="3950"/>
          </a:p>
        </p:txBody>
      </p:sp>
      <p:sp>
        <p:nvSpPr>
          <p:cNvPr id="501" name="Google Shape;501;p53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53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Same Pattern Logics to be reused by Components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 Behaviors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Higher-Order Components (HOCs)</a:t>
            </a:r>
            <a:endParaRPr sz="3950"/>
          </a:p>
        </p:txBody>
      </p:sp>
      <p:sp>
        <p:nvSpPr>
          <p:cNvPr id="508" name="Google Shape;508;p54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54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Inspired by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higher-order functions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component as an argument and returns new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Composes the </a:t>
            </a: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 by </a:t>
            </a: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wrapping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in a container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modify the input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4146450" y="283925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Link To All Demos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Higher-Order Components</a:t>
            </a:r>
            <a:endParaRPr sz="3950"/>
          </a:p>
        </p:txBody>
      </p:sp>
      <p:sp>
        <p:nvSpPr>
          <p:cNvPr id="515" name="Google Shape;515;p5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55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HOCs Conventions</a:t>
            </a:r>
            <a:endParaRPr sz="3950"/>
          </a:p>
        </p:txBody>
      </p:sp>
      <p:sp>
        <p:nvSpPr>
          <p:cNvPr id="522" name="Google Shape;522;p56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56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the </a:t>
            </a: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unrelated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props through to the input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 the Display Name for Easy Debugging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Composability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HOCs Conventions</a:t>
            </a:r>
            <a:endParaRPr sz="3950"/>
          </a:p>
        </p:txBody>
      </p:sp>
      <p:sp>
        <p:nvSpPr>
          <p:cNvPr id="529" name="Google Shape;529;p57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57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HOCs Caveats</a:t>
            </a:r>
            <a:endParaRPr sz="3950"/>
          </a:p>
        </p:txBody>
      </p:sp>
      <p:sp>
        <p:nvSpPr>
          <p:cNvPr id="536" name="Google Shape;536;p5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58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compose within the render method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members should be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hoisted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Refs aren’t passed through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collisions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8"/>
          <p:cNvSpPr/>
          <p:nvPr/>
        </p:nvSpPr>
        <p:spPr>
          <a:xfrm>
            <a:off x="6096000" y="2925375"/>
            <a:ext cx="4464000" cy="2162700"/>
          </a:xfrm>
          <a:prstGeom prst="wedgeRoundRectCallout">
            <a:avLst>
              <a:gd fmla="val -55210" name="adj1"/>
              <a:gd fmla="val -21633" name="adj2"/>
              <a:gd fmla="val 0" name="adj3"/>
            </a:avLst>
          </a:prstGeom>
          <a:solidFill>
            <a:srgbClr val="234465">
              <a:alpha val="4804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2"/>
                </a:solidFill>
              </a:rPr>
              <a:t>React Hooks</a:t>
            </a:r>
            <a:endParaRPr sz="4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9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Render Props</a:t>
            </a:r>
            <a:endParaRPr sz="4400"/>
          </a:p>
        </p:txBody>
      </p:sp>
      <p:sp>
        <p:nvSpPr>
          <p:cNvPr id="544" name="Google Shape;544;p5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Render Props</a:t>
            </a:r>
            <a:endParaRPr sz="3950"/>
          </a:p>
        </p:txBody>
      </p:sp>
      <p:sp>
        <p:nvSpPr>
          <p:cNvPr id="550" name="Google Shape;550;p60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p60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Render Props</a:t>
            </a:r>
            <a:endParaRPr sz="3950"/>
          </a:p>
        </p:txBody>
      </p:sp>
      <p:sp>
        <p:nvSpPr>
          <p:cNvPr id="557" name="Google Shape;557;p61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8" name="Google Shape;558;p61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Prop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a technique for sharing code between React components using a prop whose value is a function</a:t>
            </a:r>
            <a:r>
              <a:rPr baseline="30000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1</a:t>
            </a:r>
            <a:endParaRPr baseline="30000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Encapsulates Behavior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Reusability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 when using with PureComponent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2"/>
          <p:cNvSpPr txBox="1"/>
          <p:nvPr>
            <p:ph idx="1" type="body"/>
          </p:nvPr>
        </p:nvSpPr>
        <p:spPr>
          <a:xfrm>
            <a:off x="615109" y="4704825"/>
            <a:ext cx="10961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</a:pPr>
            <a:r>
              <a:rPr lang="en-US"/>
              <a:t>React Context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p63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The Problem?</a:t>
            </a:r>
            <a:endParaRPr sz="3950"/>
          </a:p>
        </p:txBody>
      </p:sp>
      <p:sp>
        <p:nvSpPr>
          <p:cNvPr id="577" name="Google Shape;577;p64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64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necessary to different components at different nesting levels of the tree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data all the way from top to bottom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intermediate components don’t care about the data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Redundancy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</a:pPr>
            <a:r>
              <a:rPr lang="en-US"/>
              <a:t>Core Concepts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Inversion of Control as a Solution</a:t>
            </a:r>
            <a:endParaRPr sz="3950"/>
          </a:p>
        </p:txBody>
      </p:sp>
      <p:sp>
        <p:nvSpPr>
          <p:cNvPr id="584" name="Google Shape;584;p6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5" name="Google Shape;585;p65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Inversion of Control</a:t>
            </a:r>
            <a:r>
              <a:rPr lang="en-US" sz="3950"/>
              <a:t> Caveats</a:t>
            </a:r>
            <a:endParaRPr sz="3950"/>
          </a:p>
        </p:txBody>
      </p:sp>
      <p:sp>
        <p:nvSpPr>
          <p:cNvPr id="591" name="Google Shape;591;p66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66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components become more complicated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cause lower-level component to be more flexible than wanted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multiple children needing same props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7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React Context</a:t>
            </a:r>
            <a:endParaRPr sz="3950"/>
          </a:p>
        </p:txBody>
      </p:sp>
      <p:sp>
        <p:nvSpPr>
          <p:cNvPr id="598" name="Google Shape;598;p67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67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provides a way to pass data through the component tree without having to pass props down manually at every level</a:t>
            </a:r>
            <a:r>
              <a:rPr baseline="30000" i="1" lang="en-US" sz="30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*</a:t>
            </a:r>
            <a:endParaRPr baseline="30000"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React Context</a:t>
            </a:r>
            <a:endParaRPr sz="3950"/>
          </a:p>
        </p:txBody>
      </p:sp>
      <p:sp>
        <p:nvSpPr>
          <p:cNvPr id="605" name="Google Shape;605;p6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68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 data and changes to all interested components down the tree.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examples: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current locale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 theme styles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 data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9"/>
          <p:cNvSpPr txBox="1"/>
          <p:nvPr>
            <p:ph type="title"/>
          </p:nvPr>
        </p:nvSpPr>
        <p:spPr>
          <a:xfrm>
            <a:off x="1896250" y="3025775"/>
            <a:ext cx="901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4400"/>
              <a:t>React Context API</a:t>
            </a:r>
            <a:endParaRPr sz="4400"/>
          </a:p>
        </p:txBody>
      </p:sp>
      <p:sp>
        <p:nvSpPr>
          <p:cNvPr id="612" name="Google Shape;612;p69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0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React.createContext(defaultValue)</a:t>
            </a:r>
            <a:endParaRPr sz="3950"/>
          </a:p>
        </p:txBody>
      </p:sp>
      <p:sp>
        <p:nvSpPr>
          <p:cNvPr id="618" name="Google Shape;618;p70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9" name="Google Shape;619;p70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 containing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from the </a:t>
            </a:r>
            <a:r>
              <a:rPr b="1"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closest context Provider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value used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</a:t>
            </a:r>
            <a:r>
              <a:rPr b="1"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ascendent Provider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Context.Provider</a:t>
            </a:r>
            <a:endParaRPr sz="3950"/>
          </a:p>
        </p:txBody>
      </p:sp>
      <p:sp>
        <p:nvSpPr>
          <p:cNvPr id="625" name="Google Shape;625;p71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p71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object’s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llowing </a:t>
            </a: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subscribe to data changes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 for the data down to consumers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 provider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override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Provider’s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 </a:t>
            </a:r>
            <a:r>
              <a:rPr b="1"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forces re-render </a:t>
            </a:r>
            <a:endParaRPr b="1"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Diffing same as </a:t>
            </a:r>
            <a:r>
              <a:rPr i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Object.is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2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Class.contextType</a:t>
            </a:r>
            <a:endParaRPr sz="3950"/>
          </a:p>
        </p:txBody>
      </p:sp>
      <p:sp>
        <p:nvSpPr>
          <p:cNvPr id="632" name="Google Shape;632;p72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" name="Google Shape;633;p72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you consume the nearest context object value of the context type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4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Accessed via </a:t>
            </a:r>
            <a:r>
              <a:rPr b="1"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this.context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the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4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accessed within every lifecycle method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114000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subscribe only to a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context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Context.Consumer</a:t>
            </a:r>
            <a:endParaRPr sz="3950"/>
          </a:p>
        </p:txBody>
      </p:sp>
      <p:sp>
        <p:nvSpPr>
          <p:cNvPr id="639" name="Google Shape;639;p73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0" name="Google Shape;640;p73"/>
          <p:cNvSpPr txBox="1"/>
          <p:nvPr/>
        </p:nvSpPr>
        <p:spPr>
          <a:xfrm>
            <a:off x="264975" y="1448325"/>
            <a:ext cx="112680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object’s Component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you subscribe to a context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props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pass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React Context</a:t>
            </a:r>
            <a:endParaRPr sz="3950"/>
          </a:p>
        </p:txBody>
      </p:sp>
      <p:sp>
        <p:nvSpPr>
          <p:cNvPr id="646" name="Google Shape;646;p74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7" name="Google Shape;647;p74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190400" y="1196125"/>
            <a:ext cx="118182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Main building blocks</a:t>
            </a:r>
            <a:endParaRPr/>
          </a:p>
          <a:p>
            <a:pPr indent="-36171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 sz="2800"/>
              <a:t>Reusability</a:t>
            </a:r>
            <a:endParaRPr sz="2800"/>
          </a:p>
          <a:p>
            <a:pPr indent="-36171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 sz="2800"/>
              <a:t>Isolation</a:t>
            </a:r>
            <a:endParaRPr sz="2800"/>
          </a:p>
          <a:p>
            <a:pPr indent="-456915" lvl="0" marL="456915" rtl="0" algn="l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Syntax</a:t>
            </a:r>
            <a:endParaRPr sz="2800"/>
          </a:p>
        </p:txBody>
      </p:sp>
      <p:sp>
        <p:nvSpPr>
          <p:cNvPr id="237" name="Google Shape;237;p21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Component</a:t>
            </a:r>
            <a:endParaRPr/>
          </a:p>
        </p:txBody>
      </p:sp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6547475" y="3696925"/>
            <a:ext cx="5179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01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components - </a:t>
            </a:r>
            <a:r>
              <a:rPr i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341400" y="3696925"/>
            <a:ext cx="57546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012" lvl="1" marL="98998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i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extending </a:t>
            </a: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.Component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i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.PureComponent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175" y="4881250"/>
            <a:ext cx="4912400" cy="2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38" y="4881250"/>
            <a:ext cx="4820525" cy="15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5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Caveats</a:t>
            </a:r>
            <a:endParaRPr sz="3950"/>
          </a:p>
        </p:txBody>
      </p:sp>
      <p:sp>
        <p:nvSpPr>
          <p:cNvPr id="653" name="Google Shape;653;p75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75"/>
          <p:cNvSpPr txBox="1"/>
          <p:nvPr/>
        </p:nvSpPr>
        <p:spPr>
          <a:xfrm>
            <a:off x="264975" y="1448325"/>
            <a:ext cx="11268000" cy="27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Complicates components reuse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Unintentional re-renders of the consumers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6"/>
          <p:cNvSpPr txBox="1"/>
          <p:nvPr>
            <p:ph idx="1" type="body"/>
          </p:nvPr>
        </p:nvSpPr>
        <p:spPr>
          <a:xfrm>
            <a:off x="868363" y="1655763"/>
            <a:ext cx="75831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0" marL="5143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b="0" i="0" lang="en-US" sz="3398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577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r>
              <a:t/>
            </a:r>
            <a:endParaRPr b="0" i="0" sz="3398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76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 - React.Context</a:t>
            </a:r>
            <a:endParaRPr/>
          </a:p>
        </p:txBody>
      </p:sp>
      <p:sp>
        <p:nvSpPr>
          <p:cNvPr id="663" name="Google Shape;663;p76"/>
          <p:cNvSpPr txBox="1"/>
          <p:nvPr>
            <p:ph idx="12" type="sldNum"/>
          </p:nvPr>
        </p:nvSpPr>
        <p:spPr>
          <a:xfrm>
            <a:off x="11566412" y="6397196"/>
            <a:ext cx="428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4" name="Google Shape;664;p76"/>
          <p:cNvGrpSpPr/>
          <p:nvPr/>
        </p:nvGrpSpPr>
        <p:grpSpPr>
          <a:xfrm>
            <a:off x="190422" y="1419162"/>
            <a:ext cx="8635425" cy="5301667"/>
            <a:chOff x="472011" y="1508786"/>
            <a:chExt cx="3799800" cy="4865700"/>
          </a:xfrm>
        </p:grpSpPr>
        <p:sp>
          <p:nvSpPr>
            <p:cNvPr id="665" name="Google Shape;665;p7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457200" marR="504781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React Context a</a:t>
              </a:r>
              <a:r>
                <a:rPr i="1"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llows subscribing to changing data across many component levels, but mind when using it because it complicates components composition and indirection.</a:t>
              </a:r>
              <a:endParaRPr i="1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6"/>
            <p:cNvSpPr/>
            <p:nvPr/>
          </p:nvSpPr>
          <p:spPr>
            <a:xfrm>
              <a:off x="540767" y="1781251"/>
              <a:ext cx="85800" cy="43206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7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76"/>
            <p:cNvSpPr/>
            <p:nvPr/>
          </p:nvSpPr>
          <p:spPr>
            <a:xfrm rot="5400000">
              <a:off x="376250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8" name="Google Shape;66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25647" y="3276600"/>
            <a:ext cx="2883428" cy="312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7"/>
          <p:cNvSpPr txBox="1"/>
          <p:nvPr>
            <p:ph idx="1" type="body"/>
          </p:nvPr>
        </p:nvSpPr>
        <p:spPr>
          <a:xfrm>
            <a:off x="615109" y="4704825"/>
            <a:ext cx="10961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None/>
            </a:pPr>
            <a:r>
              <a:rPr lang="en-US"/>
              <a:t>Thinking in React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8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sz="3950"/>
              <a:t>Thinking in React</a:t>
            </a:r>
            <a:endParaRPr sz="3950"/>
          </a:p>
        </p:txBody>
      </p:sp>
      <p:sp>
        <p:nvSpPr>
          <p:cNvPr id="681" name="Google Shape;681;p78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78"/>
          <p:cNvSpPr txBox="1"/>
          <p:nvPr/>
        </p:nvSpPr>
        <p:spPr>
          <a:xfrm>
            <a:off x="3722375" y="2914800"/>
            <a:ext cx="38991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0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>
                <a:solidFill>
                  <a:schemeClr val="lt2"/>
                </a:solidFill>
              </a:rPr>
              <a:t>СофтУни диамантени партньори</a:t>
            </a:r>
            <a:endParaRPr/>
          </a:p>
        </p:txBody>
      </p:sp>
      <p:pic>
        <p:nvPicPr>
          <p:cNvPr id="694" name="Google Shape;694;p8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7285" y="1200163"/>
            <a:ext cx="6096599" cy="1314435"/>
          </a:xfrm>
          <a:prstGeom prst="roundRect">
            <a:avLst>
              <a:gd fmla="val 3250" name="adj"/>
            </a:avLst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indeavr" id="695" name="Google Shape;695;p8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052" y="1399790"/>
            <a:ext cx="5354264" cy="12091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software group" id="696" name="Google Shape;696;p80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7052" y="2317266"/>
            <a:ext cx="666750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¡Ð²ÑÑÐ·Ð°Ð½Ð¾ Ð¸Ð·Ð¾Ð±ÑÐ°Ð¶ÐµÐ½Ð¸Ðµ" id="697" name="Google Shape;697;p80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19014" l="14921" r="15237" t="-168"/>
          <a:stretch/>
        </p:blipFill>
        <p:spPr>
          <a:xfrm>
            <a:off x="7763088" y="2602277"/>
            <a:ext cx="3155182" cy="1654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netpeak" id="698" name="Google Shape;698;p80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3344" y="5230897"/>
            <a:ext cx="7167612" cy="996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 ÐµÐ·ÑÐ»ÑÐ°Ñ Ñ Ð¸Ð·Ð¾Ð±ÑÐ°Ð¶ÐµÐ½Ð¸Ðµ Ð·Ð° superhosting png" id="699" name="Google Shape;699;p80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019112" y="4510112"/>
            <a:ext cx="3352800" cy="177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1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>
                <a:solidFill>
                  <a:schemeClr val="lt2"/>
                </a:solidFill>
              </a:rPr>
              <a:t>СофтУни диамантени партньори</a:t>
            </a:r>
            <a:endParaRPr/>
          </a:p>
        </p:txBody>
      </p:sp>
      <p:pic>
        <p:nvPicPr>
          <p:cNvPr id="705" name="Google Shape;705;p8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452" y="3048001"/>
            <a:ext cx="4143348" cy="3323785"/>
          </a:xfrm>
          <a:prstGeom prst="roundRect">
            <a:avLst>
              <a:gd fmla="val 3461" name="adj"/>
            </a:avLst>
          </a:prstGeom>
          <a:noFill/>
          <a:ln>
            <a:noFill/>
          </a:ln>
        </p:spPr>
      </p:pic>
      <p:pic>
        <p:nvPicPr>
          <p:cNvPr id="706" name="Google Shape;706;p8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1269705"/>
            <a:ext cx="3507028" cy="1450390"/>
          </a:xfrm>
          <a:prstGeom prst="roundRect">
            <a:avLst>
              <a:gd fmla="val 3586" name="adj"/>
            </a:avLst>
          </a:prstGeom>
          <a:noFill/>
          <a:ln>
            <a:noFill/>
          </a:ln>
        </p:spPr>
      </p:pic>
      <p:pic>
        <p:nvPicPr>
          <p:cNvPr id="707" name="Google Shape;707;p8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2" y="4961886"/>
            <a:ext cx="6687589" cy="1466012"/>
          </a:xfrm>
          <a:prstGeom prst="roundRect">
            <a:avLst>
              <a:gd fmla="val 5492" name="adj"/>
            </a:avLst>
          </a:prstGeom>
          <a:noFill/>
          <a:ln>
            <a:noFill/>
          </a:ln>
        </p:spPr>
      </p:pic>
      <p:pic>
        <p:nvPicPr>
          <p:cNvPr id="708" name="Google Shape;708;p8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54261" y="1253342"/>
            <a:ext cx="3537236" cy="1600277"/>
          </a:xfrm>
          <a:prstGeom prst="roundRect">
            <a:avLst>
              <a:gd fmla="val 4755" name="adj"/>
            </a:avLst>
          </a:prstGeom>
          <a:noFill/>
          <a:ln>
            <a:noFill/>
          </a:ln>
        </p:spPr>
      </p:pic>
      <p:pic>
        <p:nvPicPr>
          <p:cNvPr id="709" name="Google Shape;709;p81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5373" y="1297094"/>
            <a:ext cx="4111472" cy="1740439"/>
          </a:xfrm>
          <a:prstGeom prst="roundRect">
            <a:avLst>
              <a:gd fmla="val 6970" name="adj"/>
            </a:avLst>
          </a:prstGeom>
          <a:noFill/>
          <a:ln>
            <a:noFill/>
          </a:ln>
        </p:spPr>
      </p:pic>
      <p:pic>
        <p:nvPicPr>
          <p:cNvPr id="710" name="Google Shape;710;p81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7200" y="3323273"/>
            <a:ext cx="6678008" cy="1231632"/>
          </a:xfrm>
          <a:prstGeom prst="roundRect">
            <a:avLst>
              <a:gd fmla="val 659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2"/>
          <p:cNvSpPr txBox="1"/>
          <p:nvPr>
            <p:ph idx="1" type="body"/>
          </p:nvPr>
        </p:nvSpPr>
        <p:spPr>
          <a:xfrm>
            <a:off x="190402" y="11961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6915" lvl="0" marL="456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2900"/>
              <a:t> </a:t>
            </a:r>
            <a:endParaRPr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380762" lvl="1" marL="989981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http://softuni.foundation/</a:t>
            </a:r>
            <a:endParaRPr sz="3000"/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2900"/>
              <a:buChar char="▪"/>
            </a:pPr>
            <a:r>
              <a:rPr lang="en-US" sz="2900" u="sng">
                <a:solidFill>
                  <a:srgbClr val="234465"/>
                </a:solidFill>
                <a:hlinkClick r:id="rId5"/>
              </a:rPr>
              <a:t>facebook.com/SoftwareUniversity</a:t>
            </a:r>
            <a:endParaRPr sz="2900">
              <a:solidFill>
                <a:srgbClr val="234465"/>
              </a:solidFill>
            </a:endParaRPr>
          </a:p>
          <a:p>
            <a:pPr indent="-456915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indent="-380990" lvl="1" marL="99057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en-US" sz="2800" u="sng">
                <a:solidFill>
                  <a:schemeClr val="hlink"/>
                </a:solidFill>
                <a:hlinkClick r:id="rId6"/>
              </a:rPr>
              <a:t>forum.softuni.bg</a:t>
            </a:r>
            <a:endParaRPr sz="2800"/>
          </a:p>
          <a:p>
            <a:pPr indent="-241141" lvl="0" marL="45691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718" name="Google Shape;718;p8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pic>
        <p:nvPicPr>
          <p:cNvPr id="719" name="Google Shape;719;p8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0073" y="3265920"/>
            <a:ext cx="1467096" cy="365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56579" y="2707943"/>
            <a:ext cx="2123136" cy="52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82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84432" y="2312861"/>
            <a:ext cx="3051512" cy="406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82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58777" y="3608627"/>
            <a:ext cx="1118740" cy="111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82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335284" y="5017461"/>
            <a:ext cx="1042233" cy="1042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6288600" y="1103625"/>
            <a:ext cx="56370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Elements</a:t>
            </a:r>
            <a:endParaRPr sz="2700"/>
          </a:p>
          <a:p>
            <a:pPr indent="-437912" lvl="1" marL="98998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smallest building blocks </a:t>
            </a:r>
            <a:endParaRPr sz="2700"/>
          </a:p>
          <a:p>
            <a:pPr indent="-437912" lvl="1" marL="98998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describe what is seen on the screen</a:t>
            </a:r>
            <a:endParaRPr sz="2700"/>
          </a:p>
          <a:p>
            <a:pPr indent="-437912" lvl="1" marL="98998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plain objects</a:t>
            </a:r>
            <a:endParaRPr baseline="30000" sz="2700"/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JSX and Elements</a:t>
            </a:r>
            <a:endParaRPr/>
          </a:p>
        </p:txBody>
      </p:sp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500" y="4978275"/>
            <a:ext cx="2919500" cy="161011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243750" y="1103625"/>
            <a:ext cx="563700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JSX (</a:t>
            </a:r>
            <a:r>
              <a:rPr i="1" lang="en-US" sz="2700"/>
              <a:t>JavaScript XML</a:t>
            </a:r>
            <a:r>
              <a:rPr lang="en-US" sz="2700"/>
              <a:t>)</a:t>
            </a:r>
            <a:endParaRPr sz="2700"/>
          </a:p>
          <a:p>
            <a:pPr indent="-437912" lvl="1" marL="98998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inspired by XHP (XML literals in VB)</a:t>
            </a:r>
            <a:endParaRPr b="1" sz="2700"/>
          </a:p>
          <a:p>
            <a:pPr indent="-437912" lvl="1" marL="98998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combines </a:t>
            </a:r>
            <a:r>
              <a:rPr b="1" lang="en-US" sz="2700"/>
              <a:t>markup</a:t>
            </a:r>
            <a:r>
              <a:rPr lang="en-US" sz="2700"/>
              <a:t> with </a:t>
            </a:r>
            <a:r>
              <a:rPr b="1" lang="en-US" sz="2700"/>
              <a:t>logic</a:t>
            </a:r>
            <a:r>
              <a:rPr lang="en-US" sz="2700"/>
              <a:t> (</a:t>
            </a:r>
            <a:r>
              <a:rPr i="1" lang="en-US" sz="2700"/>
              <a:t>JavaScript Expressions</a:t>
            </a:r>
            <a:r>
              <a:rPr lang="en-US" sz="2700"/>
              <a:t>)</a:t>
            </a:r>
            <a:endParaRPr sz="2700"/>
          </a:p>
          <a:p>
            <a:pPr indent="-437912" lvl="1" marL="98998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▪"/>
            </a:pPr>
            <a:r>
              <a:rPr lang="en-US" sz="2700"/>
              <a:t>produces React </a:t>
            </a:r>
            <a:r>
              <a:rPr b="1" lang="en-US" sz="2700"/>
              <a:t>elements</a:t>
            </a:r>
            <a:endParaRPr sz="2700"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88" y="4005225"/>
            <a:ext cx="6743924" cy="6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00" y="4978275"/>
            <a:ext cx="3309642" cy="1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>
            <a:off x="3979425" y="5664526"/>
            <a:ext cx="323400" cy="2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87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2"/>
          <p:cNvSpPr/>
          <p:nvPr/>
        </p:nvSpPr>
        <p:spPr>
          <a:xfrm rot="5400000">
            <a:off x="2064650" y="4713475"/>
            <a:ext cx="3102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87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4175" y="4005225"/>
            <a:ext cx="3107800" cy="12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4175" y="5490130"/>
            <a:ext cx="3107800" cy="10982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2"/>
          <p:cNvSpPr/>
          <p:nvPr/>
        </p:nvSpPr>
        <p:spPr>
          <a:xfrm rot="5400000">
            <a:off x="9502975" y="5225225"/>
            <a:ext cx="3102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87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190400" y="1196125"/>
            <a:ext cx="118182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/>
              <a:t>External Data (</a:t>
            </a:r>
            <a:r>
              <a:rPr b="1" i="1" lang="en-US" sz="3200"/>
              <a:t>inputs</a:t>
            </a:r>
            <a:r>
              <a:rPr lang="en-US" sz="3200"/>
              <a:t>) the component depends on</a:t>
            </a:r>
            <a:endParaRPr sz="3200"/>
          </a:p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Pass down from </a:t>
            </a:r>
            <a:r>
              <a:rPr b="1" i="1" lang="en-US" sz="3200"/>
              <a:t>parent</a:t>
            </a:r>
            <a:r>
              <a:rPr lang="en-US" sz="3200"/>
              <a:t> to </a:t>
            </a:r>
            <a:r>
              <a:rPr b="1" i="1" lang="en-US" sz="3200"/>
              <a:t>child</a:t>
            </a:r>
            <a:endParaRPr b="1" i="1" sz="3200"/>
          </a:p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b="1" i="1" lang="en-US" sz="3200"/>
              <a:t>Immutable</a:t>
            </a:r>
            <a:endParaRPr b="1" sz="3200"/>
          </a:p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Accessed </a:t>
            </a:r>
            <a:endParaRPr sz="3200"/>
          </a:p>
          <a:p>
            <a:pPr indent="-469662" lvl="1" marL="98998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from a single field </a:t>
            </a:r>
            <a:r>
              <a:rPr b="1" i="1" lang="en-US" sz="3200"/>
              <a:t>this.props</a:t>
            </a:r>
            <a:r>
              <a:rPr i="1" lang="en-US" sz="3200"/>
              <a:t> </a:t>
            </a:r>
            <a:r>
              <a:rPr lang="en-US" sz="3200"/>
              <a:t>for class components</a:t>
            </a:r>
            <a:endParaRPr baseline="30000" sz="3200"/>
          </a:p>
          <a:p>
            <a:pPr indent="-469662" lvl="1" marL="98998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as </a:t>
            </a:r>
            <a:r>
              <a:rPr b="1" i="1" lang="en-US" sz="3200"/>
              <a:t>single argument object</a:t>
            </a:r>
            <a:r>
              <a:rPr lang="en-US" sz="3200"/>
              <a:t> for function components</a:t>
            </a:r>
            <a:endParaRPr baseline="30000" sz="3200"/>
          </a:p>
        </p:txBody>
      </p:sp>
      <p:sp>
        <p:nvSpPr>
          <p:cNvPr id="266" name="Google Shape;266;p23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Component Props</a:t>
            </a:r>
            <a:endParaRPr/>
          </a:p>
        </p:txBody>
      </p:sp>
      <p:sp>
        <p:nvSpPr>
          <p:cNvPr id="267" name="Google Shape;267;p23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575" y="4700950"/>
            <a:ext cx="5470926" cy="36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025" y="4705001"/>
            <a:ext cx="4965551" cy="167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190400" y="1196125"/>
            <a:ext cx="11818200" cy="2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/>
              <a:t>Internal state of the component</a:t>
            </a:r>
            <a:endParaRPr b="1" i="1" sz="3200"/>
          </a:p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b="1" i="1" lang="en-US" sz="3200"/>
              <a:t>Immutable</a:t>
            </a:r>
            <a:endParaRPr b="1" sz="3200"/>
          </a:p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Should be always mutated via this.setState(...) </a:t>
            </a:r>
            <a:endParaRPr sz="3200"/>
          </a:p>
          <a:p>
            <a:pPr indent="-450565" lvl="0" marL="45691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State updates are merged</a:t>
            </a:r>
            <a:endParaRPr sz="3200"/>
          </a:p>
        </p:txBody>
      </p:sp>
      <p:sp>
        <p:nvSpPr>
          <p:cNvPr id="276" name="Google Shape;276;p24"/>
          <p:cNvSpPr txBox="1"/>
          <p:nvPr>
            <p:ph type="title"/>
          </p:nvPr>
        </p:nvSpPr>
        <p:spPr>
          <a:xfrm>
            <a:off x="190405" y="100750"/>
            <a:ext cx="9506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Component State</a:t>
            </a:r>
            <a:endParaRPr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11763375" y="6524625"/>
            <a:ext cx="4287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199" y="3842450"/>
            <a:ext cx="21717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5900" y="4485900"/>
            <a:ext cx="2078000" cy="58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8575" y="5120000"/>
            <a:ext cx="2152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3825" y="5704875"/>
            <a:ext cx="19621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/>
          <p:nvPr/>
        </p:nvSpPr>
        <p:spPr>
          <a:xfrm rot="5400000">
            <a:off x="8899800" y="4336925"/>
            <a:ext cx="3102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87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4"/>
          <p:cNvSpPr/>
          <p:nvPr/>
        </p:nvSpPr>
        <p:spPr>
          <a:xfrm rot="5400000">
            <a:off x="8899800" y="4965025"/>
            <a:ext cx="3102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87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4"/>
          <p:cNvSpPr/>
          <p:nvPr/>
        </p:nvSpPr>
        <p:spPr>
          <a:xfrm rot="5400000">
            <a:off x="8899800" y="5593125"/>
            <a:ext cx="310200" cy="2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872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9282750" y="5471500"/>
            <a:ext cx="2556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definite</a:t>
            </a:r>
            <a:r>
              <a:rPr lang="en-US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amount of time</a:t>
            </a:r>
            <a:endParaRPr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00" y="3657025"/>
            <a:ext cx="6389972" cy="29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