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92" r:id="rId4"/>
    <p:sldId id="493" r:id="rId5"/>
    <p:sldId id="494" r:id="rId6"/>
    <p:sldId id="568" r:id="rId7"/>
    <p:sldId id="406" r:id="rId8"/>
    <p:sldId id="567" r:id="rId9"/>
    <p:sldId id="569" r:id="rId10"/>
    <p:sldId id="570" r:id="rId11"/>
    <p:sldId id="571" r:id="rId12"/>
    <p:sldId id="572" r:id="rId13"/>
    <p:sldId id="573" r:id="rId14"/>
    <p:sldId id="543" r:id="rId15"/>
    <p:sldId id="549" r:id="rId16"/>
    <p:sldId id="550" r:id="rId17"/>
    <p:sldId id="551" r:id="rId18"/>
    <p:sldId id="554" r:id="rId19"/>
    <p:sldId id="555" r:id="rId20"/>
    <p:sldId id="556" r:id="rId21"/>
    <p:sldId id="557" r:id="rId22"/>
    <p:sldId id="552" r:id="rId23"/>
    <p:sldId id="553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42" r:id="rId34"/>
    <p:sldId id="544" r:id="rId35"/>
    <p:sldId id="545" r:id="rId36"/>
    <p:sldId id="546" r:id="rId37"/>
    <p:sldId id="547" r:id="rId38"/>
    <p:sldId id="54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493"/>
            <p14:sldId id="494"/>
            <p14:sldId id="568"/>
            <p14:sldId id="406"/>
            <p14:sldId id="567"/>
            <p14:sldId id="569"/>
            <p14:sldId id="570"/>
            <p14:sldId id="571"/>
            <p14:sldId id="572"/>
            <p14:sldId id="573"/>
            <p14:sldId id="543"/>
          </p14:sldIdLst>
        </p14:section>
        <p14:section name="Sammy.js Overview" id="{F16DB93F-4202-4A55-AD56-5374EA7655F2}">
          <p14:sldIdLst>
            <p14:sldId id="549"/>
            <p14:sldId id="550"/>
            <p14:sldId id="551"/>
            <p14:sldId id="554"/>
            <p14:sldId id="555"/>
            <p14:sldId id="556"/>
            <p14:sldId id="557"/>
            <p14:sldId id="552"/>
            <p14:sldId id="553"/>
            <p14:sldId id="558"/>
            <p14:sldId id="559"/>
            <p14:sldId id="560"/>
            <p14:sldId id="561"/>
            <p14:sldId id="562"/>
          </p14:sldIdLst>
        </p14:section>
        <p14:section name="Programming Patterns" id="{9367545A-99EA-4958-9A5D-B0B15063BC5E}">
          <p14:sldIdLst>
            <p14:sldId id="563"/>
            <p14:sldId id="564"/>
            <p14:sldId id="565"/>
            <p14:sldId id="566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>
        <p:scale>
          <a:sx n="100" d="100"/>
          <a:sy n="100" d="100"/>
        </p:scale>
        <p:origin x="72" y="221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2/js-applications-november-201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4.gif"/><Relationship Id="rId5" Type="http://schemas.openxmlformats.org/officeDocument/2006/relationships/image" Target="../media/image6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22"/>
          <p:cNvSpPr/>
          <p:nvPr/>
        </p:nvSpPr>
        <p:spPr>
          <a:xfrm>
            <a:off x="3954215" y="2937388"/>
            <a:ext cx="3810000" cy="1495310"/>
          </a:xfrm>
          <a:prstGeom prst="roundRect">
            <a:avLst/>
          </a:prstGeom>
          <a:solidFill>
            <a:schemeClr val="bg2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/>
              <a:t>Browser Routing </a:t>
            </a:r>
            <a:r>
              <a:rPr lang="en-US" dirty="0"/>
              <a:t>Design Patterns in JS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Routing and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0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176" y="3123271"/>
            <a:ext cx="914400" cy="1123545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345" y="2485014"/>
            <a:ext cx="914400" cy="1123545"/>
          </a:xfrm>
          <a:prstGeom prst="rect">
            <a:avLst/>
          </a:prstGeom>
        </p:spPr>
      </p:pic>
      <p:pic>
        <p:nvPicPr>
          <p:cNvPr id="32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531" y="3010430"/>
            <a:ext cx="914400" cy="1123545"/>
          </a:xfrm>
          <a:prstGeom prst="rect">
            <a:avLst/>
          </a:prstGeom>
        </p:spPr>
      </p:pic>
      <p:pic>
        <p:nvPicPr>
          <p:cNvPr id="33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75" y="3619921"/>
            <a:ext cx="914400" cy="1123545"/>
          </a:xfrm>
          <a:prstGeom prst="rect">
            <a:avLst/>
          </a:prstGeom>
        </p:spPr>
      </p:pic>
      <p:pic>
        <p:nvPicPr>
          <p:cNvPr id="34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778" y="3435584"/>
            <a:ext cx="914400" cy="1123545"/>
          </a:xfrm>
          <a:prstGeom prst="rect">
            <a:avLst/>
          </a:prstGeom>
        </p:spPr>
      </p:pic>
      <p:pic>
        <p:nvPicPr>
          <p:cNvPr id="36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0" t="-5710" r="-9230" b="-5710"/>
          <a:stretch/>
        </p:blipFill>
        <p:spPr>
          <a:xfrm>
            <a:off x="4324632" y="3074954"/>
            <a:ext cx="3069167" cy="122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History API - The DOM </a:t>
            </a:r>
            <a:r>
              <a:rPr lang="en-US" b="1" dirty="0">
                <a:solidFill>
                  <a:schemeClr val="bg1"/>
                </a:solidFill>
              </a:rPr>
              <a:t>window</a:t>
            </a:r>
            <a:r>
              <a:rPr lang="en-US" dirty="0"/>
              <a:t> object provides access to the </a:t>
            </a:r>
            <a:br>
              <a:rPr lang="en-US" dirty="0"/>
            </a:br>
            <a:r>
              <a:rPr lang="en-US" dirty="0"/>
              <a:t>browser's history through 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object. It exposes useful </a:t>
            </a:r>
            <a:br>
              <a:rPr lang="en-US" dirty="0"/>
            </a:br>
            <a:r>
              <a:rPr lang="en-US" dirty="0"/>
              <a:t>methods and properties that let you move back and forth through the user's history, as well as manipulate the contents of the history stack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HTML5</a:t>
            </a:r>
            <a:r>
              <a:rPr lang="en-US" dirty="0"/>
              <a:t> introduced the </a:t>
            </a:r>
            <a:r>
              <a:rPr lang="en-US" b="1" dirty="0" err="1">
                <a:solidFill>
                  <a:schemeClr val="bg1"/>
                </a:solidFill>
              </a:rPr>
              <a:t>history.pushState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history.replaceState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methods, which allow you to add and modify </a:t>
            </a:r>
            <a:r>
              <a:rPr lang="en-US" b="1" dirty="0">
                <a:solidFill>
                  <a:schemeClr val="bg1"/>
                </a:solidFill>
              </a:rPr>
              <a:t>history entries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respectively</a:t>
            </a:r>
          </a:p>
          <a:p>
            <a:r>
              <a:rPr lang="en-US" dirty="0"/>
              <a:t>These methods work in conjunction with the </a:t>
            </a:r>
            <a:r>
              <a:rPr lang="en-US" b="1" dirty="0" err="1">
                <a:solidFill>
                  <a:schemeClr val="bg1"/>
                </a:solidFill>
              </a:rPr>
              <a:t>window.onpopstate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event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4B3F32-3CC3-417A-8A6F-EC9D31A0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pushState</a:t>
            </a:r>
            <a:r>
              <a:rPr lang="en-US" sz="4100" b="1" dirty="0">
                <a:solidFill>
                  <a:schemeClr val="bg1"/>
                </a:solidFill>
              </a:rPr>
              <a:t>() </a:t>
            </a:r>
            <a:r>
              <a:rPr lang="en-US" sz="4100" dirty="0"/>
              <a:t>takes three parameters: a </a:t>
            </a:r>
            <a:r>
              <a:rPr lang="en-US" sz="4100" b="1" dirty="0">
                <a:solidFill>
                  <a:schemeClr val="bg1"/>
                </a:solidFill>
              </a:rPr>
              <a:t>state object</a:t>
            </a:r>
            <a:r>
              <a:rPr lang="en-US" sz="4100" dirty="0"/>
              <a:t>, a </a:t>
            </a:r>
            <a:r>
              <a:rPr lang="en-US" sz="4100" b="1" dirty="0">
                <a:solidFill>
                  <a:schemeClr val="bg1"/>
                </a:solidFill>
              </a:rPr>
              <a:t>title</a:t>
            </a:r>
            <a:r>
              <a:rPr lang="en-US" sz="4100" dirty="0"/>
              <a:t> (which is </a:t>
            </a:r>
            <a:br>
              <a:rPr lang="en-US" sz="4100" dirty="0"/>
            </a:br>
            <a:r>
              <a:rPr lang="en-US" sz="4100" dirty="0"/>
              <a:t>currently ignored), and (optionally) a </a:t>
            </a:r>
            <a:r>
              <a:rPr lang="en-US" sz="4100" b="1" dirty="0">
                <a:solidFill>
                  <a:schemeClr val="bg1"/>
                </a:solidFill>
              </a:rPr>
              <a:t>URL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State </a:t>
            </a:r>
            <a:r>
              <a:rPr lang="en-US" sz="3800" dirty="0"/>
              <a:t>a JavaScript object which is associated with the new history entry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Title</a:t>
            </a:r>
            <a:r>
              <a:rPr lang="en-US" sz="3800" dirty="0"/>
              <a:t> - browsers currently ignore this parameter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Passing the </a:t>
            </a:r>
            <a:r>
              <a:rPr lang="en-US" sz="3600" b="1" dirty="0">
                <a:solidFill>
                  <a:schemeClr val="bg1"/>
                </a:solidFill>
              </a:rPr>
              <a:t>empty string</a:t>
            </a:r>
            <a:r>
              <a:rPr lang="en-US" sz="3600" dirty="0"/>
              <a:t> here should be safe against future changes </a:t>
            </a:r>
            <a:br>
              <a:rPr lang="en-US" sz="3600" dirty="0"/>
            </a:br>
            <a:r>
              <a:rPr lang="en-US" sz="3600" dirty="0"/>
              <a:t>to the method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URL</a:t>
            </a:r>
            <a:r>
              <a:rPr lang="en-US" sz="3800" dirty="0"/>
              <a:t> - The new history entry's URL is given by this parameter.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The browser won't attempt to load this URL after a call to </a:t>
            </a:r>
            <a:r>
              <a:rPr lang="en-US" sz="3600" dirty="0" err="1"/>
              <a:t>pushState</a:t>
            </a:r>
            <a:r>
              <a:rPr lang="en-US" sz="3600" dirty="0"/>
              <a:t>() but it might attempt to load the URL later, for instance after the user </a:t>
            </a:r>
            <a:br>
              <a:rPr lang="en-US" sz="3600" dirty="0"/>
            </a:br>
            <a:r>
              <a:rPr lang="en-US" sz="3600" dirty="0"/>
              <a:t>restarts the browser.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It must be of the same origin as the current URL.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pushState</a:t>
            </a:r>
            <a:r>
              <a:rPr lang="en-GB" dirty="0"/>
              <a:t>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history.replaceState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operates exactly like </a:t>
            </a:r>
            <a:r>
              <a:rPr lang="en-US" dirty="0" err="1"/>
              <a:t>history.pushState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except that replaceState() </a:t>
            </a:r>
            <a:r>
              <a:rPr lang="en-US" b="1" dirty="0">
                <a:solidFill>
                  <a:schemeClr val="bg1"/>
                </a:solidFill>
              </a:rPr>
              <a:t>modifies the current history entry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instead of creating a new one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particularly useful when you want to update the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of the current history entry in response to some user action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replaceState</a:t>
            </a:r>
            <a:r>
              <a:rPr lang="en-GB" dirty="0"/>
              <a:t>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1" y="4774457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 err="1">
                <a:latin typeface="Consolas" panose="020B0609020204030204" pitchFamily="49" charset="0"/>
              </a:rPr>
              <a:t>stateObj</a:t>
            </a:r>
            <a:r>
              <a:rPr lang="en-GB" sz="2400" b="1" dirty="0">
                <a:latin typeface="Consolas" panose="020B0609020204030204" pitchFamily="49" charset="0"/>
              </a:rPr>
              <a:t> = { </a:t>
            </a:r>
            <a:r>
              <a:rPr lang="en-GB" sz="2400" b="1" dirty="0" err="1">
                <a:latin typeface="Consolas" panose="020B0609020204030204" pitchFamily="49" charset="0"/>
              </a:rPr>
              <a:t>facNum</a:t>
            </a:r>
            <a:r>
              <a:rPr lang="en-GB" sz="2400" b="1" dirty="0">
                <a:latin typeface="Consolas" panose="020B0609020204030204" pitchFamily="49" charset="0"/>
              </a:rPr>
              <a:t>: "56789123" };</a:t>
            </a:r>
          </a:p>
          <a:p>
            <a:r>
              <a:rPr lang="en-GB" sz="2400" b="1" dirty="0" err="1">
                <a:latin typeface="Consolas" panose="020B0609020204030204" pitchFamily="49" charset="0"/>
              </a:rPr>
              <a:t>history.pushState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latin typeface="Consolas" panose="020B0609020204030204" pitchFamily="49" charset="0"/>
              </a:rPr>
              <a:t>stateObj</a:t>
            </a:r>
            <a:r>
              <a:rPr lang="en-GB" sz="2400" b="1" dirty="0">
                <a:latin typeface="Consolas" panose="020B0609020204030204" pitchFamily="49" charset="0"/>
              </a:rPr>
              <a:t>, "", "student.html");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 "", "newStudent.html");</a:t>
            </a: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>
                <a:solidFill>
                  <a:schemeClr val="bg1"/>
                </a:solidFill>
              </a:rPr>
              <a:t>popstate</a:t>
            </a:r>
            <a:r>
              <a:rPr lang="en-US" dirty="0"/>
              <a:t> event is dispatched to the window every time the </a:t>
            </a:r>
            <a:br>
              <a:rPr lang="en-US" dirty="0"/>
            </a:br>
            <a:r>
              <a:rPr lang="en-US" dirty="0"/>
              <a:t>active history entry changes</a:t>
            </a:r>
          </a:p>
          <a:p>
            <a:r>
              <a:rPr lang="en-US" dirty="0"/>
              <a:t>If the history entry being activated was created by a call to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pushState</a:t>
            </a:r>
            <a:r>
              <a:rPr lang="en-US" dirty="0"/>
              <a:t> or affected by a call to </a:t>
            </a:r>
            <a:r>
              <a:rPr lang="en-US" b="1" dirty="0">
                <a:solidFill>
                  <a:schemeClr val="bg1"/>
                </a:solidFill>
              </a:rPr>
              <a:t>replaceState</a:t>
            </a:r>
            <a:r>
              <a:rPr lang="en-US" dirty="0"/>
              <a:t>, the </a:t>
            </a:r>
            <a:r>
              <a:rPr lang="en-US" b="1" dirty="0" err="1">
                <a:solidFill>
                  <a:schemeClr val="bg1"/>
                </a:solidFill>
              </a:rPr>
              <a:t>popstate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event's </a:t>
            </a:r>
            <a:r>
              <a:rPr lang="en-US" b="1" dirty="0">
                <a:solidFill>
                  <a:schemeClr val="bg1"/>
                </a:solidFill>
              </a:rPr>
              <a:t>state property </a:t>
            </a:r>
            <a:r>
              <a:rPr lang="en-US" dirty="0"/>
              <a:t>contains a copy of the history entry’s </a:t>
            </a:r>
            <a:br>
              <a:rPr lang="en-US" dirty="0"/>
            </a:br>
            <a:r>
              <a:rPr lang="en-US" dirty="0"/>
              <a:t>state object</a:t>
            </a:r>
          </a:p>
          <a:p>
            <a:r>
              <a:rPr lang="en-US" dirty="0"/>
              <a:t>You can read the state of the current history entry without </a:t>
            </a:r>
            <a:br>
              <a:rPr lang="en-US" dirty="0"/>
            </a:br>
            <a:r>
              <a:rPr lang="en-US" dirty="0"/>
              <a:t>waiting for a </a:t>
            </a:r>
            <a:r>
              <a:rPr lang="en-US" b="1" dirty="0" err="1">
                <a:solidFill>
                  <a:schemeClr val="bg1"/>
                </a:solidFill>
              </a:rPr>
              <a:t>popstate</a:t>
            </a:r>
            <a:r>
              <a:rPr lang="en-US" dirty="0"/>
              <a:t> event using the </a:t>
            </a:r>
            <a:r>
              <a:rPr lang="en-US" b="1" dirty="0" err="1">
                <a:solidFill>
                  <a:schemeClr val="bg1"/>
                </a:solidFill>
              </a:rPr>
              <a:t>history.state</a:t>
            </a:r>
            <a:r>
              <a:rPr lang="en-US" b="1" dirty="0">
                <a:solidFill>
                  <a:schemeClr val="bg1"/>
                </a:solidFill>
              </a:rPr>
              <a:t> property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popstate</a:t>
            </a:r>
            <a:r>
              <a:rPr lang="en-GB" dirty="0"/>
              <a:t>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colorTemperature colorTemp="6966"/>
                    </a14:imgEffect>
                    <a14:imgEffect>
                      <a14:saturation sat="400000"/>
                    </a14:imgEffect>
                    <a14:imgEffect>
                      <a14:brightnessContrast bright="70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230" t="-5710" r="-9230" b="-5710"/>
          <a:stretch/>
        </p:blipFill>
        <p:spPr>
          <a:xfrm>
            <a:off x="4228221" y="1908706"/>
            <a:ext cx="3824062" cy="1520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0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with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0" t="-5710" r="-9230" b="-5710"/>
          <a:stretch/>
        </p:blipFill>
        <p:spPr>
          <a:xfrm>
            <a:off x="8868055" y="2733274"/>
            <a:ext cx="2912764" cy="1157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140161" y="4387441"/>
            <a:ext cx="7245155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1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4346257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</a:t>
            </a:r>
            <a:r>
              <a:rPr lang="en-US" sz="3200" dirty="0"/>
              <a:t> using WebStorm's terminal</a:t>
            </a:r>
          </a:p>
          <a:p>
            <a:pPr>
              <a:spcBef>
                <a:spcPts val="7200"/>
              </a:spcBef>
            </a:pPr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located in:</a:t>
            </a:r>
          </a:p>
          <a:p>
            <a:pPr>
              <a:spcBef>
                <a:spcPts val="7200"/>
              </a:spcBef>
            </a:pPr>
            <a:r>
              <a:rPr lang="en-US" sz="3200" dirty="0"/>
              <a:t>Sammy requires jQuery to work!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974979"/>
            <a:ext cx="11277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8012" y="4184779"/>
            <a:ext cx="11277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757236" y="5943600"/>
            <a:ext cx="1067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/>
              <a:t>Note: It's best if your project has a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6127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8305800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7239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83058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392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13858" y="123487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Sammy.js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46214" y="2133600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6214" y="3186102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46214" y="4238604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446214" y="5291107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</a:t>
            </a:r>
          </a:p>
        </p:txBody>
      </p:sp>
    </p:spTree>
    <p:extLst>
      <p:ext uri="{BB962C8B-B14F-4D97-AF65-F5344CB8AC3E}">
        <p14:creationId xmlns:p14="http://schemas.microsoft.com/office/powerpoint/2010/main" val="16965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84150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52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4813" y="1679320"/>
            <a:ext cx="8839200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jQuery and Sammy distributions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href="#/index.html"&gt;Home&lt;/a&gt;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href="#/about"&gt;About&lt;/a&gt;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href="#/contact"&gt;Contact&lt;/a&gt;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74813" y="1216806"/>
            <a:ext cx="88392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65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4813" y="1669989"/>
            <a:ext cx="8839200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74813" y="1216806"/>
            <a:ext cx="88392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2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75250" y="2515401"/>
            <a:ext cx="884150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action="#/login" method="post"&gt;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5249" y="4778066"/>
            <a:ext cx="8841504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9479" y="1827077"/>
            <a:ext cx="2751140" cy="578882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37605" y="1771091"/>
            <a:ext cx="2770748" cy="578882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260314" y="5252462"/>
            <a:ext cx="3044142" cy="578882"/>
          </a:xfrm>
          <a:prstGeom prst="wedgeRoundRectCallout">
            <a:avLst>
              <a:gd name="adj1" fmla="val -66328"/>
              <a:gd name="adj2" fmla="val -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3396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884150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082575" cy="578882"/>
          </a:xfrm>
          <a:prstGeom prst="wedgeRoundRectCallout">
            <a:avLst>
              <a:gd name="adj1" fmla="val -23480"/>
              <a:gd name="adj2" fmla="val -11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710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50" y="1711910"/>
            <a:ext cx="884150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&lt;h1&gt;{{title}}&lt;/h1&gt;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{{name}}!&lt;/p&gt;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5250" y="1258728"/>
            <a:ext cx="8841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5250" y="3275735"/>
            <a:ext cx="8841502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this.use('Handlebars', 'hbs');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this.get('#/hello/:name',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this.title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this.name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this.partial('greeting.hbs');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75250" y="2822572"/>
            <a:ext cx="8841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28230" y="5830727"/>
            <a:ext cx="5222651" cy="578882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51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–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Handlebars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5250" y="1929140"/>
            <a:ext cx="884150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186221"/>
            <a:ext cx="8841504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5249" y="1755194"/>
            <a:ext cx="884150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14984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8447" b="10433"/>
          <a:stretch/>
        </p:blipFill>
        <p:spPr>
          <a:xfrm>
            <a:off x="4349102" y="972280"/>
            <a:ext cx="3470923" cy="3357451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6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Design Patterns </a:t>
            </a:r>
            <a:r>
              <a:rPr lang="en-US" sz="3200" dirty="0"/>
              <a:t>are general approaches to solving </a:t>
            </a:r>
            <a:r>
              <a:rPr lang="en-US" sz="3200" b="1" dirty="0">
                <a:solidFill>
                  <a:schemeClr val="bg1"/>
                </a:solidFill>
              </a:rPr>
              <a:t>commonly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occurring</a:t>
            </a:r>
            <a:r>
              <a:rPr lang="en-US" sz="3200" dirty="0"/>
              <a:t> problems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 provide: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tested, </a:t>
            </a:r>
            <a:r>
              <a:rPr lang="en-US" sz="3200" b="1" dirty="0">
                <a:solidFill>
                  <a:schemeClr val="bg1"/>
                </a:solidFill>
              </a:rPr>
              <a:t>proven</a:t>
            </a:r>
            <a:r>
              <a:rPr lang="en-US" sz="3200" dirty="0"/>
              <a:t> programming paradigms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guidelines to </a:t>
            </a:r>
            <a:r>
              <a:rPr lang="en-US" sz="3200" b="1" dirty="0">
                <a:solidFill>
                  <a:schemeClr val="bg1"/>
                </a:solidFill>
              </a:rPr>
              <a:t>organizing</a:t>
            </a:r>
            <a:r>
              <a:rPr lang="en-US" sz="3200" dirty="0"/>
              <a:t> our code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common vocabulary </a:t>
            </a:r>
            <a:r>
              <a:rPr lang="en-US" sz="3200" dirty="0"/>
              <a:t>between developers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Using a pattern may </a:t>
            </a:r>
            <a:r>
              <a:rPr lang="en-US" sz="3200" b="1" dirty="0">
                <a:solidFill>
                  <a:schemeClr val="bg1"/>
                </a:solidFill>
              </a:rPr>
              <a:t>increase</a:t>
            </a:r>
            <a:r>
              <a:rPr lang="en-US" sz="3200" dirty="0"/>
              <a:t> complexity – misuse often creates </a:t>
            </a:r>
            <a:br>
              <a:rPr lang="en-US" sz="3200" dirty="0"/>
            </a:br>
            <a:r>
              <a:rPr lang="en-US" sz="3200" dirty="0"/>
              <a:t>more problems than it solves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15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Splitting your code aims to </a:t>
            </a:r>
            <a:r>
              <a:rPr lang="en-US" sz="3200" b="1" dirty="0">
                <a:solidFill>
                  <a:schemeClr val="bg1"/>
                </a:solidFill>
              </a:rPr>
              <a:t>separate concerns </a:t>
            </a:r>
            <a:r>
              <a:rPr lang="en-US" sz="3200" dirty="0"/>
              <a:t>(only change the </a:t>
            </a:r>
            <a:br>
              <a:rPr lang="en-US" sz="3200" dirty="0"/>
            </a:br>
            <a:r>
              <a:rPr lang="en-US" sz="3200" dirty="0"/>
              <a:t>parts that need to be changed)</a:t>
            </a:r>
          </a:p>
          <a:p>
            <a:r>
              <a:rPr lang="en-US" sz="3200" dirty="0"/>
              <a:t>Sample code organization</a:t>
            </a:r>
          </a:p>
          <a:p>
            <a:pPr lvl="1"/>
            <a:r>
              <a:rPr lang="en-US" sz="3200" dirty="0"/>
              <a:t>Main script</a:t>
            </a:r>
          </a:p>
          <a:p>
            <a:pPr lvl="1"/>
            <a:r>
              <a:rPr lang="en-US" sz="3200" dirty="0"/>
              <a:t>Requester (Remote API)</a:t>
            </a:r>
          </a:p>
          <a:p>
            <a:pPr lvl="1"/>
            <a:r>
              <a:rPr lang="en-US" sz="3200" dirty="0"/>
              <a:t>Authenticator</a:t>
            </a:r>
          </a:p>
          <a:p>
            <a:pPr lvl="1"/>
            <a:r>
              <a:rPr lang="en-US" sz="3200" dirty="0"/>
              <a:t>Router</a:t>
            </a:r>
          </a:p>
          <a:p>
            <a:pPr lvl="1"/>
            <a:r>
              <a:rPr lang="en-US" sz="3200" dirty="0"/>
              <a:t>View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42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allows SPAs to use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Sammy.js</a:t>
            </a:r>
            <a:r>
              <a:rPr lang="en-US" sz="3200" dirty="0">
                <a:solidFill>
                  <a:schemeClr val="bg2"/>
                </a:solidFill>
              </a:rPr>
              <a:t> is a simple routing library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9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Modular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more maintainable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90165" y="2767509"/>
            <a:ext cx="61006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('&lt;h1&gt;Index Page&lt;/h1&gt;');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https://softuni.bg/trainings/2082/js-applications-november-2018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58" y="1097479"/>
            <a:ext cx="3077118" cy="3494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single-page application </a:t>
            </a:r>
            <a:r>
              <a:rPr lang="en-US" sz="3200" dirty="0"/>
              <a:t>(SPA) is a website that re-renders its </a:t>
            </a:r>
            <a:br>
              <a:rPr lang="en-US" sz="3200" dirty="0"/>
            </a:br>
            <a:r>
              <a:rPr lang="en-US" sz="3200" dirty="0"/>
              <a:t>content in response to navigation actions (e.g. clicking a link)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reloading of the page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Single-page applications can </a:t>
            </a:r>
            <a:r>
              <a:rPr lang="en-US" sz="3200" b="1" dirty="0">
                <a:solidFill>
                  <a:schemeClr val="bg1"/>
                </a:solidFill>
              </a:rPr>
              <a:t>use state from an external source</a:t>
            </a:r>
            <a:r>
              <a:rPr lang="en-US" sz="3200" b="1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(i.e. the URL location) or </a:t>
            </a:r>
            <a:r>
              <a:rPr lang="en-US" sz="3200" b="1" dirty="0">
                <a:solidFill>
                  <a:schemeClr val="bg1"/>
                </a:solidFill>
              </a:rPr>
              <a:t>track state internally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Internal state SPAs are limited because there is </a:t>
            </a:r>
            <a:r>
              <a:rPr lang="en-US" sz="3000" b="1" dirty="0">
                <a:solidFill>
                  <a:schemeClr val="bg1"/>
                </a:solidFill>
              </a:rPr>
              <a:t>only one </a:t>
            </a:r>
            <a:r>
              <a:rPr lang="en-US" sz="3000" dirty="0"/>
              <a:t>“entry”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With location-based SPAs, the location is </a:t>
            </a:r>
            <a:r>
              <a:rPr lang="en-US" sz="3000" b="1" dirty="0">
                <a:solidFill>
                  <a:schemeClr val="bg1"/>
                </a:solidFill>
              </a:rPr>
              <a:t>always updating </a:t>
            </a:r>
            <a:r>
              <a:rPr lang="en-US" sz="3000" dirty="0"/>
              <a:t>as you </a:t>
            </a:r>
            <a:br>
              <a:rPr lang="en-US" sz="3000" dirty="0"/>
            </a:br>
            <a:r>
              <a:rPr lang="en-US" sz="3000" dirty="0"/>
              <a:t>navigate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 have location-based SPA we need a special object “Router”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84420F-E462-434D-9FD5-A67DEE7F8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55"/>
          <p:cNvGrpSpPr/>
          <p:nvPr/>
        </p:nvGrpSpPr>
        <p:grpSpPr>
          <a:xfrm>
            <a:off x="1215591" y="1743157"/>
            <a:ext cx="3474132" cy="3180945"/>
            <a:chOff x="989013" y="2895600"/>
            <a:chExt cx="3474132" cy="31809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9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3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3"/>
            <p:cNvCxnSpPr>
              <a:stCxn id="9" idx="3"/>
              <a:endCxn id="11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>
              <a:stCxn id="12" idx="0"/>
              <a:endCxn id="11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sp>
        <p:nvSpPr>
          <p:cNvPr id="21" name="TextBox 61"/>
          <p:cNvSpPr txBox="1"/>
          <p:nvPr/>
        </p:nvSpPr>
        <p:spPr>
          <a:xfrm>
            <a:off x="848458" y="1082055"/>
            <a:ext cx="4004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738282" y="1082056"/>
            <a:ext cx="482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3200" dirty="0"/>
              <a:t>Navigation using Routing</a:t>
            </a:r>
          </a:p>
        </p:txBody>
      </p:sp>
      <p:grpSp>
        <p:nvGrpSpPr>
          <p:cNvPr id="39" name="Group 53"/>
          <p:cNvGrpSpPr/>
          <p:nvPr/>
        </p:nvGrpSpPr>
        <p:grpSpPr>
          <a:xfrm>
            <a:off x="7475359" y="1743157"/>
            <a:ext cx="2474064" cy="3180945"/>
            <a:chOff x="5561013" y="2895600"/>
            <a:chExt cx="2474064" cy="31809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6166606" y="3057260"/>
              <a:ext cx="1262880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Router</a:t>
              </a:r>
            </a:p>
          </p:txBody>
        </p:sp>
      </p:grp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358" y="223808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514" y="3445561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358" y="3445561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75" y="3429000"/>
            <a:ext cx="847528" cy="988782"/>
          </a:xfrm>
          <a:prstGeom prst="rect">
            <a:avLst/>
          </a:prstGeom>
        </p:spPr>
      </p:pic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230" y="2233835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62"/>
          <p:cNvSpPr txBox="1"/>
          <p:nvPr/>
        </p:nvSpPr>
        <p:spPr>
          <a:xfrm>
            <a:off x="6666704" y="5120698"/>
            <a:ext cx="5552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/>
              <a:t> allows navigation, </a:t>
            </a:r>
            <a:r>
              <a:rPr lang="en-US" sz="3200" b="1" dirty="0">
                <a:solidFill>
                  <a:schemeClr val="bg1"/>
                </a:solidFill>
              </a:rPr>
              <a:t>without reloading </a:t>
            </a:r>
            <a:r>
              <a:rPr lang="en-US" sz="3200" dirty="0"/>
              <a:t>the page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5586 -0.17199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7.40741E-7 L 0.1543 -0.1719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861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4.44444E-6 L -0.15417 -0.0023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11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loads the appropriate content when the </a:t>
            </a:r>
            <a:r>
              <a:rPr lang="en-US" sz="3200" b="1" dirty="0">
                <a:solidFill>
                  <a:schemeClr val="bg1"/>
                </a:solidFill>
              </a:rPr>
              <a:t>location changes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manually </a:t>
            </a:r>
            <a:r>
              <a:rPr lang="en-US" sz="3200" b="1" dirty="0">
                <a:solidFill>
                  <a:schemeClr val="bg1"/>
                </a:solidFill>
              </a:rPr>
              <a:t>enters an address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Conversely, a change in content is reflected in the address bar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</a:t>
            </a:r>
            <a:r>
              <a:rPr lang="en-US" sz="3200" b="1" dirty="0">
                <a:solidFill>
                  <a:schemeClr val="bg1"/>
                </a:solidFill>
              </a:rPr>
              <a:t>clicks on a link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Benefits: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Build User Interfaces that </a:t>
            </a:r>
            <a:r>
              <a:rPr lang="en-US" sz="3200" b="1" dirty="0">
                <a:solidFill>
                  <a:schemeClr val="bg1"/>
                </a:solidFill>
              </a:rPr>
              <a:t>react quickly</a:t>
            </a:r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6133286" cy="5457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Hash-based routing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#hash</a:t>
            </a:r>
            <a:r>
              <a:rPr lang="en-US" sz="3200" b="1" dirty="0"/>
              <a:t> </a:t>
            </a:r>
            <a:r>
              <a:rPr lang="en-US" sz="3200" dirty="0"/>
              <a:t>part of the URL </a:t>
            </a:r>
            <a:br>
              <a:rPr lang="en-US" sz="3200" dirty="0"/>
            </a:br>
            <a:r>
              <a:rPr lang="en-US" sz="3200" dirty="0"/>
              <a:t>to simulate different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routing is possible because changes in the hash </a:t>
            </a:r>
            <a:r>
              <a:rPr lang="en-US" sz="3200" b="1" dirty="0">
                <a:solidFill>
                  <a:schemeClr val="bg1"/>
                </a:solidFill>
              </a:rPr>
              <a:t>don’t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trigger page reload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97" y="1290751"/>
            <a:ext cx="56478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 err="1">
                <a:latin typeface="Consolas" panose="020B0609020204030204" pitchFamily="49" charset="0"/>
              </a:rPr>
              <a:t>url</a:t>
            </a:r>
            <a:r>
              <a:rPr lang="en-GB" sz="2400" b="1" dirty="0">
                <a:latin typeface="Consolas" panose="020B0609020204030204" pitchFamily="49" charset="0"/>
              </a:rPr>
              <a:t> = null;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 err="1">
                <a:latin typeface="Consolas" panose="020B0609020204030204" pitchFamily="49" charset="0"/>
              </a:rPr>
              <a:t>getCurrent</a:t>
            </a:r>
            <a:r>
              <a:rPr lang="en-GB" sz="2400" b="1" dirty="0">
                <a:latin typeface="Consolas" panose="020B0609020204030204" pitchFamily="49" charset="0"/>
              </a:rPr>
              <a:t>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return </a:t>
            </a:r>
            <a:r>
              <a:rPr lang="en-GB" sz="2400" b="1" dirty="0" err="1">
                <a:latin typeface="Consolas" panose="020B0609020204030204" pitchFamily="49" charset="0"/>
              </a:rPr>
              <a:t>window.location.hash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listen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var current = </a:t>
            </a:r>
            <a:r>
              <a:rPr lang="en-GB" sz="2400" b="1" dirty="0" err="1">
                <a:latin typeface="Consolas" panose="020B0609020204030204" pitchFamily="49" charset="0"/>
              </a:rPr>
              <a:t>getCurrent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if (current !== </a:t>
            </a:r>
            <a:r>
              <a:rPr lang="en-GB" sz="2400" b="1" dirty="0" err="1">
                <a:latin typeface="Consolas" panose="020B0609020204030204" pitchFamily="49" charset="0"/>
              </a:rPr>
              <a:t>url</a:t>
            </a:r>
            <a:r>
              <a:rPr lang="en-GB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console.log(‘URL changed to’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    + current);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</a:t>
            </a:r>
            <a:r>
              <a:rPr lang="en-GB" sz="2400" b="1" dirty="0" err="1">
                <a:latin typeface="Consolas" panose="020B0609020204030204" pitchFamily="49" charset="0"/>
              </a:rPr>
              <a:t>url</a:t>
            </a:r>
            <a:r>
              <a:rPr lang="en-GB" sz="2400" b="1" dirty="0">
                <a:latin typeface="Consolas" panose="020B0609020204030204" pitchFamily="49" charset="0"/>
              </a:rPr>
              <a:t> = current;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setTimeout</a:t>
            </a:r>
            <a:r>
              <a:rPr lang="en-GB" sz="2400" b="1" dirty="0">
                <a:latin typeface="Consolas" panose="020B0609020204030204" pitchFamily="49" charset="0"/>
              </a:rPr>
              <a:t>(listen, 200);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Listen();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1396</Words>
  <Application>Microsoft Office PowerPoint</Application>
  <PresentationFormat>По избор</PresentationFormat>
  <Paragraphs>340</Paragraphs>
  <Slides>38</Slides>
  <Notes>16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1_SoftUni3_1</vt:lpstr>
      <vt:lpstr>Routing and Patterns</vt:lpstr>
      <vt:lpstr>Table of Content</vt:lpstr>
      <vt:lpstr>Have a Question?</vt:lpstr>
      <vt:lpstr>Презентация на PowerPoint</vt:lpstr>
      <vt:lpstr>SPA Applications</vt:lpstr>
      <vt:lpstr>Location</vt:lpstr>
      <vt:lpstr>What is Routing?</vt:lpstr>
      <vt:lpstr>How Routers Work</vt:lpstr>
      <vt:lpstr>How Routers Work</vt:lpstr>
      <vt:lpstr>How Routers work</vt:lpstr>
      <vt:lpstr>The pushState() method</vt:lpstr>
      <vt:lpstr>The replaceState() method</vt:lpstr>
      <vt:lpstr>The popstate event</vt:lpstr>
      <vt:lpstr>Презентация на PowerPoint</vt:lpstr>
      <vt:lpstr>Презентация на PowerPoint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 (2)</vt:lpstr>
      <vt:lpstr>Additional Features</vt:lpstr>
      <vt:lpstr>Презентация на PowerPoint</vt:lpstr>
      <vt:lpstr>What are Design Patterns</vt:lpstr>
      <vt:lpstr>Splitting Your Code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Tanya Staneva</cp:lastModifiedBy>
  <cp:revision>167</cp:revision>
  <dcterms:created xsi:type="dcterms:W3CDTF">2018-05-23T13:08:44Z</dcterms:created>
  <dcterms:modified xsi:type="dcterms:W3CDTF">2018-11-30T16:02:53Z</dcterms:modified>
  <cp:category>programming;computer programming;software development;web development</cp:category>
</cp:coreProperties>
</file>