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74" r:id="rId2"/>
    <p:sldId id="276" r:id="rId3"/>
    <p:sldId id="492" r:id="rId4"/>
    <p:sldId id="570" r:id="rId5"/>
    <p:sldId id="571" r:id="rId6"/>
    <p:sldId id="553" r:id="rId7"/>
    <p:sldId id="554" r:id="rId8"/>
    <p:sldId id="546" r:id="rId9"/>
    <p:sldId id="572" r:id="rId10"/>
    <p:sldId id="548" r:id="rId11"/>
    <p:sldId id="563" r:id="rId12"/>
    <p:sldId id="549" r:id="rId13"/>
    <p:sldId id="550" r:id="rId14"/>
    <p:sldId id="564" r:id="rId15"/>
    <p:sldId id="556" r:id="rId16"/>
    <p:sldId id="557" r:id="rId17"/>
    <p:sldId id="558" r:id="rId18"/>
    <p:sldId id="565" r:id="rId19"/>
    <p:sldId id="568" r:id="rId20"/>
    <p:sldId id="5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70"/>
            <p14:sldId id="571"/>
          </p14:sldIdLst>
        </p14:section>
        <p14:section name="Introduction" id="{EDF3B302-6465-4AB1-A993-0C0284C32F67}">
          <p14:sldIdLst>
            <p14:sldId id="553"/>
            <p14:sldId id="554"/>
          </p14:sldIdLst>
        </p14:section>
        <p14:section name="Trainers and Team" id="{9F7907E7-0414-4C1E-A74E-B36E314E1990}">
          <p14:sldIdLst>
            <p14:sldId id="546"/>
            <p14:sldId id="572"/>
            <p14:sldId id="548"/>
            <p14:sldId id="563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</p14:sldIdLst>
        </p14:section>
        <p14:section name="Course Organization" id="{B6E7FD6B-8761-4564-B300-22B43696AF79}">
          <p14:sldIdLst>
            <p14:sldId id="556"/>
            <p14:sldId id="557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89" d="100"/>
          <a:sy n="89" d="100"/>
        </p:scale>
        <p:origin x="-346" y="-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169#0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2/js-applications-november-20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2.png"/><Relationship Id="rId10" Type="http://schemas.openxmlformats.org/officeDocument/2006/relationships/image" Target="../media/image4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7.gif"/><Relationship Id="rId5" Type="http://schemas.openxmlformats.org/officeDocument/2006/relationships/image" Target="../media/image5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Групиране 3"/>
          <p:cNvGrpSpPr/>
          <p:nvPr/>
        </p:nvGrpSpPr>
        <p:grpSpPr>
          <a:xfrm>
            <a:off x="3322257" y="2387103"/>
            <a:ext cx="4056432" cy="2929646"/>
            <a:chOff x="7397069" y="3182758"/>
            <a:chExt cx="4056432" cy="2929646"/>
          </a:xfrm>
        </p:grpSpPr>
        <p:pic>
          <p:nvPicPr>
            <p:cNvPr id="8" name="Picture 2" descr="Резултат с изображение за javascrip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069" y="3182758"/>
              <a:ext cx="4056432" cy="2929646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22"/>
            <p:cNvSpPr txBox="1"/>
            <p:nvPr/>
          </p:nvSpPr>
          <p:spPr>
            <a:xfrm>
              <a:off x="7539636" y="3257966"/>
              <a:ext cx="31544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spc="50" dirty="0" smtClean="0">
                  <a:ln w="9525" cmpd="sng">
                    <a:solidFill>
                      <a:schemeClr val="accent1">
                        <a:lumMod val="75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Applications</a:t>
              </a:r>
              <a:endParaRPr lang="en-US" sz="4400" b="1" spc="50" dirty="0">
                <a:ln w="952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 smtClean="0"/>
              <a:t>4+ years experience in the IT (HTML,</a:t>
            </a:r>
            <a:br>
              <a:rPr lang="en-US" noProof="1" smtClean="0"/>
            </a:br>
            <a:r>
              <a:rPr lang="en-US" noProof="1" smtClean="0"/>
              <a:t>CSS, JavaScript, C#, SQL, Windows</a:t>
            </a:r>
            <a:br>
              <a:rPr lang="en-US" noProof="1" smtClean="0"/>
            </a:br>
            <a:r>
              <a:rPr lang="en-US" noProof="1" smtClean="0"/>
              <a:t>Server)</a:t>
            </a:r>
          </a:p>
          <a:p>
            <a:pPr>
              <a:lnSpc>
                <a:spcPct val="120000"/>
              </a:lnSpc>
            </a:pPr>
            <a:r>
              <a:rPr lang="en-US" noProof="1" smtClean="0"/>
              <a:t>Excellent Software University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student</a:t>
            </a:r>
          </a:p>
          <a:p>
            <a:pPr>
              <a:lnSpc>
                <a:spcPct val="120000"/>
              </a:lnSpc>
            </a:pPr>
            <a:r>
              <a:rPr lang="en-US" noProof="1" smtClean="0"/>
              <a:t>Technical Trainer in Software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University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Ivaylo Dimitrov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6" name="Picture 2" descr="D:\Desktop\34200231_1778397618885016_2375297230299987968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72" y="2529556"/>
            <a:ext cx="4708092" cy="3137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403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 smtClean="0"/>
              <a:t>The team working on the materials: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Mladen Raykov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Bilyana Borislavova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Maya Boyadzhieva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Hristomir Asenov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Atanaska Kiricheva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Tanya Staneva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Behind the Scenes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74" name="Picture 2" descr="Ð ÐµÐ·ÑÐ»ÑÐ°Ñ Ñ Ð¸Ð·Ð¾Ð±ÑÐ°Ð¶ÐµÐ½Ð¸Ðµ Ð·Ð° team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39" y="2435553"/>
            <a:ext cx="4640365" cy="4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15" y="1153683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132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JavaScript Applications </a:t>
            </a:r>
            <a:r>
              <a:rPr lang="en-US" sz="3200" dirty="0"/>
              <a:t>course provides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Technologies for creating Single Page Apps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Consuming </a:t>
            </a:r>
            <a:r>
              <a:rPr lang="en-US" sz="3200" dirty="0" err="1"/>
              <a:t>RESTful</a:t>
            </a:r>
            <a:r>
              <a:rPr lang="en-US" sz="3200" dirty="0"/>
              <a:t> Services (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/>
              <a:t>) with </a:t>
            </a:r>
            <a:r>
              <a:rPr lang="en-US" sz="3200" b="1" dirty="0">
                <a:solidFill>
                  <a:schemeClr val="bg1"/>
                </a:solidFill>
              </a:rPr>
              <a:t>AJAX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Creating UI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200" dirty="0"/>
              <a:t>Common JS </a:t>
            </a:r>
            <a:r>
              <a:rPr lang="en-US" sz="3200" b="1" dirty="0">
                <a:solidFill>
                  <a:schemeClr val="bg1"/>
                </a:solidFill>
              </a:rPr>
              <a:t>programming patterns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routing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5661">
            <a:off x="9728667" y="1664234"/>
            <a:ext cx="1666251" cy="1666251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47" y="4117710"/>
            <a:ext cx="1597290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123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3200" dirty="0" smtClean="0">
                <a:latin typeface="+mj-lt"/>
              </a:rPr>
              <a:t>Link to last </a:t>
            </a:r>
            <a:r>
              <a:rPr lang="en-US" sz="3200" dirty="0" smtClean="0">
                <a:latin typeface="+mj-lt"/>
              </a:rPr>
              <a:t>JS-Applications </a:t>
            </a:r>
            <a:r>
              <a:rPr lang="en-US" sz="3200" dirty="0">
                <a:latin typeface="+mj-lt"/>
              </a:rPr>
              <a:t>exam: </a:t>
            </a:r>
            <a:r>
              <a:rPr lang="en-US" sz="3200" dirty="0" smtClean="0">
                <a:latin typeface="+mj-lt"/>
              </a:rPr>
              <a:t/>
            </a:r>
            <a:br>
              <a:rPr lang="en-US" sz="3200" dirty="0" smtClean="0">
                <a:latin typeface="+mj-lt"/>
              </a:rPr>
            </a:br>
            <a:r>
              <a:rPr lang="en-US" sz="2400" b="1" u="sng" dirty="0">
                <a:solidFill>
                  <a:schemeClr val="bg1"/>
                </a:solidFill>
                <a:latin typeface="+mj-lt"/>
                <a:hlinkClick r:id="rId2"/>
              </a:rPr>
              <a:t>https://</a:t>
            </a:r>
            <a:r>
              <a:rPr lang="en-US" sz="2400" b="1" u="sng" dirty="0" smtClean="0">
                <a:solidFill>
                  <a:schemeClr val="bg1"/>
                </a:solidFill>
                <a:latin typeface="+mj-lt"/>
                <a:hlinkClick r:id="rId2"/>
              </a:rPr>
              <a:t>judge.softuni.bg/Contests/Practice/Index/1169#0</a:t>
            </a:r>
            <a:endParaRPr lang="en-US" sz="2400" b="1" u="sng" dirty="0" smtClean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4000"/>
              </a:lnSpc>
            </a:pPr>
            <a:r>
              <a:rPr lang="en-US" sz="3200" dirty="0" smtClean="0">
                <a:latin typeface="+mj-lt"/>
              </a:rPr>
              <a:t>Structure</a:t>
            </a:r>
            <a:r>
              <a:rPr lang="en-US" sz="3200" dirty="0" smtClean="0">
                <a:latin typeface="+mj-lt"/>
              </a:rPr>
              <a:t>: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SPA</a:t>
            </a:r>
            <a:r>
              <a:rPr lang="en-US" sz="3200" dirty="0" smtClean="0">
                <a:latin typeface="+mj-lt"/>
              </a:rPr>
              <a:t> (Single Page Application) for </a:t>
            </a:r>
            <a:r>
              <a:rPr lang="en-US" sz="3200" dirty="0" smtClean="0">
                <a:latin typeface="+mj-lt"/>
              </a:rPr>
              <a:t>6 hours</a:t>
            </a:r>
          </a:p>
          <a:p>
            <a:pPr lvl="1"/>
            <a:r>
              <a:rPr lang="en-US" sz="3200" dirty="0"/>
              <a:t>Implement </a:t>
            </a:r>
            <a:r>
              <a:rPr lang="en-US" sz="3200" b="1" dirty="0">
                <a:solidFill>
                  <a:schemeClr val="bg1"/>
                </a:solidFill>
              </a:rPr>
              <a:t>CRUD</a:t>
            </a:r>
            <a:r>
              <a:rPr lang="en-US" sz="3200" dirty="0"/>
              <a:t> operations + </a:t>
            </a:r>
            <a:r>
              <a:rPr lang="en-US" sz="3200" b="1" dirty="0">
                <a:solidFill>
                  <a:schemeClr val="bg1"/>
                </a:solidFill>
              </a:rPr>
              <a:t>login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register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logout</a:t>
            </a:r>
          </a:p>
          <a:p>
            <a:pPr lvl="1"/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AJAX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/>
              <a:t> </a:t>
            </a:r>
            <a:r>
              <a:rPr lang="en-US" sz="3200" dirty="0" smtClean="0"/>
              <a:t>+ cloud-based </a:t>
            </a:r>
            <a:r>
              <a:rPr lang="en-US" sz="3200" dirty="0"/>
              <a:t>back-end (</a:t>
            </a:r>
            <a:r>
              <a:rPr lang="en-US" sz="3200" dirty="0" err="1"/>
              <a:t>Kinvey</a:t>
            </a:r>
            <a:r>
              <a:rPr lang="en-US" sz="3200" dirty="0"/>
              <a:t>)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Optionally:</a:t>
            </a:r>
          </a:p>
          <a:p>
            <a:pPr lvl="1"/>
            <a:r>
              <a:rPr lang="en-US" sz="3200" dirty="0"/>
              <a:t>Use </a:t>
            </a:r>
            <a:r>
              <a:rPr lang="en-US" sz="3200" noProof="1"/>
              <a:t>templates for </a:t>
            </a:r>
            <a:r>
              <a:rPr lang="en-US" sz="3200" dirty="0"/>
              <a:t>rendering</a:t>
            </a:r>
          </a:p>
          <a:p>
            <a:pPr lvl="1"/>
            <a:r>
              <a:rPr lang="en-US" sz="3200" dirty="0"/>
              <a:t>Use MVC architecture + routing</a:t>
            </a:r>
            <a:endParaRPr lang="en-US" sz="32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45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9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4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61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89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Organization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86" y="1185074"/>
            <a:ext cx="2923172" cy="29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Lectures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Twice a week (4 hours each)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Learn new material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Exercises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Twice a week (4 hours each)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Practice learned material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Ask questions if any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6527" y="4402337"/>
            <a:ext cx="3049724" cy="19424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603727" y="1430537"/>
            <a:ext cx="2135324" cy="2662128"/>
          </a:xfrm>
          <a:prstGeom prst="roundRect">
            <a:avLst>
              <a:gd name="adj" fmla="val 749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83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Mandatory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Final exam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90%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 &amp; homework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Bonuses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Presence in class – 5%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bonus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Forum activity – bonus up to 5%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5093" y="4031477"/>
            <a:ext cx="3243214" cy="20761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1864">
            <a:off x="8757388" y="1662714"/>
            <a:ext cx="3238074" cy="17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736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https://softuni.bg/trainings/2082/js-applications-november-2018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Introduction</a:t>
            </a: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Training &amp; </a:t>
            </a:r>
            <a:r>
              <a:rPr lang="en-US" sz="3200" dirty="0" smtClean="0"/>
              <a:t>Team</a:t>
            </a: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Course </a:t>
            </a:r>
            <a:r>
              <a:rPr lang="en-US" sz="3200" dirty="0" smtClean="0"/>
              <a:t>Objectives</a:t>
            </a:r>
            <a:endParaRPr lang="bg-BG" sz="3200" dirty="0" smtClean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#JSCORE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611" y="4535836"/>
            <a:ext cx="567031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6077" y="4535836"/>
            <a:ext cx="396317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5113" y="5566366"/>
            <a:ext cx="22408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6077" y="5566366"/>
            <a:ext cx="55690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380" y="5566366"/>
            <a:ext cx="15934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575" y="2474775"/>
            <a:ext cx="579534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6077" y="2474775"/>
            <a:ext cx="385938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7109" y="1444245"/>
            <a:ext cx="24488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6077" y="1444245"/>
            <a:ext cx="41868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822" y="1444245"/>
            <a:ext cx="271442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39" y="3505306"/>
            <a:ext cx="25203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5079" y="3505306"/>
            <a:ext cx="2270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6077" y="3505306"/>
            <a:ext cx="45428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2455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714" y="2067925"/>
            <a:ext cx="5024526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090" y="4064377"/>
            <a:ext cx="61421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201" y="2067925"/>
            <a:ext cx="1963289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1450" y="2067925"/>
            <a:ext cx="2400835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715" y="4064377"/>
            <a:ext cx="3383999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13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en-US" dirty="0" smtClean="0"/>
              <a:t>Applications </a:t>
            </a:r>
            <a:r>
              <a:rPr lang="en-US" dirty="0" smtClean="0"/>
              <a:t>Intro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4"/>
          <p:cNvGrpSpPr/>
          <p:nvPr/>
        </p:nvGrpSpPr>
        <p:grpSpPr>
          <a:xfrm>
            <a:off x="4835419" y="1563879"/>
            <a:ext cx="2537522" cy="2094797"/>
            <a:chOff x="3398354" y="762000"/>
            <a:chExt cx="4981574" cy="3597804"/>
          </a:xfrm>
        </p:grpSpPr>
        <p:pic>
          <p:nvPicPr>
            <p:cNvPr id="8" name="Picture 2" descr="Резултат с изображение за javascrip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354" y="762000"/>
              <a:ext cx="4981574" cy="3597804"/>
            </a:xfrm>
            <a:prstGeom prst="rect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3"/>
            <p:cNvSpPr txBox="1"/>
            <p:nvPr/>
          </p:nvSpPr>
          <p:spPr>
            <a:xfrm>
              <a:off x="3604791" y="902146"/>
              <a:ext cx="4131327" cy="898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pc="50" dirty="0" smtClean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Applications</a:t>
              </a:r>
              <a:endPara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28045"/>
            <a:ext cx="11818096" cy="560604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 smtClean="0"/>
              <a:t>In this course we are going to learn: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HTTP, REST Services, Postman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AJAX and </a:t>
            </a:r>
            <a:r>
              <a:rPr lang="en-US" sz="3000" dirty="0" err="1"/>
              <a:t>jQuery</a:t>
            </a:r>
            <a:r>
              <a:rPr lang="en-US" sz="3000" dirty="0"/>
              <a:t> AJAX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Asynchronous programming and promises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Creating single-page app with </a:t>
            </a:r>
            <a:r>
              <a:rPr lang="en-US" sz="3000" dirty="0" err="1"/>
              <a:t>jQuery</a:t>
            </a:r>
            <a:r>
              <a:rPr lang="en-US" sz="3000" dirty="0"/>
              <a:t>, AJAX, REST and Firebase</a:t>
            </a:r>
          </a:p>
          <a:p>
            <a:pPr lvl="1">
              <a:lnSpc>
                <a:spcPct val="120000"/>
              </a:lnSpc>
            </a:pPr>
            <a:r>
              <a:rPr lang="en-US" sz="3000" dirty="0" err="1"/>
              <a:t>Templating</a:t>
            </a:r>
            <a:r>
              <a:rPr lang="en-US" sz="3000" dirty="0"/>
              <a:t>: creating UI with Handlebars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Routing with Sammy.js</a:t>
            </a:r>
          </a:p>
          <a:p>
            <a:pPr lvl="1">
              <a:lnSpc>
                <a:spcPct val="120000"/>
              </a:lnSpc>
            </a:pPr>
            <a:r>
              <a:rPr lang="en-US" sz="3000" dirty="0"/>
              <a:t>JS tools and libraries</a:t>
            </a:r>
            <a:endParaRPr lang="en-US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3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6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8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2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88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28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250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Trainers and Team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171472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782" y="1196125"/>
            <a:ext cx="11538715" cy="5201066"/>
          </a:xfrm>
        </p:spPr>
        <p:txBody>
          <a:bodyPr>
            <a:normAutofit/>
          </a:bodyPr>
          <a:lstStyle/>
          <a:p>
            <a:r>
              <a:rPr lang="en-GB" sz="3200" noProof="1"/>
              <a:t>Head Of Department at </a:t>
            </a:r>
            <a:r>
              <a:rPr lang="en-GB" sz="3200" noProof="1" smtClean="0"/>
              <a:t>Information </a:t>
            </a:r>
            <a:r>
              <a:rPr lang="en-GB" sz="3200" noProof="1"/>
              <a:t>Services Plc.</a:t>
            </a:r>
          </a:p>
          <a:p>
            <a:r>
              <a:rPr lang="en-US" sz="3200" noProof="1"/>
              <a:t>Worked with various technologies</a:t>
            </a:r>
          </a:p>
          <a:p>
            <a:pPr lvl="1"/>
            <a:r>
              <a:rPr lang="en-US" sz="3200" noProof="1"/>
              <a:t>.NET and C#, </a:t>
            </a:r>
            <a:r>
              <a:rPr lang="en-GB" sz="3200" dirty="0"/>
              <a:t>BASIC, Pascal, </a:t>
            </a:r>
            <a:br>
              <a:rPr lang="en-GB" sz="3200" dirty="0"/>
            </a:br>
            <a:r>
              <a:rPr lang="en-GB" sz="3200" dirty="0"/>
              <a:t>Object Pascal, PHP</a:t>
            </a:r>
            <a:endParaRPr lang="en-US" sz="3200" noProof="1"/>
          </a:p>
          <a:p>
            <a:r>
              <a:rPr lang="en-US" sz="3200" noProof="1"/>
              <a:t>More than 15 years of experience</a:t>
            </a:r>
          </a:p>
          <a:p>
            <a:r>
              <a:rPr lang="en-US" sz="3200" noProof="1"/>
              <a:t>Experienced Lecturer</a:t>
            </a:r>
          </a:p>
          <a:p>
            <a:pPr lvl="1"/>
            <a:r>
              <a:rPr lang="en-US" sz="3200" noProof="1"/>
              <a:t>C# Basics and </a:t>
            </a:r>
            <a:r>
              <a:rPr lang="en-GB" sz="3200" dirty="0"/>
              <a:t>ASP.NET MVC @ </a:t>
            </a:r>
            <a:r>
              <a:rPr lang="en-GB" sz="3200" dirty="0" err="1" smtClean="0"/>
              <a:t>Softuni</a:t>
            </a:r>
            <a:endParaRPr lang="en-GB" sz="3200" dirty="0"/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=""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5" t="2974" r="21" b="29750"/>
          <a:stretch/>
        </p:blipFill>
        <p:spPr bwMode="auto">
          <a:xfrm>
            <a:off x="7970260" y="1888510"/>
            <a:ext cx="3647113" cy="3647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DFB3640-E688-4B2B-8082-467B0C5245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8614618" y="5190000"/>
            <a:ext cx="3428063" cy="982463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360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</TotalTime>
  <Words>438</Words>
  <Application>Microsoft Office PowerPoint</Application>
  <PresentationFormat>По избор</PresentationFormat>
  <Paragraphs>125</Paragraphs>
  <Slides>20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1_SoftUni3_1</vt:lpstr>
      <vt:lpstr>JavaScript Applications</vt:lpstr>
      <vt:lpstr>Table of Content</vt:lpstr>
      <vt:lpstr>Have a Question?</vt:lpstr>
      <vt:lpstr>SoftUni Diamond Partners</vt:lpstr>
      <vt:lpstr>SoftUni Organizational Partners</vt:lpstr>
      <vt:lpstr>Презентация на PowerPoint</vt:lpstr>
      <vt:lpstr>What are we going to learn?</vt:lpstr>
      <vt:lpstr>Презентация на PowerPoint</vt:lpstr>
      <vt:lpstr>Stamo Petkov</vt:lpstr>
      <vt:lpstr>Ivaylo Dimitrov</vt:lpstr>
      <vt:lpstr>Behind the Scenes</vt:lpstr>
      <vt:lpstr>Презентация на PowerPoint</vt:lpstr>
      <vt:lpstr>Targets of the course</vt:lpstr>
      <vt:lpstr>Exam</vt:lpstr>
      <vt:lpstr>Презентация на PowerPoint</vt:lpstr>
      <vt:lpstr>Structure of the course</vt:lpstr>
      <vt:lpstr>Evaluation Criteria</vt:lpstr>
      <vt:lpstr>Презентация на PowerPoint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Apps - Course Intro</dc:title>
  <dc:creator>Alen Paunov</dc:creator>
  <cp:keywords>JS Apps, Software University, SoftUni, programming, coding, software development, education, training, course</cp:keywords>
  <cp:lastModifiedBy>Tanya Staneva</cp:lastModifiedBy>
  <cp:revision>175</cp:revision>
  <dcterms:created xsi:type="dcterms:W3CDTF">2018-05-23T13:08:44Z</dcterms:created>
  <dcterms:modified xsi:type="dcterms:W3CDTF">2018-10-02T08:31:17Z</dcterms:modified>
  <cp:category>programming;computer programming;software development;web development</cp:category>
</cp:coreProperties>
</file>