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274" r:id="rId2"/>
    <p:sldId id="276" r:id="rId3"/>
    <p:sldId id="492" r:id="rId4"/>
    <p:sldId id="570" r:id="rId5"/>
    <p:sldId id="571" r:id="rId6"/>
    <p:sldId id="553" r:id="rId7"/>
    <p:sldId id="554" r:id="rId8"/>
    <p:sldId id="546" r:id="rId9"/>
    <p:sldId id="572" r:id="rId10"/>
    <p:sldId id="573" r:id="rId11"/>
    <p:sldId id="548" r:id="rId12"/>
    <p:sldId id="563" r:id="rId13"/>
    <p:sldId id="549" r:id="rId14"/>
    <p:sldId id="550" r:id="rId15"/>
    <p:sldId id="564" r:id="rId16"/>
    <p:sldId id="556" r:id="rId17"/>
    <p:sldId id="557" r:id="rId18"/>
    <p:sldId id="558" r:id="rId19"/>
    <p:sldId id="565" r:id="rId20"/>
    <p:sldId id="568" r:id="rId21"/>
    <p:sldId id="5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Partners" id="{EE245814-E715-48FB-9FE2-931751F41FFB}">
          <p14:sldIdLst>
            <p14:sldId id="570"/>
            <p14:sldId id="571"/>
          </p14:sldIdLst>
        </p14:section>
        <p14:section name="Introduction" id="{EDF3B302-6465-4AB1-A993-0C0284C32F67}">
          <p14:sldIdLst>
            <p14:sldId id="553"/>
            <p14:sldId id="554"/>
          </p14:sldIdLst>
        </p14:section>
        <p14:section name="Trainers and Team" id="{9F7907E7-0414-4C1E-A74E-B36E314E1990}">
          <p14:sldIdLst>
            <p14:sldId id="546"/>
            <p14:sldId id="572"/>
            <p14:sldId id="573"/>
            <p14:sldId id="548"/>
            <p14:sldId id="563"/>
          </p14:sldIdLst>
        </p14:section>
        <p14:section name="Course Objectives" id="{1C8BF495-747C-4DEF-B68B-3E5844D75788}">
          <p14:sldIdLst>
            <p14:sldId id="549"/>
            <p14:sldId id="550"/>
            <p14:sldId id="564"/>
          </p14:sldIdLst>
        </p14:section>
        <p14:section name="Course Organization" id="{B6E7FD6B-8761-4564-B300-22B43696AF79}">
          <p14:sldIdLst>
            <p14:sldId id="556"/>
            <p14:sldId id="557"/>
            <p14:sldId id="558"/>
          </p14:sldIdLst>
        </p14:section>
        <p14:section name="Conclusion" id="{10E03AB1-9AA8-4E86-9A64-D741901E50A2}">
          <p14:sldIdLst>
            <p14:sldId id="565"/>
            <p14:sldId id="568"/>
            <p14:sldId id="5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94620" autoAdjust="0"/>
  </p:normalViewPr>
  <p:slideViewPr>
    <p:cSldViewPr snapToGrid="0" showGuides="1">
      <p:cViewPr varScale="1">
        <p:scale>
          <a:sx n="86" d="100"/>
          <a:sy n="86" d="100"/>
        </p:scale>
        <p:origin x="-475" y="-86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25.9.2018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62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hyperlink" Target="http://www.rebellioussoftware.com/" TargetMode="External"/><Relationship Id="rId4" Type="http://schemas.openxmlformats.org/officeDocument/2006/relationships/image" Target="../media/image6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58/JS-Advanced-Retake-Exam-30-August-2018" TargetMode="Externa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1/js-advanced-october-201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2.png"/><Relationship Id="rId10" Type="http://schemas.openxmlformats.org/officeDocument/2006/relationships/image" Target="../media/image4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3.jpe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7.gif"/><Relationship Id="rId5" Type="http://schemas.openxmlformats.org/officeDocument/2006/relationships/image" Target="../media/image54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jpeg"/><Relationship Id="rId4" Type="http://schemas.openxmlformats.org/officeDocument/2006/relationships/hyperlink" Target="http://www.world-of-myth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676" y="125186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Групиране 3"/>
          <p:cNvGrpSpPr/>
          <p:nvPr/>
        </p:nvGrpSpPr>
        <p:grpSpPr>
          <a:xfrm>
            <a:off x="3322257" y="2387103"/>
            <a:ext cx="4056432" cy="2929646"/>
            <a:chOff x="7397069" y="3182758"/>
            <a:chExt cx="4056432" cy="2929646"/>
          </a:xfrm>
        </p:grpSpPr>
        <p:pic>
          <p:nvPicPr>
            <p:cNvPr id="8" name="Picture 2" descr="Резултат с изображение за javascript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7069" y="3182758"/>
              <a:ext cx="4056432" cy="2929646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22"/>
            <p:cNvSpPr txBox="1"/>
            <p:nvPr/>
          </p:nvSpPr>
          <p:spPr>
            <a:xfrm>
              <a:off x="7539636" y="3257966"/>
              <a:ext cx="2544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spc="50" dirty="0" smtClean="0">
                  <a:ln w="9525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Advanced</a:t>
              </a:r>
              <a:endParaRPr lang="en-US" sz="4400" b="1" spc="50" dirty="0">
                <a:ln w="952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b="1" dirty="0"/>
              <a:t>Online Collectible Card Game</a:t>
            </a:r>
            <a:endParaRPr lang="en-GB" b="1" dirty="0"/>
          </a:p>
          <a:p>
            <a:r>
              <a:rPr lang="en-GB" b="1" dirty="0"/>
              <a:t>Developed by </a:t>
            </a:r>
            <a:br>
              <a:rPr lang="en-GB" b="1" dirty="0"/>
            </a:br>
            <a:r>
              <a:rPr lang="en-GB" b="1" dirty="0"/>
              <a:t>Rebellious Software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Rebellious Software</a:t>
            </a:r>
            <a:endParaRPr lang="en-US" dirty="0"/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xmlns="" id="{66F6C589-40B8-40D2-A001-9F47A828C2B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6093451" y="1196125"/>
            <a:ext cx="5908147" cy="354365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8" descr="No automatic alt text available.">
            <a:hlinkClick r:id="rId5"/>
            <a:extLst>
              <a:ext uri="{FF2B5EF4-FFF2-40B4-BE49-F238E27FC236}">
                <a16:creationId xmlns:a16="http://schemas.microsoft.com/office/drawing/2014/main" xmlns="" id="{3F50546B-02BA-4AB2-B09D-CA5804A8F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36" y="3486123"/>
            <a:ext cx="2911068" cy="2911068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2757AC3C-D80D-4D96-8F41-16A0E42A5F74}"/>
              </a:ext>
            </a:extLst>
          </p:cNvPr>
          <p:cNvSpPr txBox="1">
            <a:spLocks/>
          </p:cNvSpPr>
          <p:nvPr/>
        </p:nvSpPr>
        <p:spPr>
          <a:xfrm>
            <a:off x="3124735" y="4863330"/>
            <a:ext cx="8103803" cy="159709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The Rules of Battle Have Changed.</a:t>
            </a:r>
            <a:br>
              <a:rPr lang="en-US" b="1" dirty="0"/>
            </a:br>
            <a:r>
              <a:rPr lang="en-US" b="1" dirty="0"/>
              <a:t>Gain Control. Dare to Win.</a:t>
            </a:r>
          </a:p>
          <a:p>
            <a:pPr marL="0" indent="0" algn="ctr">
              <a:buNone/>
            </a:pPr>
            <a:r>
              <a:rPr lang="en-US" b="1" dirty="0"/>
              <a:t>Available soon on Steam and Mobile.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938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 smtClean="0"/>
              <a:t>4+ years experience in the IT (HTML,</a:t>
            </a:r>
            <a:br>
              <a:rPr lang="en-US" noProof="1" smtClean="0"/>
            </a:br>
            <a:r>
              <a:rPr lang="en-US" noProof="1" smtClean="0"/>
              <a:t>CSS, JavaScript, C#, SQL, Windows</a:t>
            </a:r>
            <a:br>
              <a:rPr lang="en-US" noProof="1" smtClean="0"/>
            </a:br>
            <a:r>
              <a:rPr lang="en-US" noProof="1" smtClean="0"/>
              <a:t>Server)</a:t>
            </a:r>
          </a:p>
          <a:p>
            <a:pPr>
              <a:lnSpc>
                <a:spcPct val="120000"/>
              </a:lnSpc>
            </a:pPr>
            <a:r>
              <a:rPr lang="en-US" noProof="1" smtClean="0"/>
              <a:t>Excellent Software University</a:t>
            </a:r>
            <a:r>
              <a:rPr lang="bg-BG" noProof="1" smtClean="0"/>
              <a:t/>
            </a:r>
            <a:br>
              <a:rPr lang="bg-BG" noProof="1" smtClean="0"/>
            </a:br>
            <a:r>
              <a:rPr lang="en-US" noProof="1" smtClean="0"/>
              <a:t>student</a:t>
            </a:r>
          </a:p>
          <a:p>
            <a:pPr>
              <a:lnSpc>
                <a:spcPct val="120000"/>
              </a:lnSpc>
            </a:pPr>
            <a:r>
              <a:rPr lang="en-US" noProof="1" smtClean="0"/>
              <a:t>Technical Trainer in Software</a:t>
            </a:r>
            <a:r>
              <a:rPr lang="bg-BG" noProof="1" smtClean="0"/>
              <a:t/>
            </a:r>
            <a:br>
              <a:rPr lang="bg-BG" noProof="1" smtClean="0"/>
            </a:br>
            <a:r>
              <a:rPr lang="en-US" noProof="1" smtClean="0"/>
              <a:t>University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Ivaylo Dimitrov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26" name="Picture 2" descr="D:\Desktop\34200231_1778397618885016_2375297230299987968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72" y="2529556"/>
            <a:ext cx="4708092" cy="3137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6403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 smtClean="0"/>
              <a:t>The team working on the materials:</a:t>
            </a:r>
          </a:p>
          <a:p>
            <a:pPr lvl="1">
              <a:lnSpc>
                <a:spcPct val="120000"/>
              </a:lnSpc>
            </a:pPr>
            <a:r>
              <a:rPr lang="en-US" noProof="1" smtClean="0"/>
              <a:t>Mladen Raykov</a:t>
            </a:r>
          </a:p>
          <a:p>
            <a:pPr lvl="1">
              <a:lnSpc>
                <a:spcPct val="120000"/>
              </a:lnSpc>
            </a:pPr>
            <a:r>
              <a:rPr lang="en-US" noProof="1" smtClean="0"/>
              <a:t>Bilyana Borislavova</a:t>
            </a:r>
          </a:p>
          <a:p>
            <a:pPr lvl="1">
              <a:lnSpc>
                <a:spcPct val="120000"/>
              </a:lnSpc>
            </a:pPr>
            <a:r>
              <a:rPr lang="en-US" noProof="1" smtClean="0"/>
              <a:t>Maya Boyadzhieva</a:t>
            </a:r>
          </a:p>
          <a:p>
            <a:pPr lvl="1">
              <a:lnSpc>
                <a:spcPct val="120000"/>
              </a:lnSpc>
            </a:pPr>
            <a:r>
              <a:rPr lang="en-US" noProof="1" smtClean="0"/>
              <a:t>Hristomir Asenov</a:t>
            </a:r>
          </a:p>
          <a:p>
            <a:pPr lvl="1">
              <a:lnSpc>
                <a:spcPct val="120000"/>
              </a:lnSpc>
            </a:pPr>
            <a:r>
              <a:rPr lang="en-US" noProof="1" smtClean="0"/>
              <a:t>Atanaska Kiricheva</a:t>
            </a:r>
          </a:p>
          <a:p>
            <a:pPr lvl="1">
              <a:lnSpc>
                <a:spcPct val="120000"/>
              </a:lnSpc>
            </a:pPr>
            <a:r>
              <a:rPr lang="en-US" noProof="1" smtClean="0"/>
              <a:t>Tanya Staneva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Behind the Scenes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074" name="Picture 2" descr="Ð ÐµÐ·ÑÐ»ÑÐ°Ñ Ñ Ð¸Ð·Ð¾Ð±ÑÐ°Ð¶ÐµÐ½Ð¸Ðµ Ð·Ð° team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439" y="2435553"/>
            <a:ext cx="4640365" cy="46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98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Details and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Ð ÐµÐ·ÑÐ»ÑÐ°Ñ Ñ Ð¸Ð·Ð¾Ð±ÑÐ°Ð¶ÐµÐ½Ð¸Ðµ Ð·Ð° tic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15" y="1153683"/>
            <a:ext cx="3091826" cy="30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132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Advanced coding skills for the JS language</a:t>
            </a:r>
          </a:p>
          <a:p>
            <a:pPr>
              <a:lnSpc>
                <a:spcPct val="110000"/>
              </a:lnSpc>
            </a:pPr>
            <a:r>
              <a:rPr lang="en-US" dirty="0"/>
              <a:t>Extends the JS Fundamentals course</a:t>
            </a:r>
          </a:p>
          <a:p>
            <a:pPr>
              <a:lnSpc>
                <a:spcPct val="110000"/>
              </a:lnSpc>
            </a:pPr>
            <a:r>
              <a:rPr lang="en-US" dirty="0"/>
              <a:t>Covers DOM, advanced functions, IIFE, object composition,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unit </a:t>
            </a:r>
            <a:r>
              <a:rPr lang="en-US" dirty="0"/>
              <a:t>testing, classes and inheritance, modules, </a:t>
            </a:r>
            <a:r>
              <a:rPr lang="en-US" dirty="0" err="1"/>
              <a:t>transpilers</a:t>
            </a:r>
            <a:r>
              <a:rPr lang="en-US" dirty="0"/>
              <a:t>, exceptions, generators, iterators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Targets of the course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12324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 smtClean="0">
                <a:latin typeface="+mj-lt"/>
              </a:rPr>
              <a:t>Link to last </a:t>
            </a:r>
            <a:r>
              <a:rPr lang="en-US" dirty="0" smtClean="0">
                <a:latin typeface="+mj-lt"/>
              </a:rPr>
              <a:t>JS-Advanced </a:t>
            </a:r>
            <a:r>
              <a:rPr lang="en-US" dirty="0">
                <a:latin typeface="+mj-lt"/>
              </a:rPr>
              <a:t>exam: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sz="2400" b="1" u="sng" dirty="0">
                <a:solidFill>
                  <a:schemeClr val="bg1"/>
                </a:solidFill>
                <a:latin typeface="+mj-lt"/>
                <a:hlinkClick r:id="rId2"/>
              </a:rPr>
              <a:t>https://</a:t>
            </a:r>
            <a:r>
              <a:rPr lang="en-US" sz="2400" b="1" u="sng" dirty="0" smtClean="0">
                <a:solidFill>
                  <a:schemeClr val="bg1"/>
                </a:solidFill>
                <a:latin typeface="+mj-lt"/>
                <a:hlinkClick r:id="rId2"/>
              </a:rPr>
              <a:t>judge.softuni.bg/Contests/1158/JS-Advanced-Retake-Exam-30-August-2018</a:t>
            </a:r>
            <a:endParaRPr lang="en-US" sz="2400" b="1" u="sng" dirty="0" smtClean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4000"/>
              </a:lnSpc>
            </a:pPr>
            <a:r>
              <a:rPr lang="en-US" sz="3200" dirty="0" smtClean="0">
                <a:latin typeface="+mj-lt"/>
              </a:rPr>
              <a:t>Structure</a:t>
            </a:r>
            <a:r>
              <a:rPr lang="en-US" sz="3200" dirty="0" smtClean="0">
                <a:latin typeface="+mj-lt"/>
              </a:rPr>
              <a:t>: 4 problems for 6 hours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dirty="0" smtClean="0">
                <a:latin typeface="+mj-lt"/>
              </a:rPr>
              <a:t>Problem One – </a:t>
            </a:r>
            <a:r>
              <a:rPr lang="en-US" sz="3000" dirty="0" smtClean="0">
                <a:latin typeface="+mj-lt"/>
              </a:rPr>
              <a:t>Dom manipulations</a:t>
            </a:r>
            <a:endParaRPr lang="en-US" sz="3000" dirty="0" smtClean="0">
              <a:latin typeface="+mj-lt"/>
            </a:endParaRP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dirty="0" smtClean="0">
                <a:latin typeface="+mj-lt"/>
              </a:rPr>
              <a:t>Problem Two – </a:t>
            </a:r>
            <a:r>
              <a:rPr lang="en-US" sz="3000" dirty="0" smtClean="0">
                <a:latin typeface="+mj-lt"/>
              </a:rPr>
              <a:t>Unit testing</a:t>
            </a:r>
            <a:endParaRPr lang="en-US" sz="3000" dirty="0" smtClean="0">
              <a:latin typeface="+mj-lt"/>
            </a:endParaRP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dirty="0" smtClean="0">
                <a:latin typeface="+mj-lt"/>
              </a:rPr>
              <a:t>Problem Three – </a:t>
            </a:r>
            <a:r>
              <a:rPr lang="en-US" sz="3000" dirty="0" smtClean="0">
                <a:latin typeface="+mj-lt"/>
              </a:rPr>
              <a:t>Classes</a:t>
            </a:r>
            <a:endParaRPr lang="en-US" sz="3000" dirty="0" smtClean="0">
              <a:latin typeface="+mj-lt"/>
            </a:endParaRP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dirty="0" smtClean="0">
                <a:latin typeface="+mj-lt"/>
              </a:rPr>
              <a:t>Problem Four – </a:t>
            </a:r>
            <a:r>
              <a:rPr lang="en-US" sz="3000" dirty="0" smtClean="0">
                <a:latin typeface="+mj-lt"/>
              </a:rPr>
              <a:t>Advanced </a:t>
            </a:r>
            <a:r>
              <a:rPr lang="en-US" sz="3000" dirty="0" err="1" smtClean="0">
                <a:latin typeface="+mj-lt"/>
              </a:rPr>
              <a:t>jQuery</a:t>
            </a:r>
            <a:r>
              <a:rPr lang="en-US" sz="3000" dirty="0" smtClean="0">
                <a:latin typeface="+mj-lt"/>
              </a:rPr>
              <a:t>/DOM</a:t>
            </a:r>
            <a:endParaRPr lang="en-US" sz="3000" dirty="0">
              <a:latin typeface="+mj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Organization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2" descr="http://kesypsy.web.auth.gr/images/icons/calendar-icon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86" y="1185074"/>
            <a:ext cx="2923172" cy="292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7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Lectures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smtClean="0"/>
              <a:t>Twice a week (4 hours each)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Learn new material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Exercises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smtClean="0"/>
              <a:t>Twice a week (4 hours each)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Practice learned material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Ask questions if any</a:t>
            </a:r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 of the course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46527" y="4402337"/>
            <a:ext cx="3049724" cy="19424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603727" y="1430537"/>
            <a:ext cx="2135324" cy="2662128"/>
          </a:xfrm>
          <a:prstGeom prst="roundRect">
            <a:avLst>
              <a:gd name="adj" fmla="val 749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5830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Mandatory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Final exam – 85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 &amp; homework – 15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Bonuses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Presence in class – 5%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bonus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Forum activity – bonus up to 5%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Criteria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25093" y="4031477"/>
            <a:ext cx="3243214" cy="20761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www.gladstonebrookes.co.uk/wp-content/uploads/2013/10/credit-scor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1864">
            <a:off x="8757388" y="1662714"/>
            <a:ext cx="3238074" cy="176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7368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https://softuni.bg/trainings/2081/js-advanced-october-2018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</a:t>
            </a:r>
            <a:r>
              <a:rPr lang="en-US" dirty="0" smtClean="0"/>
              <a:t>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Introduction</a:t>
            </a:r>
            <a:endParaRPr lang="bg-BG" sz="3200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Training &amp; </a:t>
            </a:r>
            <a:r>
              <a:rPr lang="en-US" sz="3200" dirty="0" smtClean="0"/>
              <a:t>Team</a:t>
            </a:r>
            <a:endParaRPr lang="bg-BG" sz="3200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Course </a:t>
            </a:r>
            <a:r>
              <a:rPr lang="en-US" sz="3200" dirty="0" smtClean="0"/>
              <a:t>Objectives</a:t>
            </a:r>
            <a:endParaRPr lang="bg-BG" sz="3200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Course Organization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2538113"/>
            <a:ext cx="2123136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86" y="2057401"/>
            <a:ext cx="3367743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419" y="3654372"/>
            <a:ext cx="1118740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5359668"/>
            <a:ext cx="1042233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42" y="3810000"/>
            <a:ext cx="4643542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#JSCORE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611" y="4535836"/>
            <a:ext cx="567031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6077" y="4535836"/>
            <a:ext cx="396317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5113" y="5566366"/>
            <a:ext cx="22408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6077" y="5566366"/>
            <a:ext cx="55690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380" y="5566366"/>
            <a:ext cx="15934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575" y="2474775"/>
            <a:ext cx="579534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6077" y="2474775"/>
            <a:ext cx="385938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7109" y="1444245"/>
            <a:ext cx="24488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6077" y="1444245"/>
            <a:ext cx="418688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822" y="1444245"/>
            <a:ext cx="271442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39" y="3505306"/>
            <a:ext cx="25203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5079" y="3505306"/>
            <a:ext cx="2270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6077" y="3505306"/>
            <a:ext cx="45428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2455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714" y="2067925"/>
            <a:ext cx="5024526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090" y="4064377"/>
            <a:ext cx="61421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201" y="2067925"/>
            <a:ext cx="1963289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1450" y="2067925"/>
            <a:ext cx="2400835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715" y="4064377"/>
            <a:ext cx="3383999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5135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JS </a:t>
            </a:r>
            <a:r>
              <a:rPr lang="en-US" dirty="0" smtClean="0"/>
              <a:t>Advanced </a:t>
            </a:r>
            <a:r>
              <a:rPr lang="en-US" dirty="0" smtClean="0"/>
              <a:t>Intro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4"/>
          <p:cNvGrpSpPr/>
          <p:nvPr/>
        </p:nvGrpSpPr>
        <p:grpSpPr>
          <a:xfrm>
            <a:off x="4835419" y="1563879"/>
            <a:ext cx="2537522" cy="2094797"/>
            <a:chOff x="3398354" y="762000"/>
            <a:chExt cx="4981574" cy="3597804"/>
          </a:xfrm>
        </p:grpSpPr>
        <p:pic>
          <p:nvPicPr>
            <p:cNvPr id="8" name="Picture 2" descr="Резултат с изображение за javascrip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8354" y="762000"/>
              <a:ext cx="4981574" cy="3597804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3"/>
            <p:cNvSpPr txBox="1"/>
            <p:nvPr/>
          </p:nvSpPr>
          <p:spPr>
            <a:xfrm>
              <a:off x="3604791" y="902146"/>
              <a:ext cx="3348113" cy="898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Advanced</a:t>
              </a:r>
              <a:endPara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28045"/>
            <a:ext cx="11818096" cy="5606041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2700" dirty="0" smtClean="0"/>
              <a:t>In this course we are going to learn:</a:t>
            </a:r>
          </a:p>
          <a:p>
            <a:pPr lvl="1">
              <a:lnSpc>
                <a:spcPct val="120000"/>
              </a:lnSpc>
            </a:pPr>
            <a:r>
              <a:rPr lang="en-US" sz="2700" dirty="0"/>
              <a:t>DOM and BOM, Manipulating the DOM Tree</a:t>
            </a:r>
          </a:p>
          <a:p>
            <a:pPr lvl="1">
              <a:lnSpc>
                <a:spcPct val="120000"/>
              </a:lnSpc>
            </a:pPr>
            <a:r>
              <a:rPr lang="en-US" sz="2700" dirty="0" err="1"/>
              <a:t>jQuery</a:t>
            </a:r>
            <a:r>
              <a:rPr lang="en-US" sz="2700" dirty="0"/>
              <a:t>: Simplified DOM and Events</a:t>
            </a:r>
          </a:p>
          <a:p>
            <a:pPr lvl="1">
              <a:lnSpc>
                <a:spcPct val="120000"/>
              </a:lnSpc>
            </a:pPr>
            <a:r>
              <a:rPr lang="en-US" sz="2700" dirty="0"/>
              <a:t>Advanced Functions: IIFE, this, call, apply, bind</a:t>
            </a:r>
          </a:p>
          <a:p>
            <a:pPr lvl="1">
              <a:lnSpc>
                <a:spcPct val="120000"/>
              </a:lnSpc>
            </a:pPr>
            <a:r>
              <a:rPr lang="en-US" sz="2700" dirty="0"/>
              <a:t>Object Composition and Revealing Modules</a:t>
            </a:r>
          </a:p>
          <a:p>
            <a:pPr lvl="1">
              <a:lnSpc>
                <a:spcPct val="120000"/>
              </a:lnSpc>
            </a:pPr>
            <a:r>
              <a:rPr lang="en-US" sz="2700" dirty="0"/>
              <a:t>Unit Testing with Mocha and </a:t>
            </a:r>
            <a:r>
              <a:rPr lang="en-US" sz="2700" noProof="1"/>
              <a:t>Sinon</a:t>
            </a:r>
          </a:p>
          <a:p>
            <a:pPr lvl="1">
              <a:lnSpc>
                <a:spcPct val="120000"/>
              </a:lnSpc>
            </a:pPr>
            <a:r>
              <a:rPr lang="en-US" sz="2700" dirty="0"/>
              <a:t>Classes and Members</a:t>
            </a:r>
          </a:p>
          <a:p>
            <a:pPr lvl="1">
              <a:lnSpc>
                <a:spcPct val="120000"/>
              </a:lnSpc>
            </a:pPr>
            <a:r>
              <a:rPr lang="en-US" sz="2700" dirty="0"/>
              <a:t>Class Inheritance and Prototype Chain</a:t>
            </a:r>
          </a:p>
          <a:p>
            <a:pPr lvl="1">
              <a:lnSpc>
                <a:spcPct val="120000"/>
              </a:lnSpc>
            </a:pPr>
            <a:r>
              <a:rPr lang="en-US" sz="2700" dirty="0"/>
              <a:t>Modules, Babel </a:t>
            </a:r>
            <a:r>
              <a:rPr lang="en-US" sz="2700" noProof="1"/>
              <a:t>Transpiler</a:t>
            </a:r>
            <a:r>
              <a:rPr lang="en-US" sz="2700" dirty="0"/>
              <a:t>, </a:t>
            </a:r>
            <a:r>
              <a:rPr lang="en-US" sz="2700" noProof="1"/>
              <a:t>CommonJS</a:t>
            </a:r>
            <a:endParaRPr lang="en-US" sz="2700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learn?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Trainers and Team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trainer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85" y="1171472"/>
            <a:ext cx="3049098" cy="23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172" y="1196125"/>
            <a:ext cx="11530326" cy="52010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noProof="1"/>
              <a:t>Co-Founder and Lead Developer </a:t>
            </a:r>
            <a:br>
              <a:rPr lang="en-US" noProof="1"/>
            </a:br>
            <a:r>
              <a:rPr lang="en-US" noProof="1"/>
              <a:t>in Rebellious Software</a:t>
            </a:r>
          </a:p>
          <a:p>
            <a:pPr>
              <a:lnSpc>
                <a:spcPct val="120000"/>
              </a:lnSpc>
            </a:pPr>
            <a:r>
              <a:rPr lang="en-US" noProof="1" smtClean="0"/>
              <a:t>Principal </a:t>
            </a:r>
            <a:r>
              <a:rPr lang="en-US" noProof="1"/>
              <a:t>Software Engineer in Telerik</a:t>
            </a:r>
          </a:p>
          <a:p>
            <a:pPr>
              <a:lnSpc>
                <a:spcPct val="120000"/>
              </a:lnSpc>
            </a:pPr>
            <a:r>
              <a:rPr lang="en-US" noProof="1"/>
              <a:t>10 years experience in programming</a:t>
            </a:r>
          </a:p>
          <a:p>
            <a:pPr>
              <a:lnSpc>
                <a:spcPct val="120000"/>
              </a:lnSpc>
            </a:pPr>
            <a:r>
              <a:rPr lang="en-US" noProof="1"/>
              <a:t>Passionate about JavaScript</a:t>
            </a:r>
          </a:p>
          <a:p>
            <a:endParaRPr lang="en-US" dirty="0"/>
          </a:p>
        </p:txBody>
      </p:sp>
      <p:pic>
        <p:nvPicPr>
          <p:cNvPr id="2054" name="Picture 6" descr="http://i3.ytimg.com/vi/me_HhpRezLU/maxresdefault.jpg">
            <a:extLst>
              <a:ext uri="{FF2B5EF4-FFF2-40B4-BE49-F238E27FC236}">
                <a16:creationId xmlns:a16="http://schemas.microsoft.com/office/drawing/2014/main" xmlns="" id="{8C430E6A-519E-4548-8DC3-C17D859F7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71" t="108" r="4358" b="33454"/>
          <a:stretch/>
        </p:blipFill>
        <p:spPr bwMode="auto">
          <a:xfrm>
            <a:off x="7936076" y="1612784"/>
            <a:ext cx="3647113" cy="3647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Pavel Kolev</a:t>
            </a:r>
            <a:endParaRPr lang="bg-BG" dirty="0"/>
          </a:p>
        </p:txBody>
      </p:sp>
      <p:pic>
        <p:nvPicPr>
          <p:cNvPr id="2056" name="Picture 8" descr="No automatic alt text available.">
            <a:extLst>
              <a:ext uri="{FF2B5EF4-FFF2-40B4-BE49-F238E27FC236}">
                <a16:creationId xmlns:a16="http://schemas.microsoft.com/office/drawing/2014/main" xmlns="" id="{B4D4EEC5-5630-4BC5-8D0D-B058DD3A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700" y="4654553"/>
            <a:ext cx="1686480" cy="168648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13" name="Picture 12">
            <a:hlinkClick r:id="rId4"/>
            <a:extLst>
              <a:ext uri="{FF2B5EF4-FFF2-40B4-BE49-F238E27FC236}">
                <a16:creationId xmlns:a16="http://schemas.microsoft.com/office/drawing/2014/main" xmlns="" id="{DA1A68A2-114C-4774-9AE8-DBFD9B8EAEE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9111860" y="4654553"/>
            <a:ext cx="2811778" cy="168648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3295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4834</TotalTime>
  <Words>442</Words>
  <Application>Microsoft Office PowerPoint</Application>
  <PresentationFormat>По избор</PresentationFormat>
  <Paragraphs>127</Paragraphs>
  <Slides>21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2" baseType="lpstr">
      <vt:lpstr>1_SoftUni3_1</vt:lpstr>
      <vt:lpstr>JavaScript Advanced</vt:lpstr>
      <vt:lpstr>Table of Content</vt:lpstr>
      <vt:lpstr>Have a Question?</vt:lpstr>
      <vt:lpstr>SoftUni Diamond Partners</vt:lpstr>
      <vt:lpstr>SoftUni Organizational Partners</vt:lpstr>
      <vt:lpstr>Презентация на PowerPoint</vt:lpstr>
      <vt:lpstr>What are we going to learn?</vt:lpstr>
      <vt:lpstr>Презентация на PowerPoint</vt:lpstr>
      <vt:lpstr>Pavel Kolev</vt:lpstr>
      <vt:lpstr>Rebellious Software</vt:lpstr>
      <vt:lpstr>Ivaylo Dimitrov</vt:lpstr>
      <vt:lpstr>Behind the Scenes</vt:lpstr>
      <vt:lpstr>Презентация на PowerPoint</vt:lpstr>
      <vt:lpstr>Targets of the course</vt:lpstr>
      <vt:lpstr>Exam</vt:lpstr>
      <vt:lpstr>Презентация на PowerPoint</vt:lpstr>
      <vt:lpstr>Structure of the course</vt:lpstr>
      <vt:lpstr>Evaluation Criteria</vt:lpstr>
      <vt:lpstr>Презентация на PowerPoint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Advanced - Course Intro</dc:title>
  <dc:creator>Alen Paunov</dc:creator>
  <cp:keywords>JS Advanced, Software University, SoftUni, programming, coding, software development, education, training, course</cp:keywords>
  <cp:lastModifiedBy>Tanya Staneva</cp:lastModifiedBy>
  <cp:revision>171</cp:revision>
  <dcterms:created xsi:type="dcterms:W3CDTF">2018-05-23T13:08:44Z</dcterms:created>
  <dcterms:modified xsi:type="dcterms:W3CDTF">2018-09-25T06:32:31Z</dcterms:modified>
  <cp:category>programming;computer programming;software development;web development</cp:category>
</cp:coreProperties>
</file>