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D45DA4-B8FF-41F0-AD04-1E8D7510B9C3}">
          <p14:sldIdLst>
            <p14:sldId id="257"/>
            <p14:sldId id="258"/>
            <p14:sldId id="259"/>
          </p14:sldIdLst>
        </p14:section>
        <p14:section name="Document Object Model (DOM)" id="{D6F9C81F-0F35-4793-BED3-188A6095ECB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Live Exercises" id="{084E80AE-1114-43B5-B9D6-AB398946EC38}">
          <p14:sldIdLst>
            <p14:sldId id="278"/>
          </p14:sldIdLst>
        </p14:section>
        <p14:section name="Browser Object Model (BOM)" id="{333F03CA-58BF-4153-8AF8-5F4F620FE8A6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ive Exercises" id="{414DE2C5-87B5-4DB8-8AA6-96739F528386}">
          <p14:sldIdLst>
            <p14:sldId id="291"/>
          </p14:sldIdLst>
        </p14:section>
        <p14:section name="Summary" id="{E2D5249D-9DD8-495B-B0A2-D64F682421C4}">
          <p14:sldIdLst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0AAB7-7072-4343-B3A4-CF3700DB8C5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A6635-F67C-405E-8520-BBFF440E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1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77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1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2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7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2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587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65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B614B24-AB8B-440D-8030-F6289119405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EC5476-4C15-4955-9EB6-D1A9C59C10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60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0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5.gif"/><Relationship Id="rId5" Type="http://schemas.openxmlformats.org/officeDocument/2006/relationships/image" Target="../media/image8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8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 and BOM, Traverse DOM Tree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00" y="3531362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5" y="1919436"/>
            <a:ext cx="4561752" cy="32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1991708"/>
            <a:ext cx="10823576" cy="35463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TODO: sum = num1 + num2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61" y="4006154"/>
            <a:ext cx="4102055" cy="23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API: Element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5164" y="1571897"/>
            <a:ext cx="1055896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class="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big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"&gt;First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&gt;DIV&lt;/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164" y="2580683"/>
            <a:ext cx="1055896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div = document.getElementById('first');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tagName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DIV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big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First DIV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First &lt;b&gt;DIV&lt;/b&gt;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outerHTML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&lt;div id="first"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class="big"&gt;First &lt;b&gt;DIV&lt;/b&gt;&lt;/div&gt;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88" y="3361582"/>
            <a:ext cx="2628900" cy="828675"/>
          </a:xfrm>
          <a:prstGeom prst="roundRect">
            <a:avLst>
              <a:gd name="adj" fmla="val 3754"/>
            </a:avLst>
          </a:prstGeom>
        </p:spPr>
      </p:pic>
    </p:spTree>
    <p:extLst>
      <p:ext uri="{BB962C8B-B14F-4D97-AF65-F5344CB8AC3E}">
        <p14:creationId xmlns:p14="http://schemas.microsoft.com/office/powerpoint/2010/main" val="206043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See the DOM tree here: </a:t>
            </a:r>
            <a:r>
              <a:rPr lang="en-US" sz="3200" b="1" dirty="0" smtClean="0">
                <a:hlinkClick r:id="rId2"/>
              </a:rPr>
              <a:t>http://software.hixie.ch/utilities/js/live-dom-viewer/?saved=4275</a:t>
            </a:r>
            <a:endParaRPr lang="en-US" sz="3200" b="1" dirty="0" smtClean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5247" y="1256127"/>
            <a:ext cx="10736091" cy="560187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CSS selectors </a:t>
            </a:r>
            <a:r>
              <a:rPr lang="en-US" sz="3200" dirty="0">
                <a:latin typeface="+mj-lt"/>
              </a:rPr>
              <a:t>are strings that follow CSS syntax for matching</a:t>
            </a:r>
          </a:p>
          <a:p>
            <a:pPr lvl="1"/>
            <a:r>
              <a:rPr lang="en-US" sz="3200" dirty="0">
                <a:latin typeface="+mj-lt"/>
              </a:rPr>
              <a:t>Works with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querySelector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querySelectorAll</a:t>
            </a:r>
          </a:p>
          <a:p>
            <a:pPr lvl="1"/>
            <a:r>
              <a:rPr lang="en-US" sz="3200" dirty="0">
                <a:latin typeface="+mj-lt"/>
              </a:rPr>
              <a:t>Base for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operations (helper library)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sz="32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2049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https://judge.softuni.bg/Contests/328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?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DOM API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200" dirty="0"/>
              <a:t>Select Elements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BOM</a:t>
            </a:r>
            <a:r>
              <a:rPr lang="bg-BG" sz="3200" dirty="0"/>
              <a:t>?</a:t>
            </a:r>
            <a:endParaRPr lang="en-US" sz="3200" dirty="0"/>
          </a:p>
          <a:p>
            <a:pPr marL="761946" lvl="1" indent="-457200">
              <a:lnSpc>
                <a:spcPct val="120000"/>
              </a:lnSpc>
            </a:pPr>
            <a:r>
              <a:rPr lang="en-US" sz="3200" dirty="0"/>
              <a:t>Using Timers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https://judge.softuni.bg/Contests/328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Document Object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Built-In Browser </a:t>
            </a:r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22" y="736253"/>
            <a:ext cx="7143429" cy="39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134051" y="2651559"/>
            <a:ext cx="4355358" cy="3098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2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3126" y="131436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window.navigator.userAgent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2233419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navigator.language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en-US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26" y="3536872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screen.width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 x "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screen.height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1920 x 1080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484032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document.location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"https://softuni.bg";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126" y="574366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history.back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326688"/>
            <a:ext cx="4267200" cy="18669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49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JS we can start / stop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200" dirty="0"/>
              <a:t> (intervals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intervalID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console.log("1 sec. passed");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},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cs typeface="Consolas" pitchFamily="49" charset="0"/>
              </a:rPr>
              <a:t>Delay = 1000 ms = 1 second</a:t>
            </a: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clearInterval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(intervalID);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cs typeface="Consolas" pitchFamily="49" charset="0"/>
              </a:rPr>
              <a:t>Stop the timer</a:t>
            </a:r>
          </a:p>
        </p:txBody>
      </p:sp>
    </p:spTree>
    <p:extLst>
      <p:ext uri="{BB962C8B-B14F-4D97-AF65-F5344CB8AC3E}">
        <p14:creationId xmlns:p14="http://schemas.microsoft.com/office/powerpoint/2010/main" val="30675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An HTML page contains an empty text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field</a:t>
            </a:r>
          </a:p>
          <a:p>
            <a:pPr lvl="1"/>
            <a:r>
              <a:rPr lang="en-US" sz="3200" dirty="0"/>
              <a:t>Implement the missing JS function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countdown(startTime)</a:t>
            </a:r>
          </a:p>
          <a:p>
            <a:pPr lvl="1"/>
            <a:r>
              <a:rPr lang="en-US" sz="3200" dirty="0"/>
              <a:t>It takes one </a:t>
            </a:r>
            <a:r>
              <a:rPr lang="en-US" sz="3200" b="1" dirty="0">
                <a:solidFill>
                  <a:schemeClr val="bg1"/>
                </a:solidFill>
              </a:rPr>
              <a:t>number parameter</a:t>
            </a:r>
            <a:r>
              <a:rPr lang="en-US" sz="3200" dirty="0"/>
              <a:t>, the starting time in seconds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Each second</a:t>
            </a:r>
            <a:r>
              <a:rPr lang="en-US" sz="3200" dirty="0"/>
              <a:t>, it ticks down and </a:t>
            </a:r>
            <a:r>
              <a:rPr lang="en-US" sz="3200" b="1" dirty="0">
                <a:solidFill>
                  <a:schemeClr val="bg1"/>
                </a:solidFill>
              </a:rPr>
              <a:t>displays the current time </a:t>
            </a:r>
            <a:r>
              <a:rPr lang="en-US" sz="3200" dirty="0"/>
              <a:t>in the </a:t>
            </a:r>
            <a:r>
              <a:rPr lang="en-US" sz="3200" dirty="0" smtClean="0"/>
              <a:t> input </a:t>
            </a:r>
            <a:r>
              <a:rPr lang="en-US" sz="3200" dirty="0"/>
              <a:t>field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Countdown Timer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03812" y="3901041"/>
            <a:ext cx="6447057" cy="25306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style="border:3px solid blue; text-align:center; font-size:2em;" disabled="true"/&gt;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&lt;script&gt;window.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function()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countdown(600)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4512607"/>
            <a:ext cx="2847710" cy="19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Countdown Timer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79869" y="1476686"/>
            <a:ext cx="10629086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countdown(startTime)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time = startTime;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box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('time');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intervalID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(decrement, 1000);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decrement()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time--;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box.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Math.trunc(time / 60) +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':' + ("0" + (time % 60)).slice(-2);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491" y="5242708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https://judge.softuni.bg/Contests/328</a:t>
            </a: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7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0" y="3377389"/>
            <a:ext cx="6375138" cy="3019802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7710191" y="4256242"/>
            <a:ext cx="335840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Bulgarian brandy;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alcoholic drink;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even apples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92" y="5698657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Arrow: Right 8"/>
          <p:cNvSpPr/>
          <p:nvPr/>
        </p:nvSpPr>
        <p:spPr>
          <a:xfrm>
            <a:off x="7126609" y="4501943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812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Rakiya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Bulgarian brandy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is home-made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liquor 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alcoholic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 It can be made of grapes, plums or other fruits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 apples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3056" y="6032397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https://judge.softuni.bg/Contests/328</a:t>
            </a:r>
            <a:endParaRPr lang="en-US" sz="240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Document Object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Browsers keep elements as DOM tree</a:t>
            </a:r>
          </a:p>
          <a:p>
            <a:r>
              <a:rPr lang="en-US" sz="3200" dirty="0">
                <a:solidFill>
                  <a:schemeClr val="bg2"/>
                </a:solidFill>
              </a:rPr>
              <a:t>Finding / modifying DOM elements: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Accessing content: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840074" y="2693429"/>
            <a:ext cx="7620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840074" y="5320622"/>
            <a:ext cx="7620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text =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=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"Hello, DOM!"</a:t>
            </a:r>
          </a:p>
        </p:txBody>
      </p:sp>
    </p:spTree>
    <p:extLst>
      <p:ext uri="{BB962C8B-B14F-4D97-AF65-F5344CB8AC3E}">
        <p14:creationId xmlns:p14="http://schemas.microsoft.com/office/powerpoint/2010/main" val="2327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https://softuni.bg/trainings/2081/js-advanced-october-2018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56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161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Traverse the DOM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820728"/>
            <a:ext cx="6822003" cy="37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Document Object Model (DOM)</a:t>
            </a:r>
            <a:r>
              <a:rPr lang="en-US" sz="32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HTML documents in the browser are stored as </a:t>
            </a:r>
            <a:r>
              <a:rPr lang="en-US" sz="3200" dirty="0" smtClean="0"/>
              <a:t>            "</a:t>
            </a:r>
            <a:r>
              <a:rPr lang="en-US" sz="3200" b="1" dirty="0">
                <a:solidFill>
                  <a:schemeClr val="bg1"/>
                </a:solidFill>
              </a:rPr>
              <a:t>DOM tree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Consists of </a:t>
            </a:r>
            <a:r>
              <a:rPr lang="en-US" sz="3200" b="1" dirty="0">
                <a:solidFill>
                  <a:schemeClr val="bg1"/>
                </a:solidFill>
              </a:rPr>
              <a:t>elements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child elements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Elements have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(attribute + value) and </a:t>
            </a:r>
            <a:r>
              <a:rPr lang="en-US" sz="3200" dirty="0" smtClean="0"/>
              <a:t>         </a:t>
            </a:r>
            <a:r>
              <a:rPr lang="en-US" sz="3200" b="1" dirty="0" smtClean="0">
                <a:solidFill>
                  <a:schemeClr val="bg1"/>
                </a:solidFill>
              </a:rPr>
              <a:t>events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DOM API </a:t>
            </a:r>
            <a:r>
              <a:rPr lang="en-US" sz="3200" dirty="0"/>
              <a:t>allows search / modify the DOM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13418" y="5505995"/>
            <a:ext cx="902514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</p:spTree>
    <p:extLst>
      <p:ext uri="{BB962C8B-B14F-4D97-AF65-F5344CB8AC3E}">
        <p14:creationId xmlns:p14="http://schemas.microsoft.com/office/powerpoint/2010/main" val="22678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 from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225647"/>
            <a:ext cx="1003616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Select a single element </a:t>
            </a:r>
            <a:r>
              <a:rPr lang="en-US" sz="3200" dirty="0">
                <a:sym typeface="Wingdings" panose="05000000000000000000" pitchFamily="2" charset="2"/>
              </a:rPr>
              <a:t> returns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HTMLElement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dirty="0"/>
              <a:t>Select a collection of elements </a:t>
            </a:r>
            <a:r>
              <a:rPr lang="en-US" sz="3200" dirty="0">
                <a:sym typeface="Wingdings" panose="05000000000000000000" pitchFamily="2" charset="2"/>
              </a:rPr>
              <a:t> returns a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collection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87030" y="1852749"/>
            <a:ext cx="945633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('header');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nav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('#main-nav');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root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documentElement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96" y="4280283"/>
            <a:ext cx="945633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inputs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('li');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towns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('towns[]');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('#nav li');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allLinks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79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500" dirty="0"/>
              <a:t>The contents of HTML elements are stored in text nodes</a:t>
            </a:r>
          </a:p>
          <a:p>
            <a:pPr lvl="1"/>
            <a:r>
              <a:rPr lang="en-US" sz="3500" dirty="0" smtClean="0"/>
              <a:t>To access the contents of an element</a:t>
            </a:r>
            <a:r>
              <a:rPr lang="en-US" sz="3500" dirty="0" smtClean="0"/>
              <a:t>:</a:t>
            </a:r>
          </a:p>
          <a:p>
            <a:pPr lvl="1"/>
            <a:endParaRPr lang="en-US" sz="3500" dirty="0"/>
          </a:p>
          <a:p>
            <a:pPr lvl="1"/>
            <a:endParaRPr lang="en-US" sz="35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marL="609219" lvl="1" indent="0">
              <a:buNone/>
            </a:pPr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If the element has children, returns all text concatenated</a:t>
            </a:r>
          </a:p>
          <a:p>
            <a:pPr lvl="1"/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543256"/>
            <a:ext cx="9405572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element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6271" y="3861333"/>
            <a:ext cx="11556751" cy="1648304"/>
            <a:chOff x="316037" y="4219096"/>
            <a:chExt cx="11556751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4219096"/>
              <a:ext cx="5213845" cy="16483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4232109"/>
              <a:ext cx="5413376" cy="1622278"/>
            </a:xfrm>
            <a:prstGeom prst="rect">
              <a:avLst/>
            </a:prstGeom>
          </p:spPr>
        </p:pic>
        <p:sp>
          <p:nvSpPr>
            <p:cNvPr id="8" name="Arrow: Right 9"/>
            <p:cNvSpPr/>
            <p:nvPr/>
          </p:nvSpPr>
          <p:spPr>
            <a:xfrm>
              <a:off x="5766047" y="46622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 access raw HTML:</a:t>
            </a:r>
          </a:p>
          <a:p>
            <a:pPr>
              <a:spcBef>
                <a:spcPts val="28200"/>
              </a:spcBef>
            </a:pPr>
            <a:r>
              <a:rPr lang="en-US" sz="3200" dirty="0"/>
              <a:t>This will be parsed – beware of </a:t>
            </a:r>
            <a:r>
              <a:rPr lang="en-US" sz="3200" b="1" dirty="0">
                <a:solidFill>
                  <a:schemeClr val="bg1"/>
                </a:solidFill>
              </a:rPr>
              <a:t>XSS attacks</a:t>
            </a:r>
            <a:r>
              <a:rPr lang="en-US" sz="3200" dirty="0"/>
              <a:t>!</a:t>
            </a:r>
          </a:p>
          <a:p>
            <a:r>
              <a:rPr lang="en-US" sz="3200" dirty="0"/>
              <a:t>Changing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dirty="0"/>
              <a:t> 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200" dirty="0"/>
              <a:t> removes all child nodes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59174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750394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of input elements are </a:t>
            </a:r>
            <a:r>
              <a:rPr lang="en-US" sz="3200" b="1" dirty="0">
                <a:solidFill>
                  <a:schemeClr val="bg1"/>
                </a:solidFill>
              </a:rPr>
              <a:t>string properties </a:t>
            </a:r>
            <a:r>
              <a:rPr lang="en-US" sz="3200" dirty="0"/>
              <a:t>on them: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Values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19234" y="5055160"/>
            <a:ext cx="889780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element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('num1');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81" y="1905000"/>
            <a:ext cx="4438650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761"/>
          <a:stretch/>
        </p:blipFill>
        <p:spPr>
          <a:xfrm>
            <a:off x="7193930" y="1852612"/>
            <a:ext cx="3223113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184</TotalTime>
  <Words>1978</Words>
  <Application>Microsoft Office PowerPoint</Application>
  <PresentationFormat>Widescreen</PresentationFormat>
  <Paragraphs>328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Document Object Model</vt:lpstr>
      <vt:lpstr>Table of Contents</vt:lpstr>
      <vt:lpstr>Have a Question?</vt:lpstr>
      <vt:lpstr>PowerPoint Presentation</vt:lpstr>
      <vt:lpstr>What is DOM?</vt:lpstr>
      <vt:lpstr>Selecting HTML Elements from DOM</vt:lpstr>
      <vt:lpstr>Accessing Element Text</vt:lpstr>
      <vt:lpstr>Accessing Element HTML</vt:lpstr>
      <vt:lpstr>Accessing Element Values</vt:lpstr>
      <vt:lpstr>Problem: Sum Numbers</vt:lpstr>
      <vt:lpstr>Solution: Sum Numbers</vt:lpstr>
      <vt:lpstr>DOM API: Element Properties</vt:lpstr>
      <vt:lpstr>Problem: Show More Text</vt:lpstr>
      <vt:lpstr>Problem: Show More Text – HTML</vt:lpstr>
      <vt:lpstr>Solution: Show More Text</vt:lpstr>
      <vt:lpstr>CSS Selectors</vt:lpstr>
      <vt:lpstr>Problem: Collect List Items</vt:lpstr>
      <vt:lpstr>Problem: Collect List Items – HTML</vt:lpstr>
      <vt:lpstr>Solution: Collect List Items</vt:lpstr>
      <vt:lpstr>Problem: Colorize Table Rows</vt:lpstr>
      <vt:lpstr>Solution: Colorize Table Rows</vt:lpstr>
      <vt:lpstr>PowerPoint Presentation</vt:lpstr>
      <vt:lpstr>PowerPoint Presentation</vt:lpstr>
      <vt:lpstr>Browser Object Model (BOM)</vt:lpstr>
      <vt:lpstr>Playing with BOM</vt:lpstr>
      <vt:lpstr>SetInterval() / ClearInterval()</vt:lpstr>
      <vt:lpstr>Problem: Countdown Timer</vt:lpstr>
      <vt:lpstr>Solution: Countdown Timer</vt:lpstr>
      <vt:lpstr>Problem: Extract Parenthesis</vt:lpstr>
      <vt:lpstr>Problem: Extract Parenthesis (2)</vt:lpstr>
      <vt:lpstr>Solution: Extract Parenthesis</vt:lpstr>
      <vt:lpstr>Problem: Sum Table</vt:lpstr>
      <vt:lpstr>Problem: Sum Table (2)</vt:lpstr>
      <vt:lpstr>Solution: Sum Table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happy.bozanko@gmail.com</dc:creator>
  <cp:lastModifiedBy>Plamen Hristov</cp:lastModifiedBy>
  <cp:revision>47</cp:revision>
  <dcterms:created xsi:type="dcterms:W3CDTF">2018-09-17T21:54:17Z</dcterms:created>
  <dcterms:modified xsi:type="dcterms:W3CDTF">2018-10-15T11:02:04Z</dcterms:modified>
</cp:coreProperties>
</file>