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788131-6484-43DF-BC0F-387F00E22BF1}">
          <p14:sldIdLst>
            <p14:sldId id="257"/>
            <p14:sldId id="258"/>
            <p14:sldId id="259"/>
          </p14:sldIdLst>
        </p14:section>
        <p14:section name="Arrays" id="{E361A033-4512-482F-8E63-EB0259897D71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Array Operations" id="{EC17CC58-CB90-41E9-8B85-44B14E2ADDDC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Sorting Arrays" id="{C94B81D4-9239-4098-84A9-7B5D344E83A9}">
          <p14:sldIdLst>
            <p14:sldId id="281"/>
            <p14:sldId id="282"/>
            <p14:sldId id="283"/>
          </p14:sldIdLst>
        </p14:section>
        <p14:section name="Matrices" id="{AFAC655D-4791-44CD-9EFC-98DBAE848DC5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Live Exercises" id="{8928F351-3541-401A-96B4-8E59D7106D2C}">
          <p14:sldIdLst>
            <p14:sldId id="293"/>
          </p14:sldIdLst>
        </p14:section>
        <p14:section name="Summary" id="{06C22FC4-FD8E-44C0-95E9-0181253DF57E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82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C46DC-9F48-409A-902B-7241D83DAF5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353B-F66D-4407-8245-DF2CABC4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49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0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5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185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52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16ADB0BA-B5EE-42E1-BED0-717D15AF05C5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B0FE19-4D1E-443D-8885-E1C5AB2CD1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50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0.gif"/><Relationship Id="rId5" Type="http://schemas.openxmlformats.org/officeDocument/2006/relationships/image" Target="../media/image6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1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Arrays, Array Operations, Matrices, Multi-Dimensional Arrays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Matrices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194983"/>
            <a:ext cx="2951518" cy="642346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 err="1" smtClean="0"/>
              <a:t>SoftUni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9531" y="2351427"/>
            <a:ext cx="4241529" cy="19935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58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elements at even positions </a:t>
            </a:r>
            <a:r>
              <a:rPr lang="en-US" sz="3200" dirty="0"/>
              <a:t>in array, space separated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Position Elements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25249" y="2082007"/>
            <a:ext cx="762000" cy="1339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4413" y="2455262"/>
            <a:ext cx="130928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20 40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363212" y="2577180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25249" y="3952475"/>
            <a:ext cx="762000" cy="914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4413" y="4113364"/>
            <a:ext cx="724179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9363212" y="4235282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26837" y="5277386"/>
            <a:ext cx="760412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04412" y="5277384"/>
            <a:ext cx="724181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JS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7"/>
          <p:cNvSpPr/>
          <p:nvPr/>
        </p:nvSpPr>
        <p:spPr>
          <a:xfrm>
            <a:off x="9363212" y="5399302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31545" y="2359715"/>
            <a:ext cx="6858000" cy="3039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 evenPositions(arr)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let result = [];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 in arr)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400" dirty="0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 % 2 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== </a:t>
            </a:r>
            <a:r>
              <a:rPr lang="en-US" sz="2400" dirty="0">
                <a:solidFill>
                  <a:schemeClr val="tx1"/>
                </a:solidFill>
                <a:effectLst/>
              </a:rPr>
              <a:t>0)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    result.</a:t>
            </a:r>
            <a:r>
              <a:rPr lang="en-US" sz="2400" dirty="0">
                <a:solidFill>
                  <a:schemeClr val="bg1"/>
                </a:solidFill>
                <a:effectLst/>
              </a:rPr>
              <a:t>push</a:t>
            </a:r>
            <a:r>
              <a:rPr lang="en-US" sz="2400" dirty="0">
                <a:solidFill>
                  <a:schemeClr val="tx1"/>
                </a:solidFill>
                <a:effectLst/>
              </a:rPr>
              <a:t>(arr[</a:t>
            </a:r>
            <a:r>
              <a:rPr lang="en-US" sz="2400" dirty="0">
                <a:solidFill>
                  <a:schemeClr val="bg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return result.</a:t>
            </a:r>
            <a:r>
              <a:rPr lang="en-US" sz="2400" dirty="0">
                <a:solidFill>
                  <a:schemeClr val="bg1"/>
                </a:solidFill>
                <a:effectLst/>
              </a:rPr>
              <a:t>join</a:t>
            </a:r>
            <a:r>
              <a:rPr lang="en-US" sz="2400" dirty="0">
                <a:solidFill>
                  <a:schemeClr val="tx1"/>
                </a:solidFill>
                <a:effectLst/>
              </a:rPr>
              <a:t>(' ');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6213" y="6172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</a:t>
            </a:r>
            <a:r>
              <a:rPr lang="en-US" dirty="0" smtClean="0"/>
              <a:t>your </a:t>
            </a:r>
            <a:r>
              <a:rPr lang="en-US" dirty="0"/>
              <a:t>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476001" y="1332661"/>
            <a:ext cx="881030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6001" y="2770960"/>
            <a:ext cx="881030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76001" y="4670924"/>
            <a:ext cx="881030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mixedArr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20, new Date(), 'hello', {x:5,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y:8}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32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57693" y="1330874"/>
            <a:ext cx="1022109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 = 50;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console.log(nums);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[10, 20, 30, ,50]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console.log(nums.length);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7693" y="3445106"/>
            <a:ext cx="102210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 = -5;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(invalid index)!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], nums.length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, 5]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7693" y="5224277"/>
            <a:ext cx="102210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 = 100;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],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nums.length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[100, 101]</a:t>
            </a:r>
          </a:p>
        </p:txBody>
      </p:sp>
    </p:spTree>
    <p:extLst>
      <p:ext uri="{BB962C8B-B14F-4D97-AF65-F5344CB8AC3E}">
        <p14:creationId xmlns:p14="http://schemas.microsoft.com/office/powerpoint/2010/main" val="250512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95535"/>
            <a:ext cx="10961783" cy="499819"/>
          </a:xfrm>
        </p:spPr>
        <p:txBody>
          <a:bodyPr/>
          <a:lstStyle/>
          <a:p>
            <a:r>
              <a:rPr lang="en-US" dirty="0"/>
              <a:t>Push, Pop, Shift, </a:t>
            </a:r>
            <a:r>
              <a:rPr lang="en-US" noProof="1"/>
              <a:t>Unshift</a:t>
            </a:r>
            <a:r>
              <a:rPr lang="en-US" dirty="0"/>
              <a:t>, Slice, Join, … </a:t>
            </a:r>
          </a:p>
          <a:p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4339512" y="1995398"/>
            <a:ext cx="4110804" cy="1432306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800" y="2140220"/>
            <a:ext cx="954410" cy="1082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456" y="2453882"/>
            <a:ext cx="1017805" cy="8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/ Remove Elements at Both Ends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55215" y="1149397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10, 20, 30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55215" y="2235220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10|20|30|40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55215" y="3321043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tail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pop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55215" y="4406866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0|10|20|30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55215" y="5492689"/>
            <a:ext cx="86091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head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   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10|20|30</a:t>
            </a:r>
          </a:p>
        </p:txBody>
      </p:sp>
    </p:spTree>
    <p:extLst>
      <p:ext uri="{BB962C8B-B14F-4D97-AF65-F5344CB8AC3E}">
        <p14:creationId xmlns:p14="http://schemas.microsoft.com/office/powerpoint/2010/main" val="37137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</a:p>
          <a:p>
            <a:pPr lvl="1"/>
            <a:r>
              <a:rPr lang="en-US" sz="3200" dirty="0"/>
              <a:t>Process them one by one and produce a new array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1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18302" y="4737462"/>
            <a:ext cx="578236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13702" y="4737462"/>
            <a:ext cx="609600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ight Arrow 7"/>
          <p:cNvSpPr/>
          <p:nvPr/>
        </p:nvSpPr>
        <p:spPr>
          <a:xfrm>
            <a:off x="2572501" y="5267328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12184" y="4737462"/>
            <a:ext cx="578236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7584" y="4737462"/>
            <a:ext cx="609600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" name="Right Arrow 7"/>
          <p:cNvSpPr/>
          <p:nvPr/>
        </p:nvSpPr>
        <p:spPr>
          <a:xfrm>
            <a:off x="5766383" y="5267328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28012" y="4737462"/>
            <a:ext cx="578236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523412" y="4737462"/>
            <a:ext cx="609600" cy="16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ight Arrow 7"/>
          <p:cNvSpPr/>
          <p:nvPr/>
        </p:nvSpPr>
        <p:spPr>
          <a:xfrm>
            <a:off x="8982211" y="5267328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7512" y="1859102"/>
            <a:ext cx="10453802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(num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6213" y="615112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2038" y="1330234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 'two', 'three', 'four'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72038" y="2594005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firstNums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0, 2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end+1</a:t>
            </a:r>
            <a:endParaRPr lang="en-US" sz="24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console.log(firstNums.join('|'));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72038" y="3885366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lastNums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2, 4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start,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console.log(lastNums.join('|'));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72038" y="5176727"/>
            <a:ext cx="969774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midNums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start, end+1</a:t>
            </a:r>
            <a:endParaRPr lang="en-US" sz="24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</p:spTree>
    <p:extLst>
      <p:ext uri="{BB962C8B-B14F-4D97-AF65-F5344CB8AC3E}">
        <p14:creationId xmlns:p14="http://schemas.microsoft.com/office/powerpoint/2010/main" val="416675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4825" y="1234440"/>
            <a:ext cx="982429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5|10|15|20|25|30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84825" y="2606040"/>
            <a:ext cx="982429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mid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2, 3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console.log(mid.join('|'));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5|10|30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84825" y="4408528"/>
            <a:ext cx="982429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bg-BG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splice(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3, 2, "twenty", "twenty-five"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27033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first element holds an integer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</a:t>
            </a:r>
            <a:r>
              <a:rPr lang="en-US" sz="3200" dirty="0" smtClean="0"/>
              <a:t>from</a:t>
            </a:r>
            <a:r>
              <a:rPr lang="bg-BG" sz="3200" dirty="0"/>
              <a:t> </a:t>
            </a:r>
            <a:r>
              <a:rPr lang="bg-BG" sz="3200" dirty="0" smtClean="0"/>
              <a:t>                                                                       </a:t>
            </a:r>
            <a:r>
              <a:rPr lang="en-US" sz="3200" dirty="0" smtClean="0"/>
              <a:t> </a:t>
            </a:r>
            <a:r>
              <a:rPr lang="en-US" sz="3200" dirty="0"/>
              <a:t>the other elements in the array (space separated)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03938" y="1130974"/>
            <a:ext cx="57823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83576" y="1349550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7"/>
          <p:cNvSpPr/>
          <p:nvPr/>
        </p:nvSpPr>
        <p:spPr>
          <a:xfrm>
            <a:off x="9942375" y="1700068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88176" y="3500846"/>
            <a:ext cx="578236" cy="1914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3576" y="3757484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r>
              <a:rPr lang="en-US" sz="2400" b="1" noProof="1">
                <a:cs typeface="Arial" panose="020B0604020202020204" pitchFamily="34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/>
          <p:cNvSpPr/>
          <p:nvPr/>
        </p:nvSpPr>
        <p:spPr>
          <a:xfrm>
            <a:off x="9957588" y="4111806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88176" y="5562696"/>
            <a:ext cx="5782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72226" y="5562696"/>
            <a:ext cx="1082836" cy="1047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/>
          <p:cNvSpPr/>
          <p:nvPr/>
        </p:nvSpPr>
        <p:spPr>
          <a:xfrm>
            <a:off x="9942375" y="5913214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8863" y="3604890"/>
            <a:ext cx="813763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console.log(arr.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console.log(arr.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864" y="6255257"/>
            <a:ext cx="8137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b="1" dirty="0">
                <a:hlinkClick r:id="rId2"/>
              </a:rPr>
              <a:t>https://judge.softuni.bg/Contests/311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267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500" dirty="0"/>
              <a:t>Arrays is JavaScript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500" dirty="0"/>
              <a:t>Array Operations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500" dirty="0"/>
              <a:t>Iteration over Arrays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500" dirty="0"/>
              <a:t>Push, Pop, Shift, Slice, Join ...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500" dirty="0"/>
              <a:t>Filter, Map, Reduce ...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500" dirty="0"/>
              <a:t>Sorting Arrays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500" dirty="0"/>
              <a:t>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208912" cy="520106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Take two integers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/>
              <a:t>Generate and print the           following </a:t>
            </a:r>
            <a:r>
              <a:rPr lang="en-US" sz="3200" b="1" dirty="0" smtClean="0">
                <a:solidFill>
                  <a:schemeClr val="bg1"/>
                </a:solidFill>
              </a:rPr>
              <a:t>sequence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The first element is: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 smtClean="0"/>
              <a:t>All other elements =         </a:t>
            </a:r>
            <a:r>
              <a:rPr lang="en-US" sz="3200" b="1" dirty="0" smtClean="0">
                <a:solidFill>
                  <a:schemeClr val="bg1"/>
                </a:solidFill>
              </a:rPr>
              <a:t>sum of the previous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 smtClean="0"/>
              <a:t>      elements</a:t>
            </a:r>
          </a:p>
          <a:p>
            <a:r>
              <a:rPr lang="en-US" sz="3200" dirty="0" smtClean="0"/>
              <a:t>Example: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  <a:p>
            <a:pPr lvl="1"/>
            <a:r>
              <a:rPr lang="en-US" sz="3200" dirty="0" smtClean="0"/>
              <a:t>120 = 4 + 8 + 16 + 31 + 61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72047" y="1348066"/>
            <a:ext cx="542478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452592" y="1689478"/>
            <a:ext cx="381000" cy="3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7448" y="1348065"/>
            <a:ext cx="4096202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72047" y="2643466"/>
            <a:ext cx="542478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452592" y="2984878"/>
            <a:ext cx="381000" cy="3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7448" y="2643465"/>
            <a:ext cx="4096202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72047" y="3926909"/>
            <a:ext cx="542478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4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452592" y="4268321"/>
            <a:ext cx="381000" cy="3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7448" y="3926908"/>
            <a:ext cx="4096202" cy="855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32614" y="4991896"/>
            <a:ext cx="3987935" cy="981300"/>
            <a:chOff x="6932614" y="5050264"/>
            <a:chExt cx="4529220" cy="981300"/>
          </a:xfrm>
        </p:grpSpPr>
        <p:sp>
          <p:nvSpPr>
            <p:cNvPr id="14" name="Rectangle 13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1 1 2 4 8 16 31 61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5726" y="505026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cxnSp>
          <p:nvCxnSpPr>
            <p:cNvPr id="18" name="Curved Connector 17"/>
            <p:cNvCxnSpPr>
              <a:stCxn id="16" idx="0"/>
              <a:endCxn id="15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446213" y="6152744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884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1685206"/>
            <a:ext cx="10668002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</a:rPr>
              <a:t>,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k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seq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[1]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bg1"/>
                </a:solidFill>
                <a:effectLst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  <a:r>
              <a:rPr lang="en-US" sz="24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  <a:r>
              <a:rPr lang="en-US" sz="24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400" dirty="0">
                <a:solidFill>
                  <a:schemeClr val="bg1"/>
                </a:solidFill>
                <a:effectLst/>
              </a:rPr>
              <a:t>current </a:t>
            </a:r>
            <a:r>
              <a:rPr lang="en-US" sz="240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dirty="0">
                <a:solidFill>
                  <a:schemeClr val="bg1"/>
                </a:solidFill>
                <a:effectLst/>
              </a:rPr>
              <a:t> k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- </a:t>
            </a:r>
            <a:r>
              <a:rPr lang="en-US" sz="2400" dirty="0">
                <a:solidFill>
                  <a:schemeClr val="bg1"/>
                </a:solidFill>
                <a:effectLst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400" dirty="0">
                <a:solidFill>
                  <a:schemeClr val="bg1"/>
                </a:solidFill>
                <a:effectLst/>
              </a:rPr>
              <a:t>sum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sum the values of seq[start … end]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seq</a:t>
            </a:r>
            <a:r>
              <a:rPr lang="en-US" sz="24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400" dirty="0">
                <a:solidFill>
                  <a:schemeClr val="bg1"/>
                </a:solidFill>
                <a:effectLst/>
              </a:rPr>
              <a:t>sum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>
                <a:solidFill>
                  <a:schemeClr val="bg1"/>
                </a:solidFill>
                <a:effectLst/>
              </a:rPr>
              <a:t>seq</a:t>
            </a:r>
            <a:r>
              <a:rPr lang="en-US" sz="24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6213" y="6152744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0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3662" y="1270181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4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93662" y="2533952"/>
            <a:ext cx="996770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filteredNums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endParaRPr lang="en-US" sz="2400" noProof="1" smtClean="0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 smtClean="0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93662" y="4233076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93662" y="5501312"/>
            <a:ext cx="996770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18912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Array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3143" y="1182500"/>
            <a:ext cx="983985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numsSum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reduce(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(a, b) 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 + b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console.log(numsSum);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10</a:t>
            </a:r>
            <a:endParaRPr lang="en-US" sz="24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4731" y="2886892"/>
            <a:ext cx="983985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reversedNums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console.log(reversedNums);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[4, 3, 2, 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allNums = 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concat(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reversedNums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console.log(allNums);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[1, 2, 3, 4, 4, 3, 2, 1]</a:t>
            </a:r>
            <a:endParaRPr lang="en-US" sz="24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4731" y="5020491"/>
            <a:ext cx="983985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includes = allNums.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includes(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4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index = allNums.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indexOf(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console.log(includes, index);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true 3</a:t>
            </a:r>
            <a:endParaRPr lang="en-US" sz="2400" i="1" noProof="1">
              <a:solidFill>
                <a:schemeClr val="accent2"/>
              </a:solidFill>
              <a:effectLst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numbers,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reversed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1914" y="2775547"/>
            <a:ext cx="751406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firstLastElements(arr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(num, i) =&gt; i % 2 == 1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2*x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06426" y="1309336"/>
            <a:ext cx="710061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33651" y="1867508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992450" y="19673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06426" y="3516343"/>
            <a:ext cx="710061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33651" y="4484300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7"/>
          <p:cNvSpPr/>
          <p:nvPr/>
        </p:nvSpPr>
        <p:spPr>
          <a:xfrm>
            <a:off x="9992450" y="458416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612" y="6102567"/>
            <a:ext cx="86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17158"/>
            <a:ext cx="10961783" cy="499819"/>
          </a:xfrm>
        </p:spPr>
        <p:txBody>
          <a:bodyPr/>
          <a:lstStyle/>
          <a:p>
            <a:r>
              <a:rPr lang="en-US" dirty="0"/>
              <a:t>Arranging Elements in Increasing Order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16" y="1614669"/>
            <a:ext cx="2482928" cy="111906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4" y="2684505"/>
            <a:ext cx="2251493" cy="986955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519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5364" y="1626809"/>
            <a:ext cx="9836339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20, 40, 10, 30, 100, 5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5364" y="3103789"/>
            <a:ext cx="983633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Works incorrectly on arrays of </a:t>
            </a:r>
            <a:r>
              <a:rPr lang="en-US" sz="24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numbers!!!</a:t>
            </a:r>
            <a:endParaRPr lang="en-US" sz="24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5364" y="4627789"/>
            <a:ext cx="9836339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(a, b) =&gt; a-b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4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25108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</a:t>
            </a:r>
            <a:r>
              <a:rPr lang="en-US" sz="3200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52" y="2704743"/>
            <a:ext cx="7514060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79824" y="1196125"/>
            <a:ext cx="710061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07049" y="1844637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665848" y="1944505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9824" y="3493472"/>
            <a:ext cx="710061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4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07049" y="4461429"/>
            <a:ext cx="1325836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9665848" y="4561297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6087656"/>
            <a:ext cx="85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https://judge.softuni.bg/Contests/311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Matrices (Tables)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08450"/>
            <a:ext cx="10961783" cy="499819"/>
          </a:xfrm>
        </p:spPr>
        <p:txBody>
          <a:bodyPr/>
          <a:lstStyle/>
          <a:p>
            <a:r>
              <a:rPr lang="en-US" dirty="0"/>
              <a:t>Arrays Holding Arrays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29" y="1613058"/>
            <a:ext cx="2642341" cy="2069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2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 </a:t>
            </a:r>
            <a:r>
              <a:rPr lang="en-US" sz="3200" b="1" dirty="0">
                <a:solidFill>
                  <a:schemeClr val="bg1"/>
                </a:solidFill>
              </a:rPr>
              <a:t>table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924" y="2354472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30195"/>
              </p:ext>
            </p:extLst>
          </p:nvPr>
        </p:nvGraphicFramePr>
        <p:xfrm>
          <a:off x="5166640" y="2968629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2259"/>
              </p:ext>
            </p:extLst>
          </p:nvPr>
        </p:nvGraphicFramePr>
        <p:xfrm>
          <a:off x="5166640" y="3649561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27343"/>
              </p:ext>
            </p:extLst>
          </p:nvPr>
        </p:nvGraphicFramePr>
        <p:xfrm>
          <a:off x="5166640" y="4340653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6932"/>
              </p:ext>
            </p:extLst>
          </p:nvPr>
        </p:nvGraphicFramePr>
        <p:xfrm>
          <a:off x="5166640" y="5021585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650423" y="1532709"/>
            <a:ext cx="336990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1218987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Represented as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nested arrays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in JavaScript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72894" y="3603480"/>
            <a:ext cx="3106799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[4,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-6,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[-5,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[7,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3,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-9,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1961769" y="3176236"/>
            <a:ext cx="2409996" cy="613900"/>
          </a:xfrm>
          <a:prstGeom prst="wedgeRoundRectCallout">
            <a:avLst>
              <a:gd name="adj1" fmla="val 65147"/>
              <a:gd name="adj2" fmla="val 5499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de-DE" sz="2400" dirty="0" smtClean="0">
                <a:solidFill>
                  <a:schemeClr val="bg2"/>
                </a:solidFill>
              </a:rPr>
              <a:t>Matrix </a:t>
            </a:r>
            <a:r>
              <a:rPr lang="de-DE" sz="2400" dirty="0" err="1" smtClean="0">
                <a:solidFill>
                  <a:schemeClr val="bg2"/>
                </a:solidFill>
              </a:rPr>
              <a:t>of</a:t>
            </a:r>
            <a:r>
              <a:rPr lang="de-DE" sz="2400" dirty="0" smtClean="0">
                <a:solidFill>
                  <a:schemeClr val="bg2"/>
                </a:solidFill>
              </a:rPr>
              <a:t> </a:t>
            </a:r>
            <a:r>
              <a:rPr lang="de-DE" sz="2400" b="1" dirty="0" smtClean="0">
                <a:solidFill>
                  <a:schemeClr val="bg1"/>
                </a:solidFill>
              </a:rPr>
              <a:t>4</a:t>
            </a:r>
            <a:r>
              <a:rPr lang="de-DE" sz="2400" dirty="0" smtClean="0">
                <a:solidFill>
                  <a:schemeClr val="bg2"/>
                </a:solidFill>
              </a:rPr>
              <a:t> </a:t>
            </a:r>
            <a:r>
              <a:rPr lang="de-DE" sz="2400" dirty="0" err="1" smtClean="0">
                <a:solidFill>
                  <a:schemeClr val="bg2"/>
                </a:solidFill>
              </a:rPr>
              <a:t>rows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2607" y="3145144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1708305" y="4746171"/>
            <a:ext cx="2689218" cy="1451326"/>
          </a:xfrm>
          <a:prstGeom prst="wedgeRoundRectCallout">
            <a:avLst>
              <a:gd name="adj1" fmla="val 79082"/>
              <a:gd name="adj2" fmla="val -3617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Element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matrix[2][0]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at row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FFFFFF"/>
                </a:solidFill>
              </a:rPr>
              <a:t>, column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1545" y="2543035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34870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Defining a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  <a:r>
              <a:rPr lang="en-US" sz="3200" dirty="0"/>
              <a:t> (array of arrays</a:t>
            </a:r>
            <a:r>
              <a:rPr lang="en-US" sz="3200" dirty="0" smtClean="0"/>
              <a:t>)</a:t>
            </a:r>
          </a:p>
          <a:p>
            <a:endParaRPr lang="de-DE" sz="3200" dirty="0"/>
          </a:p>
          <a:p>
            <a:endParaRPr lang="de-DE" sz="3200" dirty="0" smtClean="0"/>
          </a:p>
          <a:p>
            <a:endParaRPr lang="de-DE" sz="3200" dirty="0"/>
          </a:p>
          <a:p>
            <a:endParaRPr lang="de-DE" sz="3200" dirty="0" smtClean="0"/>
          </a:p>
          <a:p>
            <a:r>
              <a:rPr lang="de-DE" sz="3200" dirty="0" err="1" smtClean="0"/>
              <a:t>Printing</a:t>
            </a:r>
            <a:r>
              <a:rPr lang="de-DE" sz="3200" dirty="0" smtClean="0"/>
              <a:t> a </a:t>
            </a:r>
            <a:r>
              <a:rPr lang="de-DE" sz="3200" b="1" dirty="0" err="1" smtClean="0">
                <a:solidFill>
                  <a:schemeClr val="bg1"/>
                </a:solidFill>
              </a:rPr>
              <a:t>matrix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59073" y="1835789"/>
            <a:ext cx="993683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['0,0', '0,1', '0,2'],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['1,0', '1,1', '1,2'],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['2,0', '2,1', '2,2']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];		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9073" y="5344833"/>
            <a:ext cx="993683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matrix.map(row =&gt; row.join('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.join('\n'));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2" y="5484090"/>
            <a:ext cx="1936242" cy="1152525"/>
          </a:xfrm>
          <a:prstGeom prst="roundRect">
            <a:avLst>
              <a:gd name="adj" fmla="val 2359"/>
            </a:avLst>
          </a:prstGeom>
        </p:spPr>
      </p:pic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654769" y="4220298"/>
            <a:ext cx="2689218" cy="1451326"/>
          </a:xfrm>
          <a:prstGeom prst="wedgeRoundRectCallout">
            <a:avLst>
              <a:gd name="adj1" fmla="val -66967"/>
              <a:gd name="adj2" fmla="val 5082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chemeClr val="bg2"/>
                </a:solidFill>
              </a:rPr>
              <a:t>Join the cells in each row by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chemeClr val="bg2"/>
                </a:solidFill>
              </a:rPr>
              <a:t>, then join the rows by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'\n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en-US" sz="24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0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You receive a 2D </a:t>
            </a:r>
            <a:r>
              <a:rPr lang="en-US" sz="3200" b="1" dirty="0">
                <a:solidFill>
                  <a:schemeClr val="bg1"/>
                </a:solidFill>
              </a:rPr>
              <a:t>matrix of numbers </a:t>
            </a:r>
            <a:r>
              <a:rPr lang="en-US" sz="3200" dirty="0"/>
              <a:t>as an array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Write a JS function to find the </a:t>
            </a:r>
            <a:r>
              <a:rPr lang="en-US" sz="3200" b="1" dirty="0">
                <a:solidFill>
                  <a:schemeClr val="bg1"/>
                </a:solidFill>
              </a:rPr>
              <a:t>biggest number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Biggest Element in Matrix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38110" y="3666309"/>
            <a:ext cx="1927901" cy="1207248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-1 4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2</a:t>
            </a:r>
          </a:p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7578" y="5632401"/>
            <a:ext cx="642634" cy="536555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6" name="Arrow: Down 6"/>
          <p:cNvSpPr/>
          <p:nvPr/>
        </p:nvSpPr>
        <p:spPr>
          <a:xfrm>
            <a:off x="6284912" y="5025957"/>
            <a:ext cx="304800" cy="381000"/>
          </a:xfrm>
          <a:prstGeom prst="downArrow">
            <a:avLst/>
          </a:prstGeom>
          <a:solidFill>
            <a:srgbClr val="F0A22E"/>
          </a:solidFill>
          <a:ln w="12700" cap="flat" cmpd="sng" algn="ctr">
            <a:solidFill>
              <a:srgbClr val="F0A22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673848" y="4045713"/>
            <a:ext cx="1840164" cy="827844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65785" y="5635644"/>
            <a:ext cx="785441" cy="536555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9" name="Arrow: Down 9"/>
          <p:cNvSpPr/>
          <p:nvPr/>
        </p:nvSpPr>
        <p:spPr>
          <a:xfrm>
            <a:off x="9379727" y="5025957"/>
            <a:ext cx="304800" cy="381000"/>
          </a:xfrm>
          <a:prstGeom prst="downArrow">
            <a:avLst/>
          </a:prstGeom>
          <a:solidFill>
            <a:srgbClr val="F0A22E"/>
          </a:solidFill>
          <a:ln w="12700" cap="flat" cmpd="sng" algn="ctr">
            <a:solidFill>
              <a:srgbClr val="F0A22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71450" y="3666309"/>
            <a:ext cx="3070361" cy="1207248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kumimoji="0" lang="en-US" sz="2400" b="1" i="0" u="none" strike="noStrike" kern="0" cap="none" spc="0" normalizeH="0" baseline="0" noProof="1" smtClean="0">
              <a:ln>
                <a:noFill/>
              </a:ln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kumimoji="0" lang="en-US" sz="2400" b="1" i="0" u="none" strike="noStrike" kern="0" cap="none" spc="0" normalizeH="0" baseline="0" noProof="1" smtClean="0">
              <a:ln>
                <a:noFill/>
              </a:ln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8 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 3 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kumimoji="0" lang="bg-BG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kumimoji="0" lang="en-US" sz="2400" b="1" i="0" u="none" strike="noStrike" kern="0" cap="none" spc="0" normalizeH="0" baseline="0" noProof="1" smtClean="0">
              <a:ln>
                <a:noFill/>
              </a:ln>
              <a:uLnTx/>
              <a:uFillTx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03778" y="5632401"/>
            <a:ext cx="642634" cy="536555"/>
          </a:xfrm>
          <a:prstGeom prst="rect">
            <a:avLst/>
          </a:prstGeom>
          <a:solidFill>
            <a:srgbClr val="A19574">
              <a:lumMod val="40000"/>
              <a:lumOff val="60000"/>
              <a:alpha val="20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marL="0" marR="0" lvl="0" indent="0" algn="ctr" defTabSz="121898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 smtClean="0">
                <a:ln>
                  <a:noFill/>
                </a:ln>
                <a:uLnTx/>
                <a:uFillTx/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2" name="Arrow: Down 13"/>
          <p:cNvSpPr/>
          <p:nvPr/>
        </p:nvSpPr>
        <p:spPr>
          <a:xfrm>
            <a:off x="2551112" y="5025957"/>
            <a:ext cx="304800" cy="381000"/>
          </a:xfrm>
          <a:prstGeom prst="downArrow">
            <a:avLst/>
          </a:prstGeom>
          <a:solidFill>
            <a:srgbClr val="F0A22E"/>
          </a:solidFill>
          <a:ln w="12700" cap="flat" cmpd="sng" algn="ctr">
            <a:solidFill>
              <a:srgbClr val="F0A22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Biggest Element in Matrix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4" y="1410593"/>
            <a:ext cx="10667998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biggestElement(matrix)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biggestNum = Number.NEGATIVE_INFINITY;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matrix.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 =&gt; 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 =&gt; biggestNum = Math.max(biggestNum, c)));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biggestNum;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5257800"/>
            <a:ext cx="106679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biggestElement([[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145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9125" y="6181031"/>
            <a:ext cx="8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57817" y="1410593"/>
            <a:ext cx="1963770" cy="940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8 33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17336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You receive a 2D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sz="3200" dirty="0"/>
              <a:t> as an array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Each element of the input array is an array of numbers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Find sum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sz="3200" dirty="0"/>
              <a:t> and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secondary diagonals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Diagonal Sums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02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20 40</a:t>
            </a:r>
          </a:p>
          <a:p>
            <a:pPr algn="ctr">
              <a:lnSpc>
                <a:spcPct val="13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10 60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702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80 50 </a:t>
            </a:r>
          </a:p>
        </p:txBody>
      </p:sp>
      <p:sp>
        <p:nvSpPr>
          <p:cNvPr id="6" name="Arrow: Down 13"/>
          <p:cNvSpPr/>
          <p:nvPr/>
        </p:nvSpPr>
        <p:spPr>
          <a:xfrm>
            <a:off x="3694112" y="5025957"/>
            <a:ext cx="3048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Rectangle: Rounded Corners 10"/>
          <p:cNvSpPr/>
          <p:nvPr/>
        </p:nvSpPr>
        <p:spPr>
          <a:xfrm rot="18726440">
            <a:off x="3560150" y="3398010"/>
            <a:ext cx="481058" cy="161310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14"/>
          <p:cNvSpPr/>
          <p:nvPr/>
        </p:nvSpPr>
        <p:spPr>
          <a:xfrm rot="3136458">
            <a:off x="3647487" y="3428234"/>
            <a:ext cx="488474" cy="157898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42012" y="3501957"/>
            <a:ext cx="1752600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-1 7 14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-8 89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2012" y="5559357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99 25 </a:t>
            </a:r>
          </a:p>
        </p:txBody>
      </p:sp>
      <p:sp>
        <p:nvSpPr>
          <p:cNvPr id="11" name="Arrow: Down 17"/>
          <p:cNvSpPr/>
          <p:nvPr/>
        </p:nvSpPr>
        <p:spPr>
          <a:xfrm>
            <a:off x="6665912" y="5025957"/>
            <a:ext cx="3048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: Rounded Corners 18"/>
          <p:cNvSpPr/>
          <p:nvPr/>
        </p:nvSpPr>
        <p:spPr>
          <a:xfrm rot="18395914">
            <a:off x="6609640" y="3306879"/>
            <a:ext cx="417121" cy="177278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9"/>
          <p:cNvSpPr/>
          <p:nvPr/>
        </p:nvSpPr>
        <p:spPr>
          <a:xfrm rot="3143924">
            <a:off x="6523423" y="3335491"/>
            <a:ext cx="417121" cy="170689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1693" y="1404703"/>
            <a:ext cx="10820398" cy="3480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diagonalSums(matrix)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mainSum = 0, secondarySum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row = 0; row &lt; matrix.length; row++)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mainSum += matrix[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secondarySum += matrix[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matrix.length-row-1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console.log(mainSum + ' ' + secondarySum);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696452" y="1404703"/>
            <a:ext cx="1826059" cy="1371600"/>
            <a:chOff x="5878536" y="3501957"/>
            <a:chExt cx="1826059" cy="13716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42012" y="3501957"/>
              <a:ext cx="1752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3 5 </a:t>
              </a: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-1 7 14</a:t>
              </a:r>
            </a:p>
            <a:p>
              <a:pPr algn="ctr">
                <a:lnSpc>
                  <a:spcPct val="90000"/>
                </a:lnSpc>
              </a:pPr>
              <a:r>
                <a:rPr lang="bg-BG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1 </a:t>
              </a: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-8 89</a:t>
              </a:r>
            </a:p>
          </p:txBody>
        </p:sp>
        <p:sp>
          <p:nvSpPr>
            <p:cNvPr id="9" name="Rectangle: Rounded Corners 7"/>
            <p:cNvSpPr/>
            <p:nvPr/>
          </p:nvSpPr>
          <p:spPr>
            <a:xfrm rot="18395914">
              <a:off x="6609640" y="3306879"/>
              <a:ext cx="417121" cy="1772789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8"/>
            <p:cNvSpPr/>
            <p:nvPr/>
          </p:nvSpPr>
          <p:spPr>
            <a:xfrm rot="3143924">
              <a:off x="6523423" y="3335491"/>
              <a:ext cx="417121" cy="1706895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Diagonal Sums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5410200"/>
            <a:ext cx="108203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diagonalSums([[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],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80 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9125" y="6219943"/>
            <a:ext cx="8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7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are given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matrix of elements</a:t>
            </a:r>
          </a:p>
          <a:p>
            <a:pPr lvl="1"/>
            <a:r>
              <a:rPr lang="en-US" sz="3200" dirty="0"/>
              <a:t>Find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equal neighbors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Equal Neighbors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5879" y="3030340"/>
            <a:ext cx="2136268" cy="137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2 2 5 7 4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4 0 5 3 4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2 5 5 4 2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1113" y="5087740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Arrow: Down 6"/>
          <p:cNvSpPr/>
          <p:nvPr/>
        </p:nvSpPr>
        <p:spPr>
          <a:xfrm>
            <a:off x="5601613" y="455434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8977" y="3086100"/>
            <a:ext cx="832492" cy="48961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1123" y="3888892"/>
            <a:ext cx="806867" cy="4390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9537" y="3086100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1889" y="3066004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2033" y="3487614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93812" y="3030340"/>
            <a:ext cx="2136268" cy="1717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2 3 4 7 0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4 0 5 3 4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2 3 5 4 2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9 8 7 5 4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019046" y="538579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Arrow: Down 15"/>
          <p:cNvSpPr/>
          <p:nvPr/>
        </p:nvSpPr>
        <p:spPr>
          <a:xfrm>
            <a:off x="2209546" y="4876209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0406" y="3452999"/>
            <a:ext cx="483080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84283" y="3030340"/>
            <a:ext cx="2978111" cy="1377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test yes yo ho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well done yo 6</a:t>
            </a:r>
          </a:p>
          <a:p>
            <a:pPr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not done yet 5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127030" y="508158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Arrow: Down 25"/>
          <p:cNvSpPr/>
          <p:nvPr/>
        </p:nvSpPr>
        <p:spPr>
          <a:xfrm>
            <a:off x="9317530" y="45720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90694" y="3544420"/>
            <a:ext cx="1096963" cy="8630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62244" y="3162300"/>
            <a:ext cx="724301" cy="82498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565372" y="1719601"/>
            <a:ext cx="2136268" cy="1371600"/>
            <a:chOff x="9361487" y="1170168"/>
            <a:chExt cx="2136268" cy="13716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61487" y="1170168"/>
              <a:ext cx="2136268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36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2 2 5 7 4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4 0 5 3 4</a:t>
              </a:r>
            </a:p>
            <a:p>
              <a:pPr algn="ctr">
                <a:lnSpc>
                  <a:spcPct val="90000"/>
                </a:lnSpc>
              </a:pPr>
              <a:r>
                <a:rPr lang="en-US" sz="2400" b="1" noProof="1">
                  <a:latin typeface="Consolas" panose="020B0609020204030204" pitchFamily="49" charset="0"/>
                  <a:cs typeface="Arial" panose="020B0604020202020204" pitchFamily="34" charset="0"/>
                </a:rPr>
                <a:t>2 5 5 4 2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414585" y="1225928"/>
              <a:ext cx="832492" cy="48961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26731" y="2028720"/>
              <a:ext cx="806867" cy="43905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55145" y="1225928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97497" y="1205832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27641" y="1627442"/>
              <a:ext cx="483080" cy="863082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Equal Neighbors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9956" y="1719601"/>
            <a:ext cx="10961684" cy="3716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equalNeighborsCount(matrix)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95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neighbors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row = 0; row &lt; matrix.length-1;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(let col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0; col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matrix[row].length;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(matrix[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+ 1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neighbors++;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also the horizontal neighbors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neighbors;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9125" y="6172200"/>
            <a:ext cx="8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Live 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793509"/>
            <a:ext cx="3676207" cy="367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26" y="714254"/>
            <a:ext cx="3121423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 smtClea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Arrays</a:t>
            </a:r>
            <a:r>
              <a:rPr lang="en-US" sz="3200" dirty="0">
                <a:solidFill>
                  <a:schemeClr val="bg2"/>
                </a:solidFill>
              </a:rPr>
              <a:t> in JS hold sequence of elements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Elements are accessed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Behave like </a:t>
            </a:r>
            <a:r>
              <a:rPr lang="en-US" sz="3200" b="1" dirty="0">
                <a:solidFill>
                  <a:schemeClr val="bg1"/>
                </a:solidFill>
              </a:rPr>
              <a:t>lists</a:t>
            </a:r>
            <a:r>
              <a:rPr lang="en-US" sz="3200" dirty="0">
                <a:solidFill>
                  <a:schemeClr val="bg2"/>
                </a:solidFill>
              </a:rPr>
              <a:t> (add / delete elements)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Matrices</a:t>
            </a:r>
            <a:r>
              <a:rPr lang="en-US" sz="3200" dirty="0">
                <a:solidFill>
                  <a:schemeClr val="bg2"/>
                </a:solidFill>
              </a:rPr>
              <a:t> are arrays holding arrays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974793" y="2044430"/>
            <a:ext cx="7086600" cy="5292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effectLst/>
              </a:rPr>
              <a:t>let nums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10, 20, 30, 40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;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974793" y="3378494"/>
            <a:ext cx="7086600" cy="5292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effectLst/>
              </a:rPr>
              <a:t>nums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effectLst/>
              </a:rPr>
              <a:t>2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effectLst/>
              </a:rPr>
              <a:t> = 100;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974793" y="4683870"/>
            <a:ext cx="7086600" cy="5292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effectLst/>
              </a:rPr>
              <a:t>nums.</a:t>
            </a:r>
            <a:r>
              <a:rPr lang="en-US" sz="2400" dirty="0">
                <a:solidFill>
                  <a:schemeClr val="bg1"/>
                </a:solidFill>
                <a:effectLst/>
              </a:rPr>
              <a:t>push</a:t>
            </a:r>
            <a:r>
              <a:rPr lang="en-US" sz="2400" dirty="0">
                <a:effectLst/>
              </a:rPr>
              <a:t>('new element');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974793" y="5989246"/>
            <a:ext cx="7086600" cy="530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effectLst/>
              </a:rPr>
              <a:t>let matrix = [[10,</a:t>
            </a:r>
            <a:r>
              <a:rPr lang="en-US" sz="2400" dirty="0">
                <a:effectLst/>
                <a:latin typeface="+mn-lt"/>
              </a:rPr>
              <a:t> </a:t>
            </a:r>
            <a:r>
              <a:rPr lang="en-US" sz="2400" dirty="0">
                <a:effectLst/>
              </a:rPr>
              <a:t>20], [30,</a:t>
            </a:r>
            <a:r>
              <a:rPr lang="en-US" sz="2400" dirty="0">
                <a:effectLst/>
                <a:latin typeface="+mn-lt"/>
              </a:rPr>
              <a:t> </a:t>
            </a:r>
            <a:r>
              <a:rPr lang="en-US" sz="2400" dirty="0">
                <a:effectLst/>
              </a:rPr>
              <a:t>40]];</a:t>
            </a:r>
          </a:p>
        </p:txBody>
      </p:sp>
    </p:spTree>
    <p:extLst>
      <p:ext uri="{BB962C8B-B14F-4D97-AF65-F5344CB8AC3E}">
        <p14:creationId xmlns:p14="http://schemas.microsoft.com/office/powerpoint/2010/main" val="14808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585545" y="6408711"/>
            <a:ext cx="6684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https://softuni.bg/trainings/2080/js-fundamentals-september-2018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951993"/>
            <a:ext cx="10961783" cy="499819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  <a:p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4311549" y="1830853"/>
            <a:ext cx="4051216" cy="141154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23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611" y="4535836"/>
            <a:ext cx="567031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6077" y="4535836"/>
            <a:ext cx="396317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5113" y="5566366"/>
            <a:ext cx="22408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6077" y="5566366"/>
            <a:ext cx="55690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380" y="5566366"/>
            <a:ext cx="15934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575" y="2474775"/>
            <a:ext cx="579534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6077" y="2474775"/>
            <a:ext cx="385938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7109" y="1444245"/>
            <a:ext cx="24488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6077" y="1444245"/>
            <a:ext cx="418688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822" y="1444245"/>
            <a:ext cx="271442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39" y="3505306"/>
            <a:ext cx="25203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5079" y="3505306"/>
            <a:ext cx="2270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6077" y="3505306"/>
            <a:ext cx="45428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210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714" y="2067925"/>
            <a:ext cx="5024526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090" y="4064377"/>
            <a:ext cx="61421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201" y="2067925"/>
            <a:ext cx="1963289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1450" y="2067925"/>
            <a:ext cx="2400835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715" y="4064377"/>
            <a:ext cx="3383999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017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3"/>
            <a:ext cx="10318079" cy="5581873"/>
          </a:xfrm>
        </p:spPr>
        <p:txBody>
          <a:bodyPr>
            <a:noAutofit/>
          </a:bodyPr>
          <a:lstStyle/>
          <a:p>
            <a:r>
              <a:rPr lang="en-US" sz="3200" dirty="0"/>
              <a:t>In JS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ordered sequences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Elements are </a:t>
            </a:r>
            <a:r>
              <a:rPr lang="en-US" sz="3200" b="1" dirty="0" smtClean="0">
                <a:solidFill>
                  <a:schemeClr val="bg1"/>
                </a:solidFill>
              </a:rPr>
              <a:t>numbered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from </a:t>
            </a:r>
            <a:r>
              <a:rPr lang="en-US" sz="3200" b="1" dirty="0" smtClean="0">
                <a:solidFill>
                  <a:schemeClr val="bg1"/>
                </a:solidFill>
              </a:rPr>
              <a:t>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to </a:t>
            </a:r>
            <a:r>
              <a:rPr lang="en-US" sz="3200" b="1" dirty="0" smtClean="0">
                <a:solidFill>
                  <a:schemeClr val="bg1"/>
                </a:solidFill>
              </a:rPr>
              <a:t>length-1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Arrays hold </a:t>
            </a:r>
            <a:r>
              <a:rPr lang="en-US" sz="3200" b="1" dirty="0" smtClean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Key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3200" b="1" dirty="0" smtClean="0">
                <a:solidFill>
                  <a:schemeClr val="bg1"/>
                </a:solidFill>
              </a:rPr>
              <a:t>0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3200" b="1" dirty="0" smtClean="0">
                <a:solidFill>
                  <a:schemeClr val="bg1"/>
                </a:solidFill>
              </a:rPr>
              <a:t>length-1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en-US" sz="3200" b="1" dirty="0" smtClean="0">
                <a:solidFill>
                  <a:schemeClr val="bg1"/>
                </a:solidFill>
              </a:rPr>
              <a:t>value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sz="3200" b="1" dirty="0" smtClean="0">
                <a:solidFill>
                  <a:schemeClr val="bg1"/>
                </a:solidFill>
              </a:rPr>
              <a:t>any type                                    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(e.g. number /string /object)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Arrays have </a:t>
            </a:r>
            <a:r>
              <a:rPr lang="en-US" sz="3200" b="1" dirty="0" smtClean="0">
                <a:solidFill>
                  <a:schemeClr val="bg1"/>
                </a:solidFill>
              </a:rPr>
              <a:t>variable size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– can be resized                                (unlike C# / Java / C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++)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17240" y="1835816"/>
            <a:ext cx="3698997" cy="1344729"/>
          </a:xfrm>
          <a:prstGeom prst="roundRect">
            <a:avLst>
              <a:gd name="adj" fmla="val 665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60897" y="1835816"/>
            <a:ext cx="3011685" cy="792549"/>
          </a:xfrm>
          <a:prstGeom prst="rect">
            <a:avLst/>
          </a:prstGeom>
        </p:spPr>
      </p:pic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028054"/>
              </p:ext>
            </p:extLst>
          </p:nvPr>
        </p:nvGraphicFramePr>
        <p:xfrm>
          <a:off x="5096080" y="2454737"/>
          <a:ext cx="2941320" cy="5124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…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Закръглено правоъгълно изнесено означение 7"/>
          <p:cNvSpPr/>
          <p:nvPr/>
        </p:nvSpPr>
        <p:spPr bwMode="auto">
          <a:xfrm>
            <a:off x="2094685" y="1835816"/>
            <a:ext cx="2495206" cy="773769"/>
          </a:xfrm>
          <a:prstGeom prst="wedgeRoundRectCallout">
            <a:avLst>
              <a:gd name="adj1" fmla="val 66755"/>
              <a:gd name="adj2" fmla="val 5948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Array of 5 elements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8032448" y="1602326"/>
            <a:ext cx="2964805" cy="489946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 smtClean="0">
                <a:solidFill>
                  <a:srgbClr val="FFFFFF"/>
                </a:solidFill>
              </a:rPr>
              <a:t>Element </a:t>
            </a:r>
            <a:r>
              <a:rPr lang="en-US" sz="2400" b="1" dirty="0" smtClean="0">
                <a:solidFill>
                  <a:schemeClr val="bg1"/>
                </a:solidFill>
              </a:rPr>
              <a:t>index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4" name="Закръглено правоъгълно изнесено означение 7"/>
          <p:cNvSpPr/>
          <p:nvPr/>
        </p:nvSpPr>
        <p:spPr bwMode="auto">
          <a:xfrm>
            <a:off x="8543586" y="2444493"/>
            <a:ext cx="2734014" cy="538931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 smtClean="0">
                <a:solidFill>
                  <a:srgbClr val="FFFFFF"/>
                </a:solidFill>
              </a:rPr>
              <a:t>Array </a:t>
            </a:r>
            <a:r>
              <a:rPr lang="en-US" sz="2400" b="1" dirty="0" smtClean="0">
                <a:solidFill>
                  <a:schemeClr val="bg1"/>
                </a:solidFill>
              </a:rPr>
              <a:t>element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Examples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864224" y="1436752"/>
            <a:ext cx="10031685" cy="18431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let arr = 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10, 20, 30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console.log(arr);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[10, 20, 30]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console.log(arr.length);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3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4224" y="3927555"/>
            <a:ext cx="10031685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bg1"/>
                </a:solidFill>
                <a:effectLst/>
              </a:rPr>
              <a:t>[</a:t>
            </a:r>
            <a:r>
              <a:rPr lang="en-US" sz="2400" dirty="0">
                <a:solidFill>
                  <a:schemeClr val="tx1"/>
                </a:solidFill>
                <a:effectLst/>
              </a:rPr>
              <a:t>0</a:t>
            </a:r>
            <a:r>
              <a:rPr lang="en-US" sz="2400" dirty="0">
                <a:solidFill>
                  <a:schemeClr val="bg1"/>
                </a:solidFill>
                <a:effectLst/>
              </a:rPr>
              <a:t>]</a:t>
            </a:r>
            <a:r>
              <a:rPr lang="en-US" sz="2400" dirty="0">
                <a:solidFill>
                  <a:schemeClr val="tx1"/>
                </a:solidFill>
                <a:effectLst/>
              </a:rPr>
              <a:t> = 5;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Elements can be modified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console.log(arr);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[5, 20, 30]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64224" y="5430715"/>
            <a:ext cx="10031685" cy="1030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arr.push(500);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Elements are resizable</a:t>
            </a:r>
            <a:endParaRPr lang="en-US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console.log(arr);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[5, 20, 30, 500]</a:t>
            </a:r>
          </a:p>
        </p:txBody>
      </p:sp>
    </p:spTree>
    <p:extLst>
      <p:ext uri="{BB962C8B-B14F-4D97-AF65-F5344CB8AC3E}">
        <p14:creationId xmlns:p14="http://schemas.microsoft.com/office/powerpoint/2010/main" val="7509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</a:t>
            </a:r>
            <a:r>
              <a:rPr lang="en-US" sz="3200" b="1" dirty="0" smtClean="0">
                <a:solidFill>
                  <a:schemeClr val="bg1"/>
                </a:solidFill>
              </a:rPr>
              <a:t>an array </a:t>
            </a:r>
            <a:r>
              <a:rPr lang="en-US" sz="3200" b="1" dirty="0">
                <a:solidFill>
                  <a:schemeClr val="bg1"/>
                </a:solidFill>
              </a:rPr>
              <a:t>of strings holding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Calculate and print the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75987" y="2653993"/>
            <a:ext cx="762000" cy="13665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2971" y="2792561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7"/>
          <p:cNvSpPr/>
          <p:nvPr/>
        </p:nvSpPr>
        <p:spPr>
          <a:xfrm>
            <a:off x="2420672" y="3162663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28640" y="2879856"/>
            <a:ext cx="762000" cy="914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45624" y="2792561"/>
            <a:ext cx="598882" cy="1086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7"/>
          <p:cNvSpPr/>
          <p:nvPr/>
        </p:nvSpPr>
        <p:spPr>
          <a:xfrm>
            <a:off x="5773325" y="3162663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95450" y="3040747"/>
            <a:ext cx="607496" cy="5900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449316" y="3040745"/>
            <a:ext cx="607496" cy="59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7"/>
          <p:cNvSpPr/>
          <p:nvPr/>
        </p:nvSpPr>
        <p:spPr>
          <a:xfrm>
            <a:off x="8885631" y="3162663"/>
            <a:ext cx="381000" cy="34618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22410" y="4401413"/>
            <a:ext cx="10944002" cy="1414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  return Number(arr[</a:t>
            </a:r>
            <a:r>
              <a:rPr lang="en-US" sz="2400" dirty="0">
                <a:solidFill>
                  <a:schemeClr val="bg1"/>
                </a:solidFill>
                <a:effectLst/>
              </a:rPr>
              <a:t>0</a:t>
            </a:r>
            <a:r>
              <a:rPr lang="en-US" sz="2400" dirty="0">
                <a:solidFill>
                  <a:schemeClr val="tx1"/>
                </a:solidFill>
                <a:effectLst/>
              </a:rPr>
              <a:t>])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+</a:t>
            </a:r>
            <a:r>
              <a:rPr lang="en-US" sz="24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Number(arr[</a:t>
            </a:r>
            <a:r>
              <a:rPr lang="en-US" sz="2400" dirty="0">
                <a:solidFill>
                  <a:schemeClr val="bg1"/>
                </a:solidFill>
                <a:effectLst/>
              </a:rPr>
              <a:t>arr.length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-</a:t>
            </a:r>
            <a:r>
              <a:rPr lang="en-US" sz="240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1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6213" y="6219216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https://judge.softuni.bg/Contests/311</a:t>
            </a:r>
            <a:endParaRPr lang="en-US" b="1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19020" y="5318414"/>
            <a:ext cx="7147392" cy="456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sumFirstAndLast(['</a:t>
            </a:r>
            <a:r>
              <a:rPr lang="en-US" sz="2400" dirty="0">
                <a:solidFill>
                  <a:schemeClr val="bg1"/>
                </a:solidFill>
                <a:effectLst/>
              </a:rPr>
              <a:t>20</a:t>
            </a:r>
            <a:r>
              <a:rPr lang="en-US" sz="2400" dirty="0">
                <a:solidFill>
                  <a:schemeClr val="tx1"/>
                </a:solidFill>
                <a:effectLst/>
              </a:rPr>
              <a:t>', '</a:t>
            </a:r>
            <a:r>
              <a:rPr lang="en-US" sz="2400" dirty="0">
                <a:solidFill>
                  <a:schemeClr val="bg1"/>
                </a:solidFill>
                <a:effectLst/>
              </a:rPr>
              <a:t>30</a:t>
            </a:r>
            <a:r>
              <a:rPr lang="en-US" sz="2400" dirty="0">
                <a:solidFill>
                  <a:schemeClr val="tx1"/>
                </a:solidFill>
                <a:effectLst/>
              </a:rPr>
              <a:t>', '</a:t>
            </a:r>
            <a:r>
              <a:rPr lang="en-US" sz="2400" dirty="0">
                <a:solidFill>
                  <a:schemeClr val="bg1"/>
                </a:solidFill>
                <a:effectLst/>
              </a:rPr>
              <a:t>40</a:t>
            </a:r>
            <a:r>
              <a:rPr lang="en-US" sz="2400" dirty="0">
                <a:solidFill>
                  <a:schemeClr val="tx1"/>
                </a:solidFill>
                <a:effectLst/>
              </a:rPr>
              <a:t>'])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60</a:t>
            </a:r>
          </a:p>
        </p:txBody>
      </p:sp>
    </p:spTree>
    <p:extLst>
      <p:ext uri="{BB962C8B-B14F-4D97-AF65-F5344CB8AC3E}">
        <p14:creationId xmlns:p14="http://schemas.microsoft.com/office/powerpoint/2010/main" val="23772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6456" y="2185316"/>
            <a:ext cx="877280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capital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console.log(capital);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6456" y="3647790"/>
            <a:ext cx="877280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 " + capitals[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56456" y="5110264"/>
            <a:ext cx="8772801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capitals.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console.log(capitals[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56456" y="1256642"/>
            <a:ext cx="8772801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Washington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London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Paris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629187" y="2440984"/>
            <a:ext cx="3613579" cy="785900"/>
          </a:xfrm>
          <a:prstGeom prst="wedgeRoundRectCallout">
            <a:avLst>
              <a:gd name="adj1" fmla="val -36346"/>
              <a:gd name="adj2" fmla="val 146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</a:rPr>
              <a:t>…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dirty="0">
                <a:solidFill>
                  <a:srgbClr val="FFFFFF"/>
                </a:solidFill>
              </a:rPr>
              <a:t> works like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977529" y="3388739"/>
            <a:ext cx="3961923" cy="727700"/>
          </a:xfrm>
          <a:prstGeom prst="wedgeRoundRectCallout">
            <a:avLst>
              <a:gd name="adj1" fmla="val -41069"/>
              <a:gd name="adj2" fmla="val -79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FFFFFF"/>
                </a:solidFill>
              </a:rPr>
              <a:t>...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FFFFFF"/>
                </a:solidFill>
              </a:rPr>
              <a:t> goes through array indices</a:t>
            </a: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11" name="Закръглено правоъгълно изнесено означение 7"/>
          <p:cNvSpPr/>
          <p:nvPr/>
        </p:nvSpPr>
        <p:spPr bwMode="auto">
          <a:xfrm>
            <a:off x="7820776" y="5796734"/>
            <a:ext cx="3108481" cy="482146"/>
          </a:xfrm>
          <a:prstGeom prst="wedgeRoundRectCallout">
            <a:avLst>
              <a:gd name="adj1" fmla="val -44502"/>
              <a:gd name="adj2" fmla="val -1478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</a:rPr>
              <a:t>Traditional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</a:rPr>
              <a:t>-loop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Arrays </a:t>
            </a:r>
            <a:r>
              <a:rPr lang="en-US" noProof="1"/>
              <a:t>Elements (2)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4467" y="1349363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Washington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London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cs typeface="Consolas" pitchFamily="49" charset="0"/>
              </a:rPr>
              <a:t>Paris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4467" y="2272799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capitals.forEach(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 =&gt;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74467" y="3222203"/>
            <a:ext cx="901664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capitals.forEach(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(capital, i) =&gt;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' -&gt; ' +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74467" y="4679439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console.log(capitals.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'));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74467" y="5600823"/>
            <a:ext cx="9016642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JSON.stringify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(capitals));</a:t>
            </a:r>
          </a:p>
        </p:txBody>
      </p:sp>
    </p:spTree>
    <p:extLst>
      <p:ext uri="{BB962C8B-B14F-4D97-AF65-F5344CB8AC3E}">
        <p14:creationId xmlns:p14="http://schemas.microsoft.com/office/powerpoint/2010/main" val="284081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141</TotalTime>
  <Words>2473</Words>
  <Application>Microsoft Office PowerPoint</Application>
  <PresentationFormat>По избор</PresentationFormat>
  <Paragraphs>509</Paragraphs>
  <Slides>43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4" baseType="lpstr">
      <vt:lpstr>1_SoftUni3_1</vt:lpstr>
      <vt:lpstr>Arrays and Matrices</vt:lpstr>
      <vt:lpstr>Table of Contents</vt:lpstr>
      <vt:lpstr>Have a Question?</vt:lpstr>
      <vt:lpstr>Презентация на PowerPoint</vt:lpstr>
      <vt:lpstr>What are Arrays?</vt:lpstr>
      <vt:lpstr>Arrays – Examples</vt:lpstr>
      <vt:lpstr>Problem: Sum First and Last Array Elements</vt:lpstr>
      <vt:lpstr>Processing Arrays Elements</vt:lpstr>
      <vt:lpstr>Processing Arrays Elements (2)</vt:lpstr>
      <vt:lpstr>Problem: Even Position Elements</vt:lpstr>
      <vt:lpstr>Arrays of Different Types</vt:lpstr>
      <vt:lpstr>JS Arrays and Invalid Positions</vt:lpstr>
      <vt:lpstr>Презентация на PowerPoint</vt:lpstr>
      <vt:lpstr>Add / Remove Elements at Both Ends</vt:lpstr>
      <vt:lpstr>Problem: Negative / Positive Numbers</vt:lpstr>
      <vt:lpstr>Solution: Negative / Positive Numbers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More Useful Array Methods</vt:lpstr>
      <vt:lpstr>Problem: Process Odd Numbers</vt:lpstr>
      <vt:lpstr>Презентация на PowerPoint</vt:lpstr>
      <vt:lpstr>Sorting Arrays</vt:lpstr>
      <vt:lpstr>Problem: Smallest 2 Numbers</vt:lpstr>
      <vt:lpstr>Презентация на PowerPoint</vt:lpstr>
      <vt:lpstr>Matrices in JS</vt:lpstr>
      <vt:lpstr>Matrix – Example</vt:lpstr>
      <vt:lpstr>Problem: Biggest Element in Matrix</vt:lpstr>
      <vt:lpstr>Solution: Biggest Element in Matrix</vt:lpstr>
      <vt:lpstr>Problem: Diagonal Sums</vt:lpstr>
      <vt:lpstr>Solution: Diagonal Sums</vt:lpstr>
      <vt:lpstr>Problem: Equal Neighbors</vt:lpstr>
      <vt:lpstr>Problem: Equal Neighbors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FArrays and Matrices</dc:title>
  <dc:creator>Tanya Staneva</dc:creator>
  <cp:keywords>JS Fundamentals, Software University, SoftUni, programming, coding, software development, education, training, course</cp:keywords>
  <cp:lastModifiedBy>Tanya Staneva</cp:lastModifiedBy>
  <cp:revision>58</cp:revision>
  <dcterms:created xsi:type="dcterms:W3CDTF">2018-09-06T14:04:18Z</dcterms:created>
  <dcterms:modified xsi:type="dcterms:W3CDTF">2018-09-27T12:43:14Z</dcterms:modified>
  <cp:category>programming;computer programming;software development;web development</cp:category>
</cp:coreProperties>
</file>