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274" r:id="rId2"/>
    <p:sldId id="276" r:id="rId3"/>
    <p:sldId id="492" r:id="rId4"/>
    <p:sldId id="493" r:id="rId5"/>
    <p:sldId id="544" r:id="rId6"/>
    <p:sldId id="494" r:id="rId7"/>
    <p:sldId id="546" r:id="rId8"/>
    <p:sldId id="545" r:id="rId9"/>
    <p:sldId id="548" r:id="rId10"/>
    <p:sldId id="549" r:id="rId11"/>
    <p:sldId id="550" r:id="rId12"/>
    <p:sldId id="551" r:id="rId13"/>
    <p:sldId id="552" r:id="rId14"/>
    <p:sldId id="553" r:id="rId15"/>
    <p:sldId id="554" r:id="rId16"/>
    <p:sldId id="555" r:id="rId17"/>
    <p:sldId id="556" r:id="rId18"/>
    <p:sldId id="557" r:id="rId19"/>
    <p:sldId id="558" r:id="rId20"/>
    <p:sldId id="559" r:id="rId21"/>
    <p:sldId id="560" r:id="rId22"/>
    <p:sldId id="561" r:id="rId23"/>
    <p:sldId id="562" r:id="rId24"/>
    <p:sldId id="563" r:id="rId25"/>
    <p:sldId id="543" r:id="rId26"/>
    <p:sldId id="566" r:id="rId27"/>
    <p:sldId id="569" r:id="rId28"/>
    <p:sldId id="570" r:id="rId29"/>
    <p:sldId id="571" r:id="rId30"/>
    <p:sldId id="572" r:id="rId31"/>
    <p:sldId id="573" r:id="rId32"/>
    <p:sldId id="574" r:id="rId33"/>
    <p:sldId id="575" r:id="rId34"/>
    <p:sldId id="577" r:id="rId35"/>
    <p:sldId id="576" r:id="rId36"/>
    <p:sldId id="567" r:id="rId37"/>
    <p:sldId id="578" r:id="rId38"/>
    <p:sldId id="579" r:id="rId39"/>
    <p:sldId id="580" r:id="rId40"/>
    <p:sldId id="568" r:id="rId41"/>
    <p:sldId id="542" r:id="rId42"/>
    <p:sldId id="581" r:id="rId43"/>
    <p:sldId id="582" r:id="rId44"/>
    <p:sldId id="583" r:id="rId45"/>
    <p:sldId id="584" r:id="rId46"/>
    <p:sldId id="58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Objects" id="{9F860729-433F-4C21-874F-C87394AA5B7C}">
          <p14:sldIdLst>
            <p14:sldId id="493"/>
            <p14:sldId id="544"/>
            <p14:sldId id="494"/>
            <p14:sldId id="546"/>
            <p14:sldId id="545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</p14:sldIdLst>
        </p14:section>
        <p14:section name="Associative Arrays" id="{D26CE689-A04B-401B-85C3-CF1BDEAFC9E9}">
          <p14:sldIdLst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43"/>
          </p14:sldIdLst>
        </p14:section>
        <p14:section name="Maps" id="{89310299-55C3-4642-9CCB-80BC308E5539}">
          <p14:sldIdLst>
            <p14:sldId id="566"/>
            <p14:sldId id="569"/>
            <p14:sldId id="570"/>
            <p14:sldId id="571"/>
            <p14:sldId id="572"/>
            <p14:sldId id="573"/>
            <p14:sldId id="574"/>
            <p14:sldId id="575"/>
            <p14:sldId id="577"/>
            <p14:sldId id="576"/>
          </p14:sldIdLst>
        </p14:section>
        <p14:section name="Sets" id="{6E33C7B2-9041-4DE8-A4A8-F3DAD60B71DD}">
          <p14:sldIdLst>
            <p14:sldId id="567"/>
            <p14:sldId id="578"/>
            <p14:sldId id="579"/>
            <p14:sldId id="580"/>
            <p14:sldId id="568"/>
          </p14:sldIdLst>
        </p14:section>
        <p14:section name="Conclusion" id="{10E03AB1-9AA8-4E86-9A64-D741901E50A2}">
          <p14:sldIdLst>
            <p14:sldId id="542"/>
            <p14:sldId id="581"/>
            <p14:sldId id="582"/>
            <p14:sldId id="583"/>
            <p14:sldId id="584"/>
            <p14:sldId id="58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3" autoAdjust="0"/>
    <p:restoredTop sz="94620" autoAdjust="0"/>
  </p:normalViewPr>
  <p:slideViewPr>
    <p:cSldViewPr snapToGrid="0" showGuides="1">
      <p:cViewPr>
        <p:scale>
          <a:sx n="96" d="100"/>
          <a:sy n="96" d="100"/>
        </p:scale>
        <p:origin x="-91" y="-24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18.9.2018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149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665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xmlns="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xmlns="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xmlns="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xmlns="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xmlns="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xmlns="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xmlns="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xmlns="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xmlns="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xmlns="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xmlns="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xmlns="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marL="456915" indent="-456915">
              <a:buClr>
                <a:schemeClr val="tx1"/>
              </a:buClr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bg-BG" dirty="0"/>
              <a:t>Щракнете, за да редактирате стиловете на текста в образеца</a:t>
            </a:r>
          </a:p>
          <a:p>
            <a:pPr lvl="1"/>
            <a:r>
              <a:rPr lang="bg-BG" dirty="0"/>
              <a:t>Второ ниво</a:t>
            </a:r>
          </a:p>
          <a:p>
            <a:pPr lvl="2"/>
            <a:r>
              <a:rPr lang="bg-BG" dirty="0"/>
              <a:t>Трето ниво</a:t>
            </a:r>
          </a:p>
          <a:p>
            <a:pPr lvl="3"/>
            <a:r>
              <a:rPr lang="bg-BG" dirty="0"/>
              <a:t>Четвърто ниво</a:t>
            </a:r>
          </a:p>
          <a:p>
            <a:pPr lvl="4"/>
            <a:r>
              <a:rPr lang="bg-BG" dirty="0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5" TargetMode="Externa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5" TargetMode="Externa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5" TargetMode="Externa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315" TargetMode="Externa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315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5" TargetMode="Externa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5" TargetMode="Externa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5" TargetMode="Externa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5" TargetMode="Externa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080/js-fundamentals-september-201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6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64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5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9.png"/><Relationship Id="rId10" Type="http://schemas.openxmlformats.org/officeDocument/2006/relationships/image" Target="../media/image63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61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70.jpe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74.gif"/><Relationship Id="rId5" Type="http://schemas.openxmlformats.org/officeDocument/2006/relationships/image" Target="../media/image71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73.jpe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234465"/>
                </a:solidFill>
              </a:rPr>
              <a:t>Objects, JSON, Associative Arrays, Maps and Sets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 smtClean="0"/>
              <a:t>Objects and Associative Arrays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006" y="2786549"/>
            <a:ext cx="2955008" cy="18560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917" y="2787743"/>
            <a:ext cx="2092351" cy="185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7138" y="6281811"/>
            <a:ext cx="11818096" cy="42423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judge.softuni.bg/Contests/315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Towns to 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139" y="1230247"/>
            <a:ext cx="9464454" cy="48624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function </a:t>
            </a:r>
            <a:r>
              <a:rPr lang="en-US" sz="2400" b="1" dirty="0" err="1">
                <a:latin typeface="Consolas" panose="020B0609020204030204" pitchFamily="49" charset="0"/>
              </a:rPr>
              <a:t>parseTownsToJSON</a:t>
            </a:r>
            <a:r>
              <a:rPr lang="en-US" sz="2400" b="1" dirty="0">
                <a:latin typeface="Consolas" panose="020B0609020204030204" pitchFamily="49" charset="0"/>
              </a:rPr>
              <a:t>(towns) </a:t>
            </a:r>
            <a:r>
              <a:rPr lang="en-US" sz="2400" b="1" dirty="0" smtClean="0">
                <a:latin typeface="Consolas" panose="020B0609020204030204" pitchFamily="49" charset="0"/>
              </a:rPr>
              <a:t>{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  let </a:t>
            </a:r>
            <a:r>
              <a:rPr lang="en-US" sz="2400" b="1" dirty="0" err="1">
                <a:latin typeface="Consolas" panose="020B0609020204030204" pitchFamily="49" charset="0"/>
              </a:rPr>
              <a:t>townsArr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r>
              <a:rPr lang="en-US" sz="2400" b="1" dirty="0" smtClean="0">
                <a:latin typeface="Consolas" panose="020B0609020204030204" pitchFamily="49" charset="0"/>
              </a:rPr>
              <a:t>;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 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(let town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towns.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slice</a:t>
            </a:r>
            <a:r>
              <a:rPr lang="en-US" sz="2400" b="1" dirty="0">
                <a:latin typeface="Consolas" panose="020B0609020204030204" pitchFamily="49" charset="0"/>
              </a:rPr>
              <a:t>(1)) </a:t>
            </a:r>
            <a:r>
              <a:rPr lang="en-US" sz="2400" b="1" dirty="0" smtClean="0">
                <a:latin typeface="Consolas" panose="020B0609020204030204" pitchFamily="49" charset="0"/>
              </a:rPr>
              <a:t>{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      let </a:t>
            </a:r>
            <a:r>
              <a:rPr lang="en-US" sz="2400" b="1" dirty="0">
                <a:latin typeface="Consolas" panose="020B0609020204030204" pitchFamily="49" charset="0"/>
              </a:rPr>
              <a:t>[empty, </a:t>
            </a:r>
            <a:r>
              <a:rPr lang="en-US" sz="2400" b="1" dirty="0" err="1">
                <a:latin typeface="Consolas" panose="020B0609020204030204" pitchFamily="49" charset="0"/>
              </a:rPr>
              <a:t>townName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latin typeface="Consolas" panose="020B0609020204030204" pitchFamily="49" charset="0"/>
              </a:rPr>
              <a:t>lat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latin typeface="Consolas" panose="020B0609020204030204" pitchFamily="49" charset="0"/>
              </a:rPr>
              <a:t>lng</a:t>
            </a:r>
            <a:r>
              <a:rPr lang="en-US" sz="2400" b="1" dirty="0">
                <a:latin typeface="Consolas" panose="020B0609020204030204" pitchFamily="49" charset="0"/>
              </a:rPr>
              <a:t>] </a:t>
            </a:r>
            <a:r>
              <a:rPr lang="en-US" sz="2400" b="1" dirty="0" smtClean="0">
                <a:latin typeface="Consolas" panose="020B0609020204030204" pitchFamily="49" charset="0"/>
              </a:rPr>
              <a:t>=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          </a:t>
            </a:r>
            <a:r>
              <a:rPr lang="en-US" sz="2400" b="1" dirty="0" err="1" smtClean="0">
                <a:latin typeface="Consolas" panose="020B0609020204030204" pitchFamily="49" charset="0"/>
              </a:rPr>
              <a:t>town.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split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/\s*\|\s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*/</a:t>
            </a:r>
            <a:r>
              <a:rPr lang="en-US" sz="2400" b="1" dirty="0" smtClean="0">
                <a:latin typeface="Consolas" panose="020B0609020204030204" pitchFamily="49" charset="0"/>
              </a:rPr>
              <a:t>);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      let </a:t>
            </a:r>
            <a:r>
              <a:rPr lang="en-US" sz="2400" b="1" dirty="0" err="1" smtClean="0">
                <a:latin typeface="Consolas" panose="020B0609020204030204" pitchFamily="49" charset="0"/>
              </a:rPr>
              <a:t>townObj</a:t>
            </a:r>
            <a:r>
              <a:rPr lang="en-US" sz="2400" b="1" dirty="0" smtClean="0">
                <a:latin typeface="Consolas" panose="020B0609020204030204" pitchFamily="49" charset="0"/>
              </a:rPr>
              <a:t> =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Town: </a:t>
            </a:r>
            <a:r>
              <a:rPr lang="en-US" sz="2400" b="1" dirty="0" err="1" smtClean="0">
                <a:latin typeface="Consolas" panose="020B0609020204030204" pitchFamily="49" charset="0"/>
              </a:rPr>
              <a:t>townName</a:t>
            </a:r>
            <a:r>
              <a:rPr lang="en-US" sz="2400" b="1" dirty="0" smtClean="0">
                <a:latin typeface="Consolas" panose="020B0609020204030204" pitchFamily="49" charset="0"/>
              </a:rPr>
              <a:t>, Latitude: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          Number(</a:t>
            </a:r>
            <a:r>
              <a:rPr lang="en-US" sz="2400" b="1" dirty="0" err="1" smtClean="0">
                <a:latin typeface="Consolas" panose="020B0609020204030204" pitchFamily="49" charset="0"/>
              </a:rPr>
              <a:t>lat</a:t>
            </a:r>
            <a:r>
              <a:rPr lang="en-US" sz="2400" b="1" dirty="0">
                <a:latin typeface="Consolas" panose="020B0609020204030204" pitchFamily="49" charset="0"/>
              </a:rPr>
              <a:t>), Longitude: Number(</a:t>
            </a:r>
            <a:r>
              <a:rPr lang="en-US" sz="2400" b="1" dirty="0" err="1">
                <a:latin typeface="Consolas" panose="020B0609020204030204" pitchFamily="49" charset="0"/>
              </a:rPr>
              <a:t>lng</a:t>
            </a:r>
            <a:r>
              <a:rPr lang="en-US" sz="2400" b="1" dirty="0">
                <a:latin typeface="Consolas" panose="020B0609020204030204" pitchFamily="49" charset="0"/>
              </a:rPr>
              <a:t>)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400" b="1" dirty="0" smtClean="0">
                <a:latin typeface="Consolas" panose="020B0609020204030204" pitchFamily="49" charset="0"/>
              </a:rPr>
              <a:t>;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      </a:t>
            </a:r>
            <a:r>
              <a:rPr lang="en-US" sz="2400" b="1" dirty="0" err="1" smtClean="0">
                <a:latin typeface="Consolas" panose="020B0609020204030204" pitchFamily="49" charset="0"/>
              </a:rPr>
              <a:t>townsArr.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push</a:t>
            </a:r>
            <a:r>
              <a:rPr lang="en-US" sz="2400" b="1" dirty="0" smtClean="0">
                <a:latin typeface="Consolas" panose="020B0609020204030204" pitchFamily="49" charset="0"/>
              </a:rPr>
              <a:t>(</a:t>
            </a:r>
            <a:r>
              <a:rPr lang="en-US" sz="2400" b="1" dirty="0" err="1" smtClean="0">
                <a:latin typeface="Consolas" panose="020B0609020204030204" pitchFamily="49" charset="0"/>
              </a:rPr>
              <a:t>townObj</a:t>
            </a:r>
            <a:r>
              <a:rPr lang="en-US" sz="2400" b="1" dirty="0" smtClean="0">
                <a:latin typeface="Consolas" panose="020B0609020204030204" pitchFamily="49" charset="0"/>
              </a:rPr>
              <a:t>);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  }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  return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townsArr</a:t>
            </a:r>
            <a:r>
              <a:rPr lang="en-US" sz="2400" b="1" dirty="0" smtClean="0">
                <a:latin typeface="Consolas" panose="020B0609020204030204" pitchFamily="49" charset="0"/>
              </a:rPr>
              <a:t>);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}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b="1" dirty="0" smtClean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606" y="5613691"/>
            <a:ext cx="7443987" cy="478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 err="1"/>
              <a:t>parseTownsToJSON</a:t>
            </a:r>
            <a:r>
              <a:rPr lang="en-US" sz="2400" b="1" dirty="0"/>
              <a:t>(['</a:t>
            </a:r>
            <a:r>
              <a:rPr lang="en-US" sz="2400" b="1" dirty="0">
                <a:solidFill>
                  <a:schemeClr val="bg1"/>
                </a:solidFill>
              </a:rPr>
              <a:t>|</a:t>
            </a:r>
            <a:r>
              <a:rPr lang="en-US" sz="2400" b="1" dirty="0" err="1">
                <a:solidFill>
                  <a:schemeClr val="bg1"/>
                </a:solidFill>
              </a:rPr>
              <a:t>Town|Lat|Lng</a:t>
            </a:r>
            <a:r>
              <a:rPr lang="en-US" sz="2400" b="1" dirty="0">
                <a:solidFill>
                  <a:schemeClr val="bg1"/>
                </a:solidFill>
              </a:rPr>
              <a:t>|</a:t>
            </a:r>
            <a:r>
              <a:rPr lang="en-US" sz="2400" b="1" dirty="0"/>
              <a:t>', '</a:t>
            </a:r>
            <a:r>
              <a:rPr lang="en-US" sz="2400" b="1" dirty="0">
                <a:solidFill>
                  <a:schemeClr val="bg1"/>
                </a:solidFill>
              </a:rPr>
              <a:t>|Sofia |42|23</a:t>
            </a:r>
            <a:r>
              <a:rPr lang="en-US" sz="2400" b="1" dirty="0" smtClean="0">
                <a:solidFill>
                  <a:schemeClr val="bg1"/>
                </a:solidFill>
              </a:rPr>
              <a:t>|</a:t>
            </a:r>
            <a:r>
              <a:rPr lang="en-US" sz="2400" b="1" dirty="0" smtClean="0"/>
              <a:t>'])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49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Objects in 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123" y="1516412"/>
            <a:ext cx="10150679" cy="44215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polygon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b="1" noProof="1" smtClean="0">
                <a:latin typeface="Consolas" pitchFamily="49" charset="0"/>
                <a:cs typeface="Consolas" pitchFamily="49" charset="0"/>
              </a:rPr>
            </a:b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about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name: "triangle", color: "red"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,</a:t>
            </a:r>
            <a:br>
              <a:rPr lang="en-US" sz="2400" b="1" noProof="1" smtClean="0">
                <a:latin typeface="Consolas" pitchFamily="49" charset="0"/>
                <a:cs typeface="Consolas" pitchFamily="49" charset="0"/>
              </a:rPr>
            </a:b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corners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x:2, y:6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x:3, y:1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x:-2, y:2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]</a:t>
            </a:r>
            <a:br>
              <a:rPr lang="en-US" sz="2400" b="1" noProof="1" smtClean="0">
                <a:latin typeface="Consolas" pitchFamily="49" charset="0"/>
                <a:cs typeface="Consolas" pitchFamily="49" charset="0"/>
              </a:rPr>
            </a:b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JSON.stringify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(polygon));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{"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about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":</a:t>
            </a:r>
            <a:b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{"name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":"triangle","color":"red"},"corners":[{"x":2,"y":6},{"x":3,"y":1},{"x":-2,"y":2}]}</a:t>
            </a:r>
          </a:p>
          <a:p>
            <a:pPr marL="0" indent="0"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console.log(polygon.about.color);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red</a:t>
            </a:r>
          </a:p>
          <a:p>
            <a:pPr marL="0" indent="0"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polygon.about.location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x:4, y:-7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66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Read a </a:t>
            </a:r>
            <a:r>
              <a:rPr lang="en-US" b="1" dirty="0" smtClean="0">
                <a:solidFill>
                  <a:schemeClr val="bg1"/>
                </a:solidFill>
              </a:rPr>
              <a:t>JSON string</a:t>
            </a:r>
            <a:r>
              <a:rPr lang="en-US" dirty="0" smtClean="0"/>
              <a:t>, holding array of objects: </a:t>
            </a:r>
            <a:r>
              <a:rPr lang="en-US" b="1" dirty="0" smtClean="0">
                <a:solidFill>
                  <a:schemeClr val="bg1"/>
                </a:solidFill>
              </a:rPr>
              <a:t>{name, score}</a:t>
            </a:r>
          </a:p>
          <a:p>
            <a:r>
              <a:rPr lang="en-US" dirty="0" smtClean="0"/>
              <a:t>Print the objects as </a:t>
            </a:r>
            <a:r>
              <a:rPr lang="en-US" b="1" dirty="0" smtClean="0">
                <a:solidFill>
                  <a:schemeClr val="bg1"/>
                </a:solidFill>
              </a:rPr>
              <a:t>HTML table </a:t>
            </a:r>
            <a:r>
              <a:rPr lang="en-US" dirty="0" smtClean="0"/>
              <a:t>like shown below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Score to 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6323" y="2761429"/>
            <a:ext cx="9226752" cy="8852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[{"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name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":"Pesho &amp; Kiro","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score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":479},{"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name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":"Gosho, Maria &amp; Viki","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score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":205</a:t>
            </a: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}]</a:t>
            </a:r>
            <a:endParaRPr lang="en-US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6323" y="4231610"/>
            <a:ext cx="9226752" cy="21655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&lt;table&gt;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&lt;tr&gt;&lt;th&gt;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name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&lt;/th&gt;&lt;th&gt;score&lt;/th&gt;&lt;/tr</a:t>
            </a: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b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  &lt;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tr&gt;&lt;td&gt;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Pesho &amp;amp; Kiro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&lt;/td&gt;&lt;td&gt;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479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&lt;/td&gt;&lt;/tr</a:t>
            </a: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b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  &lt;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tr&gt;&lt;td&gt;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Gosho,</a:t>
            </a:r>
            <a:r>
              <a:rPr lang="en-US" sz="2400" b="1" noProof="1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Maria</a:t>
            </a:r>
            <a:r>
              <a:rPr lang="en-US" sz="2400" b="1" noProof="1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&amp;amp;</a:t>
            </a:r>
            <a:r>
              <a:rPr lang="en-US" sz="2400" b="1" noProof="1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Viki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&lt;/td&gt;&lt;td&gt;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205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&lt;/td&gt;&lt;/tr&gt;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&lt;/table</a:t>
            </a: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en-US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Down Arrow 7"/>
          <p:cNvSpPr/>
          <p:nvPr/>
        </p:nvSpPr>
        <p:spPr bwMode="auto">
          <a:xfrm>
            <a:off x="5885854" y="3718401"/>
            <a:ext cx="427191" cy="44147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667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Score to 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113" y="1328690"/>
            <a:ext cx="10150679" cy="44746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latin typeface="Consolas" panose="020B0609020204030204" pitchFamily="49" charset="0"/>
              </a:rPr>
              <a:t>function </a:t>
            </a:r>
            <a:r>
              <a:rPr lang="en-US" sz="2400" b="1" dirty="0" err="1">
                <a:latin typeface="Consolas" panose="020B0609020204030204" pitchFamily="49" charset="0"/>
              </a:rPr>
              <a:t>scoreToHTMLTable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scoreJSON</a:t>
            </a:r>
            <a:r>
              <a:rPr lang="en-US" sz="2400" b="1" dirty="0">
                <a:latin typeface="Consolas" panose="020B0609020204030204" pitchFamily="49" charset="0"/>
              </a:rPr>
              <a:t>) </a:t>
            </a:r>
            <a:r>
              <a:rPr lang="en-US" sz="2400" b="1" dirty="0" smtClean="0">
                <a:latin typeface="Consolas" panose="020B0609020204030204" pitchFamily="49" charset="0"/>
              </a:rPr>
              <a:t>{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let </a:t>
            </a:r>
            <a:r>
              <a:rPr lang="en-US" sz="2400" b="1" dirty="0">
                <a:latin typeface="Consolas" panose="020B0609020204030204" pitchFamily="49" charset="0"/>
              </a:rPr>
              <a:t>html = "&lt;table&gt;\n</a:t>
            </a:r>
            <a:r>
              <a:rPr lang="en-US" sz="2400" b="1" dirty="0" smtClean="0">
                <a:latin typeface="Consolas" panose="020B0609020204030204" pitchFamily="49" charset="0"/>
              </a:rPr>
              <a:t>";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html </a:t>
            </a:r>
            <a:r>
              <a:rPr lang="en-US" sz="2400" b="1" dirty="0">
                <a:latin typeface="Consolas" panose="020B0609020204030204" pitchFamily="49" charset="0"/>
              </a:rPr>
              <a:t>+= "  &lt;</a:t>
            </a:r>
            <a:r>
              <a:rPr lang="en-US" sz="2400" b="1" dirty="0" err="1">
                <a:latin typeface="Consolas" panose="020B0609020204030204" pitchFamily="49" charset="0"/>
              </a:rPr>
              <a:t>tr</a:t>
            </a:r>
            <a:r>
              <a:rPr lang="en-US" sz="2400" b="1" dirty="0">
                <a:latin typeface="Consolas" panose="020B0609020204030204" pitchFamily="49" charset="0"/>
              </a:rPr>
              <a:t>&gt;&lt;</a:t>
            </a:r>
            <a:r>
              <a:rPr lang="en-US" sz="2400" b="1" dirty="0" err="1">
                <a:latin typeface="Consolas" panose="020B0609020204030204" pitchFamily="49" charset="0"/>
              </a:rPr>
              <a:t>th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&lt;/</a:t>
            </a:r>
            <a:r>
              <a:rPr lang="en-US" sz="2400" b="1" dirty="0" err="1">
                <a:latin typeface="Consolas" panose="020B0609020204030204" pitchFamily="49" charset="0"/>
              </a:rPr>
              <a:t>th</a:t>
            </a:r>
            <a:r>
              <a:rPr lang="en-US" sz="2400" b="1" dirty="0">
                <a:latin typeface="Consolas" panose="020B0609020204030204" pitchFamily="49" charset="0"/>
              </a:rPr>
              <a:t>&gt;&lt;</a:t>
            </a:r>
            <a:r>
              <a:rPr lang="en-US" sz="2400" b="1" dirty="0" err="1">
                <a:latin typeface="Consolas" panose="020B0609020204030204" pitchFamily="49" charset="0"/>
              </a:rPr>
              <a:t>th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score</a:t>
            </a:r>
            <a:r>
              <a:rPr lang="en-US" sz="2400" b="1" dirty="0">
                <a:latin typeface="Consolas" panose="020B0609020204030204" pitchFamily="49" charset="0"/>
              </a:rPr>
              <a:t>&lt;/</a:t>
            </a:r>
            <a:r>
              <a:rPr lang="en-US" sz="2400" b="1" dirty="0" err="1">
                <a:latin typeface="Consolas" panose="020B0609020204030204" pitchFamily="49" charset="0"/>
              </a:rPr>
              <a:t>th</a:t>
            </a:r>
            <a:r>
              <a:rPr lang="en-US" sz="2400" b="1" dirty="0">
                <a:latin typeface="Consolas" panose="020B0609020204030204" pitchFamily="49" charset="0"/>
              </a:rPr>
              <a:t>&gt;\n</a:t>
            </a:r>
            <a:r>
              <a:rPr lang="en-US" sz="2400" b="1" dirty="0" smtClean="0">
                <a:latin typeface="Consolas" panose="020B0609020204030204" pitchFamily="49" charset="0"/>
              </a:rPr>
              <a:t>";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let </a:t>
            </a:r>
            <a:r>
              <a:rPr lang="en-US" sz="2400" b="1" dirty="0" err="1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JSON.parse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scoreJSON</a:t>
            </a:r>
            <a:r>
              <a:rPr lang="en-US" sz="2400" b="1" dirty="0" smtClean="0">
                <a:latin typeface="Consolas" panose="020B0609020204030204" pitchFamily="49" charset="0"/>
              </a:rPr>
              <a:t>);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(let 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latin typeface="Consolas" panose="020B0609020204030204" pitchFamily="49" charset="0"/>
              </a:rPr>
              <a:t>arr</a:t>
            </a:r>
            <a:r>
              <a:rPr lang="en-US" sz="2400" b="1" dirty="0" smtClean="0">
                <a:latin typeface="Consolas" panose="020B0609020204030204" pitchFamily="49" charset="0"/>
              </a:rPr>
              <a:t>)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  html </a:t>
            </a:r>
            <a:r>
              <a:rPr lang="en-US" sz="2400" b="1" dirty="0">
                <a:latin typeface="Consolas" panose="020B0609020204030204" pitchFamily="49" charset="0"/>
              </a:rPr>
              <a:t>+= `  &lt;</a:t>
            </a:r>
            <a:r>
              <a:rPr lang="en-US" sz="2400" b="1" dirty="0" err="1">
                <a:latin typeface="Consolas" panose="020B0609020204030204" pitchFamily="49" charset="0"/>
              </a:rPr>
              <a:t>tr</a:t>
            </a:r>
            <a:r>
              <a:rPr lang="en-US" sz="2400" b="1" dirty="0">
                <a:latin typeface="Consolas" panose="020B0609020204030204" pitchFamily="49" charset="0"/>
              </a:rPr>
              <a:t>&gt;&lt;td&gt;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${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htmlEscape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['name'])}</a:t>
            </a:r>
            <a:r>
              <a:rPr lang="en-US" sz="2400" b="1" dirty="0">
                <a:latin typeface="Consolas" panose="020B0609020204030204" pitchFamily="49" charset="0"/>
              </a:rPr>
              <a:t>` </a:t>
            </a:r>
            <a:r>
              <a:rPr lang="en-US" sz="2400" b="1" dirty="0" smtClean="0">
                <a:latin typeface="Consolas" panose="020B0609020204030204" pitchFamily="49" charset="0"/>
              </a:rPr>
              <a:t>+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    `&lt;/</a:t>
            </a:r>
            <a:r>
              <a:rPr lang="en-US" sz="2400" b="1" dirty="0">
                <a:latin typeface="Consolas" panose="020B0609020204030204" pitchFamily="49" charset="0"/>
              </a:rPr>
              <a:t>td&gt;&lt;td&gt;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${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['score']}</a:t>
            </a:r>
            <a:r>
              <a:rPr lang="en-US" sz="2400" b="1" dirty="0">
                <a:latin typeface="Consolas" panose="020B0609020204030204" pitchFamily="49" charset="0"/>
              </a:rPr>
              <a:t>&lt;/td&gt;&lt;/</a:t>
            </a:r>
            <a:r>
              <a:rPr lang="en-US" sz="2400" b="1" dirty="0" err="1">
                <a:latin typeface="Consolas" panose="020B0609020204030204" pitchFamily="49" charset="0"/>
              </a:rPr>
              <a:t>tr</a:t>
            </a:r>
            <a:r>
              <a:rPr lang="en-US" sz="2400" b="1" dirty="0">
                <a:latin typeface="Consolas" panose="020B0609020204030204" pitchFamily="49" charset="0"/>
              </a:rPr>
              <a:t>&gt;\n</a:t>
            </a:r>
            <a:r>
              <a:rPr lang="en-US" sz="2400" b="1" dirty="0" smtClean="0">
                <a:latin typeface="Consolas" panose="020B0609020204030204" pitchFamily="49" charset="0"/>
              </a:rPr>
              <a:t>`;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return </a:t>
            </a:r>
            <a:r>
              <a:rPr lang="en-US" sz="2400" b="1" dirty="0">
                <a:latin typeface="Consolas" panose="020B0609020204030204" pitchFamily="49" charset="0"/>
              </a:rPr>
              <a:t>html + "&lt;/table</a:t>
            </a:r>
            <a:r>
              <a:rPr lang="en-US" sz="2400" b="1" dirty="0" smtClean="0">
                <a:latin typeface="Consolas" panose="020B0609020204030204" pitchFamily="49" charset="0"/>
              </a:rPr>
              <a:t>&gt;";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function </a:t>
            </a:r>
            <a:r>
              <a:rPr lang="en-US" sz="2400" b="1" dirty="0" err="1">
                <a:latin typeface="Consolas" panose="020B0609020204030204" pitchFamily="49" charset="0"/>
              </a:rPr>
              <a:t>htmlEscape</a:t>
            </a:r>
            <a:r>
              <a:rPr lang="en-US" sz="2400" b="1" dirty="0">
                <a:latin typeface="Consolas" panose="020B0609020204030204" pitchFamily="49" charset="0"/>
              </a:rPr>
              <a:t>(text) {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TODO … </a:t>
            </a:r>
            <a:r>
              <a:rPr lang="en-US" sz="2400" b="1" dirty="0" smtClean="0">
                <a:latin typeface="Consolas" panose="020B0609020204030204" pitchFamily="49" charset="0"/>
              </a:rPr>
              <a:t>}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734" y="5287403"/>
            <a:ext cx="6685058" cy="5159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 err="1"/>
              <a:t>scoreToHTMLTable</a:t>
            </a:r>
            <a:r>
              <a:rPr lang="en-US" sz="2400" b="1" dirty="0"/>
              <a:t>(</a:t>
            </a:r>
            <a:r>
              <a:rPr lang="en-US" sz="2400" b="1" dirty="0">
                <a:solidFill>
                  <a:schemeClr val="bg1"/>
                </a:solidFill>
              </a:rPr>
              <a:t>[{"name":"Pesho","score":70}]</a:t>
            </a:r>
            <a:r>
              <a:rPr lang="en-US" sz="2400" b="1" dirty="0"/>
              <a:t>)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190402" y="6281811"/>
            <a:ext cx="11818096" cy="4242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smtClean="0"/>
              <a:t>Check your solution here: </a:t>
            </a:r>
            <a:r>
              <a:rPr lang="en-US" sz="2400" smtClean="0">
                <a:hlinkClick r:id="rId2"/>
              </a:rPr>
              <a:t>https://judge.softuni.bg/Contests/315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335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Object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0220" y="1617011"/>
            <a:ext cx="8327905" cy="478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let laptop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{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 RAM: '8GB', CPU: 'i7 2.20 GHz'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0220" y="2565134"/>
            <a:ext cx="8327904" cy="16977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in laptop)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{</a:t>
            </a:r>
            <a:br>
              <a:rPr lang="en-US" sz="2400" b="1" noProof="1" smtClean="0">
                <a:latin typeface="Consolas" pitchFamily="49" charset="0"/>
                <a:cs typeface="Consolas" pitchFamily="49" charset="0"/>
              </a:rPr>
            </a:b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     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RAM,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CPU</a:t>
            </a:r>
            <a:b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console.log(laptop[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]);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8GB, i7 2.20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GHz</a:t>
            </a:r>
            <a:r>
              <a:rPr lang="en-US" sz="24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4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3952" y="4724324"/>
            <a:ext cx="6700439" cy="12914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of laptop)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{</a:t>
            </a:r>
            <a:br>
              <a:rPr lang="en-US" sz="2400" b="1" noProof="1" smtClean="0">
                <a:latin typeface="Consolas" pitchFamily="49" charset="0"/>
                <a:cs typeface="Consolas" pitchFamily="49" charset="0"/>
              </a:rPr>
            </a:b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TypeError: laptop is not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iterable</a:t>
            </a:r>
            <a:r>
              <a:rPr lang="en-US" sz="24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4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86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38743" cy="5201066"/>
          </a:xfrm>
        </p:spPr>
        <p:txBody>
          <a:bodyPr/>
          <a:lstStyle/>
          <a:p>
            <a:r>
              <a:rPr lang="en-US" sz="3300" dirty="0" smtClean="0"/>
              <a:t>Read a </a:t>
            </a:r>
            <a:r>
              <a:rPr lang="en-US" sz="3300" b="1" dirty="0" smtClean="0">
                <a:solidFill>
                  <a:schemeClr val="bg1"/>
                </a:solidFill>
              </a:rPr>
              <a:t>JSON string</a:t>
            </a:r>
            <a:r>
              <a:rPr lang="en-US" sz="3300" dirty="0" smtClean="0"/>
              <a:t>, holding array of JS objects (key / value pairs)</a:t>
            </a:r>
          </a:p>
          <a:p>
            <a:pPr lvl="1"/>
            <a:r>
              <a:rPr lang="en-US" sz="3100" dirty="0" smtClean="0"/>
              <a:t>Print the objects as </a:t>
            </a:r>
            <a:r>
              <a:rPr lang="en-US" sz="3100" b="1" dirty="0" smtClean="0">
                <a:solidFill>
                  <a:schemeClr val="bg1"/>
                </a:solidFill>
              </a:rPr>
              <a:t>HTML table </a:t>
            </a:r>
            <a:r>
              <a:rPr lang="en-US" sz="3100" dirty="0" smtClean="0"/>
              <a:t>like shown below</a:t>
            </a:r>
            <a:endParaRPr lang="en-US" sz="31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From JSON to HTML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644" y="2750180"/>
            <a:ext cx="9308376" cy="8852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[{"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Name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":"Tomatoes &amp; Chips","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Price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":2.35},{"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Name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":"J&amp;B Chocolate","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Price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":0.96</a:t>
            </a: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}]</a:t>
            </a:r>
            <a:endParaRPr lang="en-US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644" y="4263492"/>
            <a:ext cx="9308376" cy="20116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&lt;table</a:t>
            </a: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b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  &lt;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tr&gt;&lt;th&gt;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Name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&lt;/th&gt;&lt;th&gt;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Price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&lt;/th&gt;&lt;/tr</a:t>
            </a: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b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  &lt;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tr&gt;&lt;td&gt;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Tomatoes &amp;amp; Chips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&lt;/td&gt;&lt;td&gt;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2.35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&lt;/td&gt;&lt;/tr</a:t>
            </a: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b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  &lt;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tr&gt;&lt;td&gt;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J&amp;amp;B Chocolate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&lt;/td&gt;&lt;td&gt;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0.96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&lt;/td&gt;&lt;/tr</a:t>
            </a: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b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en-US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5846174" y="3743911"/>
            <a:ext cx="427191" cy="44147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260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From JSON to HTML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2263" y="1167728"/>
            <a:ext cx="9126253" cy="51140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function </a:t>
            </a:r>
            <a:r>
              <a:rPr lang="en-US" sz="2400" b="1" dirty="0" err="1">
                <a:latin typeface="Consolas" panose="020B0609020204030204" pitchFamily="49" charset="0"/>
              </a:rPr>
              <a:t>JSONToHTMLTable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) </a:t>
            </a:r>
            <a:r>
              <a:rPr lang="en-US" sz="2400" b="1" dirty="0" smtClean="0">
                <a:latin typeface="Consolas" panose="020B0609020204030204" pitchFamily="49" charset="0"/>
              </a:rPr>
              <a:t>{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let </a:t>
            </a:r>
            <a:r>
              <a:rPr lang="en-US" sz="2400" b="1" dirty="0">
                <a:latin typeface="Consolas" panose="020B0609020204030204" pitchFamily="49" charset="0"/>
              </a:rPr>
              <a:t>html = "&lt;table&gt;\n</a:t>
            </a:r>
            <a:r>
              <a:rPr lang="en-US" sz="2400" b="1" dirty="0" smtClean="0">
                <a:latin typeface="Consolas" panose="020B0609020204030204" pitchFamily="49" charset="0"/>
              </a:rPr>
              <a:t>";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let </a:t>
            </a:r>
            <a:r>
              <a:rPr lang="en-US" sz="2400" b="1" dirty="0" err="1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JSON.parse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 smtClean="0">
                <a:latin typeface="Consolas" panose="020B0609020204030204" pitchFamily="49" charset="0"/>
              </a:rPr>
              <a:t>);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html </a:t>
            </a:r>
            <a:r>
              <a:rPr lang="en-US" sz="2400" b="1" dirty="0">
                <a:latin typeface="Consolas" panose="020B0609020204030204" pitchFamily="49" charset="0"/>
              </a:rPr>
              <a:t>+= "  &lt;</a:t>
            </a:r>
            <a:r>
              <a:rPr lang="en-US" sz="2400" b="1" dirty="0" err="1">
                <a:latin typeface="Consolas" panose="020B0609020204030204" pitchFamily="49" charset="0"/>
              </a:rPr>
              <a:t>tr</a:t>
            </a:r>
            <a:r>
              <a:rPr lang="en-US" sz="2400" b="1" dirty="0" smtClean="0">
                <a:latin typeface="Consolas" panose="020B0609020204030204" pitchFamily="49" charset="0"/>
              </a:rPr>
              <a:t>&gt;";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(let key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Object.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keys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[0</a:t>
            </a:r>
            <a:r>
              <a:rPr lang="en-US" sz="2400" b="1" dirty="0" smtClean="0">
                <a:latin typeface="Consolas" panose="020B0609020204030204" pitchFamily="49" charset="0"/>
              </a:rPr>
              <a:t>]))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  html </a:t>
            </a:r>
            <a:r>
              <a:rPr lang="en-US" sz="2400" b="1" dirty="0">
                <a:latin typeface="Consolas" panose="020B0609020204030204" pitchFamily="49" charset="0"/>
              </a:rPr>
              <a:t>+= `&lt;</a:t>
            </a:r>
            <a:r>
              <a:rPr lang="en-US" sz="2400" b="1" dirty="0" err="1">
                <a:latin typeface="Consolas" panose="020B0609020204030204" pitchFamily="49" charset="0"/>
              </a:rPr>
              <a:t>th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${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htmlEscape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(key)}</a:t>
            </a:r>
            <a:r>
              <a:rPr lang="en-US" sz="2400" b="1" dirty="0">
                <a:latin typeface="Consolas" panose="020B0609020204030204" pitchFamily="49" charset="0"/>
              </a:rPr>
              <a:t>&lt;/</a:t>
            </a:r>
            <a:r>
              <a:rPr lang="en-US" sz="2400" b="1" dirty="0" err="1">
                <a:latin typeface="Consolas" panose="020B0609020204030204" pitchFamily="49" charset="0"/>
              </a:rPr>
              <a:t>th</a:t>
            </a:r>
            <a:r>
              <a:rPr lang="en-US" sz="2400" b="1" dirty="0" smtClean="0">
                <a:latin typeface="Consolas" panose="020B0609020204030204" pitchFamily="49" charset="0"/>
              </a:rPr>
              <a:t>&gt;`;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  html </a:t>
            </a:r>
            <a:r>
              <a:rPr lang="en-US" sz="2400" b="1" dirty="0">
                <a:latin typeface="Consolas" panose="020B0609020204030204" pitchFamily="49" charset="0"/>
              </a:rPr>
              <a:t>+= "&lt;/</a:t>
            </a:r>
            <a:r>
              <a:rPr lang="en-US" sz="2400" b="1" dirty="0" err="1">
                <a:latin typeface="Consolas" panose="020B0609020204030204" pitchFamily="49" charset="0"/>
              </a:rPr>
              <a:t>tr</a:t>
            </a:r>
            <a:r>
              <a:rPr lang="en-US" sz="2400" b="1" dirty="0">
                <a:latin typeface="Consolas" panose="020B0609020204030204" pitchFamily="49" charset="0"/>
              </a:rPr>
              <a:t>&gt;\n</a:t>
            </a:r>
            <a:r>
              <a:rPr lang="en-US" sz="2400" b="1" dirty="0" smtClean="0">
                <a:latin typeface="Consolas" panose="020B0609020204030204" pitchFamily="49" charset="0"/>
              </a:rPr>
              <a:t>";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(let 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 </a:t>
            </a:r>
            <a:r>
              <a:rPr lang="en-US" sz="2400" b="1" dirty="0" smtClean="0">
                <a:latin typeface="Consolas" panose="020B0609020204030204" pitchFamily="49" charset="0"/>
              </a:rPr>
              <a:t>{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TODO: print 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values in &lt;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tr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&gt;&lt;td&gt;…&lt;/td&gt;&lt;/</a:t>
            </a:r>
            <a:r>
              <a:rPr lang="en-US" sz="2400" b="1" i="1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tr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&gt;</a:t>
            </a:r>
            <a:b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smtClean="0">
                <a:latin typeface="Consolas" panose="020B0609020204030204" pitchFamily="49" charset="0"/>
              </a:rPr>
              <a:t>return </a:t>
            </a:r>
            <a:r>
              <a:rPr lang="en-US" sz="2400" b="1" dirty="0">
                <a:latin typeface="Consolas" panose="020B0609020204030204" pitchFamily="49" charset="0"/>
              </a:rPr>
              <a:t>html + "&lt;/table</a:t>
            </a:r>
            <a:r>
              <a:rPr lang="en-US" sz="2400" b="1" dirty="0" smtClean="0">
                <a:latin typeface="Consolas" panose="020B0609020204030204" pitchFamily="49" charset="0"/>
              </a:rPr>
              <a:t>&gt;";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function </a:t>
            </a:r>
            <a:r>
              <a:rPr lang="en-US" sz="2400" b="1" dirty="0" err="1">
                <a:latin typeface="Consolas" panose="020B0609020204030204" pitchFamily="49" charset="0"/>
              </a:rPr>
              <a:t>htmlEscape</a:t>
            </a:r>
            <a:r>
              <a:rPr lang="en-US" sz="2400" b="1" dirty="0">
                <a:latin typeface="Consolas" panose="020B0609020204030204" pitchFamily="49" charset="0"/>
              </a:rPr>
              <a:t>(text) {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TODO … </a:t>
            </a:r>
            <a:r>
              <a:rPr lang="en-US" sz="2400" b="1" dirty="0" smtClean="0">
                <a:latin typeface="Consolas" panose="020B0609020204030204" pitchFamily="49" charset="0"/>
              </a:rPr>
              <a:t>}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}</a:t>
            </a:r>
            <a:r>
              <a:rPr lang="en-US" sz="2400" b="1" dirty="0">
                <a:latin typeface="Consolas" panose="020B0609020204030204" pitchFamily="49" charset="0"/>
              </a:rPr>
              <a:t/>
            </a:r>
            <a:br>
              <a:rPr lang="en-US" sz="2400" b="1" dirty="0">
                <a:latin typeface="Consolas" panose="020B0609020204030204" pitchFamily="49" charset="0"/>
              </a:rPr>
            </a:br>
            <a:endParaRPr lang="en-US" sz="2400" b="1" dirty="0" smtClean="0"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792" y="5802843"/>
            <a:ext cx="6634724" cy="478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 err="1"/>
              <a:t>JSONToHTMLTable</a:t>
            </a:r>
            <a:r>
              <a:rPr lang="en-US" sz="2400" b="1" dirty="0"/>
              <a:t>(</a:t>
            </a:r>
            <a:r>
              <a:rPr lang="en-US" sz="2400" b="1" dirty="0">
                <a:solidFill>
                  <a:schemeClr val="bg1"/>
                </a:solidFill>
              </a:rPr>
              <a:t>['[{"X":5,"Y":7},{"X":2,"Y":4</a:t>
            </a:r>
            <a:r>
              <a:rPr lang="en-US" sz="2400" b="1" dirty="0" smtClean="0">
                <a:solidFill>
                  <a:schemeClr val="bg1"/>
                </a:solidFill>
              </a:rPr>
              <a:t>}]']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190402" y="6281811"/>
            <a:ext cx="11818096" cy="4242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 smtClean="0"/>
              <a:t>Check your solution here: </a:t>
            </a:r>
            <a:r>
              <a:rPr lang="en-US" sz="2400" dirty="0" smtClean="0">
                <a:hlinkClick r:id="rId2"/>
              </a:rPr>
              <a:t>https://judge.softuni.bg/Contests/315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231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Associative Arrays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Objects as Associative Arrays in JS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361" y="1409351"/>
            <a:ext cx="2537668" cy="253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6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Associative arrays </a:t>
            </a:r>
            <a:r>
              <a:rPr lang="en-US" sz="3200" dirty="0" smtClean="0"/>
              <a:t>(</a:t>
            </a:r>
            <a:r>
              <a:rPr lang="en-US" sz="3200" b="1" dirty="0" smtClean="0">
                <a:solidFill>
                  <a:schemeClr val="bg1"/>
                </a:solidFill>
              </a:rPr>
              <a:t>maps</a:t>
            </a:r>
            <a:r>
              <a:rPr lang="en-US" sz="3200" dirty="0" smtClean="0"/>
              <a:t> / </a:t>
            </a:r>
            <a:r>
              <a:rPr lang="en-US" sz="3200" b="1" dirty="0" smtClean="0">
                <a:solidFill>
                  <a:schemeClr val="bg1"/>
                </a:solidFill>
              </a:rPr>
              <a:t>dictionaries</a:t>
            </a:r>
            <a:r>
              <a:rPr lang="en-US" sz="3200" dirty="0" smtClean="0"/>
              <a:t>) == arrays indexed by keys</a:t>
            </a:r>
          </a:p>
          <a:p>
            <a:pPr lvl="1"/>
            <a:r>
              <a:rPr lang="en-US" sz="3000" dirty="0"/>
              <a:t>Not by numbers </a:t>
            </a:r>
            <a:r>
              <a:rPr lang="en-US" sz="3000" dirty="0" smtClean="0"/>
              <a:t>0, 1, 2, …</a:t>
            </a:r>
          </a:p>
          <a:p>
            <a:r>
              <a:rPr lang="en-US" sz="3200" dirty="0" smtClean="0"/>
              <a:t>Hold a set of pairs </a:t>
            </a:r>
            <a:r>
              <a:rPr lang="en-US" sz="3200" b="1" dirty="0" smtClean="0">
                <a:solidFill>
                  <a:schemeClr val="bg1"/>
                </a:solidFill>
              </a:rPr>
              <a:t>{key -&gt; value}</a:t>
            </a:r>
            <a:r>
              <a:rPr lang="en-US" sz="3200" dirty="0" smtClean="0"/>
              <a:t>, just like JS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Associative Arrays (Maps, Dictionaries)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740144" y="3151094"/>
            <a:ext cx="5359306" cy="3311183"/>
            <a:chOff x="740144" y="3151094"/>
            <a:chExt cx="5359306" cy="3311183"/>
          </a:xfrm>
        </p:grpSpPr>
        <p:grpSp>
          <p:nvGrpSpPr>
            <p:cNvPr id="7" name="Group 6"/>
            <p:cNvGrpSpPr/>
            <p:nvPr/>
          </p:nvGrpSpPr>
          <p:grpSpPr>
            <a:xfrm>
              <a:off x="740144" y="3151094"/>
              <a:ext cx="5359306" cy="3311183"/>
              <a:chOff x="479612" y="3151094"/>
              <a:chExt cx="5359306" cy="331118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79612" y="3151094"/>
                <a:ext cx="5359306" cy="641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2B254"/>
                  </a:buClr>
                  <a:buSzPct val="100000"/>
                </a:pPr>
                <a:r>
                  <a:rPr lang="en-US" sz="3400" dirty="0">
                    <a:solidFill>
                      <a:prstClr val="white"/>
                    </a:solidFill>
                  </a:rPr>
                  <a:t>Traditional array</a:t>
                </a: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479612" y="3931801"/>
                <a:ext cx="5359306" cy="2530476"/>
              </a:xfrm>
              <a:prstGeom prst="roundRect">
                <a:avLst>
                  <a:gd name="adj" fmla="val 6659"/>
                </a:avLst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prstDash val="sysDash"/>
              </a:ln>
            </p:spPr>
            <p:txBody>
              <a:bodyPr vert="horz" wrap="square" lIns="144000" tIns="108000" rIns="144000" bIns="108000" rtlCol="0">
                <a:noAutofit/>
              </a:bodyPr>
              <a:lstStyle/>
              <a:p>
                <a:pPr defTabSz="1218987">
                  <a:buClr>
                    <a:srgbClr val="F2B254"/>
                  </a:buClr>
                  <a:buSzPct val="100000"/>
                  <a:buFont typeface="Wingdings" panose="05000000000000000000" pitchFamily="2" charset="2"/>
                  <a:buNone/>
                </a:pPr>
                <a:endParaRPr lang="en-US" sz="24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" name="Text Box 18"/>
              <p:cNvSpPr txBox="1">
                <a:spLocks noChangeArrowheads="1"/>
              </p:cNvSpPr>
              <p:nvPr/>
            </p:nvSpPr>
            <p:spPr bwMode="auto">
              <a:xfrm>
                <a:off x="1831089" y="4603959"/>
                <a:ext cx="3536546" cy="52322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bg-BG" sz="2700" b="1" dirty="0">
                    <a:latin typeface="Consolas" pitchFamily="49" charset="0"/>
                    <a:cs typeface="Consolas" pitchFamily="49" charset="0"/>
                  </a:rPr>
                  <a:t>0</a:t>
                </a:r>
                <a:r>
                  <a:rPr lang="en-US" sz="2700" b="1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bg-BG" sz="2700" b="1" dirty="0">
                    <a:latin typeface="Consolas" pitchFamily="49" charset="0"/>
                    <a:cs typeface="Consolas" pitchFamily="49" charset="0"/>
                  </a:rPr>
                  <a:t>  1 </a:t>
                </a:r>
                <a:r>
                  <a:rPr lang="en-US" sz="2700" b="1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bg-BG" sz="2700" b="1" dirty="0">
                    <a:latin typeface="Consolas" pitchFamily="49" charset="0"/>
                    <a:cs typeface="Consolas" pitchFamily="49" charset="0"/>
                  </a:rPr>
                  <a:t> 2 </a:t>
                </a:r>
                <a:r>
                  <a:rPr lang="en-US" sz="2700" b="1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bg-BG" sz="2700" b="1" dirty="0">
                    <a:latin typeface="Consolas" pitchFamily="49" charset="0"/>
                    <a:cs typeface="Consolas" pitchFamily="49" charset="0"/>
                  </a:rPr>
                  <a:t> 3 </a:t>
                </a:r>
                <a:r>
                  <a:rPr lang="en-US" sz="2700" b="1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bg-BG" sz="2700" b="1" dirty="0">
                    <a:latin typeface="Consolas" pitchFamily="49" charset="0"/>
                    <a:cs typeface="Consolas" pitchFamily="49" charset="0"/>
                  </a:rPr>
                  <a:t> 4</a:t>
                </a:r>
              </a:p>
            </p:txBody>
          </p:sp>
          <p:graphicFrame>
            <p:nvGraphicFramePr>
              <p:cNvPr id="11" name="Group 13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55759850"/>
                  </p:ext>
                </p:extLst>
              </p:nvPr>
            </p:nvGraphicFramePr>
            <p:xfrm>
              <a:off x="1680500" y="5166240"/>
              <a:ext cx="3858870" cy="638447"/>
            </p:xfrm>
            <a:graphic>
              <a:graphicData uri="http://schemas.openxmlformats.org/drawingml/2006/table">
                <a:tbl>
                  <a:tblPr/>
                  <a:tblGrid>
                    <a:gridCol w="771774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771774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771774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771774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771774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</a:tblGrid>
                  <a:tr h="63844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4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uLnTx/>
                              <a:uFillTx/>
                              <a:latin typeface="Consolas" pitchFamily="49" charset="0"/>
                              <a:ea typeface="+mn-ea"/>
                              <a:cs typeface="Consolas" pitchFamily="49" charset="0"/>
                            </a:rPr>
                            <a:t>8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20000"/>
                            <a:lumOff val="80000"/>
                            <a:alpha val="3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4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uLnTx/>
                              <a:uFillTx/>
                              <a:latin typeface="Consolas" pitchFamily="49" charset="0"/>
                              <a:ea typeface="+mn-ea"/>
                              <a:cs typeface="Consolas" pitchFamily="49" charset="0"/>
                            </a:rPr>
                            <a:t>-3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20000"/>
                            <a:lumOff val="80000"/>
                            <a:alpha val="3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4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uLnTx/>
                              <a:uFillTx/>
                              <a:latin typeface="Consolas" pitchFamily="49" charset="0"/>
                              <a:ea typeface="+mn-ea"/>
                              <a:cs typeface="Consolas" pitchFamily="49" charset="0"/>
                            </a:rPr>
                            <a:t>12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20000"/>
                            <a:lumOff val="80000"/>
                            <a:alpha val="3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4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uLnTx/>
                              <a:uFillTx/>
                              <a:latin typeface="Consolas" pitchFamily="49" charset="0"/>
                              <a:ea typeface="+mn-ea"/>
                              <a:cs typeface="Consolas" pitchFamily="49" charset="0"/>
                            </a:rPr>
                            <a:t>408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20000"/>
                            <a:lumOff val="80000"/>
                            <a:alpha val="3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4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uLnTx/>
                              <a:uFillTx/>
                              <a:latin typeface="Consolas" pitchFamily="49" charset="0"/>
                              <a:ea typeface="+mn-ea"/>
                              <a:cs typeface="Consolas" pitchFamily="49" charset="0"/>
                            </a:rPr>
                            <a:t>33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20000"/>
                            <a:lumOff val="80000"/>
                            <a:alpha val="3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12" name="TextBox 11"/>
              <p:cNvSpPr txBox="1"/>
              <p:nvPr/>
            </p:nvSpPr>
            <p:spPr>
              <a:xfrm>
                <a:off x="586404" y="4607368"/>
                <a:ext cx="10122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key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86404" y="5240523"/>
                <a:ext cx="10122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value</a:t>
                </a: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1841320" y="3258881"/>
              <a:ext cx="3156954" cy="61555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400" b="1" cap="none" spc="0" dirty="0" smtClean="0">
                  <a:ln w="0"/>
                  <a:solidFill>
                    <a:schemeClr val="tx1"/>
                  </a:solidFill>
                </a:rPr>
                <a:t>Traditional array</a:t>
              </a:r>
              <a:endParaRPr lang="en-US" sz="3400" b="1" cap="none" spc="0" dirty="0">
                <a:ln w="0"/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181339" y="3151094"/>
            <a:ext cx="5486400" cy="3318902"/>
            <a:chOff x="6181339" y="3151094"/>
            <a:chExt cx="5486400" cy="3318902"/>
          </a:xfrm>
        </p:grpSpPr>
        <p:grpSp>
          <p:nvGrpSpPr>
            <p:cNvPr id="14" name="Group 13"/>
            <p:cNvGrpSpPr/>
            <p:nvPr/>
          </p:nvGrpSpPr>
          <p:grpSpPr>
            <a:xfrm>
              <a:off x="6181339" y="3151094"/>
              <a:ext cx="5486400" cy="3318902"/>
              <a:chOff x="6206471" y="3143375"/>
              <a:chExt cx="5486400" cy="33189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206471" y="3143375"/>
                <a:ext cx="5486400" cy="641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2B254"/>
                  </a:buClr>
                  <a:buSzPct val="100000"/>
                </a:pPr>
                <a:r>
                  <a:rPr lang="en-US" sz="3400" dirty="0">
                    <a:solidFill>
                      <a:prstClr val="white"/>
                    </a:solidFill>
                  </a:rPr>
                  <a:t>Associative array (dictionary)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206471" y="3931801"/>
                <a:ext cx="5486400" cy="2530476"/>
              </a:xfrm>
              <a:prstGeom prst="roundRect">
                <a:avLst>
                  <a:gd name="adj" fmla="val 6659"/>
                </a:avLst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prstDash val="sysDash"/>
              </a:ln>
            </p:spPr>
            <p:txBody>
              <a:bodyPr vert="horz" wrap="square" lIns="144000" tIns="108000" rIns="144000" bIns="108000" rtlCol="0">
                <a:noAutofit/>
              </a:bodyPr>
              <a:lstStyle/>
              <a:p>
                <a:pPr defTabSz="1218987">
                  <a:buClr>
                    <a:srgbClr val="F2B254"/>
                  </a:buClr>
                  <a:buSzPct val="100000"/>
                  <a:buFont typeface="Wingdings" panose="05000000000000000000" pitchFamily="2" charset="2"/>
                  <a:buNone/>
                </a:pPr>
                <a:endParaRPr lang="en-US" sz="24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graphicFrame>
            <p:nvGraphicFramePr>
              <p:cNvPr id="17" name="Group 13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59646564"/>
                  </p:ext>
                </p:extLst>
              </p:nvPr>
            </p:nvGraphicFramePr>
            <p:xfrm>
              <a:off x="6532879" y="4600769"/>
              <a:ext cx="4856798" cy="1554480"/>
            </p:xfrm>
            <a:graphic>
              <a:graphicData uri="http://schemas.openxmlformats.org/drawingml/2006/table">
                <a:tbl>
                  <a:tblPr/>
                  <a:tblGrid>
                    <a:gridCol w="2330768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252603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4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uLnTx/>
                              <a:uFillTx/>
                              <a:latin typeface="Consolas" pitchFamily="49" charset="0"/>
                              <a:ea typeface="+mn-ea"/>
                              <a:cs typeface="Consolas" pitchFamily="49" charset="0"/>
                            </a:rPr>
                            <a:t>John Smith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20000"/>
                            <a:lumOff val="80000"/>
                            <a:alpha val="3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4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uLnTx/>
                              <a:uFillTx/>
                              <a:latin typeface="Consolas" pitchFamily="49" charset="0"/>
                              <a:ea typeface="+mn-ea"/>
                              <a:cs typeface="Consolas" pitchFamily="49" charset="0"/>
                            </a:rPr>
                            <a:t>+1-555-8976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20000"/>
                            <a:lumOff val="80000"/>
                            <a:alpha val="3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4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uLnTx/>
                              <a:uFillTx/>
                              <a:latin typeface="Consolas" pitchFamily="49" charset="0"/>
                              <a:ea typeface="+mn-ea"/>
                              <a:cs typeface="Consolas" pitchFamily="49" charset="0"/>
                            </a:rPr>
                            <a:t>Lisa Smith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20000"/>
                            <a:lumOff val="80000"/>
                            <a:alpha val="3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4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uLnTx/>
                              <a:uFillTx/>
                              <a:latin typeface="Consolas" pitchFamily="49" charset="0"/>
                              <a:ea typeface="+mn-ea"/>
                              <a:cs typeface="Consolas" pitchFamily="49" charset="0"/>
                            </a:rPr>
                            <a:t>+1-555-1234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20000"/>
                            <a:lumOff val="80000"/>
                            <a:alpha val="3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4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uLnTx/>
                              <a:uFillTx/>
                              <a:latin typeface="Consolas" pitchFamily="49" charset="0"/>
                              <a:ea typeface="+mn-ea"/>
                              <a:cs typeface="Consolas" pitchFamily="49" charset="0"/>
                            </a:rPr>
                            <a:t>Sam Doe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20000"/>
                            <a:lumOff val="80000"/>
                            <a:alpha val="3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4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uLnTx/>
                              <a:uFillTx/>
                              <a:latin typeface="Consolas" pitchFamily="49" charset="0"/>
                              <a:ea typeface="+mn-ea"/>
                              <a:cs typeface="Consolas" pitchFamily="49" charset="0"/>
                            </a:rPr>
                            <a:t>+1-555-5030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20000"/>
                            <a:lumOff val="80000"/>
                            <a:alpha val="3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</a:tbl>
              </a:graphicData>
            </a:graphic>
          </p:graphicFrame>
          <p:sp>
            <p:nvSpPr>
              <p:cNvPr id="18" name="TextBox 17"/>
              <p:cNvSpPr txBox="1"/>
              <p:nvPr/>
            </p:nvSpPr>
            <p:spPr>
              <a:xfrm>
                <a:off x="6541712" y="4035294"/>
                <a:ext cx="23124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key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868654" y="4039789"/>
                <a:ext cx="25141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value</a:t>
                </a:r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6215466" y="3258881"/>
              <a:ext cx="5441361" cy="61555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400" b="1" cap="none" spc="0" dirty="0" smtClean="0">
                  <a:ln w="0"/>
                  <a:solidFill>
                    <a:schemeClr val="tx1"/>
                  </a:solidFill>
                </a:rPr>
                <a:t>Associative array (dictionary)</a:t>
              </a:r>
              <a:endParaRPr lang="en-US" sz="3400" b="1" cap="none" spc="0" dirty="0">
                <a:ln w="0"/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097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Phonebook - Associative array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645" y="1597045"/>
            <a:ext cx="7507179" cy="48001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let phonebook = </a:t>
            </a:r>
            <a:r>
              <a:rPr lang="en-US" sz="2400" b="1" dirty="0">
                <a:solidFill>
                  <a:schemeClr val="bg1"/>
                </a:solidFill>
              </a:rPr>
              <a:t>{ </a:t>
            </a:r>
            <a:r>
              <a:rPr lang="en-US" sz="2400" b="1" dirty="0" smtClean="0">
                <a:solidFill>
                  <a:schemeClr val="bg1"/>
                </a:solidFill>
              </a:rPr>
              <a:t>}</a:t>
            </a:r>
            <a:r>
              <a:rPr lang="en-US" sz="2400" b="1" dirty="0" smtClean="0"/>
              <a:t>;</a:t>
            </a:r>
            <a:br>
              <a:rPr lang="en-US" sz="2400" b="1" dirty="0" smtClean="0"/>
            </a:br>
            <a:r>
              <a:rPr lang="en-US" sz="2400" b="1" dirty="0" smtClean="0"/>
              <a:t>phonebook</a:t>
            </a:r>
            <a:r>
              <a:rPr lang="en-US" sz="2400" b="1" dirty="0">
                <a:solidFill>
                  <a:schemeClr val="bg1"/>
                </a:solidFill>
              </a:rPr>
              <a:t>[</a:t>
            </a:r>
            <a:r>
              <a:rPr lang="en-US" sz="2400" b="1" dirty="0"/>
              <a:t>"John Smith"</a:t>
            </a:r>
            <a:r>
              <a:rPr lang="en-US" sz="2400" b="1" dirty="0">
                <a:solidFill>
                  <a:schemeClr val="bg1"/>
                </a:solidFill>
              </a:rPr>
              <a:t>]</a:t>
            </a:r>
            <a:r>
              <a:rPr lang="en-US" sz="2400" b="1" dirty="0"/>
              <a:t> = "+1-555-8976";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en-US" sz="2400" b="1" i="1" dirty="0" smtClean="0">
                <a:solidFill>
                  <a:schemeClr val="accent2"/>
                </a:solidFill>
              </a:rPr>
              <a:t>// Add</a:t>
            </a:r>
            <a:br>
              <a:rPr lang="en-US" sz="2400" b="1" i="1" dirty="0" smtClean="0">
                <a:solidFill>
                  <a:schemeClr val="accent2"/>
                </a:solidFill>
              </a:rPr>
            </a:br>
            <a:r>
              <a:rPr lang="en-US" sz="2400" b="1" dirty="0" smtClean="0"/>
              <a:t>phonebook</a:t>
            </a:r>
            <a:r>
              <a:rPr lang="en-US" sz="2400" b="1" dirty="0">
                <a:solidFill>
                  <a:schemeClr val="bg1"/>
                </a:solidFill>
              </a:rPr>
              <a:t>[</a:t>
            </a:r>
            <a:r>
              <a:rPr lang="en-US" sz="2400" b="1" dirty="0"/>
              <a:t>"Lisa Smith"</a:t>
            </a:r>
            <a:r>
              <a:rPr lang="en-US" sz="2400" b="1" dirty="0">
                <a:solidFill>
                  <a:schemeClr val="bg1"/>
                </a:solidFill>
              </a:rPr>
              <a:t>]</a:t>
            </a:r>
            <a:r>
              <a:rPr lang="en-US" sz="2400" b="1" dirty="0"/>
              <a:t> = "+1-555-1234</a:t>
            </a:r>
            <a:r>
              <a:rPr lang="en-US" sz="2400" b="1" dirty="0" smtClean="0"/>
              <a:t>";</a:t>
            </a:r>
            <a:br>
              <a:rPr lang="en-US" sz="2400" b="1" dirty="0" smtClean="0"/>
            </a:br>
            <a:r>
              <a:rPr lang="en-US" sz="2400" b="1" dirty="0" smtClean="0"/>
              <a:t>phonebook</a:t>
            </a:r>
            <a:r>
              <a:rPr lang="en-US" sz="2400" b="1" dirty="0">
                <a:solidFill>
                  <a:schemeClr val="bg1"/>
                </a:solidFill>
              </a:rPr>
              <a:t>[</a:t>
            </a:r>
            <a:r>
              <a:rPr lang="en-US" sz="2400" b="1" dirty="0"/>
              <a:t>"Sam Doe"</a:t>
            </a:r>
            <a:r>
              <a:rPr lang="en-US" sz="2400" b="1" dirty="0">
                <a:solidFill>
                  <a:schemeClr val="bg1"/>
                </a:solidFill>
              </a:rPr>
              <a:t>]</a:t>
            </a:r>
            <a:r>
              <a:rPr lang="en-US" sz="2400" b="1" dirty="0"/>
              <a:t> = "+1-555-5030</a:t>
            </a:r>
            <a:r>
              <a:rPr lang="en-US" sz="2400" b="1" dirty="0" smtClean="0"/>
              <a:t>";</a:t>
            </a:r>
            <a:br>
              <a:rPr lang="en-US" sz="2400" b="1" dirty="0" smtClean="0"/>
            </a:br>
            <a:r>
              <a:rPr lang="en-US" sz="2400" b="1" dirty="0" smtClean="0"/>
              <a:t>phonebook</a:t>
            </a:r>
            <a:r>
              <a:rPr lang="en-US" sz="2400" b="1" dirty="0">
                <a:solidFill>
                  <a:schemeClr val="bg1"/>
                </a:solidFill>
              </a:rPr>
              <a:t>[</a:t>
            </a:r>
            <a:r>
              <a:rPr lang="en-US" sz="2400" b="1" dirty="0"/>
              <a:t>"</a:t>
            </a:r>
            <a:r>
              <a:rPr lang="en-US" sz="2400" b="1" dirty="0" err="1"/>
              <a:t>Nakov</a:t>
            </a:r>
            <a:r>
              <a:rPr lang="en-US" sz="2400" b="1" dirty="0"/>
              <a:t>"</a:t>
            </a:r>
            <a:r>
              <a:rPr lang="en-US" sz="2400" b="1" dirty="0">
                <a:solidFill>
                  <a:schemeClr val="bg1"/>
                </a:solidFill>
              </a:rPr>
              <a:t>]</a:t>
            </a:r>
            <a:r>
              <a:rPr lang="en-US" sz="2400" b="1" dirty="0"/>
              <a:t> = "+359-899-555-592</a:t>
            </a:r>
            <a:r>
              <a:rPr lang="en-US" sz="2400" b="1" dirty="0" smtClean="0"/>
              <a:t>";</a:t>
            </a:r>
            <a:br>
              <a:rPr lang="en-US" sz="2400" b="1" dirty="0" smtClean="0"/>
            </a:br>
            <a:r>
              <a:rPr lang="en-US" sz="2400" b="1" dirty="0" smtClean="0"/>
              <a:t>phonebook</a:t>
            </a:r>
            <a:r>
              <a:rPr lang="en-US" sz="2400" b="1" dirty="0">
                <a:solidFill>
                  <a:schemeClr val="bg1"/>
                </a:solidFill>
              </a:rPr>
              <a:t>[</a:t>
            </a:r>
            <a:r>
              <a:rPr lang="en-US" sz="2400" b="1" dirty="0"/>
              <a:t>"</a:t>
            </a:r>
            <a:r>
              <a:rPr lang="en-US" sz="2400" b="1" dirty="0" err="1"/>
              <a:t>Nakov</a:t>
            </a:r>
            <a:r>
              <a:rPr lang="en-US" sz="2400" b="1" dirty="0"/>
              <a:t>"</a:t>
            </a:r>
            <a:r>
              <a:rPr lang="en-US" sz="2400" b="1" dirty="0">
                <a:solidFill>
                  <a:schemeClr val="bg1"/>
                </a:solidFill>
              </a:rPr>
              <a:t>]</a:t>
            </a:r>
            <a:r>
              <a:rPr lang="en-US" sz="2400" b="1" dirty="0"/>
              <a:t> = "+359-2-981-9819"; </a:t>
            </a:r>
            <a:r>
              <a:rPr lang="en-US" sz="2400" b="1" dirty="0" smtClean="0"/>
              <a:t>   </a:t>
            </a:r>
            <a:r>
              <a:rPr lang="en-US" sz="2400" b="1" i="1" dirty="0" smtClean="0">
                <a:solidFill>
                  <a:schemeClr val="accent2"/>
                </a:solidFill>
              </a:rPr>
              <a:t>// Replace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delete </a:t>
            </a:r>
            <a:r>
              <a:rPr lang="en-US" sz="2400" b="1" dirty="0"/>
              <a:t>phonebook["John Smith"];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                     </a:t>
            </a:r>
            <a:r>
              <a:rPr lang="en-US" sz="2400" b="1" i="1" dirty="0" smtClean="0">
                <a:solidFill>
                  <a:schemeClr val="accent2"/>
                </a:solidFill>
              </a:rPr>
              <a:t>// Delete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console.log(</a:t>
            </a:r>
            <a:r>
              <a:rPr lang="en-US" sz="2400" b="1" dirty="0" err="1" smtClean="0">
                <a:solidFill>
                  <a:schemeClr val="bg1"/>
                </a:solidFill>
              </a:rPr>
              <a:t>Object.keys</a:t>
            </a:r>
            <a:r>
              <a:rPr lang="en-US" sz="2400" b="1" dirty="0" smtClean="0">
                <a:solidFill>
                  <a:schemeClr val="bg1"/>
                </a:solidFill>
              </a:rPr>
              <a:t>(</a:t>
            </a:r>
            <a:r>
              <a:rPr lang="en-US" sz="2400" b="1" dirty="0" smtClean="0"/>
              <a:t>phonebook</a:t>
            </a:r>
            <a:r>
              <a:rPr lang="en-US" sz="2400" b="1" dirty="0"/>
              <a:t>).</a:t>
            </a:r>
            <a:r>
              <a:rPr lang="en-US" sz="2400" b="1" dirty="0">
                <a:solidFill>
                  <a:schemeClr val="bg1"/>
                </a:solidFill>
              </a:rPr>
              <a:t>length</a:t>
            </a:r>
            <a:r>
              <a:rPr lang="en-US" sz="2400" b="1" dirty="0"/>
              <a:t>); </a:t>
            </a:r>
            <a:r>
              <a:rPr lang="en-US" sz="2400" b="1" i="1" dirty="0">
                <a:solidFill>
                  <a:schemeClr val="accent2"/>
                </a:solidFill>
              </a:rPr>
              <a:t>// </a:t>
            </a:r>
            <a:r>
              <a:rPr lang="en-US" sz="2400" b="1" i="1" dirty="0" smtClean="0">
                <a:solidFill>
                  <a:schemeClr val="accent2"/>
                </a:solidFill>
              </a:rPr>
              <a:t>3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for</a:t>
            </a:r>
            <a:r>
              <a:rPr lang="en-US" sz="2400" b="1" dirty="0" smtClean="0"/>
              <a:t> </a:t>
            </a:r>
            <a:r>
              <a:rPr lang="en-US" sz="2400" b="1" dirty="0"/>
              <a:t>(let key </a:t>
            </a:r>
            <a:r>
              <a:rPr lang="en-US" sz="2400" b="1" dirty="0">
                <a:solidFill>
                  <a:schemeClr val="bg1"/>
                </a:solidFill>
              </a:rPr>
              <a:t>in</a:t>
            </a:r>
            <a:r>
              <a:rPr lang="en-US" sz="2400" b="1" dirty="0"/>
              <a:t> phonebook)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{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                                  </a:t>
            </a:r>
            <a:r>
              <a:rPr lang="en-US" sz="2400" b="1" i="1" dirty="0" smtClean="0">
                <a:solidFill>
                  <a:schemeClr val="accent2"/>
                </a:solidFill>
              </a:rPr>
              <a:t>// Print</a:t>
            </a:r>
            <a:r>
              <a:rPr lang="en-US" sz="2400" b="1" i="1" dirty="0">
                <a:solidFill>
                  <a:schemeClr val="accent2"/>
                </a:solidFill>
              </a:rPr>
              <a:t/>
            </a:r>
            <a:br>
              <a:rPr lang="en-US" sz="2400" b="1" i="1" dirty="0">
                <a:solidFill>
                  <a:schemeClr val="accent2"/>
                </a:solidFill>
              </a:rPr>
            </a:br>
            <a:r>
              <a:rPr lang="en-US" sz="2400" b="1" i="1" dirty="0" smtClean="0">
                <a:solidFill>
                  <a:schemeClr val="accent2"/>
                </a:solidFill>
              </a:rPr>
              <a:t>    </a:t>
            </a:r>
            <a:r>
              <a:rPr lang="en-US" sz="2400" b="1" dirty="0" smtClean="0"/>
              <a:t>console.log</a:t>
            </a:r>
            <a:r>
              <a:rPr lang="en-US" sz="2400" b="1" dirty="0"/>
              <a:t>(`${</a:t>
            </a:r>
            <a:r>
              <a:rPr lang="en-US" sz="2400" b="1" dirty="0">
                <a:solidFill>
                  <a:schemeClr val="bg1"/>
                </a:solidFill>
              </a:rPr>
              <a:t>key</a:t>
            </a:r>
            <a:r>
              <a:rPr lang="en-US" sz="2400" b="1" dirty="0"/>
              <a:t>} -&gt; ${</a:t>
            </a:r>
            <a:r>
              <a:rPr lang="en-US" sz="2400" b="1" dirty="0">
                <a:solidFill>
                  <a:schemeClr val="bg1"/>
                </a:solidFill>
              </a:rPr>
              <a:t>phonebook[key</a:t>
            </a:r>
            <a:r>
              <a:rPr lang="en-US" sz="2400" b="1" dirty="0" smtClean="0">
                <a:solidFill>
                  <a:schemeClr val="bg1"/>
                </a:solidFill>
              </a:rPr>
              <a:t>]</a:t>
            </a:r>
            <a:r>
              <a:rPr lang="en-US" sz="2400" b="1" dirty="0" smtClean="0"/>
              <a:t>}`);</a:t>
            </a:r>
            <a:br>
              <a:rPr lang="en-US" sz="2400" b="1" dirty="0" smtClean="0"/>
            </a:br>
            <a:r>
              <a:rPr lang="en-US" sz="2400" b="1" dirty="0" smtClean="0"/>
              <a:t>}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488" y="2590093"/>
            <a:ext cx="2959814" cy="295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72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</a:t>
            </a:r>
            <a:r>
              <a:rPr lang="en-US" dirty="0" smtClean="0"/>
              <a:t>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Objects and JSON</a:t>
            </a:r>
          </a:p>
          <a:p>
            <a:pPr lvl="1"/>
            <a:r>
              <a:rPr lang="en-US" sz="3000" dirty="0"/>
              <a:t>Access Keys and Values</a:t>
            </a:r>
          </a:p>
          <a:p>
            <a:pPr lvl="1"/>
            <a:r>
              <a:rPr lang="en-US" sz="3000" dirty="0"/>
              <a:t>Make Objects Read Only</a:t>
            </a:r>
          </a:p>
          <a:p>
            <a:pPr lvl="1"/>
            <a:r>
              <a:rPr lang="en-US" sz="3000" dirty="0"/>
              <a:t>Iterate Over Objects </a:t>
            </a:r>
            <a:r>
              <a:rPr lang="en-US" sz="3000" dirty="0" smtClean="0"/>
              <a:t>Keys</a:t>
            </a:r>
            <a:endParaRPr lang="en-US" sz="3200" dirty="0" smtClean="0"/>
          </a:p>
          <a:p>
            <a:r>
              <a:rPr lang="en-US" sz="3200" dirty="0" smtClean="0"/>
              <a:t>The Map Class</a:t>
            </a:r>
          </a:p>
          <a:p>
            <a:r>
              <a:rPr lang="en-US" sz="3200" dirty="0" smtClean="0"/>
              <a:t>The Set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order of keys </a:t>
            </a:r>
            <a:r>
              <a:rPr lang="en-US" dirty="0" smtClean="0"/>
              <a:t>in JS objects in unspecified!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Order of Keys in JS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895" y="1893538"/>
            <a:ext cx="10363461" cy="4258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let 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2400" b="1" dirty="0" smtClean="0">
                <a:latin typeface="Consolas" panose="020B0609020204030204" pitchFamily="49" charset="0"/>
              </a:rPr>
              <a:t/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"1": 'one',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"3": 'three',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"2": 'two',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"z": 'z',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"a": 'a'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400" b="1" dirty="0" smtClean="0">
                <a:latin typeface="Consolas" panose="020B0609020204030204" pitchFamily="49" charset="0"/>
              </a:rPr>
              <a:t>;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Object.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keys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["1", "2", "3", "z", "a"]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Object {1: "one", 2: "two", 3: "three", z: "z", a: "a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"}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431" y="2002595"/>
            <a:ext cx="4077331" cy="25566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917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b="1" dirty="0" smtClean="0">
                <a:solidFill>
                  <a:schemeClr val="bg1"/>
                </a:solidFill>
              </a:rPr>
              <a:t>towns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incomes</a:t>
            </a:r>
            <a:r>
              <a:rPr lang="en-US" dirty="0" smtClean="0"/>
              <a:t> (like shown below) and print a </a:t>
            </a:r>
            <a:r>
              <a:rPr lang="en-US" b="1" dirty="0" smtClean="0">
                <a:solidFill>
                  <a:schemeClr val="bg1"/>
                </a:solidFill>
              </a:rPr>
              <a:t>JSON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object</a:t>
            </a:r>
            <a:r>
              <a:rPr lang="en-US" dirty="0" smtClean="0"/>
              <a:t> holding </a:t>
            </a:r>
            <a:r>
              <a:rPr lang="en-US" b="1" dirty="0" smtClean="0">
                <a:solidFill>
                  <a:schemeClr val="bg1"/>
                </a:solidFill>
              </a:rPr>
              <a:t>the total </a:t>
            </a:r>
            <a:r>
              <a:rPr lang="en-US" dirty="0" smtClean="0"/>
              <a:t>income for each </a:t>
            </a:r>
            <a:r>
              <a:rPr lang="en-US" b="1" dirty="0" smtClean="0">
                <a:solidFill>
                  <a:schemeClr val="bg1"/>
                </a:solidFill>
              </a:rPr>
              <a:t>town</a:t>
            </a:r>
            <a:r>
              <a:rPr lang="en-US" dirty="0" smtClean="0"/>
              <a:t> (see below)</a:t>
            </a:r>
          </a:p>
          <a:p>
            <a:pPr lvl="1"/>
            <a:r>
              <a:rPr lang="en-US" sz="3200" dirty="0"/>
              <a:t>Print the towns in their </a:t>
            </a:r>
            <a:r>
              <a:rPr lang="en-US" sz="3200" b="1" dirty="0">
                <a:solidFill>
                  <a:schemeClr val="bg1"/>
                </a:solidFill>
              </a:rPr>
              <a:t>natural order </a:t>
            </a:r>
            <a:r>
              <a:rPr lang="en-US" sz="3200" dirty="0"/>
              <a:t>as object </a:t>
            </a:r>
            <a:r>
              <a:rPr lang="en-US" sz="3200" dirty="0" smtClean="0"/>
              <a:t>properties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Sum by Town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1596" y="3222102"/>
            <a:ext cx="1089600" cy="31750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Sofia</a:t>
            </a:r>
            <a:br>
              <a:rPr lang="sv-SE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sv-SE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  <a:br>
              <a:rPr lang="sv-SE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sv-SE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Varna</a:t>
            </a:r>
            <a:br>
              <a:rPr lang="sv-SE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sv-SE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br>
              <a:rPr lang="sv-SE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sv-SE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Sofia</a:t>
            </a:r>
            <a:br>
              <a:rPr lang="sv-SE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sv-SE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  <a:br>
              <a:rPr lang="sv-SE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sv-SE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Varna</a:t>
            </a:r>
            <a:br>
              <a:rPr lang="sv-SE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sv-SE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sv-SE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089" y="4570163"/>
            <a:ext cx="4604588" cy="478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  <a:r>
              <a:rPr lang="bg-BG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Sofia</a:t>
            </a:r>
            <a:r>
              <a:rPr lang="bg-BG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  <a:r>
              <a:rPr lang="bg-BG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  <a:r>
              <a:rPr lang="bg-BG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bg-BG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Varna</a:t>
            </a:r>
            <a:r>
              <a:rPr lang="bg-BG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  <a:r>
              <a:rPr lang="bg-BG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  <a:r>
              <a:rPr lang="bg-BG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en-US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510" y="4295164"/>
            <a:ext cx="3999265" cy="122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1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Solution: Sum of Towns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latin typeface="Consolas" panose="020B0609020204030204" pitchFamily="49" charset="0"/>
              </a:rPr>
              <a:pPr/>
              <a:t>22</a:t>
            </a:fld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649" y="1167728"/>
            <a:ext cx="9168200" cy="51140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function </a:t>
            </a:r>
            <a:r>
              <a:rPr lang="en-US" sz="2400" b="1" dirty="0" err="1">
                <a:latin typeface="Consolas" panose="020B0609020204030204" pitchFamily="49" charset="0"/>
              </a:rPr>
              <a:t>sumOfTowns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 </a:t>
            </a:r>
            <a:r>
              <a:rPr lang="en-US" sz="2400" b="1" dirty="0" smtClean="0">
                <a:latin typeface="Consolas" panose="020B0609020204030204" pitchFamily="49" charset="0"/>
              </a:rPr>
              <a:t>{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let </a:t>
            </a:r>
            <a:r>
              <a:rPr lang="en-US" sz="2400" b="1" dirty="0">
                <a:latin typeface="Consolas" panose="020B0609020204030204" pitchFamily="49" charset="0"/>
              </a:rPr>
              <a:t>sums =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sz="2400" b="1" dirty="0" smtClean="0">
                <a:latin typeface="Consolas" panose="020B0609020204030204" pitchFamily="49" charset="0"/>
              </a:rPr>
              <a:t>;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for </a:t>
            </a:r>
            <a:r>
              <a:rPr lang="en-US" sz="2400" b="1" dirty="0">
                <a:latin typeface="Consolas" panose="020B0609020204030204" pitchFamily="49" charset="0"/>
              </a:rPr>
              <a:t>(let </a:t>
            </a:r>
            <a:r>
              <a:rPr lang="en-US" sz="2400" b="1" dirty="0" err="1">
                <a:latin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</a:rPr>
              <a:t>=0; </a:t>
            </a:r>
            <a:r>
              <a:rPr lang="en-US" sz="2400" b="1" dirty="0" err="1">
                <a:latin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latin typeface="Consolas" panose="020B0609020204030204" pitchFamily="49" charset="0"/>
              </a:rPr>
              <a:t>arr.length</a:t>
            </a:r>
            <a:r>
              <a:rPr lang="en-US" sz="2400" b="1" dirty="0">
                <a:latin typeface="Consolas" panose="020B0609020204030204" pitchFamily="49" charset="0"/>
              </a:rPr>
              <a:t>; </a:t>
            </a:r>
            <a:r>
              <a:rPr lang="en-US" sz="2400" b="1" dirty="0" err="1">
                <a:latin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</a:rPr>
              <a:t>+=2) </a:t>
            </a:r>
            <a:r>
              <a:rPr lang="en-US" sz="2400" b="1" dirty="0" smtClean="0">
                <a:latin typeface="Consolas" panose="020B0609020204030204" pitchFamily="49" charset="0"/>
              </a:rPr>
              <a:t>{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   let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latin typeface="Consolas" panose="020B0609020204030204" pitchFamily="49" charset="0"/>
              </a:rPr>
              <a:t>town, income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 err="1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[</a:t>
            </a:r>
            <a:r>
              <a:rPr lang="en-US" sz="2400" b="1" dirty="0" err="1">
                <a:latin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</a:rPr>
              <a:t>], Number(</a:t>
            </a:r>
            <a:r>
              <a:rPr lang="en-US" sz="2400" b="1" dirty="0" err="1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[i+1</a:t>
            </a:r>
            <a:r>
              <a:rPr lang="en-US" sz="2400" b="1" dirty="0" smtClean="0">
                <a:latin typeface="Consolas" panose="020B0609020204030204" pitchFamily="49" charset="0"/>
              </a:rPr>
              <a:t>])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 smtClean="0">
                <a:latin typeface="Consolas" panose="020B0609020204030204" pitchFamily="49" charset="0"/>
              </a:rPr>
              <a:t>;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  if </a:t>
            </a:r>
            <a:r>
              <a:rPr lang="en-US" sz="2400" b="1" dirty="0">
                <a:latin typeface="Consolas" panose="020B0609020204030204" pitchFamily="49" charset="0"/>
              </a:rPr>
              <a:t>(sums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latin typeface="Consolas" panose="020B0609020204030204" pitchFamily="49" charset="0"/>
              </a:rPr>
              <a:t>town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latin typeface="Consolas" panose="020B0609020204030204" pitchFamily="49" charset="0"/>
              </a:rPr>
              <a:t> ==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2400" b="1" dirty="0" smtClean="0">
                <a:latin typeface="Consolas" panose="020B0609020204030204" pitchFamily="49" charset="0"/>
              </a:rPr>
              <a:t>){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    sums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 smtClean="0">
                <a:latin typeface="Consolas" panose="020B0609020204030204" pitchFamily="49" charset="0"/>
              </a:rPr>
              <a:t>town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smtClean="0">
                <a:latin typeface="Consolas" panose="020B0609020204030204" pitchFamily="49" charset="0"/>
              </a:rPr>
              <a:t>income;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  } else{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    sums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 smtClean="0">
                <a:latin typeface="Consolas" panose="020B0609020204030204" pitchFamily="49" charset="0"/>
              </a:rPr>
              <a:t>town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latin typeface="Consolas" panose="020B0609020204030204" pitchFamily="49" charset="0"/>
              </a:rPr>
              <a:t> += income</a:t>
            </a:r>
            <a:r>
              <a:rPr lang="en-US" sz="2400" b="1" dirty="0" smtClean="0">
                <a:latin typeface="Consolas" panose="020B0609020204030204" pitchFamily="49" charset="0"/>
              </a:rPr>
              <a:t>;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  }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}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return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(sums</a:t>
            </a:r>
            <a:r>
              <a:rPr lang="en-US" sz="2400" b="1" dirty="0" smtClean="0">
                <a:latin typeface="Consolas" panose="020B0609020204030204" pitchFamily="49" charset="0"/>
              </a:rPr>
              <a:t>);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}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endParaRPr lang="en-US" sz="2400" b="1" dirty="0" smtClean="0"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878" y="3364101"/>
            <a:ext cx="4000500" cy="15153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309" y="5802843"/>
            <a:ext cx="6405540" cy="478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 err="1"/>
              <a:t>sumOfTowns</a:t>
            </a:r>
            <a:r>
              <a:rPr lang="en-US" sz="2400" b="1" dirty="0"/>
              <a:t>(['Sofia','20', 'Varna','10', 'Sofia','5</a:t>
            </a:r>
            <a:r>
              <a:rPr lang="en-US" sz="2400" b="1" dirty="0" smtClean="0"/>
              <a:t>'])</a:t>
            </a:r>
            <a:endParaRPr lang="en-US" sz="2400" b="1" dirty="0"/>
          </a:p>
        </p:txBody>
      </p:sp>
      <p:sp>
        <p:nvSpPr>
          <p:cNvPr id="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7138" y="6281811"/>
            <a:ext cx="11818096" cy="42423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Check your solution here: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judge.softuni.bg/Contests/315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553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Write a JS function to </a:t>
            </a:r>
            <a:r>
              <a:rPr lang="en-US" b="1" dirty="0" smtClean="0">
                <a:solidFill>
                  <a:schemeClr val="bg1"/>
                </a:solidFill>
              </a:rPr>
              <a:t>count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words</a:t>
            </a:r>
            <a:r>
              <a:rPr lang="en-US" dirty="0" smtClean="0"/>
              <a:t> in a text (case sensitive)</a:t>
            </a:r>
          </a:p>
          <a:p>
            <a:pPr lvl="1"/>
            <a:r>
              <a:rPr lang="en-US" dirty="0" smtClean="0"/>
              <a:t>Words are sequence of </a:t>
            </a:r>
            <a:r>
              <a:rPr lang="en-US" b="1" dirty="0" smtClean="0">
                <a:solidFill>
                  <a:schemeClr val="bg1"/>
                </a:solidFill>
              </a:rPr>
              <a:t>letters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bg1"/>
                </a:solidFill>
              </a:rPr>
              <a:t>digits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_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input</a:t>
            </a:r>
            <a:r>
              <a:rPr lang="en-US" dirty="0" smtClean="0"/>
              <a:t> text comes as </a:t>
            </a:r>
            <a:r>
              <a:rPr lang="en-US" b="1" dirty="0" smtClean="0">
                <a:solidFill>
                  <a:schemeClr val="bg1"/>
                </a:solidFill>
              </a:rPr>
              <a:t>array of strings</a:t>
            </a:r>
          </a:p>
          <a:p>
            <a:pPr lvl="1"/>
            <a:r>
              <a:rPr lang="en-US" dirty="0" smtClean="0"/>
              <a:t>Return the </a:t>
            </a:r>
            <a:r>
              <a:rPr lang="en-US" b="1" dirty="0" smtClean="0">
                <a:solidFill>
                  <a:schemeClr val="bg1"/>
                </a:solidFill>
              </a:rPr>
              <a:t>output</a:t>
            </a:r>
            <a:r>
              <a:rPr lang="en-US" dirty="0" smtClean="0"/>
              <a:t> as </a:t>
            </a:r>
            <a:r>
              <a:rPr lang="en-US" b="1" dirty="0" smtClean="0">
                <a:solidFill>
                  <a:schemeClr val="bg1"/>
                </a:solidFill>
              </a:rPr>
              <a:t>JSON string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Count Word in a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0943" y="3991017"/>
            <a:ext cx="6794115" cy="8483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JS devs use Node.js for server-side JS</a:t>
            </a: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b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-- 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JS for </a:t>
            </a: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devs</a:t>
            </a:r>
            <a:endParaRPr lang="en-US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2291" y="5511960"/>
            <a:ext cx="8511420" cy="8852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{"JS":3,"devs":2,"use":1,"Node":1,"js":1,"for":2,"server":1,"side":</a:t>
            </a: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1}</a:t>
            </a:r>
            <a:endParaRPr lang="en-US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5839391" y="4902300"/>
            <a:ext cx="520118" cy="546677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852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Count Words in a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432" y="1309182"/>
            <a:ext cx="9545704" cy="4726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function </a:t>
            </a:r>
            <a:r>
              <a:rPr lang="en-US" sz="2400" b="1" dirty="0" err="1">
                <a:latin typeface="Consolas" panose="020B0609020204030204" pitchFamily="49" charset="0"/>
              </a:rPr>
              <a:t>countWords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inputLines</a:t>
            </a:r>
            <a:r>
              <a:rPr lang="en-US" sz="2400" b="1" dirty="0">
                <a:latin typeface="Consolas" panose="020B0609020204030204" pitchFamily="49" charset="0"/>
              </a:rPr>
              <a:t>) </a:t>
            </a:r>
            <a:r>
              <a:rPr lang="en-US" sz="2400" b="1" dirty="0" smtClean="0">
                <a:latin typeface="Consolas" panose="020B0609020204030204" pitchFamily="49" charset="0"/>
              </a:rPr>
              <a:t>{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 let </a:t>
            </a:r>
            <a:r>
              <a:rPr lang="en-US" sz="2400" b="1" dirty="0">
                <a:latin typeface="Consolas" panose="020B0609020204030204" pitchFamily="49" charset="0"/>
              </a:rPr>
              <a:t>text = </a:t>
            </a:r>
            <a:r>
              <a:rPr lang="en-US" sz="2400" b="1" dirty="0" err="1">
                <a:latin typeface="Consolas" panose="020B0609020204030204" pitchFamily="49" charset="0"/>
              </a:rPr>
              <a:t>inputLines.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sz="2400" b="1" dirty="0">
                <a:latin typeface="Consolas" panose="020B0609020204030204" pitchFamily="49" charset="0"/>
              </a:rPr>
              <a:t>('\n</a:t>
            </a:r>
            <a:r>
              <a:rPr lang="en-US" sz="2400" b="1" dirty="0" smtClean="0">
                <a:latin typeface="Consolas" panose="020B0609020204030204" pitchFamily="49" charset="0"/>
              </a:rPr>
              <a:t>');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let </a:t>
            </a:r>
            <a:r>
              <a:rPr lang="en-US" sz="2400" b="1" dirty="0">
                <a:latin typeface="Consolas" panose="020B0609020204030204" pitchFamily="49" charset="0"/>
              </a:rPr>
              <a:t>words = </a:t>
            </a:r>
            <a:r>
              <a:rPr lang="en-US" sz="2400" b="1" dirty="0" err="1">
                <a:latin typeface="Consolas" panose="020B0609020204030204" pitchFamily="49" charset="0"/>
              </a:rPr>
              <a:t>text.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split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2400" b="1" dirty="0">
                <a:latin typeface="Consolas" panose="020B0609020204030204" pitchFamily="49" charset="0"/>
              </a:rPr>
              <a:t>[^A-Za-z0-9</a:t>
            </a:r>
            <a:r>
              <a:rPr lang="en-US" sz="2400" b="1" dirty="0" smtClean="0">
                <a:latin typeface="Consolas" panose="020B0609020204030204" pitchFamily="49" charset="0"/>
              </a:rPr>
              <a:t>_]+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2400" b="1" dirty="0" smtClean="0">
                <a:latin typeface="Consolas" panose="020B0609020204030204" pitchFamily="49" charset="0"/>
              </a:rPr>
              <a:t>)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  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filter</a:t>
            </a:r>
            <a:r>
              <a:rPr lang="en-US" sz="2400" b="1" dirty="0">
                <a:latin typeface="Consolas" panose="020B0609020204030204" pitchFamily="49" charset="0"/>
              </a:rPr>
              <a:t>(w =&gt; w != </a:t>
            </a:r>
            <a:r>
              <a:rPr lang="en-US" sz="2400" b="1" dirty="0" smtClean="0">
                <a:latin typeface="Consolas" panose="020B0609020204030204" pitchFamily="49" charset="0"/>
              </a:rPr>
              <a:t>'');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let </a:t>
            </a:r>
            <a:r>
              <a:rPr lang="en-US" sz="2400" b="1" dirty="0" err="1">
                <a:latin typeface="Consolas" panose="020B0609020204030204" pitchFamily="49" charset="0"/>
              </a:rPr>
              <a:t>wordsCount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sz="2400" b="1" dirty="0" smtClean="0">
                <a:latin typeface="Consolas" panose="020B0609020204030204" pitchFamily="49" charset="0"/>
              </a:rPr>
              <a:t>;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(let w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words){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  </a:t>
            </a:r>
            <a:r>
              <a:rPr lang="en-US" sz="2400" b="1" dirty="0" err="1" smtClean="0">
                <a:latin typeface="Consolas" panose="020B0609020204030204" pitchFamily="49" charset="0"/>
              </a:rPr>
              <a:t>wordsCount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 smtClean="0">
                <a:latin typeface="Consolas" panose="020B0609020204030204" pitchFamily="49" charset="0"/>
              </a:rPr>
              <a:t>w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latin typeface="Consolas" panose="020B0609020204030204" pitchFamily="49" charset="0"/>
              </a:rPr>
              <a:t> ? </a:t>
            </a:r>
            <a:r>
              <a:rPr lang="en-US" sz="2400" b="1" dirty="0" err="1">
                <a:latin typeface="Consolas" panose="020B0609020204030204" pitchFamily="49" charset="0"/>
              </a:rPr>
              <a:t>wordsCount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latin typeface="Consolas" panose="020B0609020204030204" pitchFamily="49" charset="0"/>
              </a:rPr>
              <a:t>w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latin typeface="Consolas" panose="020B0609020204030204" pitchFamily="49" charset="0"/>
              </a:rPr>
              <a:t>++ </a:t>
            </a:r>
            <a:r>
              <a:rPr lang="en-US" sz="2400" b="1" dirty="0" smtClean="0">
                <a:latin typeface="Consolas" panose="020B0609020204030204" pitchFamily="49" charset="0"/>
              </a:rPr>
              <a:t>: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  </a:t>
            </a:r>
            <a:r>
              <a:rPr lang="en-US" sz="2400" b="1" dirty="0" err="1" smtClean="0">
                <a:latin typeface="Consolas" panose="020B0609020204030204" pitchFamily="49" charset="0"/>
              </a:rPr>
              <a:t>wordsCount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 smtClean="0">
                <a:latin typeface="Consolas" panose="020B0609020204030204" pitchFamily="49" charset="0"/>
              </a:rPr>
              <a:t>w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smtClean="0">
                <a:latin typeface="Consolas" panose="020B0609020204030204" pitchFamily="49" charset="0"/>
              </a:rPr>
              <a:t>1;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}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return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wordsCount</a:t>
            </a:r>
            <a:r>
              <a:rPr lang="en-US" sz="2400" b="1" dirty="0" smtClean="0">
                <a:latin typeface="Consolas" panose="020B0609020204030204" pitchFamily="49" charset="0"/>
              </a:rPr>
              <a:t>);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}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endParaRPr 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89" y="2741547"/>
            <a:ext cx="2901544" cy="21338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971" y="5624210"/>
            <a:ext cx="9018165" cy="4112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countWords</a:t>
            </a:r>
            <a:r>
              <a:rPr lang="en-US" sz="2000" b="1" dirty="0">
                <a:latin typeface="Consolas" panose="020B0609020204030204" pitchFamily="49" charset="0"/>
              </a:rPr>
              <a:t>(['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JS and Node.js</a:t>
            </a:r>
            <a:r>
              <a:rPr lang="en-US" sz="2000" b="1" dirty="0">
                <a:latin typeface="Consolas" panose="020B0609020204030204" pitchFamily="49" charset="0"/>
              </a:rPr>
              <a:t>',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'JS again and again</a:t>
            </a:r>
            <a:r>
              <a:rPr lang="en-US" sz="2000" b="1" dirty="0">
                <a:latin typeface="Consolas" panose="020B0609020204030204" pitchFamily="49" charset="0"/>
              </a:rPr>
              <a:t>', '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Oh, JS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r>
              <a:rPr lang="en-US" sz="2000" b="1" dirty="0" smtClean="0">
                <a:latin typeface="Consolas" panose="020B0609020204030204" pitchFamily="49" charset="0"/>
              </a:rPr>
              <a:t>'])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sp>
        <p:nvSpPr>
          <p:cNvPr id="10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7138" y="6281811"/>
            <a:ext cx="11818096" cy="42423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Check your solution here: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judge.softuni.bg/Contests/315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634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Practice: JS Objects &amp; JSON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Map Class in 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Key / Value Map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735" y="1172879"/>
            <a:ext cx="2872530" cy="28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5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Map</a:t>
            </a:r>
            <a:r>
              <a:rPr lang="en-US" dirty="0" smtClean="0"/>
              <a:t> class holds </a:t>
            </a:r>
            <a:r>
              <a:rPr lang="en-US" b="1" dirty="0" smtClean="0">
                <a:solidFill>
                  <a:schemeClr val="bg1"/>
                </a:solidFill>
              </a:rPr>
              <a:t>{ key -&gt; value } </a:t>
            </a:r>
            <a:r>
              <a:rPr lang="en-US" dirty="0" smtClean="0"/>
              <a:t>map</a:t>
            </a:r>
          </a:p>
          <a:p>
            <a:r>
              <a:rPr lang="en-US" dirty="0" smtClean="0"/>
              <a:t>Better functionality than plain </a:t>
            </a:r>
            <a:br>
              <a:rPr lang="en-US" dirty="0" smtClean="0"/>
            </a:br>
            <a:r>
              <a:rPr lang="en-US" dirty="0" smtClean="0"/>
              <a:t>JS object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Map Class in 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44" y="3197680"/>
            <a:ext cx="5669989" cy="23994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latin typeface="Consolas" panose="020B0609020204030204" pitchFamily="49" charset="0"/>
              </a:rPr>
              <a:t>let </a:t>
            </a:r>
            <a:r>
              <a:rPr lang="en-US" sz="2400" b="1" dirty="0">
                <a:latin typeface="Consolas" panose="020B0609020204030204" pitchFamily="49" charset="0"/>
              </a:rPr>
              <a:t>score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 Map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400" b="1" dirty="0" smtClean="0">
                <a:latin typeface="Consolas" panose="020B0609020204030204" pitchFamily="49" charset="0"/>
              </a:rPr>
              <a:t>;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err="1" smtClean="0">
                <a:latin typeface="Consolas" panose="020B0609020204030204" pitchFamily="49" charset="0"/>
              </a:rPr>
              <a:t>score.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400" b="1" dirty="0">
                <a:latin typeface="Consolas" panose="020B0609020204030204" pitchFamily="49" charset="0"/>
              </a:rPr>
              <a:t>("Peter", 130</a:t>
            </a:r>
            <a:r>
              <a:rPr lang="en-US" sz="2400" b="1" dirty="0" smtClean="0">
                <a:latin typeface="Consolas" panose="020B0609020204030204" pitchFamily="49" charset="0"/>
              </a:rPr>
              <a:t>);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err="1" smtClean="0">
                <a:latin typeface="Consolas" panose="020B0609020204030204" pitchFamily="49" charset="0"/>
              </a:rPr>
              <a:t>score.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400" b="1" dirty="0">
                <a:latin typeface="Consolas" panose="020B0609020204030204" pitchFamily="49" charset="0"/>
              </a:rPr>
              <a:t>("Maria", 85</a:t>
            </a:r>
            <a:r>
              <a:rPr lang="en-US" sz="2400" b="1" dirty="0" smtClean="0">
                <a:latin typeface="Consolas" panose="020B0609020204030204" pitchFamily="49" charset="0"/>
              </a:rPr>
              <a:t>);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(let [k, v]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score){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console.log(k </a:t>
            </a:r>
            <a:r>
              <a:rPr lang="en-US" sz="2400" b="1" dirty="0">
                <a:latin typeface="Consolas" panose="020B0609020204030204" pitchFamily="49" charset="0"/>
              </a:rPr>
              <a:t>+ ' -&gt; ' + v</a:t>
            </a:r>
            <a:r>
              <a:rPr lang="en-US" sz="2400" b="1" dirty="0" smtClean="0">
                <a:latin typeface="Consolas" panose="020B0609020204030204" pitchFamily="49" charset="0"/>
              </a:rPr>
              <a:t>);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511" y="2087270"/>
            <a:ext cx="4756609" cy="3999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620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Phonebook - Map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761" y="1508023"/>
            <a:ext cx="9377924" cy="46462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let phonebook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 Map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400" b="1" dirty="0" smtClean="0">
                <a:latin typeface="Consolas" panose="020B0609020204030204" pitchFamily="49" charset="0"/>
              </a:rPr>
              <a:t>;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err="1" smtClean="0">
                <a:latin typeface="Consolas" panose="020B0609020204030204" pitchFamily="49" charset="0"/>
              </a:rPr>
              <a:t>phonebook.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400" b="1" dirty="0">
                <a:latin typeface="Consolas" panose="020B0609020204030204" pitchFamily="49" charset="0"/>
              </a:rPr>
              <a:t>("John Smith", "+1-555-8976");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b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400" b="1" dirty="0" err="1" smtClean="0">
                <a:latin typeface="Consolas" panose="020B0609020204030204" pitchFamily="49" charset="0"/>
              </a:rPr>
              <a:t>phonebook.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400" b="1" dirty="0">
                <a:latin typeface="Consolas" panose="020B0609020204030204" pitchFamily="49" charset="0"/>
              </a:rPr>
              <a:t>("Lisa Smith","+1-555-1234</a:t>
            </a:r>
            <a:r>
              <a:rPr lang="en-US" sz="2400" b="1" dirty="0" smtClean="0">
                <a:latin typeface="Consolas" panose="020B0609020204030204" pitchFamily="49" charset="0"/>
              </a:rPr>
              <a:t>");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err="1" smtClean="0">
                <a:latin typeface="Consolas" panose="020B0609020204030204" pitchFamily="49" charset="0"/>
              </a:rPr>
              <a:t>phonebook.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400" b="1" dirty="0">
                <a:latin typeface="Consolas" panose="020B0609020204030204" pitchFamily="49" charset="0"/>
              </a:rPr>
              <a:t>("Sam Doe", "+1-555-5030</a:t>
            </a:r>
            <a:r>
              <a:rPr lang="en-US" sz="2400" b="1" dirty="0" smtClean="0">
                <a:latin typeface="Consolas" panose="020B0609020204030204" pitchFamily="49" charset="0"/>
              </a:rPr>
              <a:t>");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err="1" smtClean="0">
                <a:latin typeface="Consolas" panose="020B0609020204030204" pitchFamily="49" charset="0"/>
              </a:rPr>
              <a:t>phonebook.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400" b="1" dirty="0">
                <a:latin typeface="Consolas" panose="020B0609020204030204" pitchFamily="49" charset="0"/>
              </a:rPr>
              <a:t>("</a:t>
            </a:r>
            <a:r>
              <a:rPr lang="en-US" sz="2400" b="1" dirty="0" err="1">
                <a:latin typeface="Consolas" panose="020B0609020204030204" pitchFamily="49" charset="0"/>
              </a:rPr>
              <a:t>Nakov</a:t>
            </a:r>
            <a:r>
              <a:rPr lang="en-US" sz="2400" b="1" dirty="0">
                <a:latin typeface="Consolas" panose="020B0609020204030204" pitchFamily="49" charset="0"/>
              </a:rPr>
              <a:t>", "+359-899-555-592</a:t>
            </a:r>
            <a:r>
              <a:rPr lang="en-US" sz="2400" b="1" dirty="0" smtClean="0">
                <a:latin typeface="Consolas" panose="020B0609020204030204" pitchFamily="49" charset="0"/>
              </a:rPr>
              <a:t>");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err="1" smtClean="0">
                <a:latin typeface="Consolas" panose="020B0609020204030204" pitchFamily="49" charset="0"/>
              </a:rPr>
              <a:t>phonebook.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400" b="1" dirty="0">
                <a:latin typeface="Consolas" panose="020B0609020204030204" pitchFamily="49" charset="0"/>
              </a:rPr>
              <a:t>("</a:t>
            </a:r>
            <a:r>
              <a:rPr lang="en-US" sz="2400" b="1" dirty="0" err="1">
                <a:latin typeface="Consolas" panose="020B0609020204030204" pitchFamily="49" charset="0"/>
              </a:rPr>
              <a:t>Nakov</a:t>
            </a:r>
            <a:r>
              <a:rPr lang="en-US" sz="2400" b="1" dirty="0">
                <a:latin typeface="Consolas" panose="020B0609020204030204" pitchFamily="49" charset="0"/>
              </a:rPr>
              <a:t>", "+359-2-981-9819");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Replace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 err="1" smtClean="0">
                <a:latin typeface="Consolas" panose="020B0609020204030204" pitchFamily="49" charset="0"/>
              </a:rPr>
              <a:t>phonebook.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sz="2400" b="1" dirty="0">
                <a:latin typeface="Consolas" panose="020B0609020204030204" pitchFamily="49" charset="0"/>
              </a:rPr>
              <a:t>("John Smith");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Delete</a:t>
            </a:r>
            <a:b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console.log(</a:t>
            </a:r>
            <a:r>
              <a:rPr lang="en-US" sz="2400" b="1" dirty="0" err="1" smtClean="0">
                <a:latin typeface="Consolas" panose="020B0609020204030204" pitchFamily="49" charset="0"/>
              </a:rPr>
              <a:t>phonebook.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size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3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(let [key, value]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of</a:t>
            </a:r>
            <a:r>
              <a:rPr lang="en-US" sz="2400" b="1" dirty="0">
                <a:latin typeface="Consolas" panose="020B0609020204030204" pitchFamily="49" charset="0"/>
              </a:rPr>
              <a:t> phonebook</a:t>
            </a:r>
            <a:r>
              <a:rPr lang="en-US" sz="2400" b="1" dirty="0" smtClean="0">
                <a:latin typeface="Consolas" panose="020B0609020204030204" pitchFamily="49" charset="0"/>
              </a:rPr>
              <a:t>){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Print</a:t>
            </a:r>
            <a:b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smtClean="0">
                <a:latin typeface="Consolas" panose="020B0609020204030204" pitchFamily="49" charset="0"/>
              </a:rPr>
              <a:t>console.log</a:t>
            </a:r>
            <a:r>
              <a:rPr lang="en-US" sz="2400" b="1" dirty="0">
                <a:latin typeface="Consolas" panose="020B0609020204030204" pitchFamily="49" charset="0"/>
              </a:rPr>
              <a:t>(`${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 -&gt; 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 smtClean="0">
                <a:latin typeface="Consolas" panose="020B0609020204030204" pitchFamily="49" charset="0"/>
              </a:rPr>
              <a:t>}`);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}</a:t>
            </a:r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19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 Preserve the Insertion Order of Keys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1" y="1440079"/>
            <a:ext cx="8882976" cy="49571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let map = new Map</a:t>
            </a:r>
            <a:r>
              <a:rPr lang="en-US" sz="2400" b="1" dirty="0" smtClean="0">
                <a:latin typeface="Consolas" panose="020B0609020204030204" pitchFamily="49" charset="0"/>
              </a:rPr>
              <a:t>([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["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400" b="1" dirty="0">
                <a:latin typeface="Consolas" panose="020B0609020204030204" pitchFamily="49" charset="0"/>
              </a:rPr>
              <a:t>",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one</a:t>
            </a:r>
            <a:r>
              <a:rPr lang="en-US" sz="2400" b="1" dirty="0" smtClean="0">
                <a:latin typeface="Consolas" panose="020B0609020204030204" pitchFamily="49" charset="0"/>
              </a:rPr>
              <a:t>'],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["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400" b="1" dirty="0">
                <a:latin typeface="Consolas" panose="020B0609020204030204" pitchFamily="49" charset="0"/>
              </a:rPr>
              <a:t>",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three</a:t>
            </a:r>
            <a:r>
              <a:rPr lang="en-US" sz="2400" b="1" dirty="0" smtClean="0">
                <a:latin typeface="Consolas" panose="020B0609020204030204" pitchFamily="49" charset="0"/>
              </a:rPr>
              <a:t>'],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["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400" b="1" dirty="0">
                <a:latin typeface="Consolas" panose="020B0609020204030204" pitchFamily="49" charset="0"/>
              </a:rPr>
              <a:t>",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two</a:t>
            </a:r>
            <a:r>
              <a:rPr lang="en-US" sz="2400" b="1" dirty="0" smtClean="0">
                <a:latin typeface="Consolas" panose="020B0609020204030204" pitchFamily="49" charset="0"/>
              </a:rPr>
              <a:t>'],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["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z</a:t>
            </a:r>
            <a:r>
              <a:rPr lang="en-US" sz="2400" b="1" dirty="0">
                <a:latin typeface="Consolas" panose="020B0609020204030204" pitchFamily="49" charset="0"/>
              </a:rPr>
              <a:t>",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z</a:t>
            </a:r>
            <a:r>
              <a:rPr lang="en-US" sz="2400" b="1" dirty="0" smtClean="0">
                <a:latin typeface="Consolas" panose="020B0609020204030204" pitchFamily="49" charset="0"/>
              </a:rPr>
              <a:t>'],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["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2400" b="1" dirty="0">
                <a:latin typeface="Consolas" panose="020B0609020204030204" pitchFamily="49" charset="0"/>
              </a:rPr>
              <a:t>",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2400" b="1" dirty="0" smtClean="0">
                <a:latin typeface="Consolas" panose="020B0609020204030204" pitchFamily="49" charset="0"/>
              </a:rPr>
              <a:t>']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]);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console.log(map</a:t>
            </a:r>
            <a:r>
              <a:rPr lang="en-US" sz="2400" b="1" dirty="0" smtClean="0">
                <a:latin typeface="Consolas" panose="020B0609020204030204" pitchFamily="49" charset="0"/>
              </a:rPr>
              <a:t>);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Map {"1" =&gt; "one", "3" =&gt; "three", "2" =&gt; "two",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/>
            </a:r>
            <a:b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z" =&gt; "z", "a" =&gt; "a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"}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console.log(</a:t>
            </a:r>
            <a:r>
              <a:rPr lang="en-US" sz="2400" b="1" dirty="0" err="1" smtClean="0">
                <a:latin typeface="Consolas" panose="020B0609020204030204" pitchFamily="49" charset="0"/>
              </a:rPr>
              <a:t>Array.from</a:t>
            </a:r>
            <a:r>
              <a:rPr lang="en-US" sz="2400" b="1" dirty="0" smtClean="0">
                <a:latin typeface="Consolas" panose="020B0609020204030204" pitchFamily="49" charset="0"/>
              </a:rPr>
              <a:t>(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map.keys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2400" b="1" dirty="0" smtClean="0">
                <a:latin typeface="Consolas" panose="020B0609020204030204" pitchFamily="49" charset="0"/>
              </a:rPr>
              <a:t>));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["1", "3", "2", "z", "a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"]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601" y="1440079"/>
            <a:ext cx="4025833" cy="2913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86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#JSCORE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Write a JS function to </a:t>
            </a:r>
            <a:r>
              <a:rPr lang="en-US" b="1" dirty="0" smtClean="0">
                <a:solidFill>
                  <a:schemeClr val="bg1"/>
                </a:solidFill>
              </a:rPr>
              <a:t>count</a:t>
            </a:r>
            <a:r>
              <a:rPr lang="en-US" dirty="0" smtClean="0"/>
              <a:t> the </a:t>
            </a:r>
            <a:r>
              <a:rPr lang="en-US" b="1" dirty="0" smtClean="0">
                <a:solidFill>
                  <a:schemeClr val="bg1"/>
                </a:solidFill>
              </a:rPr>
              <a:t>words</a:t>
            </a:r>
            <a:r>
              <a:rPr lang="en-US" dirty="0" smtClean="0"/>
              <a:t> in a text (case sensitive)</a:t>
            </a:r>
          </a:p>
          <a:p>
            <a:pPr lvl="1"/>
            <a:r>
              <a:rPr lang="en-US" dirty="0" smtClean="0"/>
              <a:t>Words are sequence of </a:t>
            </a:r>
            <a:r>
              <a:rPr lang="en-US" b="1" dirty="0" smtClean="0">
                <a:solidFill>
                  <a:schemeClr val="bg1"/>
                </a:solidFill>
              </a:rPr>
              <a:t>letters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bg1"/>
                </a:solidFill>
              </a:rPr>
              <a:t>digits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_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input</a:t>
            </a:r>
            <a:r>
              <a:rPr lang="en-US" dirty="0" smtClean="0"/>
              <a:t> comes as </a:t>
            </a:r>
            <a:r>
              <a:rPr lang="en-US" b="1" dirty="0" smtClean="0">
                <a:solidFill>
                  <a:schemeClr val="bg1"/>
                </a:solidFill>
              </a:rPr>
              <a:t>array of strings</a:t>
            </a:r>
          </a:p>
          <a:p>
            <a:pPr lvl="1"/>
            <a:r>
              <a:rPr lang="en-US" dirty="0" smtClean="0"/>
              <a:t>Order alphabetically the </a:t>
            </a:r>
            <a:r>
              <a:rPr lang="en-US" b="1" dirty="0" smtClean="0">
                <a:solidFill>
                  <a:schemeClr val="bg1"/>
                </a:solidFill>
              </a:rPr>
              <a:t>output</a:t>
            </a:r>
            <a:r>
              <a:rPr lang="en-US" dirty="0" smtClean="0"/>
              <a:t> words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Count Words in a Text (with Map)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6213" y="4200479"/>
            <a:ext cx="4143194" cy="16238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JS devs use Node.js for server-side </a:t>
            </a: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JS.</a:t>
            </a:r>
            <a:b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JS 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devs use JS</a:t>
            </a: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b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-- 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JS for devs </a:t>
            </a: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--</a:t>
            </a:r>
            <a:endParaRPr lang="en-US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4734" y="3627661"/>
            <a:ext cx="3422962" cy="27695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'devs' -&gt; 3 </a:t>
            </a: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times</a:t>
            </a:r>
            <a:b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'for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' -&gt; 2 </a:t>
            </a: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times</a:t>
            </a:r>
            <a:b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'js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' -&gt; 6 </a:t>
            </a: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times</a:t>
            </a:r>
            <a:b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'node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' -&gt; 1 </a:t>
            </a: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times</a:t>
            </a:r>
            <a:b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'server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' -&gt; 1 </a:t>
            </a: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times</a:t>
            </a:r>
            <a:b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'side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' -&gt; 1 </a:t>
            </a: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times</a:t>
            </a:r>
            <a:b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'use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' -&gt; 2 </a:t>
            </a: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times</a:t>
            </a:r>
            <a:endParaRPr lang="en-US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6349566" y="4714618"/>
            <a:ext cx="755009" cy="59561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380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Count Words in a Text (with Map)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01" y="1214409"/>
            <a:ext cx="10168245" cy="4726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function </a:t>
            </a:r>
            <a:r>
              <a:rPr lang="en-US" sz="2400" b="1" dirty="0" err="1">
                <a:latin typeface="Consolas" panose="020B0609020204030204" pitchFamily="49" charset="0"/>
              </a:rPr>
              <a:t>countWords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inputLines</a:t>
            </a:r>
            <a:r>
              <a:rPr lang="en-US" sz="2400" b="1" dirty="0">
                <a:latin typeface="Consolas" panose="020B0609020204030204" pitchFamily="49" charset="0"/>
              </a:rPr>
              <a:t>) </a:t>
            </a:r>
            <a:r>
              <a:rPr lang="en-US" sz="2400" b="1" dirty="0" smtClean="0">
                <a:latin typeface="Consolas" panose="020B0609020204030204" pitchFamily="49" charset="0"/>
              </a:rPr>
              <a:t>{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let </a:t>
            </a:r>
            <a:r>
              <a:rPr lang="en-US" sz="2400" b="1" dirty="0">
                <a:latin typeface="Consolas" panose="020B0609020204030204" pitchFamily="49" charset="0"/>
              </a:rPr>
              <a:t>words = </a:t>
            </a:r>
            <a:r>
              <a:rPr lang="en-US" sz="2400" b="1" dirty="0" err="1">
                <a:latin typeface="Consolas" panose="020B0609020204030204" pitchFamily="49" charset="0"/>
              </a:rPr>
              <a:t>inputLines.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sz="2400" b="1" dirty="0">
                <a:latin typeface="Consolas" panose="020B0609020204030204" pitchFamily="49" charset="0"/>
              </a:rPr>
              <a:t>('\n').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toLowerCase</a:t>
            </a:r>
            <a:r>
              <a:rPr lang="en-US" sz="2400" b="1" dirty="0" smtClean="0">
                <a:latin typeface="Consolas" panose="020B0609020204030204" pitchFamily="49" charset="0"/>
              </a:rPr>
              <a:t>()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  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split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2400" b="1" dirty="0">
                <a:latin typeface="Consolas" panose="020B0609020204030204" pitchFamily="49" charset="0"/>
              </a:rPr>
              <a:t>[^A-Za-z0-9_]+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2400" b="1" dirty="0">
                <a:latin typeface="Consolas" panose="020B0609020204030204" pitchFamily="49" charset="0"/>
              </a:rPr>
              <a:t>).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filter</a:t>
            </a:r>
            <a:r>
              <a:rPr lang="en-US" sz="2400" b="1" dirty="0">
                <a:latin typeface="Consolas" panose="020B0609020204030204" pitchFamily="49" charset="0"/>
              </a:rPr>
              <a:t>(w =&gt; w != </a:t>
            </a:r>
            <a:r>
              <a:rPr lang="en-US" sz="2400" b="1" dirty="0" smtClean="0">
                <a:latin typeface="Consolas" panose="020B0609020204030204" pitchFamily="49" charset="0"/>
              </a:rPr>
              <a:t>'');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let </a:t>
            </a:r>
            <a:r>
              <a:rPr lang="en-US" sz="2400" b="1" dirty="0" err="1">
                <a:latin typeface="Consolas" panose="020B0609020204030204" pitchFamily="49" charset="0"/>
              </a:rPr>
              <a:t>wordsCount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 Map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400" b="1" dirty="0" smtClean="0">
                <a:latin typeface="Consolas" panose="020B0609020204030204" pitchFamily="49" charset="0"/>
              </a:rPr>
              <a:t>;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(let w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words)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  </a:t>
            </a:r>
            <a:r>
              <a:rPr lang="en-US" sz="2400" b="1" dirty="0" err="1" smtClean="0">
                <a:latin typeface="Consolas" panose="020B0609020204030204" pitchFamily="49" charset="0"/>
              </a:rPr>
              <a:t>wordsCount.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has</a:t>
            </a:r>
            <a:r>
              <a:rPr lang="en-US" sz="2400" b="1" dirty="0" smtClean="0">
                <a:latin typeface="Consolas" panose="020B0609020204030204" pitchFamily="49" charset="0"/>
              </a:rPr>
              <a:t>(w</a:t>
            </a:r>
            <a:r>
              <a:rPr lang="en-US" sz="2400" b="1" dirty="0">
                <a:latin typeface="Consolas" panose="020B0609020204030204" pitchFamily="49" charset="0"/>
              </a:rPr>
              <a:t>) ? </a:t>
            </a:r>
            <a:r>
              <a:rPr lang="en-US" sz="2400" b="1" dirty="0" err="1" smtClean="0">
                <a:latin typeface="Consolas" panose="020B0609020204030204" pitchFamily="49" charset="0"/>
              </a:rPr>
              <a:t>wordsCount.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400" b="1" dirty="0" smtClean="0">
                <a:latin typeface="Consolas" panose="020B0609020204030204" pitchFamily="49" charset="0"/>
              </a:rPr>
              <a:t>(w,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    </a:t>
            </a:r>
            <a:r>
              <a:rPr lang="en-US" sz="2400" b="1" dirty="0" err="1" smtClean="0">
                <a:latin typeface="Consolas" panose="020B0609020204030204" pitchFamily="49" charset="0"/>
              </a:rPr>
              <a:t>wordsCount.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400" b="1" dirty="0" smtClean="0">
                <a:latin typeface="Consolas" panose="020B0609020204030204" pitchFamily="49" charset="0"/>
              </a:rPr>
              <a:t>(w</a:t>
            </a:r>
            <a:r>
              <a:rPr lang="en-US" sz="2400" b="1" dirty="0">
                <a:latin typeface="Consolas" panose="020B0609020204030204" pitchFamily="49" charset="0"/>
              </a:rPr>
              <a:t>)+1) : </a:t>
            </a:r>
            <a:r>
              <a:rPr lang="en-US" sz="2400" b="1" dirty="0" err="1">
                <a:latin typeface="Consolas" panose="020B0609020204030204" pitchFamily="49" charset="0"/>
              </a:rPr>
              <a:t>wordsCount.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400" b="1" dirty="0">
                <a:latin typeface="Consolas" panose="020B0609020204030204" pitchFamily="49" charset="0"/>
              </a:rPr>
              <a:t>(w, 1</a:t>
            </a:r>
            <a:r>
              <a:rPr lang="en-US" sz="2400" b="1" dirty="0" smtClean="0">
                <a:latin typeface="Consolas" panose="020B0609020204030204" pitchFamily="49" charset="0"/>
              </a:rPr>
              <a:t>);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let </a:t>
            </a:r>
            <a:r>
              <a:rPr lang="en-US" sz="2400" b="1" dirty="0" err="1">
                <a:latin typeface="Consolas" panose="020B0609020204030204" pitchFamily="49" charset="0"/>
              </a:rPr>
              <a:t>allWords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Array.from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wordsCount.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keys</a:t>
            </a:r>
            <a:r>
              <a:rPr lang="en-US" sz="2400" b="1" dirty="0">
                <a:latin typeface="Consolas" panose="020B0609020204030204" pitchFamily="49" charset="0"/>
              </a:rPr>
              <a:t>()).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sort</a:t>
            </a:r>
            <a:r>
              <a:rPr lang="en-US" sz="2400" b="1" dirty="0" smtClean="0">
                <a:latin typeface="Consolas" panose="020B0609020204030204" pitchFamily="49" charset="0"/>
              </a:rPr>
              <a:t>();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</a:t>
            </a:r>
            <a:r>
              <a:rPr lang="en-US" sz="2400" b="1" dirty="0" err="1" smtClean="0">
                <a:latin typeface="Consolas" panose="020B0609020204030204" pitchFamily="49" charset="0"/>
              </a:rPr>
              <a:t>allWords.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 dirty="0" smtClean="0">
                <a:latin typeface="Consolas" panose="020B0609020204030204" pitchFamily="49" charset="0"/>
              </a:rPr>
              <a:t>(w =&gt;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  console.log</a:t>
            </a:r>
            <a:r>
              <a:rPr lang="en-US" sz="2400" b="1" dirty="0">
                <a:latin typeface="Consolas" panose="020B0609020204030204" pitchFamily="49" charset="0"/>
              </a:rPr>
              <a:t>(`'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${w}</a:t>
            </a:r>
            <a:r>
              <a:rPr lang="en-US" sz="2400" b="1" dirty="0">
                <a:latin typeface="Consolas" panose="020B0609020204030204" pitchFamily="49" charset="0"/>
              </a:rPr>
              <a:t>' -&gt;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${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wordsCount.get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(w)}</a:t>
            </a:r>
            <a:r>
              <a:rPr lang="en-US" sz="2400" b="1" dirty="0">
                <a:latin typeface="Consolas" panose="020B0609020204030204" pitchFamily="49" charset="0"/>
              </a:rPr>
              <a:t> times</a:t>
            </a:r>
            <a:r>
              <a:rPr lang="en-US" sz="2400" b="1" dirty="0" smtClean="0">
                <a:latin typeface="Consolas" panose="020B0609020204030204" pitchFamily="49" charset="0"/>
              </a:rPr>
              <a:t>`));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}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0184" y="5424793"/>
            <a:ext cx="7901462" cy="5159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 err="1"/>
              <a:t>countWords</a:t>
            </a:r>
            <a:r>
              <a:rPr lang="en-US" sz="2400" b="1" dirty="0"/>
              <a:t>(['</a:t>
            </a:r>
            <a:r>
              <a:rPr lang="en-US" sz="2400" b="1" dirty="0">
                <a:solidFill>
                  <a:schemeClr val="bg1"/>
                </a:solidFill>
              </a:rPr>
              <a:t>JS and Node.js</a:t>
            </a:r>
            <a:r>
              <a:rPr lang="en-US" sz="2400" b="1" dirty="0"/>
              <a:t>', '</a:t>
            </a:r>
            <a:r>
              <a:rPr lang="en-US" sz="2400" b="1" dirty="0">
                <a:solidFill>
                  <a:schemeClr val="bg1"/>
                </a:solidFill>
              </a:rPr>
              <a:t>JS again and again</a:t>
            </a:r>
            <a:r>
              <a:rPr lang="en-US" sz="2400" b="1" dirty="0"/>
              <a:t>', '</a:t>
            </a:r>
            <a:r>
              <a:rPr lang="en-US" sz="2400" b="1" dirty="0">
                <a:solidFill>
                  <a:schemeClr val="bg1"/>
                </a:solidFill>
              </a:rPr>
              <a:t>Oh, JS?</a:t>
            </a:r>
            <a:r>
              <a:rPr lang="en-US" sz="2400" b="1" dirty="0"/>
              <a:t>'])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177138" y="6281811"/>
            <a:ext cx="11818096" cy="4242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smtClean="0"/>
              <a:t>Check your solution here: </a:t>
            </a:r>
            <a:r>
              <a:rPr lang="en-US" sz="2400" smtClean="0">
                <a:hlinkClick r:id="rId2"/>
              </a:rPr>
              <a:t>https://judge.softuni.bg/Contests/315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381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b="1" dirty="0" smtClean="0">
                <a:solidFill>
                  <a:schemeClr val="bg1"/>
                </a:solidFill>
              </a:rPr>
              <a:t>towns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populations</a:t>
            </a:r>
            <a:r>
              <a:rPr lang="en-US" dirty="0" smtClean="0"/>
              <a:t> (like shown below) and print a </a:t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the towns</a:t>
            </a:r>
            <a:r>
              <a:rPr lang="en-US" dirty="0" smtClean="0"/>
              <a:t> ant their </a:t>
            </a:r>
            <a:r>
              <a:rPr lang="en-US" b="1" dirty="0" smtClean="0">
                <a:solidFill>
                  <a:schemeClr val="bg1"/>
                </a:solidFill>
              </a:rPr>
              <a:t>total population </a:t>
            </a:r>
            <a:r>
              <a:rPr lang="en-US" dirty="0" smtClean="0"/>
              <a:t>for each town (see below)</a:t>
            </a:r>
          </a:p>
          <a:p>
            <a:pPr lvl="1"/>
            <a:r>
              <a:rPr lang="en-US" dirty="0" smtClean="0"/>
              <a:t>Print the towns in the order of their first appearance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Population in Towns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224" y="3212261"/>
            <a:ext cx="3304294" cy="27695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400" b="1" noProof="1">
                <a:latin typeface="Consolas" panose="020B0609020204030204" pitchFamily="49" charset="0"/>
                <a:cs typeface="Arial" panose="020B0604020202020204" pitchFamily="34" charset="0"/>
              </a:rPr>
              <a:t>Varna &lt;-&gt; </a:t>
            </a:r>
            <a:r>
              <a:rPr lang="bg-BG" sz="2400" b="1" noProof="1"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r>
              <a:rPr lang="sv-SE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0000</a:t>
            </a:r>
            <a:br>
              <a:rPr lang="sv-SE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sv-SE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Sofia </a:t>
            </a:r>
            <a:r>
              <a:rPr lang="sv-SE" sz="2400" b="1" noProof="1">
                <a:latin typeface="Consolas" panose="020B0609020204030204" pitchFamily="49" charset="0"/>
                <a:cs typeface="Arial" panose="020B0604020202020204" pitchFamily="34" charset="0"/>
              </a:rPr>
              <a:t>&lt;-&gt; </a:t>
            </a:r>
            <a:r>
              <a:rPr lang="sv-SE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1200000</a:t>
            </a:r>
            <a:br>
              <a:rPr lang="sv-SE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Plovdiv</a:t>
            </a:r>
            <a:r>
              <a:rPr lang="sv-SE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sv-SE" sz="2400" b="1" noProof="1">
                <a:latin typeface="Consolas" panose="020B0609020204030204" pitchFamily="49" charset="0"/>
                <a:cs typeface="Arial" panose="020B0604020202020204" pitchFamily="34" charset="0"/>
              </a:rPr>
              <a:t>&lt;-&gt; </a:t>
            </a: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20000</a:t>
            </a:r>
            <a:b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sv-SE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Sofia </a:t>
            </a:r>
            <a:r>
              <a:rPr lang="sv-SE" sz="2400" b="1" noProof="1">
                <a:latin typeface="Consolas" panose="020B0609020204030204" pitchFamily="49" charset="0"/>
                <a:cs typeface="Arial" panose="020B0604020202020204" pitchFamily="34" charset="0"/>
              </a:rPr>
              <a:t>&lt;-&gt; </a:t>
            </a:r>
            <a:r>
              <a:rPr lang="bg-BG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100000</a:t>
            </a:r>
            <a:r>
              <a:rPr lang="sv-SE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/>
            </a:r>
            <a:br>
              <a:rPr lang="sv-SE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sv-SE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Varna </a:t>
            </a:r>
            <a:r>
              <a:rPr lang="sv-SE" sz="2400" b="1" noProof="1">
                <a:latin typeface="Consolas" panose="020B0609020204030204" pitchFamily="49" charset="0"/>
                <a:cs typeface="Arial" panose="020B0604020202020204" pitchFamily="34" charset="0"/>
              </a:rPr>
              <a:t>&lt;-&gt; </a:t>
            </a:r>
            <a:r>
              <a:rPr lang="bg-BG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420000</a:t>
            </a: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/>
            </a:r>
            <a:b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Plovdiv</a:t>
            </a:r>
            <a:r>
              <a:rPr lang="sv-SE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sv-SE" sz="2400" b="1" noProof="1">
                <a:latin typeface="Consolas" panose="020B0609020204030204" pitchFamily="49" charset="0"/>
                <a:cs typeface="Arial" panose="020B0604020202020204" pitchFamily="34" charset="0"/>
              </a:rPr>
              <a:t>&lt;-&gt; </a:t>
            </a:r>
            <a:r>
              <a:rPr lang="bg-BG" sz="2400" b="1" noProof="1"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  <a:r>
              <a:rPr lang="bg-BG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0000</a:t>
            </a: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/>
            </a:r>
            <a:b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sv-SE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Plovdiv </a:t>
            </a:r>
            <a:r>
              <a:rPr lang="sv-SE" sz="2400" b="1" noProof="1">
                <a:latin typeface="Consolas" panose="020B0609020204030204" pitchFamily="49" charset="0"/>
                <a:cs typeface="Arial" panose="020B0604020202020204" pitchFamily="34" charset="0"/>
              </a:rPr>
              <a:t>&lt;-&gt; 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  <a:r>
              <a:rPr lang="bg-BG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0000</a:t>
            </a:r>
            <a:endParaRPr lang="sv-SE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8291" y="3978977"/>
            <a:ext cx="2953456" cy="12360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400" b="1" noProof="1">
                <a:latin typeface="Consolas" panose="020B0609020204030204" pitchFamily="49" charset="0"/>
                <a:cs typeface="Arial" panose="020B0604020202020204" pitchFamily="34" charset="0"/>
              </a:rPr>
              <a:t>Varna : </a:t>
            </a:r>
            <a:r>
              <a:rPr lang="sv-SE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460000</a:t>
            </a:r>
            <a:br>
              <a:rPr lang="sv-SE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sv-SE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Sofia </a:t>
            </a:r>
            <a:r>
              <a:rPr lang="sv-SE" sz="2400" b="1" noProof="1">
                <a:latin typeface="Consolas" panose="020B0609020204030204" pitchFamily="49" charset="0"/>
                <a:cs typeface="Arial" panose="020B0604020202020204" pitchFamily="34" charset="0"/>
              </a:rPr>
              <a:t>: </a:t>
            </a:r>
            <a:r>
              <a:rPr lang="sv-SE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1300000</a:t>
            </a:r>
            <a:br>
              <a:rPr lang="sv-SE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sv-SE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Plovdiv </a:t>
            </a:r>
            <a:r>
              <a:rPr lang="sv-SE" sz="2400" b="1" noProof="1">
                <a:latin typeface="Consolas" panose="020B0609020204030204" pitchFamily="49" charset="0"/>
                <a:cs typeface="Arial" panose="020B0604020202020204" pitchFamily="34" charset="0"/>
              </a:rPr>
              <a:t>: </a:t>
            </a:r>
            <a:r>
              <a:rPr lang="sv-SE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470000</a:t>
            </a:r>
            <a:endParaRPr lang="sv-SE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4943428" y="4320190"/>
            <a:ext cx="645953" cy="5536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657" y="3885422"/>
            <a:ext cx="1579759" cy="142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4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Population in Towns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817" y="1167728"/>
            <a:ext cx="9579258" cy="51140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function </a:t>
            </a:r>
            <a:r>
              <a:rPr lang="en-US" sz="2400" b="1" dirty="0" err="1">
                <a:latin typeface="Consolas" panose="020B0609020204030204" pitchFamily="49" charset="0"/>
              </a:rPr>
              <a:t>populationInTowns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dataRows</a:t>
            </a:r>
            <a:r>
              <a:rPr lang="en-US" sz="2400" b="1" dirty="0">
                <a:latin typeface="Consolas" panose="020B0609020204030204" pitchFamily="49" charset="0"/>
              </a:rPr>
              <a:t>) </a:t>
            </a:r>
            <a:r>
              <a:rPr lang="en-US" sz="2400" b="1" dirty="0" smtClean="0">
                <a:latin typeface="Consolas" panose="020B0609020204030204" pitchFamily="49" charset="0"/>
              </a:rPr>
              <a:t>{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let </a:t>
            </a:r>
            <a:r>
              <a:rPr lang="en-US" sz="2400" b="1" dirty="0">
                <a:latin typeface="Consolas" panose="020B0609020204030204" pitchFamily="49" charset="0"/>
              </a:rPr>
              <a:t>total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 Map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400" b="1" dirty="0" smtClean="0">
                <a:latin typeface="Consolas" panose="020B0609020204030204" pitchFamily="49" charset="0"/>
              </a:rPr>
              <a:t>;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(let </a:t>
            </a:r>
            <a:r>
              <a:rPr lang="en-US" sz="2400" b="1" dirty="0" err="1">
                <a:latin typeface="Consolas" panose="020B0609020204030204" pitchFamily="49" charset="0"/>
              </a:rPr>
              <a:t>dataRow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dataRows</a:t>
            </a:r>
            <a:r>
              <a:rPr lang="en-US" sz="2400" b="1" dirty="0">
                <a:latin typeface="Consolas" panose="020B0609020204030204" pitchFamily="49" charset="0"/>
              </a:rPr>
              <a:t>) </a:t>
            </a:r>
            <a:r>
              <a:rPr lang="en-US" sz="2400" b="1" dirty="0" smtClean="0">
                <a:latin typeface="Consolas" panose="020B0609020204030204" pitchFamily="49" charset="0"/>
              </a:rPr>
              <a:t>{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  let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latin typeface="Consolas" panose="020B0609020204030204" pitchFamily="49" charset="0"/>
              </a:rPr>
              <a:t>town, population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dataRow.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split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2400" b="1" dirty="0">
                <a:latin typeface="Consolas" panose="020B0609020204030204" pitchFamily="49" charset="0"/>
              </a:rPr>
              <a:t>\s*&lt;-&gt;\s</a:t>
            </a:r>
            <a:r>
              <a:rPr lang="en-US" sz="2400" b="1" dirty="0" smtClean="0">
                <a:latin typeface="Consolas" panose="020B0609020204030204" pitchFamily="49" charset="0"/>
              </a:rPr>
              <a:t>*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2400" b="1" dirty="0" smtClean="0">
                <a:latin typeface="Consolas" panose="020B0609020204030204" pitchFamily="49" charset="0"/>
              </a:rPr>
              <a:t>)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  population </a:t>
            </a:r>
            <a:r>
              <a:rPr lang="en-US" sz="2400" b="1" dirty="0">
                <a:latin typeface="Consolas" panose="020B0609020204030204" pitchFamily="49" charset="0"/>
              </a:rPr>
              <a:t>= Number(population</a:t>
            </a:r>
            <a:r>
              <a:rPr lang="en-US" sz="2400" b="1" dirty="0" smtClean="0">
                <a:latin typeface="Consolas" panose="020B0609020204030204" pitchFamily="49" charset="0"/>
              </a:rPr>
              <a:t>);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  if 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total.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has</a:t>
            </a:r>
            <a:r>
              <a:rPr lang="en-US" sz="2400" b="1" dirty="0">
                <a:latin typeface="Consolas" panose="020B0609020204030204" pitchFamily="49" charset="0"/>
              </a:rPr>
              <a:t>(town</a:t>
            </a:r>
            <a:r>
              <a:rPr lang="en-US" sz="2400" b="1" dirty="0" smtClean="0">
                <a:latin typeface="Consolas" panose="020B0609020204030204" pitchFamily="49" charset="0"/>
              </a:rPr>
              <a:t>))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    </a:t>
            </a:r>
            <a:r>
              <a:rPr lang="en-US" sz="2400" b="1" dirty="0" err="1" smtClean="0">
                <a:latin typeface="Consolas" panose="020B0609020204030204" pitchFamily="49" charset="0"/>
              </a:rPr>
              <a:t>total.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400" b="1" dirty="0" smtClean="0">
                <a:latin typeface="Consolas" panose="020B0609020204030204" pitchFamily="49" charset="0"/>
              </a:rPr>
              <a:t>(town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latin typeface="Consolas" panose="020B0609020204030204" pitchFamily="49" charset="0"/>
              </a:rPr>
              <a:t>total.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400" b="1" dirty="0">
                <a:latin typeface="Consolas" panose="020B0609020204030204" pitchFamily="49" charset="0"/>
              </a:rPr>
              <a:t>(town) + population</a:t>
            </a:r>
            <a:r>
              <a:rPr lang="en-US" sz="2400" b="1" dirty="0" smtClean="0">
                <a:latin typeface="Consolas" panose="020B0609020204030204" pitchFamily="49" charset="0"/>
              </a:rPr>
              <a:t>);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  else </a:t>
            </a:r>
            <a:r>
              <a:rPr lang="en-US" sz="2400" b="1" dirty="0" err="1">
                <a:latin typeface="Consolas" panose="020B0609020204030204" pitchFamily="49" charset="0"/>
              </a:rPr>
              <a:t>total.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400" b="1" dirty="0">
                <a:latin typeface="Consolas" panose="020B0609020204030204" pitchFamily="49" charset="0"/>
              </a:rPr>
              <a:t>(town, population</a:t>
            </a:r>
            <a:r>
              <a:rPr lang="en-US" sz="2400" b="1" dirty="0" smtClean="0">
                <a:latin typeface="Consolas" panose="020B0609020204030204" pitchFamily="49" charset="0"/>
              </a:rPr>
              <a:t>);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  }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(let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latin typeface="Consolas" panose="020B0609020204030204" pitchFamily="49" charset="0"/>
              </a:rPr>
              <a:t>town, sum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total)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  console.log(town </a:t>
            </a:r>
            <a:r>
              <a:rPr lang="en-US" sz="2400" b="1" dirty="0">
                <a:latin typeface="Consolas" panose="020B0609020204030204" pitchFamily="49" charset="0"/>
              </a:rPr>
              <a:t>+ " : " + sum</a:t>
            </a:r>
            <a:r>
              <a:rPr lang="en-US" sz="2400" b="1" dirty="0" smtClean="0">
                <a:latin typeface="Consolas" panose="020B0609020204030204" pitchFamily="49" charset="0"/>
              </a:rPr>
              <a:t>);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}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745" y="5765910"/>
            <a:ext cx="6324330" cy="5159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 err="1"/>
              <a:t>populationInTowns</a:t>
            </a:r>
            <a:r>
              <a:rPr lang="en-US" sz="2400" b="1" dirty="0"/>
              <a:t>(['B&lt;-&gt;20', 'A&lt;-&gt;30', 'B&lt;-&gt;5'])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7138" y="6281811"/>
            <a:ext cx="11818096" cy="42423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judge.softuni.bg/Contests/315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735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 smtClean="0"/>
              <a:t>Read </a:t>
            </a:r>
            <a:r>
              <a:rPr lang="en-US" sz="3200" b="1" dirty="0" smtClean="0">
                <a:solidFill>
                  <a:schemeClr val="bg1"/>
                </a:solidFill>
              </a:rPr>
              <a:t>sales data </a:t>
            </a:r>
            <a:r>
              <a:rPr lang="en-US" sz="3200" dirty="0" smtClean="0"/>
              <a:t>in the following format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3200" dirty="0" smtClean="0"/>
              <a:t>Print for each </a:t>
            </a:r>
            <a:r>
              <a:rPr lang="en-US" sz="3200" b="1" dirty="0" smtClean="0">
                <a:solidFill>
                  <a:schemeClr val="bg1"/>
                </a:solidFill>
              </a:rPr>
              <a:t>town</a:t>
            </a:r>
            <a:r>
              <a:rPr lang="en-US" sz="3200" dirty="0" smtClean="0"/>
              <a:t> the </a:t>
            </a:r>
            <a:r>
              <a:rPr lang="en-US" sz="3200" b="1" dirty="0" smtClean="0">
                <a:solidFill>
                  <a:schemeClr val="bg1"/>
                </a:solidFill>
              </a:rPr>
              <a:t>sum</a:t>
            </a:r>
            <a:r>
              <a:rPr lang="en-US" sz="3200" dirty="0" smtClean="0"/>
              <a:t> of </a:t>
            </a:r>
            <a:r>
              <a:rPr lang="en-US" sz="3200" b="1" dirty="0" smtClean="0">
                <a:solidFill>
                  <a:schemeClr val="bg1"/>
                </a:solidFill>
              </a:rPr>
              <a:t>incomes</a:t>
            </a:r>
            <a:r>
              <a:rPr lang="en-US" sz="3200" dirty="0" smtClean="0"/>
              <a:t> for each </a:t>
            </a:r>
            <a:r>
              <a:rPr lang="en-US" sz="3200" b="1" dirty="0" smtClean="0">
                <a:solidFill>
                  <a:schemeClr val="bg1"/>
                </a:solidFill>
              </a:rPr>
              <a:t>product</a:t>
            </a:r>
          </a:p>
          <a:p>
            <a:pPr lvl="1">
              <a:buClr>
                <a:schemeClr val="tx1"/>
              </a:buClr>
            </a:pPr>
            <a:r>
              <a:rPr lang="en-US" sz="3000" b="1" dirty="0" smtClean="0">
                <a:solidFill>
                  <a:schemeClr val="bg1"/>
                </a:solidFill>
              </a:rPr>
              <a:t>Order</a:t>
            </a:r>
            <a:r>
              <a:rPr lang="en-US" sz="3000" dirty="0" smtClean="0"/>
              <a:t> the towns and products as they </a:t>
            </a:r>
            <a:r>
              <a:rPr lang="en-US" sz="3000" b="1" dirty="0" smtClean="0">
                <a:solidFill>
                  <a:schemeClr val="bg1"/>
                </a:solidFill>
              </a:rPr>
              <a:t>first appear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City Markets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146" y="1929729"/>
            <a:ext cx="8899751" cy="478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sv-SE" sz="2400" b="1" noProof="1"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  <a:r>
              <a:rPr lang="sv-SE" sz="2200" b="1" noProof="1">
                <a:latin typeface="Consolas" panose="020B0609020204030204" pitchFamily="49" charset="0"/>
                <a:cs typeface="Arial" panose="020B0604020202020204" pitchFamily="34" charset="0"/>
              </a:rPr>
              <a:t>town} -&gt; {product} -&gt; {amountOfSales}:{priceForOneUnit</a:t>
            </a:r>
            <a:r>
              <a:rPr lang="sv-SE" sz="22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sv-SE" sz="22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146" y="4268052"/>
            <a:ext cx="5624034" cy="18337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noProof="1">
                <a:latin typeface="Consolas" panose="020B0609020204030204" pitchFamily="49" charset="0"/>
                <a:cs typeface="Arial" panose="020B0604020202020204" pitchFamily="34" charset="0"/>
              </a:rPr>
              <a:t>Sofia -&gt; Laptops HP -&gt; 200 : </a:t>
            </a:r>
            <a:r>
              <a:rPr lang="sv-SE" sz="22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2000</a:t>
            </a:r>
            <a:br>
              <a:rPr lang="sv-SE" sz="2200" b="1" noProof="1" smtClean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sv-SE" sz="22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Sofia </a:t>
            </a:r>
            <a:r>
              <a:rPr lang="sv-SE" sz="2200" b="1" noProof="1">
                <a:latin typeface="Consolas" panose="020B0609020204030204" pitchFamily="49" charset="0"/>
                <a:cs typeface="Arial" panose="020B0604020202020204" pitchFamily="34" charset="0"/>
              </a:rPr>
              <a:t>-&gt; Raspberry -&gt; 200000 : </a:t>
            </a:r>
            <a:r>
              <a:rPr lang="sv-SE" sz="22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1500</a:t>
            </a:r>
            <a:br>
              <a:rPr lang="sv-SE" sz="2200" b="1" noProof="1" smtClean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sv-SE" sz="22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Montana </a:t>
            </a:r>
            <a:r>
              <a:rPr lang="sv-SE" sz="2200" b="1" noProof="1">
                <a:latin typeface="Consolas" panose="020B0609020204030204" pitchFamily="49" charset="0"/>
                <a:cs typeface="Arial" panose="020B0604020202020204" pitchFamily="34" charset="0"/>
              </a:rPr>
              <a:t>-&gt; Oranges -&gt; 200000 : </a:t>
            </a:r>
            <a:r>
              <a:rPr lang="sv-SE" sz="22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br>
              <a:rPr lang="sv-SE" sz="2200" b="1" noProof="1" smtClean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sv-SE" sz="22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Montana </a:t>
            </a:r>
            <a:r>
              <a:rPr lang="sv-SE" sz="2200" b="1" noProof="1">
                <a:latin typeface="Consolas" panose="020B0609020204030204" pitchFamily="49" charset="0"/>
                <a:cs typeface="Arial" panose="020B0604020202020204" pitchFamily="34" charset="0"/>
              </a:rPr>
              <a:t>-&gt; Cherries -&gt; 1000 : </a:t>
            </a:r>
            <a:r>
              <a:rPr lang="sv-SE" sz="22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0.3</a:t>
            </a:r>
            <a:br>
              <a:rPr lang="sv-SE" sz="2200" b="1" noProof="1" smtClean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sv-SE" sz="22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Sofia </a:t>
            </a:r>
            <a:r>
              <a:rPr lang="sv-SE" sz="2200" b="1" noProof="1">
                <a:latin typeface="Consolas" panose="020B0609020204030204" pitchFamily="49" charset="0"/>
                <a:cs typeface="Arial" panose="020B0604020202020204" pitchFamily="34" charset="0"/>
              </a:rPr>
              <a:t>-&gt; Audi Q7 -&gt; 200 : </a:t>
            </a:r>
            <a:r>
              <a:rPr lang="sv-SE" sz="22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100000</a:t>
            </a:r>
            <a:endParaRPr lang="sv-SE" sz="22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9638" y="3852466"/>
            <a:ext cx="4286774" cy="25447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noProof="1">
                <a:latin typeface="Consolas" panose="020B0609020204030204" pitchFamily="49" charset="0"/>
                <a:cs typeface="Arial" panose="020B0604020202020204" pitchFamily="34" charset="0"/>
              </a:rPr>
              <a:t>Town </a:t>
            </a:r>
            <a:r>
              <a:rPr lang="sv-SE" sz="22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– Sofia</a:t>
            </a:r>
            <a:br>
              <a:rPr lang="sv-SE" sz="2200" b="1" noProof="1" smtClean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sv-SE" sz="22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$$$</a:t>
            </a:r>
            <a:r>
              <a:rPr lang="sv-SE" sz="2200" b="1" noProof="1">
                <a:latin typeface="Consolas" panose="020B0609020204030204" pitchFamily="49" charset="0"/>
                <a:cs typeface="Arial" panose="020B0604020202020204" pitchFamily="34" charset="0"/>
              </a:rPr>
              <a:t>Laptops HP : </a:t>
            </a:r>
            <a:r>
              <a:rPr lang="sv-SE" sz="22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400000</a:t>
            </a:r>
            <a:br>
              <a:rPr lang="sv-SE" sz="2200" b="1" noProof="1" smtClean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sv-SE" sz="22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$$$</a:t>
            </a:r>
            <a:r>
              <a:rPr lang="sv-SE" sz="2200" b="1" noProof="1">
                <a:latin typeface="Consolas" panose="020B0609020204030204" pitchFamily="49" charset="0"/>
                <a:cs typeface="Arial" panose="020B0604020202020204" pitchFamily="34" charset="0"/>
              </a:rPr>
              <a:t>Raspberry : </a:t>
            </a:r>
            <a:r>
              <a:rPr lang="sv-SE" sz="22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300000000</a:t>
            </a:r>
            <a:br>
              <a:rPr lang="sv-SE" sz="2200" b="1" noProof="1" smtClean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sv-SE" sz="22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$$$</a:t>
            </a:r>
            <a:r>
              <a:rPr lang="sv-SE" sz="2200" b="1" noProof="1">
                <a:latin typeface="Consolas" panose="020B0609020204030204" pitchFamily="49" charset="0"/>
                <a:cs typeface="Arial" panose="020B0604020202020204" pitchFamily="34" charset="0"/>
              </a:rPr>
              <a:t>Audi Q7 : </a:t>
            </a:r>
            <a:r>
              <a:rPr lang="sv-SE" sz="22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20000000</a:t>
            </a:r>
            <a:br>
              <a:rPr lang="sv-SE" sz="2200" b="1" noProof="1" smtClean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sv-SE" sz="22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Town – Montana</a:t>
            </a:r>
            <a:br>
              <a:rPr lang="sv-SE" sz="2200" b="1" noProof="1" smtClean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sv-SE" sz="22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$$$</a:t>
            </a:r>
            <a:r>
              <a:rPr lang="en-US" sz="2200" b="1" noProof="1">
                <a:latin typeface="Consolas" panose="020B0609020204030204" pitchFamily="49" charset="0"/>
                <a:cs typeface="Arial" panose="020B0604020202020204" pitchFamily="34" charset="0"/>
              </a:rPr>
              <a:t>Oranges</a:t>
            </a:r>
            <a:r>
              <a:rPr lang="sv-SE" sz="2200" b="1" noProof="1">
                <a:latin typeface="Consolas" panose="020B0609020204030204" pitchFamily="49" charset="0"/>
                <a:cs typeface="Arial" panose="020B0604020202020204" pitchFamily="34" charset="0"/>
              </a:rPr>
              <a:t> : </a:t>
            </a:r>
            <a:r>
              <a:rPr lang="sv-SE" sz="22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200000</a:t>
            </a:r>
            <a:br>
              <a:rPr lang="sv-SE" sz="2200" b="1" noProof="1" smtClean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sv-SE" sz="22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$$$</a:t>
            </a:r>
            <a:r>
              <a:rPr lang="sv-SE" sz="2200" b="1" noProof="1">
                <a:latin typeface="Consolas" panose="020B0609020204030204" pitchFamily="49" charset="0"/>
                <a:cs typeface="Arial" panose="020B0604020202020204" pitchFamily="34" charset="0"/>
              </a:rPr>
              <a:t>Cherries : </a:t>
            </a:r>
            <a:r>
              <a:rPr lang="sv-SE" sz="22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4000</a:t>
            </a:r>
            <a:endParaRPr lang="sv-SE" sz="22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6699795" y="4914836"/>
            <a:ext cx="436227" cy="41998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189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City Markets (Nested Maps)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13" y="1138586"/>
            <a:ext cx="10535604" cy="5033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latin typeface="Consolas" panose="020B0609020204030204" pitchFamily="49" charset="0"/>
              </a:rPr>
              <a:t>function </a:t>
            </a:r>
            <a:r>
              <a:rPr lang="en-US" sz="2200" b="1" dirty="0" err="1">
                <a:latin typeface="Consolas" panose="020B0609020204030204" pitchFamily="49" charset="0"/>
              </a:rPr>
              <a:t>cityMarkets</a:t>
            </a:r>
            <a:r>
              <a:rPr lang="en-US" sz="2200" b="1" dirty="0">
                <a:latin typeface="Consolas" panose="020B0609020204030204" pitchFamily="49" charset="0"/>
              </a:rPr>
              <a:t>(sales) </a:t>
            </a:r>
            <a:r>
              <a:rPr lang="en-US" sz="2200" b="1" dirty="0" smtClean="0">
                <a:latin typeface="Consolas" panose="020B0609020204030204" pitchFamily="49" charset="0"/>
              </a:rPr>
              <a:t>{</a:t>
            </a:r>
            <a:br>
              <a:rPr lang="en-US" sz="2200" b="1" dirty="0" smtClean="0">
                <a:latin typeface="Consolas" panose="020B0609020204030204" pitchFamily="49" charset="0"/>
              </a:rPr>
            </a:br>
            <a:r>
              <a:rPr lang="en-US" sz="2200" b="1" dirty="0" smtClean="0">
                <a:latin typeface="Consolas" panose="020B0609020204030204" pitchFamily="49" charset="0"/>
              </a:rPr>
              <a:t>  let </a:t>
            </a:r>
            <a:r>
              <a:rPr lang="en-US" sz="2200" b="1" dirty="0" err="1" smtClean="0">
                <a:latin typeface="Consolas" panose="020B0609020204030204" pitchFamily="49" charset="0"/>
              </a:rPr>
              <a:t>townsWithProducts</a:t>
            </a:r>
            <a:r>
              <a:rPr lang="en-US" sz="2200" b="1" dirty="0" smtClean="0">
                <a:latin typeface="Consolas" panose="020B0609020204030204" pitchFamily="49" charset="0"/>
              </a:rPr>
              <a:t> = </a:t>
            </a:r>
            <a:r>
              <a:rPr lang="en-US" sz="2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new Map()</a:t>
            </a:r>
            <a:r>
              <a:rPr lang="en-US" sz="2200" b="1" dirty="0" smtClean="0">
                <a:latin typeface="Consolas" panose="020B0609020204030204" pitchFamily="49" charset="0"/>
              </a:rPr>
              <a:t>;</a:t>
            </a:r>
            <a:br>
              <a:rPr lang="en-US" sz="2200" b="1" dirty="0" smtClean="0">
                <a:latin typeface="Consolas" panose="020B0609020204030204" pitchFamily="49" charset="0"/>
              </a:rPr>
            </a:br>
            <a:r>
              <a:rPr lang="en-US" sz="2200" b="1" dirty="0" smtClean="0">
                <a:latin typeface="Consolas" panose="020B0609020204030204" pitchFamily="49" charset="0"/>
              </a:rPr>
              <a:t>  </a:t>
            </a:r>
            <a:r>
              <a:rPr lang="en-US" sz="2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200" b="1" dirty="0" smtClean="0">
                <a:latin typeface="Consolas" panose="020B0609020204030204" pitchFamily="49" charset="0"/>
              </a:rPr>
              <a:t> (let sale </a:t>
            </a:r>
            <a:r>
              <a:rPr lang="en-US" sz="2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of</a:t>
            </a:r>
            <a:r>
              <a:rPr lang="en-US" sz="2200" b="1" dirty="0" smtClean="0">
                <a:latin typeface="Consolas" panose="020B0609020204030204" pitchFamily="49" charset="0"/>
              </a:rPr>
              <a:t> sales) {</a:t>
            </a:r>
            <a:br>
              <a:rPr lang="en-US" sz="2200" b="1" dirty="0" smtClean="0">
                <a:latin typeface="Consolas" panose="020B0609020204030204" pitchFamily="49" charset="0"/>
              </a:rPr>
            </a:br>
            <a:r>
              <a:rPr lang="en-US" sz="2200" b="1" dirty="0" smtClean="0">
                <a:latin typeface="Consolas" panose="020B0609020204030204" pitchFamily="49" charset="0"/>
              </a:rPr>
              <a:t>    let </a:t>
            </a:r>
            <a:r>
              <a:rPr lang="en-US" sz="2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200" b="1" dirty="0" smtClean="0">
                <a:latin typeface="Consolas" panose="020B0609020204030204" pitchFamily="49" charset="0"/>
              </a:rPr>
              <a:t>town, product, </a:t>
            </a:r>
            <a:r>
              <a:rPr lang="en-US" sz="2200" b="1" dirty="0" err="1" smtClean="0">
                <a:latin typeface="Consolas" panose="020B0609020204030204" pitchFamily="49" charset="0"/>
              </a:rPr>
              <a:t>quantityPrice</a:t>
            </a:r>
            <a:r>
              <a:rPr lang="en-US" sz="2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200" b="1" dirty="0" smtClean="0">
                <a:latin typeface="Consolas" panose="020B0609020204030204" pitchFamily="49" charset="0"/>
              </a:rPr>
              <a:t> = </a:t>
            </a:r>
            <a:r>
              <a:rPr lang="en-US" sz="2200" b="1" dirty="0" err="1" smtClean="0">
                <a:latin typeface="Consolas" panose="020B0609020204030204" pitchFamily="49" charset="0"/>
              </a:rPr>
              <a:t>sale.</a:t>
            </a:r>
            <a:r>
              <a:rPr lang="en-US" sz="22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split</a:t>
            </a:r>
            <a:r>
              <a:rPr lang="en-US" sz="2200" b="1" dirty="0" smtClean="0">
                <a:latin typeface="Consolas" panose="020B0609020204030204" pitchFamily="49" charset="0"/>
              </a:rPr>
              <a:t>(/\s*-&gt;\s*/);</a:t>
            </a:r>
            <a:br>
              <a:rPr lang="en-US" sz="2200" b="1" dirty="0" smtClean="0">
                <a:latin typeface="Consolas" panose="020B0609020204030204" pitchFamily="49" charset="0"/>
              </a:rPr>
            </a:br>
            <a:r>
              <a:rPr lang="en-US" sz="2200" b="1" dirty="0" smtClean="0">
                <a:latin typeface="Consolas" panose="020B0609020204030204" pitchFamily="49" charset="0"/>
              </a:rPr>
              <a:t>    let </a:t>
            </a:r>
            <a:r>
              <a:rPr lang="en-US" sz="2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200" b="1" dirty="0" smtClean="0">
                <a:latin typeface="Consolas" panose="020B0609020204030204" pitchFamily="49" charset="0"/>
              </a:rPr>
              <a:t>quantity, price</a:t>
            </a:r>
            <a:r>
              <a:rPr lang="en-US" sz="2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200" b="1" dirty="0" smtClean="0">
                <a:latin typeface="Consolas" panose="020B0609020204030204" pitchFamily="49" charset="0"/>
              </a:rPr>
              <a:t> = </a:t>
            </a:r>
            <a:r>
              <a:rPr lang="en-US" sz="2200" b="1" dirty="0" err="1" smtClean="0">
                <a:latin typeface="Consolas" panose="020B0609020204030204" pitchFamily="49" charset="0"/>
              </a:rPr>
              <a:t>quantityPrice.</a:t>
            </a:r>
            <a:r>
              <a:rPr lang="en-US" sz="22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split</a:t>
            </a:r>
            <a:r>
              <a:rPr lang="en-US" sz="2200" b="1" dirty="0" smtClean="0">
                <a:latin typeface="Consolas" panose="020B0609020204030204" pitchFamily="49" charset="0"/>
              </a:rPr>
              <a:t>(/\s*:\s*/);</a:t>
            </a:r>
            <a:br>
              <a:rPr lang="en-US" sz="2200" b="1" dirty="0" smtClean="0">
                <a:latin typeface="Consolas" panose="020B0609020204030204" pitchFamily="49" charset="0"/>
              </a:rPr>
            </a:br>
            <a:r>
              <a:rPr lang="en-US" sz="2200" b="1" dirty="0" smtClean="0">
                <a:latin typeface="Consolas" panose="020B0609020204030204" pitchFamily="49" charset="0"/>
              </a:rPr>
              <a:t>    if (!</a:t>
            </a:r>
            <a:r>
              <a:rPr lang="en-US" sz="2200" b="1" dirty="0" err="1" smtClean="0">
                <a:latin typeface="Consolas" panose="020B0609020204030204" pitchFamily="49" charset="0"/>
              </a:rPr>
              <a:t>townsWithProducts.</a:t>
            </a:r>
            <a:r>
              <a:rPr lang="en-US" sz="22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has</a:t>
            </a:r>
            <a:r>
              <a:rPr lang="en-US" sz="2200" b="1" dirty="0" smtClean="0">
                <a:latin typeface="Consolas" panose="020B0609020204030204" pitchFamily="49" charset="0"/>
              </a:rPr>
              <a:t>(town))</a:t>
            </a:r>
            <a:br>
              <a:rPr lang="en-US" sz="2200" b="1" dirty="0" smtClean="0">
                <a:latin typeface="Consolas" panose="020B0609020204030204" pitchFamily="49" charset="0"/>
              </a:rPr>
            </a:br>
            <a:r>
              <a:rPr lang="en-US" sz="2200" b="1" dirty="0" smtClean="0">
                <a:latin typeface="Consolas" panose="020B0609020204030204" pitchFamily="49" charset="0"/>
              </a:rPr>
              <a:t>      </a:t>
            </a:r>
            <a:r>
              <a:rPr lang="en-US" sz="2200" b="1" dirty="0" err="1" smtClean="0">
                <a:latin typeface="Consolas" panose="020B0609020204030204" pitchFamily="49" charset="0"/>
              </a:rPr>
              <a:t>townsWithProducts.</a:t>
            </a:r>
            <a:r>
              <a:rPr lang="en-US" sz="22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200" b="1" dirty="0" smtClean="0">
                <a:latin typeface="Consolas" panose="020B0609020204030204" pitchFamily="49" charset="0"/>
              </a:rPr>
              <a:t>(town, </a:t>
            </a:r>
            <a:r>
              <a:rPr lang="en-US" sz="2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new Map()</a:t>
            </a:r>
            <a:r>
              <a:rPr lang="en-US" sz="2200" b="1" dirty="0" smtClean="0">
                <a:latin typeface="Consolas" panose="020B0609020204030204" pitchFamily="49" charset="0"/>
              </a:rPr>
              <a:t>);</a:t>
            </a:r>
            <a:br>
              <a:rPr lang="en-US" sz="2200" b="1" dirty="0" smtClean="0">
                <a:latin typeface="Consolas" panose="020B0609020204030204" pitchFamily="49" charset="0"/>
              </a:rPr>
            </a:br>
            <a:r>
              <a:rPr lang="en-US" sz="2200" b="1" dirty="0" smtClean="0">
                <a:latin typeface="Consolas" panose="020B0609020204030204" pitchFamily="49" charset="0"/>
              </a:rPr>
              <a:t>    let income = quantity * price;</a:t>
            </a:r>
            <a:br>
              <a:rPr lang="en-US" sz="2200" b="1" dirty="0" smtClean="0">
                <a:latin typeface="Consolas" panose="020B0609020204030204" pitchFamily="49" charset="0"/>
              </a:rPr>
            </a:br>
            <a:r>
              <a:rPr lang="en-US" sz="2200" b="1" dirty="0" smtClean="0">
                <a:latin typeface="Consolas" panose="020B0609020204030204" pitchFamily="49" charset="0"/>
              </a:rPr>
              <a:t>    let </a:t>
            </a:r>
            <a:r>
              <a:rPr lang="en-US" sz="2200" b="1" dirty="0" err="1" smtClean="0">
                <a:latin typeface="Consolas" panose="020B0609020204030204" pitchFamily="49" charset="0"/>
              </a:rPr>
              <a:t>oldIncome</a:t>
            </a:r>
            <a:r>
              <a:rPr lang="en-US" sz="2200" b="1" dirty="0" smtClean="0">
                <a:latin typeface="Consolas" panose="020B0609020204030204" pitchFamily="49" charset="0"/>
              </a:rPr>
              <a:t> = </a:t>
            </a:r>
            <a:r>
              <a:rPr lang="en-US" sz="2200" b="1" dirty="0" err="1" smtClean="0">
                <a:latin typeface="Consolas" panose="020B0609020204030204" pitchFamily="49" charset="0"/>
              </a:rPr>
              <a:t>townsWithProducts.</a:t>
            </a:r>
            <a:r>
              <a:rPr lang="en-US" sz="22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200" b="1" dirty="0" smtClean="0">
                <a:latin typeface="Consolas" panose="020B0609020204030204" pitchFamily="49" charset="0"/>
              </a:rPr>
              <a:t>(town).</a:t>
            </a:r>
            <a:r>
              <a:rPr lang="en-US" sz="2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200" b="1" dirty="0" smtClean="0">
                <a:latin typeface="Consolas" panose="020B0609020204030204" pitchFamily="49" charset="0"/>
              </a:rPr>
              <a:t>(product);</a:t>
            </a:r>
            <a:br>
              <a:rPr lang="en-US" sz="2200" b="1" dirty="0" smtClean="0">
                <a:latin typeface="Consolas" panose="020B0609020204030204" pitchFamily="49" charset="0"/>
              </a:rPr>
            </a:br>
            <a:r>
              <a:rPr lang="en-US" sz="2200" b="1" dirty="0" smtClean="0">
                <a:latin typeface="Consolas" panose="020B0609020204030204" pitchFamily="49" charset="0"/>
              </a:rPr>
              <a:t>    if (</a:t>
            </a:r>
            <a:r>
              <a:rPr lang="en-US" sz="2200" b="1" dirty="0" err="1" smtClean="0">
                <a:latin typeface="Consolas" panose="020B0609020204030204" pitchFamily="49" charset="0"/>
              </a:rPr>
              <a:t>oldIncome</a:t>
            </a:r>
            <a:r>
              <a:rPr lang="en-US" sz="2200" b="1" dirty="0" smtClean="0">
                <a:latin typeface="Consolas" panose="020B0609020204030204" pitchFamily="49" charset="0"/>
              </a:rPr>
              <a:t>) income += </a:t>
            </a:r>
            <a:r>
              <a:rPr lang="en-US" sz="2200" b="1" dirty="0" err="1" smtClean="0">
                <a:latin typeface="Consolas" panose="020B0609020204030204" pitchFamily="49" charset="0"/>
              </a:rPr>
              <a:t>oldIncome</a:t>
            </a:r>
            <a:r>
              <a:rPr lang="en-US" sz="2200" b="1" dirty="0" smtClean="0">
                <a:latin typeface="Consolas" panose="020B0609020204030204" pitchFamily="49" charset="0"/>
              </a:rPr>
              <a:t>;</a:t>
            </a:r>
            <a:br>
              <a:rPr lang="en-US" sz="2200" b="1" dirty="0" smtClean="0">
                <a:latin typeface="Consolas" panose="020B0609020204030204" pitchFamily="49" charset="0"/>
              </a:rPr>
            </a:br>
            <a:r>
              <a:rPr lang="en-US" sz="2200" b="1" dirty="0" smtClean="0">
                <a:latin typeface="Consolas" panose="020B0609020204030204" pitchFamily="49" charset="0"/>
              </a:rPr>
              <a:t>    </a:t>
            </a:r>
            <a:r>
              <a:rPr lang="en-US" sz="2200" b="1" dirty="0" err="1" smtClean="0">
                <a:latin typeface="Consolas" panose="020B0609020204030204" pitchFamily="49" charset="0"/>
              </a:rPr>
              <a:t>townsWithProducts.</a:t>
            </a:r>
            <a:r>
              <a:rPr lang="en-US" sz="22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200" b="1" dirty="0" smtClean="0">
                <a:latin typeface="Consolas" panose="020B0609020204030204" pitchFamily="49" charset="0"/>
              </a:rPr>
              <a:t>(town).</a:t>
            </a:r>
            <a:r>
              <a:rPr lang="en-US" sz="2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200" b="1" dirty="0" smtClean="0">
                <a:latin typeface="Consolas" panose="020B0609020204030204" pitchFamily="49" charset="0"/>
              </a:rPr>
              <a:t>(product, income);</a:t>
            </a:r>
            <a:br>
              <a:rPr lang="en-US" sz="2200" b="1" dirty="0" smtClean="0">
                <a:latin typeface="Consolas" panose="020B0609020204030204" pitchFamily="49" charset="0"/>
              </a:rPr>
            </a:br>
            <a:r>
              <a:rPr lang="en-US" sz="2200" b="1" dirty="0" smtClean="0">
                <a:latin typeface="Consolas" panose="020B0609020204030204" pitchFamily="49" charset="0"/>
              </a:rPr>
              <a:t>  }</a:t>
            </a:r>
            <a:br>
              <a:rPr lang="en-US" sz="2200" b="1" dirty="0" smtClean="0">
                <a:latin typeface="Consolas" panose="020B0609020204030204" pitchFamily="49" charset="0"/>
              </a:rPr>
            </a:br>
            <a:r>
              <a:rPr lang="en-US" sz="2200" b="1" dirty="0" smtClean="0">
                <a:latin typeface="Consolas" panose="020B0609020204030204" pitchFamily="49" charset="0"/>
              </a:rPr>
              <a:t>  </a:t>
            </a:r>
            <a:r>
              <a:rPr lang="en-US" sz="22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TODO: print the incomes by towns and </a:t>
            </a:r>
            <a:r>
              <a:rPr lang="en-US" sz="22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products</a:t>
            </a:r>
            <a:br>
              <a:rPr lang="en-US" sz="22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200" b="1" dirty="0" smtClean="0">
                <a:latin typeface="Consolas" panose="020B0609020204030204" pitchFamily="49" charset="0"/>
              </a:rPr>
              <a:t>}</a:t>
            </a:r>
            <a:endParaRPr lang="en-US" sz="2200" b="1" dirty="0">
              <a:latin typeface="Consolas" panose="020B0609020204030204" pitchFamily="49" charset="0"/>
            </a:endParaRP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7138" y="6281811"/>
            <a:ext cx="11818096" cy="42423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judge.softuni.bg/Contests/315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461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Set Class in 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Set of Unique Values of Any Type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902" y="1551963"/>
            <a:ext cx="2232195" cy="22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24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Sets</a:t>
            </a:r>
            <a:r>
              <a:rPr lang="en-US" dirty="0" smtClean="0"/>
              <a:t> in JS are collections of </a:t>
            </a:r>
            <a:r>
              <a:rPr lang="en-US" b="1" dirty="0" smtClean="0">
                <a:solidFill>
                  <a:schemeClr val="bg1"/>
                </a:solidFill>
              </a:rPr>
              <a:t>unique objects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insertion order </a:t>
            </a:r>
            <a:r>
              <a:rPr lang="en-US" dirty="0" smtClean="0"/>
              <a:t>is </a:t>
            </a:r>
            <a:r>
              <a:rPr lang="en-US" b="1" dirty="0" smtClean="0">
                <a:solidFill>
                  <a:schemeClr val="bg1"/>
                </a:solidFill>
              </a:rPr>
              <a:t>preserved</a:t>
            </a:r>
            <a:r>
              <a:rPr lang="en-US" dirty="0" smtClean="0"/>
              <a:t>, with </a:t>
            </a:r>
            <a:r>
              <a:rPr lang="en-US" b="1" dirty="0" smtClean="0">
                <a:solidFill>
                  <a:schemeClr val="bg1"/>
                </a:solidFill>
              </a:rPr>
              <a:t>no duplicates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Set Class in 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482" y="2763371"/>
            <a:ext cx="8002129" cy="34028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let names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 Set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400" b="1" dirty="0" smtClean="0">
                <a:latin typeface="Consolas" panose="020B0609020204030204" pitchFamily="49" charset="0"/>
              </a:rPr>
              <a:t>;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err="1" smtClean="0">
                <a:latin typeface="Consolas" panose="020B0609020204030204" pitchFamily="49" charset="0"/>
              </a:rPr>
              <a:t>names.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sz="2400" b="1" dirty="0">
                <a:latin typeface="Consolas" panose="020B0609020204030204" pitchFamily="49" charset="0"/>
              </a:rPr>
              <a:t>("Peter"); </a:t>
            </a:r>
            <a:r>
              <a:rPr lang="en-US" sz="2400" b="1" dirty="0" err="1">
                <a:latin typeface="Consolas" panose="020B0609020204030204" pitchFamily="49" charset="0"/>
              </a:rPr>
              <a:t>names.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sz="2400" b="1" dirty="0">
                <a:latin typeface="Consolas" panose="020B0609020204030204" pitchFamily="49" charset="0"/>
              </a:rPr>
              <a:t>(20</a:t>
            </a:r>
            <a:r>
              <a:rPr lang="en-US" sz="2400" b="1" dirty="0" smtClean="0">
                <a:latin typeface="Consolas" panose="020B0609020204030204" pitchFamily="49" charset="0"/>
              </a:rPr>
              <a:t>);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err="1" smtClean="0">
                <a:latin typeface="Consolas" panose="020B0609020204030204" pitchFamily="49" charset="0"/>
              </a:rPr>
              <a:t>names.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sz="2400" b="1" dirty="0">
                <a:latin typeface="Consolas" panose="020B0609020204030204" pitchFamily="49" charset="0"/>
              </a:rPr>
              <a:t>("Maria"); </a:t>
            </a:r>
            <a:r>
              <a:rPr lang="en-US" sz="2400" b="1" dirty="0" err="1">
                <a:latin typeface="Consolas" panose="020B0609020204030204" pitchFamily="49" charset="0"/>
              </a:rPr>
              <a:t>names.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sz="2400" b="1" dirty="0">
                <a:latin typeface="Consolas" panose="020B0609020204030204" pitchFamily="49" charset="0"/>
              </a:rPr>
              <a:t>(5</a:t>
            </a:r>
            <a:r>
              <a:rPr lang="en-US" sz="2400" b="1" dirty="0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b="1" dirty="0" smtClean="0">
                <a:latin typeface="Consolas" panose="020B0609020204030204" pitchFamily="49" charset="0"/>
              </a:rPr>
              <a:t>console.log(</a:t>
            </a:r>
            <a:r>
              <a:rPr lang="en-US" sz="2400" b="1" dirty="0" err="1" smtClean="0">
                <a:latin typeface="Consolas" panose="020B0609020204030204" pitchFamily="49" charset="0"/>
              </a:rPr>
              <a:t>names.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has</a:t>
            </a:r>
            <a:r>
              <a:rPr lang="en-US" sz="2400" b="1" dirty="0">
                <a:latin typeface="Consolas" panose="020B0609020204030204" pitchFamily="49" charset="0"/>
              </a:rPr>
              <a:t>('Peter'));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Consolas" panose="020B0609020204030204" pitchFamily="49" charset="0"/>
              </a:rPr>
              <a:t>names.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sz="2400" b="1" dirty="0">
                <a:latin typeface="Consolas" panose="020B0609020204030204" pitchFamily="49" charset="0"/>
              </a:rPr>
              <a:t>("Maria");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Duplicates are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skipped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 err="1" smtClean="0">
                <a:latin typeface="Consolas" panose="020B0609020204030204" pitchFamily="49" charset="0"/>
              </a:rPr>
              <a:t>names.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sz="2400" b="1" dirty="0" smtClean="0">
                <a:latin typeface="Consolas" panose="020B0609020204030204" pitchFamily="49" charset="0"/>
              </a:rPr>
              <a:t>(20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Delete element if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exists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(let name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of</a:t>
            </a:r>
            <a:r>
              <a:rPr lang="en-US" sz="2400" b="1" dirty="0">
                <a:latin typeface="Consolas" panose="020B0609020204030204" pitchFamily="49" charset="0"/>
              </a:rPr>
              <a:t> names) console.log(name</a:t>
            </a:r>
            <a:r>
              <a:rPr lang="en-US" sz="2400" b="1" dirty="0" smtClean="0">
                <a:latin typeface="Consolas" panose="020B0609020204030204" pitchFamily="49" charset="0"/>
              </a:rPr>
              <a:t>);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224" y="2532397"/>
            <a:ext cx="5194599" cy="5635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811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Write a JS function to extract all </a:t>
            </a:r>
            <a:r>
              <a:rPr lang="en-US" b="1" dirty="0" smtClean="0">
                <a:solidFill>
                  <a:schemeClr val="bg1"/>
                </a:solidFill>
              </a:rPr>
              <a:t>unique words </a:t>
            </a:r>
            <a:r>
              <a:rPr lang="en-US" dirty="0" smtClean="0"/>
              <a:t>from a text (case insensitive)</a:t>
            </a:r>
          </a:p>
          <a:p>
            <a:pPr lvl="1"/>
            <a:r>
              <a:rPr lang="en-US" dirty="0" smtClean="0"/>
              <a:t>Words are sequences of </a:t>
            </a:r>
            <a:r>
              <a:rPr lang="en-US" b="1" dirty="0" smtClean="0">
                <a:solidFill>
                  <a:schemeClr val="bg1"/>
                </a:solidFill>
              </a:rPr>
              <a:t>letters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bg1"/>
                </a:solidFill>
              </a:rPr>
              <a:t>digits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_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input</a:t>
            </a:r>
            <a:r>
              <a:rPr lang="en-US" b="1" dirty="0" smtClean="0"/>
              <a:t> </a:t>
            </a:r>
            <a:r>
              <a:rPr lang="en-US" dirty="0" smtClean="0"/>
              <a:t>comes as </a:t>
            </a:r>
            <a:r>
              <a:rPr lang="en-US" b="1" dirty="0" smtClean="0">
                <a:solidFill>
                  <a:schemeClr val="bg1"/>
                </a:solidFill>
              </a:rPr>
              <a:t>array of strings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output</a:t>
            </a:r>
            <a:r>
              <a:rPr lang="en-US" dirty="0" smtClean="0"/>
              <a:t> should hold the words in their </a:t>
            </a:r>
            <a:r>
              <a:rPr lang="en-US" b="1" dirty="0" smtClean="0">
                <a:solidFill>
                  <a:schemeClr val="bg1"/>
                </a:solidFill>
              </a:rPr>
              <a:t>order of appearance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Extract Unique 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652" y="4773294"/>
            <a:ext cx="4277418" cy="16238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JS devs use Node.js for server-side </a:t>
            </a: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JS.</a:t>
            </a:r>
            <a:b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JS 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devs use JS</a:t>
            </a: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b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-- 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JS for devs --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2064" y="5142627"/>
            <a:ext cx="3630068" cy="8852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js, devs, use, node, for, server, </a:t>
            </a: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side</a:t>
            </a:r>
            <a:endParaRPr lang="en-US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6141924" y="5308405"/>
            <a:ext cx="696286" cy="5536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985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Extract Unique 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8877" y="1585835"/>
            <a:ext cx="9126253" cy="39506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function </a:t>
            </a:r>
            <a:r>
              <a:rPr lang="en-US" sz="2400" b="1" dirty="0" err="1">
                <a:latin typeface="Consolas" panose="020B0609020204030204" pitchFamily="49" charset="0"/>
              </a:rPr>
              <a:t>extractWords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inputSentences</a:t>
            </a:r>
            <a:r>
              <a:rPr lang="en-US" sz="2400" b="1" dirty="0">
                <a:latin typeface="Consolas" panose="020B0609020204030204" pitchFamily="49" charset="0"/>
              </a:rPr>
              <a:t>) </a:t>
            </a:r>
            <a:r>
              <a:rPr lang="en-US" sz="2400" b="1" dirty="0" smtClean="0">
                <a:latin typeface="Consolas" panose="020B0609020204030204" pitchFamily="49" charset="0"/>
              </a:rPr>
              <a:t>{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let </a:t>
            </a:r>
            <a:r>
              <a:rPr lang="en-US" sz="2400" b="1" dirty="0" err="1">
                <a:latin typeface="Consolas" panose="020B0609020204030204" pitchFamily="49" charset="0"/>
              </a:rPr>
              <a:t>wordPattern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2400" b="1" dirty="0">
                <a:latin typeface="Consolas" panose="020B0609020204030204" pitchFamily="49" charset="0"/>
              </a:rPr>
              <a:t>\b[a-zA-Z0-9_]+\</a:t>
            </a:r>
            <a:r>
              <a:rPr lang="en-US" sz="2400" b="1" dirty="0" smtClean="0">
                <a:latin typeface="Consolas" panose="020B0609020204030204" pitchFamily="49" charset="0"/>
              </a:rPr>
              <a:t>b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2400" b="1" dirty="0" smtClean="0">
                <a:latin typeface="Consolas" panose="020B0609020204030204" pitchFamily="49" charset="0"/>
              </a:rPr>
              <a:t>g;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let </a:t>
            </a:r>
            <a:r>
              <a:rPr lang="en-US" sz="2400" b="1" dirty="0">
                <a:latin typeface="Consolas" panose="020B0609020204030204" pitchFamily="49" charset="0"/>
              </a:rPr>
              <a:t>words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 Set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400" b="1" dirty="0" smtClean="0">
                <a:latin typeface="Consolas" panose="020B0609020204030204" pitchFamily="49" charset="0"/>
              </a:rPr>
              <a:t>;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(let sentence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inputSentences</a:t>
            </a:r>
            <a:r>
              <a:rPr lang="en-US" sz="2400" b="1" dirty="0">
                <a:latin typeface="Consolas" panose="020B0609020204030204" pitchFamily="49" charset="0"/>
              </a:rPr>
              <a:t>) </a:t>
            </a:r>
            <a:r>
              <a:rPr lang="en-US" sz="2400" b="1" dirty="0" smtClean="0">
                <a:latin typeface="Consolas" panose="020B0609020204030204" pitchFamily="49" charset="0"/>
              </a:rPr>
              <a:t>{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 let </a:t>
            </a:r>
            <a:r>
              <a:rPr lang="en-US" sz="2400" b="1" dirty="0">
                <a:latin typeface="Consolas" panose="020B0609020204030204" pitchFamily="49" charset="0"/>
              </a:rPr>
              <a:t>matches = </a:t>
            </a:r>
            <a:r>
              <a:rPr lang="en-US" sz="2400" b="1" dirty="0" err="1">
                <a:latin typeface="Consolas" panose="020B0609020204030204" pitchFamily="49" charset="0"/>
              </a:rPr>
              <a:t>sentence.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match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wordPattern</a:t>
            </a:r>
            <a:r>
              <a:rPr lang="en-US" sz="2400" b="1" dirty="0" smtClean="0">
                <a:latin typeface="Consolas" panose="020B0609020204030204" pitchFamily="49" charset="0"/>
              </a:rPr>
              <a:t>);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 </a:t>
            </a:r>
            <a:r>
              <a:rPr lang="en-US" sz="2400" b="1" dirty="0" err="1" smtClean="0">
                <a:latin typeface="Consolas" panose="020B0609020204030204" pitchFamily="49" charset="0"/>
              </a:rPr>
              <a:t>matches.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 dirty="0" smtClean="0">
                <a:latin typeface="Consolas" panose="020B0609020204030204" pitchFamily="49" charset="0"/>
              </a:rPr>
              <a:t>(x</a:t>
            </a:r>
            <a:r>
              <a:rPr lang="en-US" sz="2400" b="1" dirty="0">
                <a:latin typeface="Consolas" panose="020B0609020204030204" pitchFamily="49" charset="0"/>
              </a:rPr>
              <a:t>=&gt;</a:t>
            </a:r>
            <a:r>
              <a:rPr lang="en-US" sz="2400" b="1" dirty="0" err="1">
                <a:latin typeface="Consolas" panose="020B0609020204030204" pitchFamily="49" charset="0"/>
              </a:rPr>
              <a:t>words.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x.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toLowerCase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400" b="1" dirty="0" smtClean="0">
                <a:latin typeface="Consolas" panose="020B0609020204030204" pitchFamily="49" charset="0"/>
              </a:rPr>
              <a:t>));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}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console.log</a:t>
            </a:r>
            <a:r>
              <a:rPr lang="en-US" sz="2400" b="1" dirty="0">
                <a:latin typeface="Consolas" panose="020B0609020204030204" pitchFamily="49" charset="0"/>
              </a:rPr>
              <a:t>([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  <a:r>
              <a:rPr lang="en-US" sz="2400" b="1" dirty="0" err="1">
                <a:latin typeface="Consolas" panose="020B0609020204030204" pitchFamily="49" charset="0"/>
              </a:rPr>
              <a:t>words.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values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400" b="1" dirty="0">
                <a:latin typeface="Consolas" panose="020B0609020204030204" pitchFamily="49" charset="0"/>
              </a:rPr>
              <a:t>].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sz="2400" b="1" dirty="0">
                <a:latin typeface="Consolas" panose="020B0609020204030204" pitchFamily="49" charset="0"/>
              </a:rPr>
              <a:t>(", </a:t>
            </a:r>
            <a:r>
              <a:rPr lang="en-US" sz="2400" b="1" dirty="0" smtClean="0">
                <a:latin typeface="Consolas" panose="020B0609020204030204" pitchFamily="49" charset="0"/>
              </a:rPr>
              <a:t>"));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}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2333" y="5057555"/>
            <a:ext cx="8102797" cy="478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 err="1"/>
              <a:t>extractWords</a:t>
            </a:r>
            <a:r>
              <a:rPr lang="en-US" sz="2400" b="1" dirty="0"/>
              <a:t>(['</a:t>
            </a:r>
            <a:r>
              <a:rPr lang="en-US" sz="2400" b="1" dirty="0">
                <a:solidFill>
                  <a:schemeClr val="bg1"/>
                </a:solidFill>
              </a:rPr>
              <a:t>JS and Node.js</a:t>
            </a:r>
            <a:r>
              <a:rPr lang="en-US" sz="2400" b="1" dirty="0"/>
              <a:t>', '</a:t>
            </a:r>
            <a:r>
              <a:rPr lang="en-US" sz="2400" b="1" dirty="0">
                <a:solidFill>
                  <a:schemeClr val="bg1"/>
                </a:solidFill>
              </a:rPr>
              <a:t>JS again and again</a:t>
            </a:r>
            <a:r>
              <a:rPr lang="en-US" sz="2400" b="1" dirty="0"/>
              <a:t>', '</a:t>
            </a:r>
            <a:r>
              <a:rPr lang="en-US" sz="2400" b="1" dirty="0">
                <a:solidFill>
                  <a:schemeClr val="bg1"/>
                </a:solidFill>
              </a:rPr>
              <a:t>Oh, JS</a:t>
            </a:r>
            <a:r>
              <a:rPr lang="en-US" sz="2400" b="1" dirty="0" smtClean="0">
                <a:solidFill>
                  <a:schemeClr val="bg1"/>
                </a:solidFill>
              </a:rPr>
              <a:t>?</a:t>
            </a:r>
            <a:r>
              <a:rPr lang="en-US" sz="2400" b="1" dirty="0" smtClean="0"/>
              <a:t>'])</a:t>
            </a:r>
            <a:endParaRPr lang="en-US" sz="2400" b="1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7138" y="6281811"/>
            <a:ext cx="11818096" cy="42423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judge.softuni.bg/Contests/315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654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Objects in JS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Objects, Properties and JSON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496" y="1712759"/>
            <a:ext cx="2955008" cy="185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Practice: Using Maps and Sets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9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2813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601687" y="1585441"/>
            <a:ext cx="8223250" cy="491393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300" b="1" dirty="0" smtClean="0">
                <a:solidFill>
                  <a:schemeClr val="bg1"/>
                </a:solidFill>
              </a:rPr>
              <a:t>Objects</a:t>
            </a:r>
            <a:r>
              <a:rPr lang="en-US" sz="3300" dirty="0" smtClean="0">
                <a:solidFill>
                  <a:schemeClr val="bg2"/>
                </a:solidFill>
              </a:rPr>
              <a:t> in JS hold key-value pairs</a:t>
            </a:r>
          </a:p>
          <a:p>
            <a:pPr>
              <a:lnSpc>
                <a:spcPct val="95000"/>
              </a:lnSpc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lnSpc>
                <a:spcPct val="95000"/>
              </a:lnSpc>
              <a:buNone/>
            </a:pPr>
            <a:endParaRPr lang="en-US" dirty="0" smtClean="0">
              <a:solidFill>
                <a:schemeClr val="bg2"/>
              </a:solidFill>
            </a:endParaRP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300" b="1" dirty="0">
                <a:solidFill>
                  <a:schemeClr val="bg1"/>
                </a:solidFill>
              </a:rPr>
              <a:t>Maps</a:t>
            </a:r>
            <a:r>
              <a:rPr lang="en-US" sz="3300" dirty="0">
                <a:solidFill>
                  <a:schemeClr val="bg2"/>
                </a:solidFill>
              </a:rPr>
              <a:t> map key to values, preserve key </a:t>
            </a:r>
            <a:r>
              <a:rPr lang="en-US" sz="3300" dirty="0" smtClean="0">
                <a:solidFill>
                  <a:schemeClr val="bg2"/>
                </a:solidFill>
              </a:rPr>
              <a:t>order</a:t>
            </a:r>
            <a:endParaRPr lang="en-US" sz="3300" dirty="0">
              <a:solidFill>
                <a:schemeClr val="bg2"/>
              </a:solidFill>
            </a:endParaRPr>
          </a:p>
          <a:p>
            <a:pPr marL="0" indent="0">
              <a:lnSpc>
                <a:spcPct val="95000"/>
              </a:lnSpc>
              <a:buNone/>
            </a:pPr>
            <a:endParaRPr lang="en-US" sz="3300" dirty="0" smtClean="0">
              <a:solidFill>
                <a:schemeClr val="bg2"/>
              </a:solidFill>
            </a:endParaRP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300" b="1" dirty="0" smtClean="0">
                <a:solidFill>
                  <a:schemeClr val="bg1"/>
                </a:solidFill>
              </a:rPr>
              <a:t>Sets</a:t>
            </a:r>
            <a:r>
              <a:rPr lang="en-US" sz="3300" dirty="0" smtClean="0">
                <a:solidFill>
                  <a:schemeClr val="bg2"/>
                </a:solidFill>
              </a:rPr>
              <a:t> hold unique collection of values</a:t>
            </a:r>
          </a:p>
          <a:p>
            <a:pPr marL="609219" lvl="1" indent="0">
              <a:lnSpc>
                <a:spcPct val="95000"/>
              </a:lnSpc>
              <a:buNone/>
            </a:pP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424034" y="2143626"/>
            <a:ext cx="5115474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let obj</a:t>
            </a: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"SoftUni", age</a:t>
            </a: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obj.age++;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obj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town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= 'Sofia';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obj.name;</a:t>
            </a:r>
            <a:endParaRPr lang="en-US" sz="2000" b="1" noProof="1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424034" y="4078308"/>
            <a:ext cx="3211173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map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Map()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('score', 20);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424034" y="5432508"/>
            <a:ext cx="485661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map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Set()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set.</a:t>
            </a:r>
            <a:r>
              <a:rPr lang="en-US" sz="20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(5);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7368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https://softuni.bg/trainings/2080/js-fundamentals-september-2018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5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611" y="4535836"/>
            <a:ext cx="567031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6077" y="4535836"/>
            <a:ext cx="396317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5113" y="5566366"/>
            <a:ext cx="224081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6077" y="5566366"/>
            <a:ext cx="55690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380" y="5566366"/>
            <a:ext cx="159344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575" y="2474775"/>
            <a:ext cx="579534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6077" y="2474775"/>
            <a:ext cx="385938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7109" y="1444245"/>
            <a:ext cx="24488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6077" y="1444245"/>
            <a:ext cx="418688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822" y="1444245"/>
            <a:ext cx="271442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39" y="3505306"/>
            <a:ext cx="25203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5079" y="3505306"/>
            <a:ext cx="227084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6077" y="3505306"/>
            <a:ext cx="454283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9541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714" y="2067925"/>
            <a:ext cx="5024526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090" y="4064377"/>
            <a:ext cx="61421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201" y="2067925"/>
            <a:ext cx="1963289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1450" y="2067925"/>
            <a:ext cx="2400835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715" y="4064377"/>
            <a:ext cx="3383999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14235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418" y="2538113"/>
            <a:ext cx="2123136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386" y="2057401"/>
            <a:ext cx="3367743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419" y="3654372"/>
            <a:ext cx="1118740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418" y="5359668"/>
            <a:ext cx="1042233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7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842" y="3810000"/>
            <a:ext cx="4643542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31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 smtClean="0"/>
              <a:t>Objects in JavaScript hold </a:t>
            </a:r>
            <a:r>
              <a:rPr lang="en-US" b="1" dirty="0" smtClean="0">
                <a:solidFill>
                  <a:schemeClr val="bg1"/>
                </a:solidFill>
              </a:rPr>
              <a:t>key-value pairs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in JS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621" y="2272830"/>
            <a:ext cx="10431658" cy="35628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700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US" sz="2700" b="1" noProof="1" smtClean="0">
                <a:latin typeface="Consolas" pitchFamily="49" charset="0"/>
                <a:cs typeface="Consolas" pitchFamily="49" charset="0"/>
              </a:rPr>
              <a:t> obj</a:t>
            </a:r>
            <a:r>
              <a:rPr lang="en-US" sz="2700" b="1" noProof="1" smtClean="0">
                <a:cs typeface="Consolas" pitchFamily="49" charset="0"/>
              </a:rPr>
              <a:t> </a:t>
            </a:r>
            <a:r>
              <a:rPr lang="en-US" sz="2700" b="1" noProof="1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700" b="1" noProof="1" smtClean="0">
                <a:cs typeface="Consolas" pitchFamily="49" charset="0"/>
              </a:rPr>
              <a:t> </a:t>
            </a:r>
            <a:r>
              <a:rPr lang="en-US" sz="27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700" b="1" noProof="1" smtClean="0">
                <a:cs typeface="Consolas" pitchFamily="49" charset="0"/>
              </a:rPr>
              <a:t> </a:t>
            </a:r>
            <a:r>
              <a:rPr lang="en-US" sz="2700" b="1" noProof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700" b="1" noProof="1" smtClean="0">
                <a:cs typeface="Consolas" pitchFamily="49" charset="0"/>
              </a:rPr>
              <a:t> </a:t>
            </a:r>
            <a:r>
              <a:rPr lang="en-US" sz="2700" b="1" noProof="1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US" sz="2700" b="1" noProof="1" smtClean="0">
                <a:cs typeface="Consolas" pitchFamily="49" charset="0"/>
              </a:rPr>
              <a:t> </a:t>
            </a:r>
            <a:r>
              <a:rPr lang="en-US" sz="2700" b="1" noProof="1" smtClean="0">
                <a:latin typeface="Consolas" pitchFamily="49" charset="0"/>
                <a:cs typeface="Consolas" pitchFamily="49" charset="0"/>
              </a:rPr>
              <a:t>"SoftUni", age</a:t>
            </a:r>
            <a:r>
              <a:rPr lang="en-US" sz="2700" b="1" noProof="1" smtClean="0">
                <a:cs typeface="Consolas" pitchFamily="49" charset="0"/>
              </a:rPr>
              <a:t> </a:t>
            </a:r>
            <a:r>
              <a:rPr lang="en-US" sz="2700" b="1" noProof="1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US" sz="2700" b="1" noProof="1" smtClean="0">
                <a:cs typeface="Consolas" pitchFamily="49" charset="0"/>
              </a:rPr>
              <a:t> </a:t>
            </a:r>
            <a:r>
              <a:rPr lang="en-US" sz="2700" b="1" noProof="1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700" b="1" noProof="1" smtClean="0">
                <a:cs typeface="Consolas" pitchFamily="49" charset="0"/>
              </a:rPr>
              <a:t> </a:t>
            </a:r>
            <a:r>
              <a:rPr lang="en-US" sz="27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700" b="1" noProof="1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en-US" sz="2700" b="1" noProof="1" smtClean="0">
                <a:latin typeface="Consolas" pitchFamily="49" charset="0"/>
                <a:cs typeface="Consolas" pitchFamily="49" charset="0"/>
              </a:rPr>
            </a:br>
            <a:r>
              <a:rPr lang="en-US" sz="2700" b="1" noProof="1" smtClean="0">
                <a:latin typeface="Consolas" pitchFamily="49" charset="0"/>
                <a:cs typeface="Consolas" pitchFamily="49" charset="0"/>
              </a:rPr>
              <a:t>  console.log(obj); </a:t>
            </a:r>
            <a:r>
              <a:rPr lang="en-US" sz="27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700" b="1" i="1" noProof="1" smtClean="0">
                <a:solidFill>
                  <a:schemeClr val="accent2"/>
                </a:solidFill>
                <a:cs typeface="Consolas" pitchFamily="49" charset="0"/>
              </a:rPr>
              <a:t>Object {name: "SoftUni", age: 3}</a:t>
            </a:r>
            <a:br>
              <a:rPr lang="en-US" sz="2700" b="1" i="1" noProof="1" smtClean="0">
                <a:solidFill>
                  <a:schemeClr val="accent2"/>
                </a:solidFill>
                <a:cs typeface="Consolas" pitchFamily="49" charset="0"/>
              </a:rPr>
            </a:br>
            <a:r>
              <a:rPr lang="en-US" sz="2700" b="1" noProof="1" smtClean="0">
                <a:cs typeface="Consolas" pitchFamily="49" charset="0"/>
              </a:rPr>
              <a:t>     </a:t>
            </a:r>
            <a:r>
              <a:rPr lang="en-US" sz="2700" b="1" noProof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en-US" sz="27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700" b="1" noProof="1" smtClean="0">
                <a:latin typeface="Consolas" pitchFamily="49" charset="0"/>
                <a:cs typeface="Consolas" pitchFamily="49" charset="0"/>
              </a:rPr>
              <a:t>'site'</a:t>
            </a:r>
            <a:r>
              <a:rPr lang="en-US" sz="27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700" b="1" noProof="1" smtClean="0">
                <a:latin typeface="Consolas" pitchFamily="49" charset="0"/>
                <a:cs typeface="Consolas" pitchFamily="49" charset="0"/>
              </a:rPr>
              <a:t> = "https://softuni.bg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";</a:t>
            </a:r>
            <a:br>
              <a:rPr lang="en-US" sz="2700" b="1" noProof="1">
                <a:latin typeface="Consolas" pitchFamily="49" charset="0"/>
                <a:cs typeface="Consolas" pitchFamily="49" charset="0"/>
              </a:rPr>
            </a:br>
            <a:r>
              <a:rPr lang="en-US" sz="2700" b="1" noProof="1" smtClean="0">
                <a:latin typeface="Consolas" pitchFamily="49" charset="0"/>
                <a:cs typeface="Consolas" pitchFamily="49" charset="0"/>
              </a:rPr>
              <a:t>  console.log(obj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); </a:t>
            </a:r>
            <a:r>
              <a:rPr lang="en-US" sz="27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700" b="1" i="1" noProof="1">
                <a:solidFill>
                  <a:schemeClr val="accent2"/>
                </a:solidFill>
                <a:cs typeface="Consolas" pitchFamily="49" charset="0"/>
              </a:rPr>
              <a:t>Object {name: "SoftUni", age: </a:t>
            </a:r>
            <a:r>
              <a:rPr lang="en-US" sz="2700" b="1" i="1" noProof="1" smtClean="0">
                <a:solidFill>
                  <a:schemeClr val="accent2"/>
                </a:solidFill>
                <a:cs typeface="Consolas" pitchFamily="49" charset="0"/>
              </a:rPr>
              <a:t>3,</a:t>
            </a:r>
            <a:br>
              <a:rPr lang="en-US" sz="2700" b="1" i="1" noProof="1" smtClean="0">
                <a:solidFill>
                  <a:schemeClr val="accent2"/>
                </a:solidFill>
                <a:cs typeface="Consolas" pitchFamily="49" charset="0"/>
              </a:rPr>
            </a:br>
            <a:r>
              <a:rPr lang="en-US" sz="2700" b="1" i="1" noProof="1" smtClean="0">
                <a:solidFill>
                  <a:schemeClr val="accent2"/>
                </a:solidFill>
                <a:cs typeface="Consolas" pitchFamily="49" charset="0"/>
              </a:rPr>
              <a:t>     site: </a:t>
            </a:r>
            <a:r>
              <a:rPr lang="en-US" sz="2700" b="1" i="1" noProof="1">
                <a:solidFill>
                  <a:schemeClr val="accent2"/>
                </a:solidFill>
                <a:cs typeface="Consolas" pitchFamily="49" charset="0"/>
              </a:rPr>
              <a:t>" </a:t>
            </a:r>
            <a:r>
              <a:rPr lang="en-US" sz="2700" b="1" i="1" noProof="1" smtClean="0">
                <a:solidFill>
                  <a:schemeClr val="accent2"/>
                </a:solidFill>
                <a:cs typeface="Consolas" pitchFamily="49" charset="0"/>
              </a:rPr>
              <a:t>https://softuni.bg" }</a:t>
            </a:r>
            <a:r>
              <a:rPr lang="en-US" sz="2700" b="1" noProof="1" smtClean="0">
                <a:cs typeface="Consolas" pitchFamily="49" charset="0"/>
              </a:rPr>
              <a:t/>
            </a:r>
            <a:br>
              <a:rPr lang="en-US" sz="2700" b="1" noProof="1" smtClean="0">
                <a:cs typeface="Consolas" pitchFamily="49" charset="0"/>
              </a:rPr>
            </a:br>
            <a:r>
              <a:rPr lang="en-US" sz="2700" b="1" noProof="1" smtClean="0">
                <a:cs typeface="Consolas" pitchFamily="49" charset="0"/>
              </a:rPr>
              <a:t>     </a:t>
            </a:r>
            <a:r>
              <a:rPr lang="en-US" sz="27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n-US" sz="2700" b="1" noProof="1" smtClean="0">
                <a:latin typeface="Consolas" pitchFamily="49" charset="0"/>
                <a:cs typeface="Consolas" pitchFamily="49" charset="0"/>
              </a:rPr>
              <a:t> obj.name; </a:t>
            </a:r>
            <a:r>
              <a:rPr lang="en-US" sz="27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700" b="1" i="1" noProof="1" smtClean="0">
                <a:solidFill>
                  <a:schemeClr val="accent2"/>
                </a:solidFill>
                <a:cs typeface="Consolas" pitchFamily="49" charset="0"/>
              </a:rPr>
              <a:t>Delete a property</a:t>
            </a:r>
            <a:br>
              <a:rPr lang="en-US" sz="2700" b="1" i="1" noProof="1" smtClean="0">
                <a:solidFill>
                  <a:schemeClr val="accent2"/>
                </a:solidFill>
                <a:cs typeface="Consolas" pitchFamily="49" charset="0"/>
              </a:rPr>
            </a:br>
            <a:r>
              <a:rPr lang="en-US" sz="2700" b="1" noProof="1" smtClean="0">
                <a:cs typeface="Consolas" pitchFamily="49" charset="0"/>
              </a:rPr>
              <a:t>     </a:t>
            </a:r>
            <a:r>
              <a:rPr lang="en-US" sz="2700" b="1" noProof="1" smtClean="0">
                <a:latin typeface="Consolas" pitchFamily="49" charset="0"/>
                <a:cs typeface="Consolas" pitchFamily="49" charset="0"/>
              </a:rPr>
              <a:t>obj.site = </a:t>
            </a:r>
            <a:r>
              <a:rPr lang="en-US" sz="27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undefined</a:t>
            </a:r>
            <a:r>
              <a:rPr lang="en-US" sz="2700" b="1" noProof="1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27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700" b="1" i="1" noProof="1" smtClean="0">
                <a:solidFill>
                  <a:schemeClr val="accent2"/>
                </a:solidFill>
                <a:cs typeface="Consolas" pitchFamily="49" charset="0"/>
              </a:rPr>
              <a:t>Delete a property value</a:t>
            </a:r>
            <a:r>
              <a:rPr lang="en-US" sz="2700" b="1" noProof="1" smtClean="0">
                <a:cs typeface="Consolas" pitchFamily="49" charset="0"/>
              </a:rPr>
              <a:t/>
            </a:r>
            <a:br>
              <a:rPr lang="en-US" sz="2700" b="1" noProof="1" smtClean="0">
                <a:cs typeface="Consolas" pitchFamily="49" charset="0"/>
              </a:rPr>
            </a:br>
            <a:r>
              <a:rPr lang="en-US" sz="2700" b="1" noProof="1" smtClean="0">
                <a:cs typeface="Consolas" pitchFamily="49" charset="0"/>
              </a:rPr>
              <a:t>     </a:t>
            </a:r>
            <a:r>
              <a:rPr lang="en-US" sz="2700" b="1" noProof="1" smtClean="0">
                <a:latin typeface="Consolas" pitchFamily="49" charset="0"/>
                <a:cs typeface="Consolas" pitchFamily="49" charset="0"/>
              </a:rPr>
              <a:t>console.log(obj); </a:t>
            </a:r>
            <a:r>
              <a:rPr lang="en-US" sz="27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700" b="1" i="1" noProof="1" smtClean="0">
                <a:solidFill>
                  <a:schemeClr val="accent2"/>
                </a:solidFill>
                <a:cs typeface="Consolas" pitchFamily="49" charset="0"/>
              </a:rPr>
              <a:t>Object {age: </a:t>
            </a:r>
            <a:r>
              <a:rPr lang="en-US" sz="2700" b="1" i="1" noProof="1">
                <a:solidFill>
                  <a:schemeClr val="accent2"/>
                </a:solidFill>
                <a:cs typeface="Consolas" pitchFamily="49" charset="0"/>
              </a:rPr>
              <a:t>3</a:t>
            </a:r>
            <a:r>
              <a:rPr lang="en-US" sz="2700" b="1" i="1" noProof="1" smtClean="0">
                <a:solidFill>
                  <a:schemeClr val="accent2"/>
                </a:solidFill>
                <a:cs typeface="Consolas" pitchFamily="49" charset="0"/>
              </a:rPr>
              <a:t>, site: undefined}</a:t>
            </a:r>
            <a:endParaRPr lang="en-US" sz="2700" b="1" i="1" noProof="1">
              <a:solidFill>
                <a:schemeClr val="accent2"/>
              </a:solidFill>
              <a:cs typeface="Consolas" pitchFamily="49" charset="0"/>
            </a:endParaRPr>
          </a:p>
        </p:txBody>
      </p:sp>
      <p:pic>
        <p:nvPicPr>
          <p:cNvPr id="8" name="Picture 2" descr="http://icons.iconarchive.com/icons/iconshock/real-vista-data/256/object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367" y="4365323"/>
            <a:ext cx="1683117" cy="168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31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r>
              <a:rPr lang="bg-BG" dirty="0" smtClean="0"/>
              <a:t> </a:t>
            </a:r>
            <a:r>
              <a:rPr lang="en-US" dirty="0" smtClean="0"/>
              <a:t>Keys and Values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Grp="1" noChangeArrowheads="1"/>
          </p:cNvSpPr>
          <p:nvPr>
            <p:ph type="body" sz="quarter" idx="10"/>
          </p:nvPr>
        </p:nvSpPr>
        <p:spPr bwMode="auto">
          <a:xfrm>
            <a:off x="1661989" y="1558572"/>
            <a:ext cx="9126253" cy="21040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latin typeface="Consolas" panose="020B0609020204030204" pitchFamily="49" charset="0"/>
                <a:cs typeface="Consolas" pitchFamily="49" charset="0"/>
              </a:rPr>
              <a:t>let course = </a:t>
            </a:r>
            <a:r>
              <a:rPr lang="en-US" sz="24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{</a:t>
            </a:r>
            <a:r>
              <a:rPr lang="en-US" sz="2400" b="1" noProof="1" smtClean="0">
                <a:latin typeface="Consolas" panose="020B0609020204030204" pitchFamily="49" charset="0"/>
                <a:cs typeface="Consolas" pitchFamily="49" charset="0"/>
              </a:rPr>
              <a:t> name: 'JS Core', hall: '</a:t>
            </a:r>
            <a:r>
              <a:rPr lang="en-US" sz="2400" b="1" dirty="0" smtClean="0"/>
              <a:t>Open Source'</a:t>
            </a:r>
            <a:r>
              <a:rPr lang="en-US" sz="2400" b="1" noProof="1" smtClean="0"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  <a:r>
              <a:rPr lang="en-US" sz="2400" b="1" noProof="1" smtClean="0">
                <a:latin typeface="Consolas" panose="020B0609020204030204" pitchFamily="49" charset="0"/>
                <a:cs typeface="Consolas" pitchFamily="49" charset="0"/>
              </a:rPr>
              <a:t>;</a:t>
            </a:r>
            <a:br>
              <a:rPr lang="en-US" sz="2400" b="1" noProof="1" smtClean="0">
                <a:latin typeface="Consolas" panose="020B0609020204030204" pitchFamily="49" charset="0"/>
                <a:cs typeface="Consolas" pitchFamily="49" charset="0"/>
              </a:rPr>
            </a:br>
            <a:r>
              <a:rPr lang="en-US" sz="2400" b="1" noProof="1" smtClean="0">
                <a:latin typeface="Consolas" panose="020B0609020204030204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keys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Object.keys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(course);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b="1" noProof="1" smtClean="0">
                <a:latin typeface="Consolas" pitchFamily="49" charset="0"/>
                <a:cs typeface="Consolas" pitchFamily="49" charset="0"/>
              </a:rPr>
            </a:b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console.log(keys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 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[ </a:t>
            </a:r>
            <a:r>
              <a:rPr lang="en-US" sz="2400" b="1" i="1" noProof="1">
                <a:solidFill>
                  <a:schemeClr val="accent2"/>
                </a:solidFill>
                <a:cs typeface="Consolas" pitchFamily="49" charset="0"/>
              </a:rPr>
              <a:t>'name',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sz="2400" b="1" i="1" noProof="1">
                <a:solidFill>
                  <a:schemeClr val="accent2"/>
                </a:solidFill>
                <a:cs typeface="Consolas" pitchFamily="49" charset="0"/>
              </a:rPr>
              <a:t>'hall'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]</a:t>
            </a:r>
            <a:br>
              <a:rPr lang="en-US" sz="2400" b="1" i="1" noProof="1" smtClean="0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</a:br>
            <a:r>
              <a:rPr lang="en-US" sz="2400" b="1" noProof="1" smtClean="0">
                <a:latin typeface="Consolas" panose="020B0609020204030204" pitchFamily="49" charset="0"/>
                <a:cs typeface="Consolas" pitchFamily="49" charset="0"/>
              </a:rPr>
              <a:t>if 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(course.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hasOwnProperty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('name</a:t>
            </a:r>
            <a:r>
              <a:rPr lang="en-US" sz="2400" b="1" noProof="1" smtClean="0">
                <a:latin typeface="Consolas" panose="020B0609020204030204" pitchFamily="49" charset="0"/>
                <a:cs typeface="Consolas" pitchFamily="49" charset="0"/>
              </a:rPr>
              <a:t>'))</a:t>
            </a:r>
            <a:br>
              <a:rPr lang="en-US" sz="2400" b="1" noProof="1" smtClean="0">
                <a:latin typeface="Consolas" panose="020B0609020204030204" pitchFamily="49" charset="0"/>
                <a:cs typeface="Consolas" pitchFamily="49" charset="0"/>
              </a:rPr>
            </a:br>
            <a:r>
              <a:rPr lang="en-US" sz="2400" b="1" noProof="1" smtClean="0">
                <a:latin typeface="Consolas" panose="020B0609020204030204" pitchFamily="49" charset="0"/>
                <a:cs typeface="Consolas" pitchFamily="49" charset="0"/>
              </a:rPr>
              <a:t>console.log(course.name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); 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JS Core 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1989" y="4237768"/>
            <a:ext cx="9126253" cy="16977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values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Object.values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(course);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b="1" noProof="1" smtClean="0">
                <a:latin typeface="Consolas" pitchFamily="49" charset="0"/>
                <a:cs typeface="Consolas" pitchFamily="49" charset="0"/>
              </a:rPr>
            </a:b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console.log(values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[ 'JS Core', 'Open Source'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]</a:t>
            </a:r>
            <a:br>
              <a:rPr lang="en-US" sz="2400" b="1" i="1" noProof="1" smtClean="0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</a:br>
            <a:r>
              <a:rPr lang="en-US" sz="2400" b="1" noProof="1" smtClean="0">
                <a:latin typeface="Consolas" panose="020B0609020204030204" pitchFamily="49" charset="0"/>
                <a:cs typeface="Consolas" pitchFamily="49" charset="0"/>
              </a:rPr>
              <a:t>if 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(values.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includes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('JS Core</a:t>
            </a:r>
            <a:r>
              <a:rPr lang="en-US" sz="2400" b="1" noProof="1" smtClean="0">
                <a:latin typeface="Consolas" panose="020B0609020204030204" pitchFamily="49" charset="0"/>
                <a:cs typeface="Consolas" pitchFamily="49" charset="0"/>
              </a:rPr>
              <a:t>'))</a:t>
            </a:r>
            <a:br>
              <a:rPr lang="en-US" sz="2400" b="1" noProof="1" smtClean="0">
                <a:latin typeface="Consolas" panose="020B0609020204030204" pitchFamily="49" charset="0"/>
                <a:cs typeface="Consolas" pitchFamily="49" charset="0"/>
              </a:rPr>
            </a:br>
            <a:r>
              <a:rPr lang="en-US" sz="2400" b="1" noProof="1" smtClean="0">
                <a:latin typeface="Consolas" panose="020B0609020204030204" pitchFamily="49" charset="0"/>
                <a:cs typeface="Consolas" pitchFamily="49" charset="0"/>
              </a:rPr>
              <a:t>console.log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("Found 'JS Core' value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");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71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r>
              <a:rPr lang="bg-BG" dirty="0" smtClean="0"/>
              <a:t> </a:t>
            </a:r>
            <a:r>
              <a:rPr lang="en-US" dirty="0" smtClean="0"/>
              <a:t>Freeze and Seal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Grp="1" noChangeArrowheads="1"/>
          </p:cNvSpPr>
          <p:nvPr>
            <p:ph type="body" sz="quarter" idx="10"/>
          </p:nvPr>
        </p:nvSpPr>
        <p:spPr bwMode="auto">
          <a:xfrm>
            <a:off x="1661988" y="1586272"/>
            <a:ext cx="8740361" cy="21040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let cat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{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 name: 'Tom', age: 5 </a:t>
            </a:r>
            <a:r>
              <a:rPr lang="en-US" sz="24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  <a:r>
              <a:rPr lang="en-US" sz="2400" b="1" noProof="1" smtClean="0">
                <a:latin typeface="Consolas" panose="020B0609020204030204" pitchFamily="49" charset="0"/>
                <a:cs typeface="Consolas" pitchFamily="49" charset="0"/>
              </a:rPr>
              <a:t>;</a:t>
            </a:r>
            <a:br>
              <a:rPr lang="en-US" sz="2400" b="1" noProof="1" smtClean="0">
                <a:latin typeface="Consolas" panose="020B0609020204030204" pitchFamily="49" charset="0"/>
                <a:cs typeface="Consolas" pitchFamily="49" charset="0"/>
              </a:rPr>
            </a:br>
            <a:r>
              <a:rPr lang="en-US" sz="24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Object.freeze</a:t>
            </a:r>
            <a:r>
              <a:rPr lang="en-US" sz="2400" b="1" noProof="1" smtClean="0">
                <a:latin typeface="Consolas" panose="020B0609020204030204" pitchFamily="49" charset="0"/>
                <a:cs typeface="Consolas" pitchFamily="49" charset="0"/>
              </a:rPr>
              <a:t>(cat);</a:t>
            </a:r>
            <a:br>
              <a:rPr lang="en-US" sz="2400" b="1" noProof="1" smtClean="0">
                <a:latin typeface="Consolas" panose="020B0609020204030204" pitchFamily="49" charset="0"/>
                <a:cs typeface="Consolas" pitchFamily="49" charset="0"/>
              </a:rPr>
            </a:br>
            <a:r>
              <a:rPr lang="en-US" sz="2400" b="1" noProof="1" smtClean="0">
                <a:latin typeface="Consolas" panose="020B0609020204030204" pitchFamily="49" charset="0"/>
                <a:cs typeface="Consolas" pitchFamily="49" charset="0"/>
              </a:rPr>
              <a:t>cat.</a:t>
            </a:r>
            <a:r>
              <a:rPr lang="en-US" sz="24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age</a:t>
            </a:r>
            <a:r>
              <a:rPr lang="en-US" sz="2400" b="1" noProof="1" smtClean="0"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= 10</a:t>
            </a:r>
            <a:r>
              <a:rPr lang="en-US" sz="2400" b="1" noProof="1" smtClean="0">
                <a:latin typeface="Consolas" panose="020B0609020204030204" pitchFamily="49" charset="0"/>
                <a:cs typeface="Consolas" pitchFamily="49" charset="0"/>
              </a:rPr>
              <a:t>;         </a:t>
            </a:r>
            <a:r>
              <a:rPr lang="bg-BG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Error in strict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mode</a:t>
            </a:r>
            <a:b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cat.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gender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'male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';  </a:t>
            </a:r>
            <a:r>
              <a:rPr lang="bg-BG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Error in strict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mode</a:t>
            </a:r>
            <a:b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console.log(cat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    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{ name: 'Tom', age: 5 }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1988" y="3999554"/>
            <a:ext cx="8740361" cy="21040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cat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name: 'Tom', age: 5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en-US" sz="2400" b="1" noProof="1" smtClean="0">
                <a:latin typeface="Consolas" pitchFamily="49" charset="0"/>
                <a:cs typeface="Consolas" pitchFamily="49" charset="0"/>
              </a:rPr>
            </a:b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Object.seal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(cat);</a:t>
            </a:r>
            <a:br>
              <a:rPr lang="en-US" sz="2400" b="1" noProof="1" smtClean="0">
                <a:latin typeface="Consolas" pitchFamily="49" charset="0"/>
                <a:cs typeface="Consolas" pitchFamily="49" charset="0"/>
              </a:rPr>
            </a:b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cat.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10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;         </a:t>
            </a:r>
            <a:r>
              <a:rPr lang="bg-BG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OK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b="1" noProof="1" smtClean="0">
                <a:latin typeface="Consolas" pitchFamily="49" charset="0"/>
                <a:cs typeface="Consolas" pitchFamily="49" charset="0"/>
              </a:rPr>
            </a:b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cat.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 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Error in strict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mode</a:t>
            </a:r>
            <a:r>
              <a:rPr lang="en-US" sz="2400" b="1" i="1" noProof="1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b="1" i="1" noProof="1" smtClean="0">
                <a:latin typeface="Consolas" pitchFamily="49" charset="0"/>
                <a:cs typeface="Consolas" pitchFamily="49" charset="0"/>
              </a:rPr>
            </a:b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console.log(cat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{ name: 'Tom', age: 10 }</a:t>
            </a:r>
          </a:p>
        </p:txBody>
      </p:sp>
    </p:spTree>
    <p:extLst>
      <p:ext uri="{BB962C8B-B14F-4D97-AF65-F5344CB8AC3E}">
        <p14:creationId xmlns:p14="http://schemas.microsoft.com/office/powerpoint/2010/main" val="142127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and JSON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b="1" dirty="0" smtClean="0">
                <a:solidFill>
                  <a:schemeClr val="bg1"/>
                </a:solidFill>
              </a:rPr>
              <a:t>objects</a:t>
            </a:r>
            <a:r>
              <a:rPr lang="en-US" dirty="0" smtClean="0"/>
              <a:t> can be stored as text in </a:t>
            </a:r>
            <a:r>
              <a:rPr lang="en-US" b="1" dirty="0" smtClean="0">
                <a:solidFill>
                  <a:schemeClr val="bg1"/>
                </a:solidFill>
              </a:rPr>
              <a:t>JSON</a:t>
            </a:r>
            <a:r>
              <a:rPr lang="en-US" dirty="0" smtClean="0"/>
              <a:t> format</a:t>
            </a:r>
          </a:p>
          <a:p>
            <a:pPr lvl="1">
              <a:buClr>
                <a:schemeClr val="tx1"/>
              </a:buClr>
            </a:pPr>
            <a:r>
              <a:rPr lang="en-US" b="1" u="sng" dirty="0" smtClean="0">
                <a:solidFill>
                  <a:schemeClr val="bg1"/>
                </a:solidFill>
              </a:rPr>
              <a:t>JSON</a:t>
            </a:r>
            <a:r>
              <a:rPr lang="en-US" dirty="0" smtClean="0"/>
              <a:t> == </a:t>
            </a:r>
            <a:r>
              <a:rPr lang="en-US" b="1" dirty="0" smtClean="0">
                <a:solidFill>
                  <a:schemeClr val="bg1"/>
                </a:solidFill>
              </a:rPr>
              <a:t>J</a:t>
            </a:r>
            <a:r>
              <a:rPr lang="en-US" dirty="0" smtClean="0"/>
              <a:t>ava</a:t>
            </a:r>
            <a:r>
              <a:rPr lang="en-US" b="1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cript </a:t>
            </a:r>
            <a:r>
              <a:rPr lang="en-US" b="1" dirty="0" smtClean="0">
                <a:solidFill>
                  <a:schemeClr val="bg1"/>
                </a:solidFill>
              </a:rPr>
              <a:t>O</a:t>
            </a:r>
            <a:r>
              <a:rPr lang="en-US" dirty="0" smtClean="0"/>
              <a:t>bject </a:t>
            </a:r>
            <a:r>
              <a:rPr lang="en-US" b="1" dirty="0" smtClean="0">
                <a:solidFill>
                  <a:schemeClr val="bg1"/>
                </a:solidFill>
              </a:rPr>
              <a:t>N</a:t>
            </a:r>
            <a:r>
              <a:rPr lang="en-US" dirty="0" smtClean="0"/>
              <a:t>otation == text object format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7707" y="2757983"/>
            <a:ext cx="8211853" cy="1599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obj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name : "SoftUni", age : 3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str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JSON.stringify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(obj);</a:t>
            </a: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console.log(str);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{"name":"SoftUni","age":3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7706" y="4797916"/>
            <a:ext cx="8966863" cy="1599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str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"{\"name\":\"Nakov\",\"age\":24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}";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obj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JSON.parse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(str);</a:t>
            </a: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console.log(obj);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Object {name: "Nakov", age: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24}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2" descr="https://i1.wp.com/www.alsacreations.com/xmedia/doc/full/js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229" y="2657047"/>
            <a:ext cx="1828800" cy="11334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modshare.futuresight.org/data/icons/project/39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674" y="4669139"/>
            <a:ext cx="1815654" cy="9968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96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49128" y="100750"/>
            <a:ext cx="9506047" cy="882654"/>
          </a:xfrm>
        </p:spPr>
        <p:txBody>
          <a:bodyPr/>
          <a:lstStyle/>
          <a:p>
            <a:r>
              <a:rPr lang="en-US" dirty="0" smtClean="0"/>
              <a:t>Problem: Towns to JSON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625135" y="6397196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9125" y="1196125"/>
            <a:ext cx="11818096" cy="5201066"/>
          </a:xfrm>
        </p:spPr>
        <p:txBody>
          <a:bodyPr/>
          <a:lstStyle/>
          <a:p>
            <a:r>
              <a:rPr lang="en-US" dirty="0" smtClean="0"/>
              <a:t>Read an </a:t>
            </a:r>
            <a:r>
              <a:rPr lang="en-US" b="1" dirty="0" smtClean="0">
                <a:solidFill>
                  <a:schemeClr val="bg1"/>
                </a:solidFill>
              </a:rPr>
              <a:t>array of strings</a:t>
            </a:r>
            <a:r>
              <a:rPr lang="en-US" dirty="0" smtClean="0"/>
              <a:t>, holding towns with GPS coordinates</a:t>
            </a:r>
          </a:p>
          <a:p>
            <a:pPr lvl="1"/>
            <a:r>
              <a:rPr lang="en-US" dirty="0" smtClean="0"/>
              <a:t>Parse each string to </a:t>
            </a:r>
            <a:r>
              <a:rPr lang="en-US" b="1" dirty="0" smtClean="0">
                <a:solidFill>
                  <a:schemeClr val="bg1"/>
                </a:solidFill>
              </a:rPr>
              <a:t>JS object </a:t>
            </a:r>
            <a:r>
              <a:rPr lang="en-US" dirty="0" smtClean="0"/>
              <a:t>(see the below format)</a:t>
            </a:r>
          </a:p>
          <a:p>
            <a:pPr lvl="1"/>
            <a:r>
              <a:rPr lang="en-US" dirty="0" smtClean="0"/>
              <a:t>Print the output array of objects as </a:t>
            </a:r>
            <a:r>
              <a:rPr lang="en-US" b="1" dirty="0" smtClean="0">
                <a:solidFill>
                  <a:schemeClr val="bg1"/>
                </a:solidFill>
              </a:rPr>
              <a:t>JSON string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668" y="3234197"/>
            <a:ext cx="6298996" cy="12360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| Town | Latitude | Longitude </a:t>
            </a:r>
            <a:r>
              <a:rPr lang="en-US" sz="24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|</a:t>
            </a:r>
            <a:br>
              <a:rPr lang="en-US" sz="2400" b="1" dirty="0" smtClean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| </a:t>
            </a: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Sofia | 42.696552 | 23.32601 </a:t>
            </a:r>
            <a:r>
              <a:rPr lang="en-US" sz="24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|</a:t>
            </a:r>
            <a:br>
              <a:rPr lang="en-US" sz="2400" b="1" dirty="0" smtClean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| </a:t>
            </a: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Beijing | 39.913818 | 116.363625 </a:t>
            </a:r>
            <a:r>
              <a:rPr lang="en-US" sz="24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|</a:t>
            </a:r>
            <a:endParaRPr lang="it-IT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133" y="5105748"/>
            <a:ext cx="10906063" cy="8852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"Town":"Sofia","Latitude":42.696552,"Longitude":23.32601</a:t>
            </a:r>
            <a:r>
              <a:rPr lang="en-US" sz="2400" b="1" noProof="1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b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Town":"Beijing","Latitude":39.913818,"Longitude":116.363625</a:t>
            </a:r>
            <a:r>
              <a:rPr lang="en-US" sz="2400" b="1" noProof="1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endParaRPr lang="en-US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" name="Down Arrow 1"/>
          <p:cNvSpPr/>
          <p:nvPr/>
        </p:nvSpPr>
        <p:spPr bwMode="auto">
          <a:xfrm>
            <a:off x="5944570" y="4567287"/>
            <a:ext cx="427191" cy="44147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122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2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5027</TotalTime>
  <Words>1568</Words>
  <Application>Microsoft Office PowerPoint</Application>
  <PresentationFormat>По избор</PresentationFormat>
  <Paragraphs>289</Paragraphs>
  <Slides>46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46</vt:i4>
      </vt:variant>
    </vt:vector>
  </HeadingPairs>
  <TitlesOfParts>
    <vt:vector size="47" baseType="lpstr">
      <vt:lpstr>1_SoftUni3_1</vt:lpstr>
      <vt:lpstr>Objects and Associative Arrays</vt:lpstr>
      <vt:lpstr>Table of Content</vt:lpstr>
      <vt:lpstr>Have a Question?</vt:lpstr>
      <vt:lpstr>Презентация на PowerPoint</vt:lpstr>
      <vt:lpstr>Objects in JS</vt:lpstr>
      <vt:lpstr>Object Keys and Values</vt:lpstr>
      <vt:lpstr>Object Freeze and Seal</vt:lpstr>
      <vt:lpstr>Objects and JSON</vt:lpstr>
      <vt:lpstr>Problem: Towns to JSON</vt:lpstr>
      <vt:lpstr>Solution: Towns to JSON</vt:lpstr>
      <vt:lpstr>Nested Objects in JS</vt:lpstr>
      <vt:lpstr>Problem: Score to HTML</vt:lpstr>
      <vt:lpstr>Solution: Score to HTML</vt:lpstr>
      <vt:lpstr>Iterating Over Object Values</vt:lpstr>
      <vt:lpstr>Problem: From JSON to HTML Table</vt:lpstr>
      <vt:lpstr>Solution: From JSON to HTML Table</vt:lpstr>
      <vt:lpstr>Презентация на PowerPoint</vt:lpstr>
      <vt:lpstr>Associative Arrays (Maps, Dictionaries)</vt:lpstr>
      <vt:lpstr>Phonebook - Associative array Example</vt:lpstr>
      <vt:lpstr>The Order of Keys in JS Object</vt:lpstr>
      <vt:lpstr>Problem: Sum by Town</vt:lpstr>
      <vt:lpstr>Solution: Sum of Towns</vt:lpstr>
      <vt:lpstr>Problem: Count Word in a Text</vt:lpstr>
      <vt:lpstr>Solution: Count Words in a Text</vt:lpstr>
      <vt:lpstr>Презентация на PowerPoint</vt:lpstr>
      <vt:lpstr>Презентация на PowerPoint</vt:lpstr>
      <vt:lpstr>The Map Class in JS</vt:lpstr>
      <vt:lpstr>Phonebook - Map Example</vt:lpstr>
      <vt:lpstr>Maps Preserve the Insertion Order of Keys</vt:lpstr>
      <vt:lpstr>Problem: Count Words in a Text (with Map)</vt:lpstr>
      <vt:lpstr>Solution: Count Words in a Text (with Map)</vt:lpstr>
      <vt:lpstr>Problem: Population in Towns</vt:lpstr>
      <vt:lpstr>Solution: Population in Towns</vt:lpstr>
      <vt:lpstr>Problem: City Markets</vt:lpstr>
      <vt:lpstr>Solution: City Markets (Nested Maps)</vt:lpstr>
      <vt:lpstr>Презентация на PowerPoint</vt:lpstr>
      <vt:lpstr>The Set Class in JS</vt:lpstr>
      <vt:lpstr>Problem: Extract Unique Words</vt:lpstr>
      <vt:lpstr>Solution: Extract Unique Words</vt:lpstr>
      <vt:lpstr>Презентация на PowerPoint</vt:lpstr>
      <vt:lpstr>Summary</vt:lpstr>
      <vt:lpstr>Презентация на PowerPoint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Fundamentals - Objects and Assocciative Arrays</dc:title>
  <dc:creator>Alen Paunov</dc:creator>
  <cp:keywords>JS Fundamentals, Software University, SoftUni, programming, coding, software development, education, training, course</cp:keywords>
  <cp:lastModifiedBy>Tanya Staneva</cp:lastModifiedBy>
  <cp:revision>191</cp:revision>
  <dcterms:created xsi:type="dcterms:W3CDTF">2018-05-23T13:08:44Z</dcterms:created>
  <dcterms:modified xsi:type="dcterms:W3CDTF">2018-09-18T06:58:16Z</dcterms:modified>
  <cp:category>programming;computer programming;software development;web development</cp:category>
</cp:coreProperties>
</file>