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1"/>
  </p:notesMasterIdLst>
  <p:handoutMasterIdLst>
    <p:handoutMasterId r:id="rId52"/>
  </p:handoutMasterIdLst>
  <p:sldIdLst>
    <p:sldId id="394" r:id="rId3"/>
    <p:sldId id="466" r:id="rId4"/>
    <p:sldId id="559" r:id="rId5"/>
    <p:sldId id="521" r:id="rId6"/>
    <p:sldId id="501" r:id="rId7"/>
    <p:sldId id="560" r:id="rId8"/>
    <p:sldId id="561" r:id="rId9"/>
    <p:sldId id="562" r:id="rId10"/>
    <p:sldId id="514" r:id="rId11"/>
    <p:sldId id="515" r:id="rId12"/>
    <p:sldId id="502" r:id="rId13"/>
    <p:sldId id="536" r:id="rId14"/>
    <p:sldId id="537" r:id="rId15"/>
    <p:sldId id="538" r:id="rId16"/>
    <p:sldId id="540" r:id="rId17"/>
    <p:sldId id="512" r:id="rId18"/>
    <p:sldId id="516" r:id="rId19"/>
    <p:sldId id="517" r:id="rId20"/>
    <p:sldId id="518" r:id="rId21"/>
    <p:sldId id="520" r:id="rId22"/>
    <p:sldId id="539" r:id="rId23"/>
    <p:sldId id="541" r:id="rId24"/>
    <p:sldId id="544" r:id="rId25"/>
    <p:sldId id="563" r:id="rId26"/>
    <p:sldId id="546" r:id="rId27"/>
    <p:sldId id="547" r:id="rId28"/>
    <p:sldId id="564" r:id="rId29"/>
    <p:sldId id="549" r:id="rId30"/>
    <p:sldId id="550" r:id="rId31"/>
    <p:sldId id="530" r:id="rId32"/>
    <p:sldId id="551" r:id="rId33"/>
    <p:sldId id="552" r:id="rId34"/>
    <p:sldId id="553" r:id="rId35"/>
    <p:sldId id="531" r:id="rId36"/>
    <p:sldId id="528" r:id="rId37"/>
    <p:sldId id="526" r:id="rId38"/>
    <p:sldId id="527" r:id="rId39"/>
    <p:sldId id="508" r:id="rId40"/>
    <p:sldId id="533" r:id="rId41"/>
    <p:sldId id="534" r:id="rId42"/>
    <p:sldId id="554" r:id="rId43"/>
    <p:sldId id="505" r:id="rId44"/>
    <p:sldId id="569" r:id="rId45"/>
    <p:sldId id="570" r:id="rId46"/>
    <p:sldId id="571" r:id="rId47"/>
    <p:sldId id="572" r:id="rId48"/>
    <p:sldId id="573" r:id="rId49"/>
    <p:sldId id="574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C0051-6F49-412A-8DF3-A4B026C79132}">
          <p14:sldIdLst>
            <p14:sldId id="394"/>
            <p14:sldId id="466"/>
            <p14:sldId id="559"/>
          </p14:sldIdLst>
        </p14:section>
        <p14:section name="jQuery Overview" id="{69C3DF08-E273-4B2C-8F6C-1C189DAA0294}">
          <p14:sldIdLst>
            <p14:sldId id="521"/>
            <p14:sldId id="501"/>
            <p14:sldId id="560"/>
            <p14:sldId id="561"/>
            <p14:sldId id="562"/>
          </p14:sldIdLst>
        </p14:section>
        <p14:section name="jQuery Selectors" id="{CFD5D99B-D041-4442-88FC-0EB686C7A007}">
          <p14:sldIdLst>
            <p14:sldId id="514"/>
            <p14:sldId id="515"/>
            <p14:sldId id="502"/>
            <p14:sldId id="536"/>
            <p14:sldId id="537"/>
            <p14:sldId id="538"/>
            <p14:sldId id="540"/>
            <p14:sldId id="512"/>
          </p14:sldIdLst>
        </p14:section>
        <p14:section name="Alter DOM with jQuery" id="{50E2E981-8D4D-4AA9-B8D4-1683A53EF358}">
          <p14:sldIdLst>
            <p14:sldId id="516"/>
            <p14:sldId id="517"/>
            <p14:sldId id="518"/>
            <p14:sldId id="520"/>
            <p14:sldId id="539"/>
            <p14:sldId id="541"/>
            <p14:sldId id="544"/>
            <p14:sldId id="563"/>
            <p14:sldId id="546"/>
            <p14:sldId id="547"/>
            <p14:sldId id="564"/>
            <p14:sldId id="549"/>
          </p14:sldIdLst>
        </p14:section>
        <p14:section name="Handling Events with jQuery" id="{790BDCEB-D141-44F2-A333-24992E512A1D}">
          <p14:sldIdLst>
            <p14:sldId id="550"/>
            <p14:sldId id="530"/>
            <p14:sldId id="551"/>
            <p14:sldId id="552"/>
            <p14:sldId id="553"/>
            <p14:sldId id="531"/>
            <p14:sldId id="528"/>
            <p14:sldId id="526"/>
            <p14:sldId id="527"/>
          </p14:sldIdLst>
        </p14:section>
        <p14:section name="jQuery Plugins" id="{F8A2CFDF-7703-4F50-9311-508D5D841FD7}">
          <p14:sldIdLst>
            <p14:sldId id="508"/>
            <p14:sldId id="533"/>
            <p14:sldId id="534"/>
            <p14:sldId id="554"/>
          </p14:sldIdLst>
        </p14:section>
        <p14:section name="Conslusion" id="{2B460A56-15D2-4F60-B4D0-59B0801A2F10}">
          <p14:sldIdLst>
            <p14:sldId id="505"/>
            <p14:sldId id="569"/>
            <p14:sldId id="570"/>
            <p14:sldId id="571"/>
            <p14:sldId id="57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FFA00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1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8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314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2481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8580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917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6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sortable/#display-grid" TargetMode="External"/><Relationship Id="rId2" Type="http://schemas.openxmlformats.org/officeDocument/2006/relationships/hyperlink" Target="https://jqueryui.com/tab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9.gif"/><Relationship Id="rId5" Type="http://schemas.openxmlformats.org/officeDocument/2006/relationships/image" Target="../media/image7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8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trends.builtwith.com/javascript/jQuery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754258"/>
          </a:xfrm>
        </p:spPr>
        <p:txBody>
          <a:bodyPr>
            <a:noAutofit/>
          </a:bodyPr>
          <a:lstStyle/>
          <a:p>
            <a:r>
              <a:rPr lang="en-US" sz="3600" dirty="0"/>
              <a:t>jQuery Library, Selectors, DOM Manipulation, Events, Plugins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hlinkClick r:id="rId3"/>
              </a:rPr>
              <a:t>http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0972" y="4907801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198588"/>
            <a:ext cx="3568066" cy="24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3" y="5015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('li:eq(2)')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third &lt;li&gt; element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1209472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Even &lt;li&gt;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6812" y="1210769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Odd &lt;li&gt;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14" y="1975937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 &lt;li&gt;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6813" y="1971716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Last &lt;li&gt;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412" y="5777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('li:not(:checked)')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Elements not matching the selector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14" y="3491251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('li:has(p)')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&lt;li&gt; holding &lt;p&gt; inside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0413" y="4248542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('li:contains("Sofia")')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&lt;li&gt; holding given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414" y="2737937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first child of &lt;li&gt;</a:t>
            </a:r>
          </a:p>
        </p:txBody>
      </p:sp>
    </p:spTree>
    <p:extLst>
      <p:ext uri="{BB962C8B-B14F-4D97-AF65-F5344CB8AC3E}">
        <p14:creationId xmlns:p14="http://schemas.microsoft.com/office/powerpoint/2010/main" val="522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An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 of text items +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[Extract Text] </a:t>
            </a:r>
            <a:r>
              <a:rPr lang="en-US" sz="3200" dirty="0">
                <a:latin typeface="+mj-lt"/>
              </a:rPr>
              <a:t>button</a:t>
            </a:r>
          </a:p>
          <a:p>
            <a:r>
              <a:rPr lang="en-US" sz="3200" dirty="0">
                <a:latin typeface="+mj-lt"/>
              </a:rPr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display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all list items</a:t>
            </a:r>
            <a:r>
              <a:rPr lang="en-US" sz="3200" dirty="0">
                <a:latin typeface="+mj-lt"/>
              </a:rPr>
              <a:t>, separated by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</a:t>
            </a:r>
            <a:r>
              <a:rPr lang="en-US" sz="3200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0" y="2819400"/>
            <a:ext cx="4411028" cy="3415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2" y="2819400"/>
            <a:ext cx="4236440" cy="34156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5715978" y="4299604"/>
            <a:ext cx="730953" cy="45525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</a:t>
            </a:r>
            <a:r>
              <a:rPr lang="en-US"/>
              <a:t>from List – </a:t>
            </a:r>
            <a:r>
              <a:rPr lang="en-US" dirty="0"/>
              <a:t>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676400"/>
            <a:ext cx="5867398" cy="38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items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&gt;first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&gt;second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&gt;third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</a:t>
            </a:r>
            <a:r>
              <a:rPr lang="en-US" noProof="1" smtClean="0">
                <a:solidFill>
                  <a:schemeClr val="bg1"/>
                </a:solidFill>
              </a:rPr>
              <a:t>button</a:t>
            </a:r>
            <a:r>
              <a:rPr lang="bg-BG" noProof="1" smtClean="0">
                <a:solidFill>
                  <a:schemeClr val="bg1"/>
                </a:solidFill>
              </a:rPr>
              <a:t> </a:t>
            </a:r>
            <a:r>
              <a:rPr lang="en-US" noProof="1" smtClean="0"/>
              <a:t>onclick</a:t>
            </a:r>
            <a:r>
              <a:rPr lang="en-US" noProof="1"/>
              <a:t>="</a:t>
            </a:r>
            <a:r>
              <a:rPr lang="en-US" noProof="1">
                <a:solidFill>
                  <a:schemeClr val="bg1"/>
                </a:solidFill>
              </a:rPr>
              <a:t>extractText()</a:t>
            </a:r>
            <a:r>
              <a:rPr lang="en-US" noProof="1"/>
              <a:t>"&gt;</a:t>
            </a:r>
            <a:br>
              <a:rPr lang="en-US" noProof="1"/>
            </a:br>
            <a:r>
              <a:rPr lang="bg-BG" noProof="1" smtClean="0"/>
              <a:t>  </a:t>
            </a:r>
            <a:r>
              <a:rPr lang="en-US" noProof="1" smtClean="0"/>
              <a:t>Extract Text</a:t>
            </a:r>
            <a:endParaRPr lang="bg-BG" noProof="1" smtClean="0"/>
          </a:p>
          <a:p>
            <a:pPr lvl="1"/>
            <a:r>
              <a:rPr lang="en-US" noProof="1" smtClean="0"/>
              <a:t>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it-IT" noProof="1"/>
              <a:t>&lt;div id="</a:t>
            </a:r>
            <a:r>
              <a:rPr lang="it-IT" noProof="1">
                <a:solidFill>
                  <a:schemeClr val="bg1"/>
                </a:solidFill>
              </a:rPr>
              <a:t>result</a:t>
            </a:r>
            <a:r>
              <a:rPr lang="it-IT" noProof="1"/>
              <a:t>"&gt;&lt;/div&gt;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1981200"/>
            <a:ext cx="4426588" cy="34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Text from </a:t>
            </a:r>
            <a:r>
              <a:rPr lang="en-US" dirty="0" smtClean="0"/>
              <a:t>List – </a:t>
            </a:r>
            <a:r>
              <a:rPr lang="bg-BG" dirty="0" smtClean="0"/>
              <a:t>извличане на техт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4285"/>
            <a:ext cx="5796901" cy="36399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 smtClean="0"/>
              <a:t>function </a:t>
            </a:r>
            <a:r>
              <a:rPr lang="en-US" noProof="1"/>
              <a:t>extractText() {</a:t>
            </a:r>
          </a:p>
          <a:p>
            <a:pPr lvl="1"/>
            <a:r>
              <a:rPr lang="en-US" noProof="1"/>
              <a:t>  let items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ul#items li</a:t>
            </a:r>
            <a:r>
              <a:rPr lang="en-US" noProof="1"/>
              <a:t>")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/>
              <a:t>(li =&gt; li.</a:t>
            </a:r>
            <a:r>
              <a:rPr lang="en-US" noProof="1">
                <a:solidFill>
                  <a:schemeClr val="bg1"/>
                </a:solidFill>
              </a:rPr>
              <a:t>textContent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join</a:t>
            </a:r>
            <a:r>
              <a:rPr lang="en-US" noProof="1"/>
              <a:t>(", ");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#result</a:t>
            </a:r>
            <a:r>
              <a:rPr lang="en-US" noProof="1"/>
              <a:t>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(items);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  <p:sp>
        <p:nvSpPr>
          <p:cNvPr id="7" name="TextBox 6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https://judge.softuni.bg/Contests/329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83" y="1928516"/>
            <a:ext cx="4371946" cy="31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of towns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search box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[Search]</a:t>
            </a:r>
            <a:r>
              <a:rPr lang="en-US" sz="3200" dirty="0"/>
              <a:t> button</a:t>
            </a:r>
          </a:p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highlight all towns </a:t>
            </a:r>
            <a:r>
              <a:rPr lang="en-US" sz="3200" dirty="0"/>
              <a:t>holding the search text</a:t>
            </a:r>
          </a:p>
          <a:p>
            <a:endParaRPr lang="en-US" sz="3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15" y="2817698"/>
            <a:ext cx="4310444" cy="3388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8" y="2821064"/>
            <a:ext cx="4044594" cy="33884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5730004" y="4253822"/>
            <a:ext cx="878220" cy="51617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9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922" y="1752600"/>
            <a:ext cx="10668002" cy="403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towns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&gt;Sofia&lt;/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&gt;Pleven&lt;/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&gt;Varna&lt;/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&gt;Plovdiv&lt;/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input</a:t>
            </a:r>
            <a:r>
              <a:rPr lang="en-US" noProof="1"/>
              <a:t> type="text" id="</a:t>
            </a:r>
            <a:r>
              <a:rPr lang="en-US" noProof="1">
                <a:solidFill>
                  <a:schemeClr val="bg1"/>
                </a:solidFill>
              </a:rPr>
              <a:t>searchText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 onclick="</a:t>
            </a:r>
            <a:r>
              <a:rPr lang="en-US" noProof="1">
                <a:solidFill>
                  <a:schemeClr val="bg1"/>
                </a:solidFill>
              </a:rPr>
              <a:t>search()</a:t>
            </a:r>
            <a:r>
              <a:rPr lang="en-US" noProof="1"/>
              <a:t>"&gt;Search&lt;/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 id="result"&gt;&lt;/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&gt;</a:t>
            </a:r>
            <a:endParaRPr lang="it-IT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905000"/>
            <a:ext cx="3586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4711" y="1542135"/>
            <a:ext cx="10826816" cy="403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search</a:t>
            </a:r>
            <a:r>
              <a:rPr lang="en-US" noProof="1"/>
              <a:t>() {</a:t>
            </a:r>
          </a:p>
          <a:p>
            <a:pPr lvl="1"/>
            <a:r>
              <a:rPr lang="en-US" noProof="1"/>
              <a:t>  let searchText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('#searchText').</a:t>
            </a:r>
            <a:r>
              <a:rPr lang="en-US" noProof="1">
                <a:solidFill>
                  <a:schemeClr val="bg1"/>
                </a:solidFill>
              </a:rPr>
              <a:t>val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let matchedElements =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(`#towns li:contains('${searchText}')`);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("#towns li").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'');</a:t>
            </a:r>
          </a:p>
          <a:p>
            <a:pPr lvl="1"/>
            <a:r>
              <a:rPr lang="en-US" noProof="1"/>
              <a:t>  matchedElements.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'bold');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("#result").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(matchedElements.length </a:t>
            </a:r>
          </a:p>
          <a:p>
            <a:pPr lvl="1"/>
            <a:r>
              <a:rPr lang="en-US" noProof="1"/>
              <a:t>	+ ' maches found.');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  <p:sp>
        <p:nvSpPr>
          <p:cNvPr id="7" name="TextBox 6"/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9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DOM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Altering the DOM with jQuery</a:t>
            </a:r>
            <a:endParaRPr lang="bg-BG" dirty="0"/>
          </a:p>
        </p:txBody>
      </p:sp>
      <p:pic>
        <p:nvPicPr>
          <p:cNvPr id="4100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600200"/>
            <a:ext cx="2125693" cy="222077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append() </a:t>
            </a:r>
            <a:r>
              <a:rPr lang="en-US" sz="3200" noProof="1">
                <a:solidFill>
                  <a:schemeClr val="bg1"/>
                </a:solidFill>
                <a:latin typeface="+mj-lt"/>
                <a:cs typeface="Helvetica" charset="0"/>
                <a:sym typeface="Helvetica" charset="0"/>
              </a:rPr>
              <a:t>/ </a:t>
            </a: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200" b="1" noProof="1">
              <a:solidFill>
                <a:schemeClr val="bg1"/>
              </a:solidFill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2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/ </a:t>
            </a: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18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0672" y="5236959"/>
            <a:ext cx="10606968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('#wrapper div').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("&lt;p&gt;It's party time :)&lt;/p&gt;");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0672" y="3146670"/>
            <a:ext cx="6239197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&lt;div id="</a:t>
            </a:r>
            <a:r>
              <a:rPr lang="en-US" noProof="1">
                <a:solidFill>
                  <a:schemeClr val="bg1"/>
                </a:solidFill>
              </a:rPr>
              <a:t>wrapper</a:t>
            </a:r>
            <a:r>
              <a:rPr lang="en-US" noProof="1"/>
              <a:t>"&gt;</a:t>
            </a:r>
          </a:p>
          <a:p>
            <a:r>
              <a:rPr lang="en-US" noProof="1"/>
              <a:t>  &lt;div&gt;Hello, student!&lt;/div&gt;</a:t>
            </a:r>
          </a:p>
          <a:p>
            <a:r>
              <a:rPr lang="en-US" noProof="1"/>
              <a:t>  &lt;div&gt;Goodbye, student!&lt;/div&gt;</a:t>
            </a:r>
          </a:p>
          <a:p>
            <a:r>
              <a:rPr lang="en-US" noProof="1"/>
              <a:t>&lt;/div&gt;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90672" y="6031249"/>
            <a:ext cx="10606968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('&lt;h1&gt;Greetings&lt;/h1&gt;').</a:t>
            </a:r>
            <a:r>
              <a:rPr lang="en-US" noProof="1">
                <a:solidFill>
                  <a:schemeClr val="bg1"/>
                </a:solidFill>
              </a:rPr>
              <a:t>prependTo</a:t>
            </a:r>
            <a:r>
              <a:rPr lang="en-US" noProof="1"/>
              <a:t>('body');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32" y="1150967"/>
            <a:ext cx="4574468" cy="3713494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30573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052191" y="1503979"/>
            <a:ext cx="10061894" cy="255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div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('&lt;div&gt;');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('I am a new div.');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('background', 'blue');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('color', 'white');</a:t>
            </a:r>
          </a:p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(document.body).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(div);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52191" y="4323121"/>
            <a:ext cx="10061894" cy="111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paragraph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('&lt;p&gt;Some text&lt;/p&gt;');</a:t>
            </a:r>
          </a:p>
          <a:p>
            <a:r>
              <a:rPr lang="en-US" noProof="1"/>
              <a:t>paragraph</a:t>
            </a:r>
            <a:r>
              <a:rPr lang="bg-BG" noProof="1"/>
              <a:t>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(div);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052191" y="5702263"/>
            <a:ext cx="10061894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6483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Handling Events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You are given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HTML table</a:t>
            </a:r>
            <a:r>
              <a:rPr lang="en-US" sz="3200" dirty="0"/>
              <a:t> holding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sz="3200" dirty="0"/>
              <a:t> with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capital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Implement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bg-BG" sz="3200" dirty="0"/>
              <a:t> /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move up </a:t>
            </a:r>
            <a:r>
              <a:rPr lang="en-US" sz="3200" dirty="0"/>
              <a:t>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move down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actions for the table rows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Initially add these countries: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Bulgaria / Sofia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Germany / Berlin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Russia / Moscow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92" y="1984050"/>
            <a:ext cx="5584508" cy="3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914" y="1331619"/>
            <a:ext cx="10943998" cy="522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</a:t>
            </a:r>
            <a:r>
              <a:rPr lang="it-IT" noProof="1">
                <a:solidFill>
                  <a:schemeClr val="bg1"/>
                </a:solidFill>
              </a:rPr>
              <a:t>style</a:t>
            </a:r>
            <a:r>
              <a:rPr lang="it-IT" noProof="1"/>
              <a:t>&gt;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td, th </a:t>
            </a:r>
            <a:r>
              <a:rPr lang="it-IT" noProof="1" smtClean="0"/>
              <a:t>{</a:t>
            </a:r>
            <a:r>
              <a:rPr lang="bg-BG" noProof="1" smtClean="0"/>
              <a:t> </a:t>
            </a:r>
            <a:r>
              <a:rPr lang="it-IT" noProof="1" smtClean="0"/>
              <a:t>background</a:t>
            </a:r>
            <a:r>
              <a:rPr lang="it-IT" noProof="1"/>
              <a:t>: #DDD; padding: 5px 10px }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input[type='text'] </a:t>
            </a:r>
            <a:r>
              <a:rPr lang="it-IT" noProof="1"/>
              <a:t>{ width: 60px }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a</a:t>
            </a:r>
            <a:r>
              <a:rPr lang="it-IT" noProof="1"/>
              <a:t> { margin-left: 5px }</a:t>
            </a:r>
          </a:p>
          <a:p>
            <a:pPr lvl="1"/>
            <a:r>
              <a:rPr lang="it-IT" noProof="1"/>
              <a:t>&lt;/</a:t>
            </a:r>
            <a:r>
              <a:rPr lang="it-IT" noProof="1">
                <a:solidFill>
                  <a:schemeClr val="bg1"/>
                </a:solidFill>
              </a:rPr>
              <a:t>style</a:t>
            </a:r>
            <a:r>
              <a:rPr lang="it-IT" noProof="1"/>
              <a:t>&gt;</a:t>
            </a:r>
          </a:p>
          <a:p>
            <a:pPr lvl="1"/>
            <a:r>
              <a:rPr lang="en-US" noProof="1"/>
              <a:t>&lt;table id="</a:t>
            </a:r>
            <a:r>
              <a:rPr lang="en-US" noProof="1">
                <a:solidFill>
                  <a:schemeClr val="bg1"/>
                </a:solidFill>
              </a:rPr>
              <a:t>countriesTable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&lt;tr&gt;&lt;th&gt;Country&lt;/th&gt;&lt;th&gt;Capital&lt;/th&gt;&lt;th&gt;Action&lt;/th&gt;&lt;/tr&gt;</a:t>
            </a:r>
          </a:p>
          <a:p>
            <a:pPr lvl="1"/>
            <a:r>
              <a:rPr lang="en-US" noProof="1"/>
              <a:t>  &lt;tr&gt;&lt;td&gt;&lt;input type="text" id="</a:t>
            </a:r>
            <a:r>
              <a:rPr lang="en-US" noProof="1">
                <a:solidFill>
                  <a:schemeClr val="bg1"/>
                </a:solidFill>
              </a:rPr>
              <a:t>newCountryText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&lt;td&gt;&lt;input type="text" id="</a:t>
            </a:r>
            <a:r>
              <a:rPr lang="en-US" noProof="1">
                <a:solidFill>
                  <a:schemeClr val="bg1"/>
                </a:solidFill>
              </a:rPr>
              <a:t>newCapitalText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&lt;td&gt;&lt;a href="#" id="</a:t>
            </a:r>
            <a:r>
              <a:rPr lang="en-US" noProof="1">
                <a:solidFill>
                  <a:schemeClr val="bg1"/>
                </a:solidFill>
              </a:rPr>
              <a:t>createLink</a:t>
            </a:r>
            <a:r>
              <a:rPr lang="en-US" noProof="1"/>
              <a:t>"&gt;[Create]&lt;/a&gt;&lt;/td&gt;</a:t>
            </a:r>
          </a:p>
          <a:p>
            <a:pPr lvl="1"/>
            <a:r>
              <a:rPr lang="en-US" noProof="1"/>
              <a:t>  &lt;/tr&gt;</a:t>
            </a:r>
          </a:p>
          <a:p>
            <a:pPr lvl="1"/>
            <a:r>
              <a:rPr lang="en-US" noProof="1"/>
              <a:t>&lt;/table&gt;</a:t>
            </a:r>
          </a:p>
          <a:p>
            <a:pPr lvl="1"/>
            <a:r>
              <a:rPr lang="en-US" noProof="1"/>
              <a:t>&lt;script</a:t>
            </a:r>
            <a:r>
              <a:rPr lang="en-US" noProof="1">
                <a:solidFill>
                  <a:schemeClr val="bg1"/>
                </a:solidFill>
              </a:rPr>
              <a:t>&gt;$(() =&gt; initializeTable())</a:t>
            </a:r>
            <a:r>
              <a:rPr lang="en-US" noProof="1"/>
              <a:t>&lt;/script&gt;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705921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820" y="1162144"/>
            <a:ext cx="10958580" cy="5235053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initializeTable() </a:t>
            </a:r>
            <a:r>
              <a:rPr lang="it-IT" sz="2400" b="1" noProof="1">
                <a:latin typeface="Consolas" panose="020B0609020204030204" pitchFamily="49" charset="0"/>
              </a:rPr>
              <a:t>{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it-IT" sz="2400" b="1" noProof="1">
                <a:latin typeface="Consolas" panose="020B0609020204030204" pitchFamily="49" charset="0"/>
              </a:rPr>
              <a:t>("#createLink").on('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it-IT" sz="2400" b="1" noProof="1">
                <a:latin typeface="Consolas" panose="020B0609020204030204" pitchFamily="49" charset="0"/>
              </a:rPr>
              <a:t>',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createCountry</a:t>
            </a:r>
            <a:r>
              <a:rPr lang="it-IT" sz="2400" b="1" noProof="1">
                <a:latin typeface="Consolas" panose="020B0609020204030204" pitchFamily="49" charset="0"/>
              </a:rPr>
              <a:t>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addCountryToTable("Bulgaria", "Sofia");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addCountryToTable("Germany", "Berlin");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addCountryToTable("Russia", "Moscow");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fixRowLinks();</a:t>
            </a:r>
            <a:endParaRPr lang="bg-BG" sz="2400" b="1" noProof="1">
              <a:latin typeface="Consolas" panose="020B0609020204030204" pitchFamily="49" charset="0"/>
            </a:endParaRPr>
          </a:p>
          <a:p>
            <a:pPr indent="-380648"/>
            <a:r>
              <a:rPr lang="en-US" sz="2400" b="1" noProof="1" smtClean="0">
                <a:latin typeface="Consolas" panose="020B0609020204030204" pitchFamily="49" charset="0"/>
              </a:rPr>
              <a:t>}</a:t>
            </a:r>
            <a:endParaRPr lang="it-IT" sz="2400" b="1" noProof="1" smtClean="0">
              <a:latin typeface="Consolas" panose="020B0609020204030204" pitchFamily="49" charset="0"/>
            </a:endParaRPr>
          </a:p>
          <a:p>
            <a:pPr indent="-380648"/>
            <a:r>
              <a:rPr lang="it-IT" sz="2400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Functions addCountryToTable(country, capital), </a:t>
            </a:r>
          </a:p>
          <a:p>
            <a:pPr indent="-380648"/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createCountry(), moveRowUp(), moveRowDown(), deleteRow(), </a:t>
            </a:r>
          </a:p>
          <a:p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fixRowLinks()come</a:t>
            </a:r>
            <a:r>
              <a:rPr lang="bg-BG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here …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 </a:t>
            </a:r>
            <a:r>
              <a:rPr lang="en-US" dirty="0"/>
              <a:t>Initialize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Create Country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600200"/>
            <a:ext cx="1051559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b="1" noProof="1">
                <a:latin typeface="Consolas" panose="020B0609020204030204" pitchFamily="49" charset="0"/>
              </a:rPr>
              <a:t>function createCountry() {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country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capital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addCountryToTable(country, capital, true);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fixRowLinks();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9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Countries Table</a:t>
            </a:r>
            <a:r>
              <a:rPr lang="bg-BG" sz="3900" dirty="0"/>
              <a:t> –</a:t>
            </a:r>
            <a:r>
              <a:rPr lang="en-US" sz="3900" dirty="0"/>
              <a:t> Add Country</a:t>
            </a:r>
            <a:r>
              <a:rPr lang="bg-BG" sz="3900" dirty="0"/>
              <a:t> </a:t>
            </a:r>
            <a:r>
              <a:rPr lang="en-US" sz="3900" dirty="0"/>
              <a:t>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4962" y="1255196"/>
            <a:ext cx="1199846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function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addCountryToTable</a:t>
            </a:r>
            <a:r>
              <a:rPr lang="it-IT" b="1" noProof="1">
                <a:latin typeface="Consolas" panose="020B0609020204030204" pitchFamily="49" charset="0"/>
              </a:rPr>
              <a:t>(country, capital) {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let row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('&lt;tr&gt;')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("&lt;td&gt;").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text</a:t>
            </a:r>
            <a:r>
              <a:rPr lang="it-IT" b="1" noProof="1">
                <a:latin typeface="Consolas" panose="020B0609020204030204" pitchFamily="49" charset="0"/>
              </a:rPr>
              <a:t>(country))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("&lt;td&gt;").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text</a:t>
            </a:r>
            <a:r>
              <a:rPr lang="it-IT" b="1" noProof="1">
                <a:latin typeface="Consolas" panose="020B0609020204030204" pitchFamily="49" charset="0"/>
              </a:rPr>
              <a:t>(capital))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("&lt;td&gt;")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("&lt;a href='#'&gt;[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Up</a:t>
            </a:r>
            <a:r>
              <a:rPr lang="it-IT" b="1" noProof="1">
                <a:latin typeface="Consolas" panose="020B0609020204030204" pitchFamily="49" charset="0"/>
              </a:rPr>
              <a:t>]&lt;/a&gt;").on('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click</a:t>
            </a:r>
            <a:r>
              <a:rPr lang="it-IT" b="1" noProof="1">
                <a:latin typeface="Consolas" panose="020B0609020204030204" pitchFamily="49" charset="0"/>
              </a:rPr>
              <a:t>', moveRowUp))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("&lt;a href='#'&gt;[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Down</a:t>
            </a:r>
            <a:r>
              <a:rPr lang="it-IT" b="1" noProof="1">
                <a:latin typeface="Consolas" panose="020B0609020204030204" pitchFamily="49" charset="0"/>
              </a:rPr>
              <a:t>]&lt;/a</a:t>
            </a:r>
            <a:r>
              <a:rPr lang="it-IT" b="1" noProof="1" smtClean="0">
                <a:latin typeface="Consolas" panose="020B0609020204030204" pitchFamily="49" charset="0"/>
              </a:rPr>
              <a:t>&gt;").on</a:t>
            </a:r>
            <a:r>
              <a:rPr lang="it-IT" b="1" noProof="1">
                <a:latin typeface="Consolas" panose="020B0609020204030204" pitchFamily="49" charset="0"/>
              </a:rPr>
              <a:t>('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click</a:t>
            </a:r>
            <a:r>
              <a:rPr lang="it-IT" b="1" noProof="1">
                <a:latin typeface="Consolas" panose="020B0609020204030204" pitchFamily="49" charset="0"/>
              </a:rPr>
              <a:t>', moveRowDown))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    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>
                <a:latin typeface="Consolas" panose="020B0609020204030204" pitchFamily="49" charset="0"/>
              </a:rPr>
              <a:t>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("&lt;a href='#'&gt;[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it-IT" b="1" noProof="1">
                <a:latin typeface="Consolas" panose="020B0609020204030204" pitchFamily="49" charset="0"/>
              </a:rPr>
              <a:t>]&lt;/a</a:t>
            </a:r>
            <a:r>
              <a:rPr lang="it-IT" b="1" noProof="1" smtClean="0">
                <a:latin typeface="Consolas" panose="020B0609020204030204" pitchFamily="49" charset="0"/>
              </a:rPr>
              <a:t>&gt;").</a:t>
            </a:r>
            <a:r>
              <a:rPr lang="it-IT" b="1" noProof="1">
                <a:latin typeface="Consolas" panose="020B0609020204030204" pitchFamily="49" charset="0"/>
              </a:rPr>
              <a:t>on('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click</a:t>
            </a:r>
            <a:r>
              <a:rPr lang="it-IT" b="1" noProof="1">
                <a:latin typeface="Consolas" panose="020B0609020204030204" pitchFamily="49" charset="0"/>
              </a:rPr>
              <a:t>', deleteRow)));</a:t>
            </a:r>
          </a:p>
          <a:p>
            <a:pPr indent="-593684">
              <a:lnSpc>
                <a:spcPts val="2200"/>
              </a:lnSpc>
            </a:pPr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row.css('display','none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');</a:t>
            </a:r>
          </a:p>
          <a:p>
            <a:pPr indent="-593684">
              <a:lnSpc>
                <a:spcPts val="2200"/>
              </a:lnSpc>
            </a:pPr>
            <a:r>
              <a:rPr lang="it-IT" b="1" noProof="1" smtClean="0">
                <a:latin typeface="Consolas" panose="020B0609020204030204" pitchFamily="49" charset="0"/>
              </a:rPr>
              <a:t>  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 smtClean="0">
                <a:latin typeface="Consolas" panose="020B0609020204030204" pitchFamily="49" charset="0"/>
              </a:rPr>
              <a:t>("#countriesTable").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append</a:t>
            </a:r>
            <a:r>
              <a:rPr lang="it-IT" b="1" noProof="1" smtClean="0">
                <a:latin typeface="Consolas" panose="020B0609020204030204" pitchFamily="49" charset="0"/>
              </a:rPr>
              <a:t>(row); </a:t>
            </a:r>
          </a:p>
          <a:p>
            <a:pPr indent="-593684">
              <a:lnSpc>
                <a:spcPts val="2200"/>
              </a:lnSpc>
            </a:pPr>
            <a:r>
              <a:rPr lang="it-IT" noProof="1" smtClean="0"/>
              <a:t>  </a:t>
            </a:r>
            <a:r>
              <a:rPr lang="it-IT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row.fadeIn();  </a:t>
            </a:r>
          </a:p>
          <a:p>
            <a:pPr indent="-593684">
              <a:lnSpc>
                <a:spcPts val="2200"/>
              </a:lnSpc>
            </a:pPr>
            <a:r>
              <a:rPr lang="it-IT" b="1" noProof="1" smtClean="0">
                <a:latin typeface="Consolas" panose="020B0609020204030204" pitchFamily="49" charset="0"/>
              </a:rPr>
              <a:t>}</a:t>
            </a:r>
            <a:endParaRPr lang="it-IT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1600200"/>
            <a:ext cx="7848598" cy="3529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380648"/>
            <a:r>
              <a:rPr lang="it-IT" b="1" noProof="1">
                <a:latin typeface="Consolas" panose="020B0609020204030204" pitchFamily="49" charset="0"/>
              </a:rPr>
              <a:t>function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moveRowUp</a:t>
            </a:r>
            <a:r>
              <a:rPr lang="it-IT" b="1" noProof="1">
                <a:latin typeface="Consolas" panose="020B0609020204030204" pitchFamily="49" charset="0"/>
              </a:rPr>
              <a:t>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let row = $(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this</a:t>
            </a:r>
            <a:r>
              <a:rPr lang="it-IT" b="1" noProof="1">
                <a:latin typeface="Consolas" panose="020B0609020204030204" pitchFamily="49" charset="0"/>
              </a:rPr>
              <a:t>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parent</a:t>
            </a:r>
            <a:r>
              <a:rPr lang="it-IT" b="1" noProof="1">
                <a:latin typeface="Consolas" panose="020B0609020204030204" pitchFamily="49" charset="0"/>
              </a:rPr>
              <a:t>().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</a:t>
            </a:r>
            <a:r>
              <a:rPr lang="it-IT" b="1" noProof="1">
                <a:latin typeface="Consolas" panose="020B0609020204030204" pitchFamily="49" charset="0"/>
              </a:rPr>
              <a:t>t();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fadeOut</a:t>
            </a:r>
            <a:r>
              <a:rPr lang="it-IT" b="1" noProof="1">
                <a:latin typeface="Consolas" panose="020B0609020204030204" pitchFamily="49" charset="0"/>
              </a:rPr>
              <a:t>(function()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insertBefore</a:t>
            </a:r>
            <a:r>
              <a:rPr lang="it-IT" b="1" noProof="1">
                <a:latin typeface="Consolas" panose="020B0609020204030204" pitchFamily="49" charset="0"/>
              </a:rPr>
              <a:t>(row.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prev</a:t>
            </a:r>
            <a:r>
              <a:rPr lang="it-IT" b="1" noProof="1">
                <a:latin typeface="Consolas" panose="020B0609020204030204" pitchFamily="49" charset="0"/>
              </a:rPr>
              <a:t>());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fadeIn</a:t>
            </a:r>
            <a:r>
              <a:rPr lang="it-IT" b="1" noProof="1">
                <a:latin typeface="Consolas" panose="020B0609020204030204" pitchFamily="49" charset="0"/>
              </a:rPr>
              <a:t>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fixRowLinks();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});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6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00200"/>
            <a:ext cx="7848600" cy="3552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noProof="1"/>
              <a:t>function </a:t>
            </a:r>
            <a:r>
              <a:rPr lang="it-IT" noProof="1">
                <a:solidFill>
                  <a:srgbClr val="FFA000"/>
                </a:solidFill>
              </a:rPr>
              <a:t>moveRowDown</a:t>
            </a:r>
            <a:r>
              <a:rPr lang="it-IT" noProof="1"/>
              <a:t>() {</a:t>
            </a:r>
          </a:p>
          <a:p>
            <a:r>
              <a:rPr lang="it-IT" noProof="1"/>
              <a:t>  let row = $(</a:t>
            </a:r>
            <a:r>
              <a:rPr lang="it-IT" noProof="1">
                <a:solidFill>
                  <a:srgbClr val="FFA000"/>
                </a:solidFill>
              </a:rPr>
              <a:t>this</a:t>
            </a:r>
            <a:r>
              <a:rPr lang="it-IT" noProof="1"/>
              <a:t>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();</a:t>
            </a:r>
          </a:p>
          <a:p>
            <a:r>
              <a:rPr lang="it-IT" noProof="1"/>
              <a:t>  row.</a:t>
            </a:r>
            <a:r>
              <a:rPr lang="it-IT" noProof="1">
                <a:solidFill>
                  <a:srgbClr val="FFA000"/>
                </a:solidFill>
              </a:rPr>
              <a:t>fadeOut</a:t>
            </a:r>
            <a:r>
              <a:rPr lang="it-IT" noProof="1"/>
              <a:t>(function() {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insertAfter</a:t>
            </a:r>
            <a:r>
              <a:rPr lang="it-IT" noProof="1"/>
              <a:t>(row.</a:t>
            </a:r>
            <a:r>
              <a:rPr lang="it-IT" noProof="1">
                <a:solidFill>
                  <a:srgbClr val="FFA000"/>
                </a:solidFill>
              </a:rPr>
              <a:t>next</a:t>
            </a:r>
            <a:r>
              <a:rPr lang="it-IT" noProof="1"/>
              <a:t>());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fadeIn</a:t>
            </a:r>
            <a:r>
              <a:rPr lang="it-IT" noProof="1"/>
              <a:t>();</a:t>
            </a:r>
          </a:p>
          <a:p>
            <a:r>
              <a:rPr lang="it-IT" noProof="1"/>
              <a:t>    fixRowLinks();</a:t>
            </a:r>
          </a:p>
          <a:p>
            <a:r>
              <a:rPr lang="it-IT" noProof="1"/>
              <a:t>  });</a:t>
            </a:r>
          </a:p>
          <a:p>
            <a:r>
              <a:rPr lang="it-IT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Delete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00200"/>
            <a:ext cx="7848600" cy="30395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function 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deleteRow</a:t>
            </a:r>
            <a:r>
              <a:rPr lang="it-IT" noProof="1">
                <a:cs typeface="Consolas" pitchFamily="49" charset="0"/>
              </a:rPr>
              <a:t>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let row = $(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this</a:t>
            </a:r>
            <a:r>
              <a:rPr lang="it-IT" noProof="1">
                <a:cs typeface="Consolas" pitchFamily="49" charset="0"/>
              </a:rPr>
              <a:t>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fadeOut</a:t>
            </a:r>
            <a:r>
              <a:rPr lang="it-IT" noProof="1">
                <a:cs typeface="Consolas" pitchFamily="49" charset="0"/>
              </a:rPr>
              <a:t>(function()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remove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fixRowLinks();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});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9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Fix Row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59071"/>
            <a:ext cx="10943998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fixRowLinks() {</a:t>
            </a:r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Show all links in the table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a').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'inline');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[Up] link in first table data row</a:t>
            </a:r>
          </a:p>
          <a:p>
            <a:pPr lvl="1"/>
            <a:r>
              <a:rPr lang="it-IT" noProof="1"/>
              <a:t>  let tableRows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tr');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(tableRows[2]).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U</a:t>
            </a:r>
            <a:r>
              <a:rPr lang="it-IT" noProof="1"/>
              <a:t>p')")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the [Down] link in the last table row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(tableRows[tableRows.length - 1]).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Down</a:t>
            </a:r>
            <a:r>
              <a:rPr lang="it-IT" noProof="1"/>
              <a:t>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</a:p>
          <a:p>
            <a:pPr lvl="1"/>
            <a:r>
              <a:rPr lang="it-IT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4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Ease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jQuery Events</a:t>
            </a:r>
            <a:endParaRPr lang="bg-BG" dirty="0"/>
          </a:p>
        </p:txBody>
      </p:sp>
      <p:pic>
        <p:nvPicPr>
          <p:cNvPr id="14338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752600"/>
            <a:ext cx="3049676" cy="1803819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#JSCORE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ym typeface="Lucida Grande" charset="0"/>
              </a:rPr>
              <a:t>Attaching events on certain elements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7236" y="1937466"/>
            <a:ext cx="106711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buttonClicked);</a:t>
            </a:r>
          </a:p>
          <a:p>
            <a:r>
              <a:rPr lang="en-US" noProof="1"/>
              <a:t>function buttonClicked() {</a:t>
            </a:r>
          </a:p>
          <a:p>
            <a:r>
              <a:rPr lang="en-US" noProof="1"/>
              <a:t>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r>
              <a:rPr lang="en-US" noProof="1"/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 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7236" y="5847944"/>
            <a:ext cx="10671176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$('a.button').</a:t>
            </a:r>
            <a:r>
              <a:rPr lang="en-US" noProof="1">
                <a:solidFill>
                  <a:schemeClr val="bg1"/>
                </a:solidFill>
              </a:rPr>
              <a:t>off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Lucida Grande" charset="0"/>
              </a:rPr>
              <a:t>Removing event handler from certain elements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404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6944" y="1260612"/>
            <a:ext cx="1066988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ctr"/>
            <a:r>
              <a:rPr lang="en-US" noProof="1"/>
              <a:t>link-buttons.html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69507"/>
            <a:ext cx="10669880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&lt;head&gt;</a:t>
            </a:r>
          </a:p>
          <a:p>
            <a:r>
              <a:rPr lang="en-US" noProof="1"/>
              <a:t>  &lt;link rel="stylesheet" href="</a:t>
            </a:r>
            <a:r>
              <a:rPr lang="en-US" noProof="1">
                <a:solidFill>
                  <a:schemeClr val="bg1"/>
                </a:solidFill>
              </a:rPr>
              <a:t>link-buttons.css</a:t>
            </a:r>
            <a:r>
              <a:rPr lang="en-US" noProof="1"/>
              <a:t>" /&gt;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jquery-3.1.1.min.js</a:t>
            </a:r>
            <a:r>
              <a:rPr lang="en-US" noProof="1"/>
              <a:t>"&gt;&lt;/script&gt;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link-buttons.js</a:t>
            </a:r>
            <a:r>
              <a:rPr lang="en-US" noProof="1"/>
              <a:t>"&gt;&lt;/script&gt;</a:t>
            </a:r>
          </a:p>
          <a:p>
            <a:r>
              <a:rPr lang="en-US" noProof="1"/>
              <a:t>&lt;/head&gt;</a:t>
            </a:r>
          </a:p>
          <a:p>
            <a:r>
              <a:rPr lang="en-US" noProof="1"/>
              <a:t>&lt;body onload="</a:t>
            </a:r>
            <a:r>
              <a:rPr lang="en-US" noProof="1">
                <a:solidFill>
                  <a:schemeClr val="bg1"/>
                </a:solidFill>
              </a:rPr>
              <a:t>attachEvents()</a:t>
            </a:r>
            <a:r>
              <a:rPr lang="en-US" noProof="1"/>
              <a:t>"&gt;</a:t>
            </a:r>
          </a:p>
          <a:p>
            <a:r>
              <a:rPr lang="en-US" noProof="1"/>
              <a:t>  &lt;a class="button"&gt;Sofia&lt;/a&gt;</a:t>
            </a:r>
          </a:p>
          <a:p>
            <a:r>
              <a:rPr lang="en-US" noProof="1"/>
              <a:t>  &lt;a class="button"&gt;Plovdiv&lt;/a&gt;</a:t>
            </a:r>
          </a:p>
          <a:p>
            <a:r>
              <a:rPr lang="en-US" noProof="1"/>
              <a:t>  &lt;a class="button"&gt;Varna&lt;/a&gt;</a:t>
            </a:r>
          </a:p>
          <a:p>
            <a:r>
              <a:rPr lang="en-US" noProof="1"/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40362"/>
            <a:ext cx="519788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border: 1px solid #CCC;</a:t>
            </a:r>
          </a:p>
          <a:p>
            <a:pPr algn="l"/>
            <a:r>
              <a:rPr lang="en-US" noProof="1"/>
              <a:t>  background: #EEE;</a:t>
            </a:r>
          </a:p>
          <a:p>
            <a:pPr algn="l"/>
            <a:r>
              <a:rPr lang="en-US" noProof="1"/>
              <a:t>  padding: 5px 10px;</a:t>
            </a:r>
          </a:p>
          <a:p>
            <a:pPr algn="l"/>
            <a:r>
              <a:rPr lang="en-US" noProof="1"/>
              <a:t>  border-radius: 5px;</a:t>
            </a:r>
          </a:p>
          <a:p>
            <a:pPr algn="l"/>
            <a:r>
              <a:rPr lang="en-US" noProof="1"/>
              <a:t>  color: #333;</a:t>
            </a:r>
          </a:p>
          <a:p>
            <a:pPr algn="l"/>
            <a:r>
              <a:rPr lang="en-US" noProof="1"/>
              <a:t>  text-decoration: none;</a:t>
            </a:r>
          </a:p>
          <a:p>
            <a:pPr algn="l"/>
            <a:r>
              <a:rPr lang="en-US" noProof="1"/>
              <a:t>  display: inline-block;</a:t>
            </a:r>
          </a:p>
          <a:p>
            <a:pPr algn="l"/>
            <a:r>
              <a:rPr lang="en-US" noProof="1"/>
              <a:t>  margin: 5px;</a:t>
            </a:r>
          </a:p>
          <a:p>
            <a:pPr algn="l"/>
            <a:r>
              <a:rPr lang="en-US" noProof="1"/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56412" y="1740362"/>
            <a:ext cx="547200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a.button.selected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color: #111;</a:t>
            </a:r>
          </a:p>
          <a:p>
            <a:pPr algn="l"/>
            <a:r>
              <a:rPr lang="en-US" noProof="1"/>
              <a:t>  font-weight: bold;</a:t>
            </a:r>
          </a:p>
          <a:p>
            <a:pPr algn="l"/>
            <a:r>
              <a:rPr lang="en-US" noProof="1"/>
              <a:t>  border: 1px solid #AAA;</a:t>
            </a:r>
          </a:p>
          <a:p>
            <a:pPr algn="l"/>
            <a:r>
              <a:rPr lang="en-US" noProof="1"/>
              <a:t>  background: #BBB;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noProof="1">
                <a:solidFill>
                  <a:schemeClr val="bg1"/>
                </a:solidFill>
              </a:rPr>
              <a:t>a.button.selected::before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content: "\2713\20\20";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a:hover</a:t>
            </a:r>
            <a:r>
              <a:rPr lang="en-US" dirty="0"/>
              <a:t> {cursor: pointer;}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8532" y="1240124"/>
            <a:ext cx="106698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17563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344352"/>
            <a:ext cx="106698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844590"/>
            <a:ext cx="10669880" cy="3552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attachEvents</a:t>
            </a:r>
            <a:r>
              <a:rPr lang="en-US" noProof="1"/>
              <a:t>() {</a:t>
            </a:r>
          </a:p>
          <a:p>
            <a:pPr algn="l"/>
            <a:r>
              <a:rPr lang="en-US" noProof="1"/>
              <a:t>  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</a:t>
            </a:r>
            <a:r>
              <a:rPr lang="en-US" noProof="1">
                <a:solidFill>
                  <a:schemeClr val="bg1"/>
                </a:solidFill>
              </a:rPr>
              <a:t>buttonClicked</a:t>
            </a:r>
            <a:r>
              <a:rPr lang="en-US" noProof="1"/>
              <a:t>);</a:t>
            </a:r>
          </a:p>
          <a:p>
            <a:pPr algn="l"/>
            <a:r>
              <a:rPr lang="en-US" noProof="1"/>
              <a:t>  function </a:t>
            </a:r>
            <a:r>
              <a:rPr lang="en-US" noProof="1">
                <a:solidFill>
                  <a:schemeClr val="bg1"/>
                </a:solidFill>
              </a:rPr>
              <a:t>buttonClicked</a:t>
            </a:r>
            <a:r>
              <a:rPr lang="en-US" noProof="1"/>
              <a:t>() {</a:t>
            </a:r>
          </a:p>
          <a:p>
            <a:pPr algn="l"/>
            <a:r>
              <a:rPr lang="en-US" noProof="1"/>
              <a:t>  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pPr algn="l"/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</a:t>
            </a:r>
          </a:p>
          <a:p>
            <a:pPr algn="l"/>
            <a:r>
              <a:rPr lang="en-US" noProof="1"/>
              <a:t>  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pPr algn="l"/>
            <a:r>
              <a:rPr lang="en-US" noProof="1"/>
              <a:t>  }</a:t>
            </a:r>
          </a:p>
          <a:p>
            <a:pPr algn="l"/>
            <a:r>
              <a:rPr lang="en-US" noProof="1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14827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Add a handler on the parent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34</a:t>
            </a:fld>
            <a:endParaRPr lang="en-US" sz="11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9636" y="2820412"/>
            <a:ext cx="10366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() {</a:t>
            </a:r>
          </a:p>
          <a:p>
            <a:r>
              <a:rPr lang="en-US" noProof="1"/>
              <a:t>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r>
              <a:rPr lang="en-US" noProof="1"/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</a:t>
            </a:r>
          </a:p>
          <a:p>
            <a:r>
              <a:rPr lang="en-US" noProof="1" smtClean="0"/>
              <a:t>}</a:t>
            </a:r>
          </a:p>
          <a:p>
            <a:endParaRPr lang="en-US" noProof="1"/>
          </a:p>
          <a:p>
            <a:r>
              <a:rPr lang="en-US" noProof="1"/>
              <a:t>$('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'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',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34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HTML page listing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sz="3200" dirty="0"/>
              <a:t>Clicking on a town should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200" dirty="0"/>
              <a:t> </a:t>
            </a:r>
            <a:endParaRPr lang="en-US" sz="3200" dirty="0" smtClean="0"/>
          </a:p>
          <a:p>
            <a:pPr marL="609036" lvl="1" indent="0">
              <a:buNone/>
            </a:pPr>
            <a:r>
              <a:rPr lang="en-US" sz="3200" dirty="0" smtClean="0"/>
              <a:t>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deselect</a:t>
            </a:r>
            <a:r>
              <a:rPr lang="en-US" sz="3200" dirty="0"/>
              <a:t> it</a:t>
            </a:r>
          </a:p>
          <a:p>
            <a:pPr lvl="1"/>
            <a:r>
              <a:rPr lang="en-US" sz="3200" dirty="0"/>
              <a:t>A button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shows all selected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towns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863" y="4101196"/>
            <a:ext cx="10667998" cy="2244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&lt;style&gt;</a:t>
            </a:r>
            <a:r>
              <a:rPr lang="it-IT" noProof="1">
                <a:solidFill>
                  <a:schemeClr val="bg1"/>
                </a:solidFill>
              </a:rPr>
              <a:t>li { display: inline-block }</a:t>
            </a:r>
            <a:r>
              <a:rPr lang="it-IT" noProof="1"/>
              <a:t>&lt;/style&gt;</a:t>
            </a:r>
          </a:p>
          <a:p>
            <a:pPr lvl="1"/>
            <a:r>
              <a:rPr lang="it-IT" noProof="1"/>
              <a:t>&lt;ul id="</a:t>
            </a:r>
            <a:r>
              <a:rPr lang="it-IT" noProof="1">
                <a:solidFill>
                  <a:schemeClr val="bg1"/>
                </a:solidFill>
              </a:rPr>
              <a:t>items</a:t>
            </a:r>
            <a:r>
              <a:rPr lang="it-IT" noProof="1"/>
              <a:t>"&gt;&lt;li&gt;Sofia&lt;/li&gt;&lt;li&gt;Varna&lt;/li&gt;…&lt;/ul&gt;</a:t>
            </a:r>
          </a:p>
          <a:p>
            <a:pPr lvl="1"/>
            <a:r>
              <a:rPr lang="it-IT" noProof="1"/>
              <a:t>&lt;button id="</a:t>
            </a:r>
            <a:r>
              <a:rPr lang="it-IT" noProof="1">
                <a:solidFill>
                  <a:schemeClr val="bg1"/>
                </a:solidFill>
              </a:rPr>
              <a:t>showTownsButton</a:t>
            </a:r>
            <a:r>
              <a:rPr lang="it-IT" noProof="1"/>
              <a:t>"&gt;Show Towns&lt;/button&gt;</a:t>
            </a:r>
          </a:p>
          <a:p>
            <a:pPr lvl="1"/>
            <a:r>
              <a:rPr lang="it-IT" noProof="1"/>
              <a:t>&lt;div id=</a:t>
            </a:r>
            <a:r>
              <a:rPr lang="en-US" noProof="1"/>
              <a:t>"</a:t>
            </a:r>
            <a:r>
              <a:rPr lang="en-US" noProof="1">
                <a:solidFill>
                  <a:schemeClr val="bg1"/>
                </a:solidFill>
              </a:rPr>
              <a:t>selectedTowns</a:t>
            </a:r>
            <a:r>
              <a:rPr lang="en-US" noProof="1"/>
              <a:t>"&gt;&lt;/div&gt;</a:t>
            </a:r>
            <a:endParaRPr lang="it-IT" noProof="1"/>
          </a:p>
          <a:p>
            <a:pPr lvl="1"/>
            <a:r>
              <a:rPr lang="it-IT" noProof="1"/>
              <a:t>&lt;script&gt;</a:t>
            </a:r>
            <a:r>
              <a:rPr lang="it-IT" noProof="1">
                <a:solidFill>
                  <a:schemeClr val="bg1"/>
                </a:solidFill>
              </a:rPr>
              <a:t>$(()=&gt;attachEvents())</a:t>
            </a:r>
            <a:r>
              <a:rPr lang="it-IT" noProof="1"/>
              <a:t>&lt;/script&gt;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232905"/>
            <a:ext cx="388620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1342"/>
            <a:ext cx="10667998" cy="46870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attachEvents() {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</a:t>
            </a:r>
            <a:r>
              <a:rPr lang="it-IT" noProof="1"/>
              <a:t>').on('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li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li = $(</a:t>
            </a:r>
            <a:r>
              <a:rPr lang="it-IT" noProof="1">
                <a:solidFill>
                  <a:schemeClr val="bg1"/>
                </a:solidFill>
              </a:rPr>
              <a:t>this</a:t>
            </a:r>
            <a:r>
              <a:rPr lang="it-IT" noProof="1"/>
              <a:t>);</a:t>
            </a:r>
          </a:p>
          <a:p>
            <a:pPr lvl="1"/>
            <a:r>
              <a:rPr lang="it-IT" noProof="1"/>
              <a:t>    if (li.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'))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removeAttr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'');</a:t>
            </a:r>
          </a:p>
          <a:p>
            <a:pPr lvl="1"/>
            <a:r>
              <a:rPr lang="it-IT" noProof="1"/>
              <a:t>    } else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true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#DDD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}</a:t>
            </a:r>
          </a:p>
          <a:p>
            <a:pPr lvl="1"/>
            <a:r>
              <a:rPr lang="it-IT" noProof="1"/>
              <a:t>  });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2379" y="2514600"/>
            <a:ext cx="3706010" cy="1398996"/>
          </a:xfrm>
          <a:prstGeom prst="wedgeRoundRectCallout">
            <a:avLst>
              <a:gd name="adj1" fmla="val -76721"/>
              <a:gd name="adj2" fmla="val 74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Attach attribute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'data-selected' = 'true'</a:t>
            </a:r>
            <a:br>
              <a:rPr lang="en-US" b="1" noProof="1">
                <a:solidFill>
                  <a:schemeClr val="bg1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to each selected &lt;</a:t>
            </a:r>
            <a:r>
              <a:rPr lang="en-US" b="1" noProof="1">
                <a:solidFill>
                  <a:schemeClr val="bg1"/>
                </a:solidFill>
              </a:rPr>
              <a:t>li</a:t>
            </a:r>
            <a:r>
              <a:rPr lang="en-US" b="1" noProof="1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46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720918"/>
            <a:ext cx="10667998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#showTownsButton</a:t>
            </a:r>
            <a:r>
              <a:rPr lang="it-IT" noProof="1"/>
              <a:t>').</a:t>
            </a:r>
            <a:r>
              <a:rPr lang="it-IT" noProof="1">
                <a:solidFill>
                  <a:schemeClr val="bg1"/>
                </a:solidFill>
              </a:rPr>
              <a:t>on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selLi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 li[data-selected=true]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let towns = selLi.</a:t>
            </a:r>
            <a:r>
              <a:rPr lang="it-IT" noProof="1">
                <a:solidFill>
                  <a:schemeClr val="bg1"/>
                </a:solidFill>
              </a:rPr>
              <a:t>toArray()</a:t>
            </a:r>
          </a:p>
          <a:p>
            <a:pPr lvl="1"/>
            <a:r>
              <a:rPr lang="it-IT" noProof="1"/>
              <a:t>      .map(li =&gt; li.</a:t>
            </a:r>
            <a:r>
              <a:rPr lang="it-IT" noProof="1">
                <a:solidFill>
                  <a:schemeClr val="bg1"/>
                </a:solidFill>
              </a:rPr>
              <a:t>textContent</a:t>
            </a:r>
            <a:r>
              <a:rPr lang="it-IT" noProof="1"/>
              <a:t>).join(', ');</a:t>
            </a:r>
          </a:p>
          <a:p>
            <a:pPr lvl="1"/>
            <a:r>
              <a:rPr lang="it-IT" noProof="1"/>
              <a:t>  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#selectedTowns</a:t>
            </a:r>
            <a:r>
              <a:rPr lang="it-IT" noProof="1"/>
              <a:t>')</a:t>
            </a:r>
          </a:p>
          <a:p>
            <a:pPr lvl="1"/>
            <a:r>
              <a:rPr lang="it-IT" noProof="1"/>
              <a:t>	.text("</a:t>
            </a:r>
            <a:r>
              <a:rPr lang="it-IT" noProof="1">
                <a:solidFill>
                  <a:schemeClr val="bg1"/>
                </a:solidFill>
              </a:rPr>
              <a:t>Selected towns</a:t>
            </a:r>
            <a:r>
              <a:rPr lang="it-IT" noProof="1"/>
              <a:t>: " + towns);</a:t>
            </a:r>
          </a:p>
          <a:p>
            <a:pPr lvl="1"/>
            <a:r>
              <a:rPr lang="it-IT" noProof="1"/>
              <a:t>  });</a:t>
            </a:r>
          </a:p>
          <a:p>
            <a:pPr lvl="1"/>
            <a:r>
              <a:rPr lang="it-IT" noProof="1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11545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Plugins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2" descr="http://blogs.sitepointstatic.com/images/tech/114-jquery-plu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47800"/>
            <a:ext cx="2438399" cy="2438400"/>
          </a:xfrm>
          <a:prstGeom prst="roundRect">
            <a:avLst>
              <a:gd name="adj" fmla="val 3535"/>
            </a:avLst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jQuery has many ready-to-use plugins</a:t>
            </a:r>
          </a:p>
          <a:p>
            <a:pPr lvl="1"/>
            <a:r>
              <a:rPr lang="en-US" sz="3200" dirty="0"/>
              <a:t>E.g. the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jQueryUI</a:t>
            </a:r>
            <a:r>
              <a:rPr lang="en-US" sz="3200" dirty="0"/>
              <a:t> library for UI controls</a:t>
            </a:r>
          </a:p>
          <a:p>
            <a:r>
              <a:rPr lang="en-US" sz="3200" dirty="0"/>
              <a:t>Plugins for UI</a:t>
            </a:r>
          </a:p>
          <a:p>
            <a:pPr lvl="1"/>
            <a:r>
              <a:rPr lang="en-US" sz="3200" dirty="0"/>
              <a:t>Tabs – </a:t>
            </a:r>
            <a:r>
              <a:rPr lang="en-US" sz="3200" b="1" dirty="0">
                <a:hlinkClick r:id="rId2"/>
              </a:rPr>
              <a:t>https://jqueryui.com/tabs/</a:t>
            </a:r>
            <a:r>
              <a:rPr lang="en-US" sz="3200" b="1" dirty="0"/>
              <a:t> </a:t>
            </a:r>
          </a:p>
          <a:p>
            <a:pPr lvl="1"/>
            <a:endParaRPr lang="en-US" sz="3200" dirty="0"/>
          </a:p>
          <a:p>
            <a:pPr lvl="1"/>
            <a:r>
              <a:rPr lang="en-US" sz="3200" noProof="1"/>
              <a:t>Arrangeable</a:t>
            </a:r>
            <a:r>
              <a:rPr lang="en-US" sz="3200" dirty="0"/>
              <a:t> elements (with drag and drop)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https://jqueryui.com/sortable/#display-grid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275512" y="5939135"/>
            <a:ext cx="611430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/>
              <a:t>$('#grid').sortable();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20" y="2761504"/>
            <a:ext cx="3795787" cy="1767388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409" y="4805770"/>
            <a:ext cx="2494898" cy="1910508"/>
          </a:xfrm>
          <a:prstGeom prst="roundRect">
            <a:avLst>
              <a:gd name="adj" fmla="val 2071"/>
            </a:avLst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275512" y="3936298"/>
            <a:ext cx="611430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/>
              <a:t>$('#tabs-holder').tabs();</a:t>
            </a:r>
          </a:p>
        </p:txBody>
      </p:sp>
    </p:spTree>
    <p:extLst>
      <p:ext uri="{BB962C8B-B14F-4D97-AF65-F5344CB8AC3E}">
        <p14:creationId xmlns:p14="http://schemas.microsoft.com/office/powerpoint/2010/main" val="72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 is a cross-browser JavaScript library</a:t>
            </a:r>
          </a:p>
          <a:p>
            <a:pPr lvl="1"/>
            <a:r>
              <a:rPr lang="en-US" sz="3200" dirty="0"/>
              <a:t>Dramatically simplifies </a:t>
            </a:r>
            <a:r>
              <a:rPr lang="en-US" sz="3200" b="1" dirty="0">
                <a:solidFill>
                  <a:srgbClr val="FFA000"/>
                </a:solidFill>
              </a:rPr>
              <a:t>DOM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</a:t>
            </a:r>
          </a:p>
          <a:p>
            <a:pPr lvl="1"/>
            <a:r>
              <a:rPr lang="en-US" sz="3200" dirty="0"/>
              <a:t>Simplifies </a:t>
            </a:r>
            <a:r>
              <a:rPr lang="en-US" sz="3200" b="1" dirty="0">
                <a:solidFill>
                  <a:schemeClr val="bg1"/>
                </a:solidFill>
              </a:rPr>
              <a:t>AJAX calls </a:t>
            </a:r>
            <a:r>
              <a:rPr lang="en-US" sz="3200" dirty="0"/>
              <a:t>and working with RESTful services</a:t>
            </a:r>
          </a:p>
          <a:p>
            <a:pPr lvl="1"/>
            <a:r>
              <a:rPr lang="en-US" sz="3200" dirty="0"/>
              <a:t>Free, open-source software: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https://jquery.com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962400"/>
            <a:ext cx="10726786" cy="1030640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src="https://</a:t>
            </a: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code.jquery.com/jquery-3.1.1.min.js</a:t>
            </a: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7301" y="5574277"/>
            <a:ext cx="10726786" cy="6243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$('li').css('background', '#DDD');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18454" y="4993040"/>
            <a:ext cx="4644946" cy="543419"/>
          </a:xfrm>
          <a:prstGeom prst="wedgeRoundRectCallout">
            <a:avLst>
              <a:gd name="adj1" fmla="val -62865"/>
              <a:gd name="adj2" fmla="val -5050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Load jQuery from its official </a:t>
            </a:r>
            <a:r>
              <a:rPr lang="en-US" b="1" noProof="1">
                <a:solidFill>
                  <a:schemeClr val="bg2"/>
                </a:solidFill>
              </a:rPr>
              <a:t>CDN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85923" y="6207939"/>
            <a:ext cx="4677477" cy="571949"/>
          </a:xfrm>
          <a:prstGeom prst="wedgeRoundRectCallout">
            <a:avLst>
              <a:gd name="adj1" fmla="val -62090"/>
              <a:gd name="adj2" fmla="val -5027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Change the CSS for all &lt;li&gt; tags</a:t>
            </a:r>
          </a:p>
        </p:txBody>
      </p:sp>
    </p:spTree>
    <p:extLst>
      <p:ext uri="{BB962C8B-B14F-4D97-AF65-F5344CB8AC3E}">
        <p14:creationId xmlns:p14="http://schemas.microsoft.com/office/powerpoint/2010/main" val="409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jQuery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4212" y="1524000"/>
            <a:ext cx="10671176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(function(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)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$.fn.highlight </a:t>
            </a:r>
            <a:r>
              <a:rPr lang="en-US" noProof="1"/>
              <a:t>= function(className) {    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mouseover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mouseout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}(</a:t>
            </a:r>
            <a:r>
              <a:rPr lang="en-US" noProof="1">
                <a:solidFill>
                  <a:schemeClr val="bg1"/>
                </a:solidFill>
              </a:rPr>
              <a:t>jQuery</a:t>
            </a:r>
            <a:r>
              <a:rPr lang="en-US" noProof="1"/>
              <a:t>));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18012" y="5105400"/>
            <a:ext cx="66795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</p:txBody>
      </p:sp>
    </p:spTree>
    <p:extLst>
      <p:ext uri="{BB962C8B-B14F-4D97-AF65-F5344CB8AC3E}">
        <p14:creationId xmlns:p14="http://schemas.microsoft.com/office/powerpoint/2010/main" val="31119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Highlight jQuery Plugin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676400"/>
            <a:ext cx="10791082" cy="3988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&lt;style&gt;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item</a:t>
            </a:r>
            <a:r>
              <a:rPr lang="en-US" noProof="1"/>
              <a:t> { border: 1px solid #DDD 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big</a:t>
            </a:r>
            <a:r>
              <a:rPr lang="en-US" noProof="1"/>
              <a:t> { font-size: 1.5em; font-weight: bold; }</a:t>
            </a:r>
          </a:p>
          <a:p>
            <a:r>
              <a:rPr lang="en-US" noProof="1"/>
              <a:t>&lt;/style&gt;</a:t>
            </a:r>
          </a:p>
          <a:p>
            <a:r>
              <a:rPr lang="en-US" noProof="1"/>
              <a:t>&lt;span class="item"&gt;First&lt;/span&gt;</a:t>
            </a:r>
          </a:p>
          <a:p>
            <a:r>
              <a:rPr lang="en-US" noProof="1"/>
              <a:t>&lt;span class="item"&gt;Second&lt;/span&gt;</a:t>
            </a:r>
          </a:p>
          <a:p>
            <a:r>
              <a:rPr lang="en-US" noProof="1"/>
              <a:t>&lt;span class="item"&gt;Third&lt;/span&gt;</a:t>
            </a:r>
          </a:p>
          <a:p>
            <a:r>
              <a:rPr lang="en-US" noProof="1"/>
              <a:t>&lt;script&gt;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  <a:p>
            <a:r>
              <a:rPr lang="en-US" noProof="1"/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29000"/>
            <a:ext cx="40237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Using jQuery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jQuery is very powerful on DOM manipulation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Very popular library, run on </a:t>
            </a:r>
            <a:r>
              <a:rPr lang="en-US" sz="2800" dirty="0" smtClean="0">
                <a:solidFill>
                  <a:schemeClr val="bg2"/>
                </a:solidFill>
              </a:rPr>
              <a:t>8</a:t>
            </a:r>
            <a:r>
              <a:rPr lang="bg-BG" sz="2800" dirty="0" smtClean="0">
                <a:solidFill>
                  <a:schemeClr val="bg2"/>
                </a:solidFill>
              </a:rPr>
              <a:t>3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547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 smtClean="0">
                <a:solidFill>
                  <a:schemeClr val="bg2"/>
                </a:solidFill>
              </a:rPr>
              <a:t>613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sites</a:t>
            </a:r>
          </a:p>
          <a:p>
            <a:r>
              <a:rPr lang="en-US" sz="2800" dirty="0">
                <a:solidFill>
                  <a:schemeClr val="bg2"/>
                </a:solidFill>
              </a:rPr>
              <a:t>Select + edit DOM elements: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Create elements:</a:t>
            </a:r>
          </a:p>
          <a:p>
            <a:endParaRPr lang="en-US" sz="2800" dirty="0" smtClean="0">
              <a:solidFill>
                <a:schemeClr val="bg2"/>
              </a:solidFill>
            </a:endParaRPr>
          </a:p>
          <a:p>
            <a:r>
              <a:rPr lang="en-US" sz="2800" dirty="0" smtClean="0">
                <a:solidFill>
                  <a:schemeClr val="bg2"/>
                </a:solidFill>
              </a:rPr>
              <a:t>Handle </a:t>
            </a:r>
            <a:r>
              <a:rPr lang="en-US" sz="2800" dirty="0">
                <a:solidFill>
                  <a:schemeClr val="bg2"/>
                </a:solidFill>
              </a:rPr>
              <a:t>events: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974" y="3467981"/>
            <a:ext cx="7480731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('background', 'blue');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878363" y="4643447"/>
            <a:ext cx="7511952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bg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('&lt;h1&gt;Hello&lt;/h1&gt;').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('body');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973" y="5844774"/>
            <a:ext cx="7480731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(function() { … });</a:t>
            </a:r>
          </a:p>
        </p:txBody>
      </p:sp>
    </p:spTree>
    <p:extLst>
      <p:ext uri="{BB962C8B-B14F-4D97-AF65-F5344CB8AC3E}">
        <p14:creationId xmlns:p14="http://schemas.microsoft.com/office/powerpoint/2010/main" val="151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https://softuni.bg/trainings/2081/js-advanced-october-2018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223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45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Very popular</a:t>
            </a:r>
          </a:p>
          <a:p>
            <a:pPr lvl="1"/>
            <a:r>
              <a:rPr lang="en-US" sz="3200" dirty="0" smtClean="0"/>
              <a:t>83 547 613 live sites </a:t>
            </a:r>
            <a:r>
              <a:rPr lang="en-US" sz="3200" dirty="0"/>
              <a:t>use jQuery (</a:t>
            </a:r>
            <a:r>
              <a:rPr lang="en-US" sz="3200" dirty="0" smtClean="0"/>
              <a:t>73.3% </a:t>
            </a:r>
            <a:r>
              <a:rPr lang="en-US" sz="3200" dirty="0"/>
              <a:t>of </a:t>
            </a:r>
            <a:r>
              <a:rPr lang="en-US" sz="3200" dirty="0" smtClean="0"/>
              <a:t>all websites)</a:t>
            </a:r>
            <a:endParaRPr lang="en-US" sz="3200" dirty="0"/>
          </a:p>
          <a:p>
            <a:pPr lvl="1"/>
            <a:r>
              <a:rPr lang="en-US" sz="3200" b="1" dirty="0">
                <a:hlinkClick r:id="rId2"/>
              </a:rPr>
              <a:t>http:/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/trends.builtwith.com/javascript/jQuery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Official web site: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http://jquery.com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76552" y="1371600"/>
            <a:ext cx="10986848" cy="18426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3.1.1.min.js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integrity="sha256-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hVVnYaiADRTO2PzUGmuLJr8BLUSjGIZsDYGmIJLv2b8=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"crossorigin="anonymous"&gt;&lt;/script&gt;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CDN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76552" y="3460143"/>
            <a:ext cx="10986848" cy="3118772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(event) =&gt;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preventDefault()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71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6812" y="1194918"/>
            <a:ext cx="11125200" cy="623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&lt;script src="</a:t>
            </a:r>
            <a:r>
              <a:rPr lang="it-IT" noProof="1">
                <a:solidFill>
                  <a:schemeClr val="bg1"/>
                </a:solidFill>
              </a:rPr>
              <a:t>jquery-3.1.1.min.js</a:t>
            </a:r>
            <a:r>
              <a:rPr lang="it-IT" noProof="1"/>
              <a:t>"&gt;&lt;/script&gt;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3187035"/>
            <a:ext cx="11124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0" tIns="108000" rIns="144000" bIns="108000" rtlCol="0" anchor="b">
            <a:spAutoFit/>
          </a:bodyPr>
          <a:lstStyle>
            <a:defPPr>
              <a:defRPr lang="en-US"/>
            </a:defPPr>
            <a:lvl1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function(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(this).fadeOut();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'Removed: ' + $(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).text() + '&lt;br&gt;');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6812" y="1933985"/>
            <a:ext cx="1112520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&gt;This is a 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href="https://softuni.bg"&gt;link&lt;/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&gt;.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02" y="3386475"/>
            <a:ext cx="338309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b="1" dirty="0" smtClean="0">
                <a:hlinkClick r:id="rId2"/>
              </a:rPr>
              <a:t>http</a:t>
            </a:r>
            <a:r>
              <a:rPr lang="en-US" sz="3200" b="1" dirty="0">
                <a:hlinkClick r:id="rId2"/>
              </a:rPr>
              <a:t>://lea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rn</a:t>
            </a:r>
            <a:r>
              <a:rPr lang="en-US" sz="3200" b="1" dirty="0">
                <a:hlinkClick r:id="rId2"/>
              </a:rPr>
              <a:t>.jquery.com/using-jquery-core/selecting-elements/</a:t>
            </a:r>
            <a:endParaRPr lang="en-US" sz="3200" b="1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1814" y="2286000"/>
            <a:ext cx="1120139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document.getElementsByClassName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('.menu-item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');</a:t>
            </a:r>
            <a:endParaRPr lang="en-US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document.getElementById('navigation');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document.querySelectorAll('ul.menu li');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814" y="5775843"/>
            <a:ext cx="1120139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('background', 'blue');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7399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95406"/>
            <a:ext cx="11815015" cy="51017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5111" y="2085287"/>
            <a:ext cx="77724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('*')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5111" y="2791829"/>
            <a:ext cx="7772400" cy="95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elements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111" y="3907155"/>
            <a:ext cx="7772400" cy="95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5111" y="4993033"/>
            <a:ext cx="77724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('#id')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5111" y="5687756"/>
            <a:ext cx="7772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('selector1, selector2')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Combined </a:t>
            </a:r>
            <a:endParaRPr lang="bg-BG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427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</TotalTime>
  <Words>2521</Words>
  <Application>Microsoft Office PowerPoint</Application>
  <PresentationFormat>Custom</PresentationFormat>
  <Paragraphs>472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Helvetica</vt:lpstr>
      <vt:lpstr>Lucida Grande</vt:lpstr>
      <vt:lpstr>Wingdings</vt:lpstr>
      <vt:lpstr>Wingdings 2</vt:lpstr>
      <vt:lpstr>1_SoftUni3_1</vt:lpstr>
      <vt:lpstr>jQuery Library</vt:lpstr>
      <vt:lpstr>Table of Contents</vt:lpstr>
      <vt:lpstr>Have a Question?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 – извличане на техт</vt:lpstr>
      <vt:lpstr>Problem: Search in List</vt:lpstr>
      <vt:lpstr>Problem: Search in List – HTML</vt:lpstr>
      <vt:lpstr>Solution: Search in List</vt:lpstr>
      <vt:lpstr>PowerPoint Presentation</vt:lpstr>
      <vt:lpstr>Adding Elements with jQuery</vt:lpstr>
      <vt:lpstr>Creating / Removing Elements</vt:lpstr>
      <vt:lpstr>Problem: Countries Table</vt:lpstr>
      <vt:lpstr>Problem: Countries Table – HTML</vt:lpstr>
      <vt:lpstr>Solution: Countries Table – Initialize Table</vt:lpstr>
      <vt:lpstr>Solution: Countries Table – Create Country </vt:lpstr>
      <vt:lpstr>Solution: Countries Table – Add Country Row</vt:lpstr>
      <vt:lpstr>Solution: Countries Table – Row Up</vt:lpstr>
      <vt:lpstr>Solution: Countries Table – Row Down</vt:lpstr>
      <vt:lpstr>Solution: Countries Table – Delete Row</vt:lpstr>
      <vt:lpstr>Solution: Countries Table – Fix Row Links</vt:lpstr>
      <vt:lpstr>PowerPoint Presentation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PowerPoint Presentation</vt:lpstr>
      <vt:lpstr>jQuery Plugins</vt:lpstr>
      <vt:lpstr>Creating jQuery Plugins</vt:lpstr>
      <vt:lpstr>Using the Highlight jQuery Plugin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Library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Plamen Hristov</cp:lastModifiedBy>
  <cp:revision>252</cp:revision>
  <dcterms:created xsi:type="dcterms:W3CDTF">2014-01-02T17:00:34Z</dcterms:created>
  <dcterms:modified xsi:type="dcterms:W3CDTF">2018-11-11T14:11:07Z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